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76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箭头连接符 17"/>
          <p:cNvCxnSpPr/>
          <p:nvPr/>
        </p:nvCxnSpPr>
        <p:spPr>
          <a:xfrm flipH="1">
            <a:off x="4665980" y="4186555"/>
            <a:ext cx="3903345" cy="939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083810" y="4187825"/>
            <a:ext cx="3394710" cy="955675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>
            <a:off x="4085590" y="4191635"/>
            <a:ext cx="2101215" cy="96139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856730" y="4191635"/>
            <a:ext cx="2421255" cy="95123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693025" y="4187825"/>
            <a:ext cx="2421255" cy="9512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2929255" y="452120"/>
            <a:ext cx="6106795" cy="2838592"/>
            <a:chOff x="2994" y="2653"/>
            <a:chExt cx="11492" cy="5762"/>
          </a:xfrm>
        </p:grpSpPr>
        <p:sp>
          <p:nvSpPr>
            <p:cNvPr id="6" name="椭圆 5"/>
            <p:cNvSpPr/>
            <p:nvPr/>
          </p:nvSpPr>
          <p:spPr>
            <a:xfrm>
              <a:off x="7914" y="6819"/>
              <a:ext cx="1364" cy="13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chemeClr val="bg2"/>
                  </a:solidFill>
                </a:rPr>
                <a:t>5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994" y="2815"/>
              <a:ext cx="1364" cy="13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chemeClr val="bg2"/>
                  </a:solidFill>
                </a:rPr>
                <a:t>1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994" y="6819"/>
              <a:ext cx="1364" cy="13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chemeClr val="bg2"/>
                  </a:solidFill>
                </a:rPr>
                <a:t>4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914" y="2815"/>
              <a:ext cx="1364" cy="13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chemeClr val="bg2"/>
                  </a:solidFill>
                </a:rPr>
                <a:t>2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772" y="2815"/>
              <a:ext cx="1364" cy="13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chemeClr val="bg2"/>
                  </a:solidFill>
                </a:rPr>
                <a:t>3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2772" y="6819"/>
              <a:ext cx="1364" cy="136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chemeClr val="bg2"/>
                  </a:solidFill>
                </a:rPr>
                <a:t>6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  <p:cxnSp>
          <p:nvCxnSpPr>
            <p:cNvPr id="41" name="直接箭头连接符 40"/>
            <p:cNvCxnSpPr>
              <a:stCxn id="9" idx="6"/>
              <a:endCxn id="10" idx="2"/>
            </p:cNvCxnSpPr>
            <p:nvPr/>
          </p:nvCxnSpPr>
          <p:spPr>
            <a:xfrm>
              <a:off x="9278" y="3497"/>
              <a:ext cx="3494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6" idx="6"/>
              <a:endCxn id="19" idx="2"/>
            </p:cNvCxnSpPr>
            <p:nvPr/>
          </p:nvCxnSpPr>
          <p:spPr>
            <a:xfrm>
              <a:off x="9278" y="7501"/>
              <a:ext cx="349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4358" y="3281"/>
              <a:ext cx="3556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8" idx="6"/>
              <a:endCxn id="6" idx="2"/>
            </p:cNvCxnSpPr>
            <p:nvPr/>
          </p:nvCxnSpPr>
          <p:spPr>
            <a:xfrm>
              <a:off x="4358" y="7501"/>
              <a:ext cx="3556" cy="0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H="1">
              <a:off x="4358" y="3630"/>
              <a:ext cx="3556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8764" y="4179"/>
              <a:ext cx="0" cy="264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9" idx="0"/>
              <a:endCxn id="10" idx="4"/>
            </p:cNvCxnSpPr>
            <p:nvPr/>
          </p:nvCxnSpPr>
          <p:spPr>
            <a:xfrm flipV="1">
              <a:off x="13454" y="4179"/>
              <a:ext cx="0" cy="264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3845" y="4164"/>
              <a:ext cx="20" cy="2655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3532" y="4179"/>
              <a:ext cx="0" cy="264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8439" y="4179"/>
              <a:ext cx="0" cy="264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9" idx="3"/>
              <a:endCxn id="8" idx="7"/>
            </p:cNvCxnSpPr>
            <p:nvPr/>
          </p:nvCxnSpPr>
          <p:spPr>
            <a:xfrm flipH="1">
              <a:off x="4158" y="3979"/>
              <a:ext cx="3956" cy="304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5380" y="2653"/>
              <a:ext cx="1032" cy="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3</a:t>
              </a:r>
              <a:endParaRPr lang="en-US" altLang="zh-CN" sz="2000" b="1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380" y="3630"/>
              <a:ext cx="1032" cy="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5</a:t>
              </a:r>
              <a:endParaRPr lang="en-US" altLang="zh-CN" sz="2000" b="1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858" y="4886"/>
              <a:ext cx="1032" cy="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2</a:t>
              </a:r>
              <a:endParaRPr lang="en-US" altLang="zh-CN" sz="2000" b="1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620" y="5038"/>
              <a:ext cx="1032" cy="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2</a:t>
              </a:r>
              <a:endParaRPr lang="en-US" altLang="zh-CN" sz="2000" b="1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3025" y="4886"/>
              <a:ext cx="1032" cy="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4</a:t>
              </a:r>
              <a:endParaRPr lang="en-US" altLang="zh-CN" sz="2000" b="1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620" y="7606"/>
              <a:ext cx="1032" cy="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4</a:t>
              </a:r>
              <a:endParaRPr lang="en-US" altLang="zh-CN" sz="2000" b="1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924" y="4886"/>
              <a:ext cx="1032" cy="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4</a:t>
              </a:r>
              <a:endParaRPr lang="en-US" altLang="zh-CN" sz="2000" b="1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788" y="4886"/>
              <a:ext cx="1032" cy="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6</a:t>
              </a:r>
              <a:endParaRPr lang="en-US" altLang="zh-CN" sz="2000" b="1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3454" y="5038"/>
              <a:ext cx="1032" cy="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4</a:t>
              </a:r>
              <a:endParaRPr lang="en-US" altLang="zh-CN" sz="2000" b="1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0509" y="2917"/>
              <a:ext cx="1032" cy="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3</a:t>
              </a:r>
              <a:endParaRPr lang="en-US" altLang="zh-CN" sz="2000" b="1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0509" y="7501"/>
              <a:ext cx="1032" cy="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/>
                <a:t>5</a:t>
              </a:r>
              <a:endParaRPr lang="en-US" altLang="zh-CN" sz="2000" b="1"/>
            </a:p>
          </p:txBody>
        </p:sp>
      </p:grpSp>
      <p:graphicFrame>
        <p:nvGraphicFramePr>
          <p:cNvPr id="64" name="表格 63"/>
          <p:cNvGraphicFramePr/>
          <p:nvPr>
            <p:custDataLst>
              <p:tags r:id="rId1"/>
            </p:custDataLst>
          </p:nvPr>
        </p:nvGraphicFramePr>
        <p:xfrm>
          <a:off x="1937385" y="5153025"/>
          <a:ext cx="8528685" cy="746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</a:tblGrid>
              <a:tr h="350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5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5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6</a:t>
                      </a:r>
                      <a:endParaRPr lang="en-US" altLang="zh-CN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-1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-1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-1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-1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 u="sng"/>
                        <a:t>1</a:t>
                      </a:r>
                      <a:endParaRPr lang="en-US" altLang="zh-CN" b="1" u="sng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 u="sng"/>
                        <a:t>0</a:t>
                      </a:r>
                      <a:endParaRPr lang="en-US" altLang="zh-CN" b="1" u="sng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 u="sng"/>
                        <a:t>4</a:t>
                      </a:r>
                      <a:endParaRPr lang="en-US" altLang="zh-CN" b="1" u="sng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-1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 u="sng"/>
                        <a:t>6</a:t>
                      </a:r>
                      <a:endParaRPr lang="en-US" altLang="zh-CN" b="1" u="sng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 u="sng"/>
                        <a:t>7</a:t>
                      </a:r>
                      <a:endParaRPr lang="en-US" altLang="zh-CN" b="1" u="sng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 u="sng"/>
                        <a:t>2</a:t>
                      </a:r>
                      <a:endParaRPr lang="en-US" altLang="zh-CN" b="1" u="sng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文本框 64"/>
          <p:cNvSpPr txBox="1"/>
          <p:nvPr/>
        </p:nvSpPr>
        <p:spPr>
          <a:xfrm>
            <a:off x="543560" y="5153025"/>
            <a:ext cx="128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edge[i].to</a:t>
            </a:r>
            <a:endParaRPr lang="en-US" altLang="zh-CN" b="1"/>
          </a:p>
        </p:txBody>
      </p:sp>
      <p:sp>
        <p:nvSpPr>
          <p:cNvPr id="66" name="文本框 65"/>
          <p:cNvSpPr txBox="1"/>
          <p:nvPr/>
        </p:nvSpPr>
        <p:spPr>
          <a:xfrm>
            <a:off x="543560" y="5531485"/>
            <a:ext cx="1554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edge[i].next</a:t>
            </a:r>
            <a:endParaRPr lang="en-US" altLang="zh-CN" b="1"/>
          </a:p>
        </p:txBody>
      </p:sp>
      <p:graphicFrame>
        <p:nvGraphicFramePr>
          <p:cNvPr id="67" name="表格 66"/>
          <p:cNvGraphicFramePr/>
          <p:nvPr/>
        </p:nvGraphicFramePr>
        <p:xfrm>
          <a:off x="2773680" y="3834765"/>
          <a:ext cx="620077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25"/>
                <a:gridCol w="885825"/>
                <a:gridCol w="885825"/>
                <a:gridCol w="885825"/>
                <a:gridCol w="885825"/>
                <a:gridCol w="885825"/>
                <a:gridCol w="88582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文本框 67"/>
          <p:cNvSpPr txBox="1"/>
          <p:nvPr/>
        </p:nvSpPr>
        <p:spPr>
          <a:xfrm>
            <a:off x="1691640" y="3832225"/>
            <a:ext cx="128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head[u]</a:t>
            </a:r>
            <a:endParaRPr lang="en-US" altLang="zh-CN" b="1"/>
          </a:p>
        </p:txBody>
      </p:sp>
      <p:sp>
        <p:nvSpPr>
          <p:cNvPr id="69" name="文本框 68"/>
          <p:cNvSpPr txBox="1"/>
          <p:nvPr/>
        </p:nvSpPr>
        <p:spPr>
          <a:xfrm>
            <a:off x="1666240" y="3471545"/>
            <a:ext cx="7308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         u          0            1      </a:t>
            </a:r>
            <a:r>
              <a:rPr lang="en-US" altLang="zh-CN" b="1">
                <a:sym typeface="+mn-ea"/>
              </a:rPr>
              <a:t>      2</a:t>
            </a:r>
            <a:r>
              <a:rPr lang="en-US" altLang="zh-CN" b="1"/>
              <a:t>      </a:t>
            </a:r>
            <a:r>
              <a:rPr lang="en-US" altLang="zh-CN" b="1">
                <a:sym typeface="+mn-ea"/>
              </a:rPr>
              <a:t>      3           4            5            6</a:t>
            </a:r>
            <a:endParaRPr lang="en-US" altLang="zh-CN" b="1"/>
          </a:p>
        </p:txBody>
      </p:sp>
      <p:sp>
        <p:nvSpPr>
          <p:cNvPr id="70" name="文本框 69"/>
          <p:cNvSpPr txBox="1"/>
          <p:nvPr/>
        </p:nvSpPr>
        <p:spPr>
          <a:xfrm>
            <a:off x="521970" y="4834255"/>
            <a:ext cx="9858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         i	            0          1          2          3          4          5           6          7          8          9          10</a:t>
            </a:r>
            <a:endParaRPr lang="en-US" altLang="zh-CN" b="1"/>
          </a:p>
        </p:txBody>
      </p:sp>
      <p:grpSp>
        <p:nvGrpSpPr>
          <p:cNvPr id="26" name="组合 25"/>
          <p:cNvGrpSpPr/>
          <p:nvPr/>
        </p:nvGrpSpPr>
        <p:grpSpPr>
          <a:xfrm>
            <a:off x="2334895" y="5876895"/>
            <a:ext cx="3892750" cy="502287"/>
            <a:chOff x="4177" y="7703"/>
            <a:chExt cx="3680" cy="1163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7828" y="7756"/>
              <a:ext cx="6" cy="106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177" y="8832"/>
              <a:ext cx="3680" cy="3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4194" y="7703"/>
              <a:ext cx="5" cy="115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3168650" y="5871845"/>
            <a:ext cx="5389245" cy="330835"/>
            <a:chOff x="4454" y="7732"/>
            <a:chExt cx="8348" cy="521"/>
          </a:xfrm>
        </p:grpSpPr>
        <p:grpSp>
          <p:nvGrpSpPr>
            <p:cNvPr id="30" name="组合 29"/>
            <p:cNvGrpSpPr/>
            <p:nvPr/>
          </p:nvGrpSpPr>
          <p:grpSpPr>
            <a:xfrm>
              <a:off x="10330" y="7732"/>
              <a:ext cx="2473" cy="507"/>
              <a:chOff x="4177" y="7703"/>
              <a:chExt cx="3680" cy="1163"/>
            </a:xfrm>
          </p:grpSpPr>
          <p:cxnSp>
            <p:nvCxnSpPr>
              <p:cNvPr id="31" name="直接连接符 30"/>
              <p:cNvCxnSpPr/>
              <p:nvPr/>
            </p:nvCxnSpPr>
            <p:spPr>
              <a:xfrm flipH="1">
                <a:off x="7828" y="7756"/>
                <a:ext cx="6" cy="1064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4177" y="8832"/>
                <a:ext cx="3680" cy="34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 flipV="1">
                <a:off x="4194" y="7703"/>
                <a:ext cx="5" cy="115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/>
            <p:cNvGrpSpPr/>
            <p:nvPr/>
          </p:nvGrpSpPr>
          <p:grpSpPr>
            <a:xfrm>
              <a:off x="8046" y="7747"/>
              <a:ext cx="2298" cy="507"/>
              <a:chOff x="4177" y="7703"/>
              <a:chExt cx="3680" cy="1163"/>
            </a:xfrm>
          </p:grpSpPr>
          <p:cxnSp>
            <p:nvCxnSpPr>
              <p:cNvPr id="35" name="直接连接符 34"/>
              <p:cNvCxnSpPr/>
              <p:nvPr/>
            </p:nvCxnSpPr>
            <p:spPr>
              <a:xfrm flipH="1">
                <a:off x="7828" y="7756"/>
                <a:ext cx="6" cy="1064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4177" y="8832"/>
                <a:ext cx="3680" cy="34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 flipV="1">
                <a:off x="4194" y="7703"/>
                <a:ext cx="5" cy="115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4454" y="7772"/>
              <a:ext cx="3605" cy="481"/>
              <a:chOff x="4177" y="7703"/>
              <a:chExt cx="3680" cy="1163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H="1">
                <a:off x="7828" y="7756"/>
                <a:ext cx="6" cy="1064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4177" y="8832"/>
                <a:ext cx="3680" cy="34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/>
              <p:cNvCxnSpPr/>
              <p:nvPr/>
            </p:nvCxnSpPr>
            <p:spPr>
              <a:xfrm flipV="1">
                <a:off x="4194" y="7703"/>
                <a:ext cx="5" cy="115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组合 72"/>
          <p:cNvGrpSpPr/>
          <p:nvPr/>
        </p:nvGrpSpPr>
        <p:grpSpPr>
          <a:xfrm>
            <a:off x="7772400" y="5873750"/>
            <a:ext cx="1535430" cy="505460"/>
            <a:chOff x="4177" y="7756"/>
            <a:chExt cx="3657" cy="1138"/>
          </a:xfrm>
        </p:grpSpPr>
        <p:cxnSp>
          <p:nvCxnSpPr>
            <p:cNvPr id="74" name="直接连接符 73"/>
            <p:cNvCxnSpPr/>
            <p:nvPr/>
          </p:nvCxnSpPr>
          <p:spPr>
            <a:xfrm>
              <a:off x="7834" y="7756"/>
              <a:ext cx="0" cy="11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4177" y="8832"/>
              <a:ext cx="3657" cy="2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 flipV="1">
              <a:off x="4194" y="7776"/>
              <a:ext cx="0" cy="107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3865880" y="5901690"/>
            <a:ext cx="6218555" cy="658495"/>
            <a:chOff x="4177" y="7756"/>
            <a:chExt cx="3657" cy="1138"/>
          </a:xfrm>
        </p:grpSpPr>
        <p:cxnSp>
          <p:nvCxnSpPr>
            <p:cNvPr id="78" name="直接连接符 77"/>
            <p:cNvCxnSpPr/>
            <p:nvPr/>
          </p:nvCxnSpPr>
          <p:spPr>
            <a:xfrm>
              <a:off x="7834" y="7756"/>
              <a:ext cx="0" cy="11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4177" y="8832"/>
              <a:ext cx="3657" cy="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 flipV="1">
              <a:off x="4194" y="7776"/>
              <a:ext cx="0" cy="107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91" name="组合 90"/>
          <p:cNvGrpSpPr/>
          <p:nvPr/>
        </p:nvGrpSpPr>
        <p:grpSpPr>
          <a:xfrm>
            <a:off x="26035" y="75565"/>
            <a:ext cx="12419970" cy="3234503"/>
            <a:chOff x="41" y="119"/>
            <a:chExt cx="19415" cy="5094"/>
          </a:xfrm>
        </p:grpSpPr>
        <p:grpSp>
          <p:nvGrpSpPr>
            <p:cNvPr id="92" name="组合 91"/>
            <p:cNvGrpSpPr/>
            <p:nvPr/>
          </p:nvGrpSpPr>
          <p:grpSpPr>
            <a:xfrm>
              <a:off x="41" y="119"/>
              <a:ext cx="15582" cy="5094"/>
              <a:chOff x="265" y="199"/>
              <a:chExt cx="19487" cy="5708"/>
            </a:xfrm>
          </p:grpSpPr>
          <p:grpSp>
            <p:nvGrpSpPr>
              <p:cNvPr id="93" name="组合 92"/>
              <p:cNvGrpSpPr/>
              <p:nvPr/>
            </p:nvGrpSpPr>
            <p:grpSpPr>
              <a:xfrm>
                <a:off x="265" y="199"/>
                <a:ext cx="9691" cy="5707"/>
                <a:chOff x="681" y="616"/>
                <a:chExt cx="10443" cy="5947"/>
              </a:xfrm>
            </p:grpSpPr>
            <p:grpSp>
              <p:nvGrpSpPr>
                <p:cNvPr id="94" name="组合 93"/>
                <p:cNvGrpSpPr/>
                <p:nvPr/>
              </p:nvGrpSpPr>
              <p:grpSpPr>
                <a:xfrm>
                  <a:off x="681" y="616"/>
                  <a:ext cx="4894" cy="3932"/>
                  <a:chOff x="3298" y="477"/>
                  <a:chExt cx="4894" cy="3932"/>
                </a:xfrm>
              </p:grpSpPr>
              <p:grpSp>
                <p:nvGrpSpPr>
                  <p:cNvPr id="95" name="组合 94"/>
                  <p:cNvGrpSpPr/>
                  <p:nvPr/>
                </p:nvGrpSpPr>
                <p:grpSpPr>
                  <a:xfrm>
                    <a:off x="3298" y="477"/>
                    <a:ext cx="4895" cy="3933"/>
                    <a:chOff x="3922" y="6141"/>
                    <a:chExt cx="4895" cy="3933"/>
                  </a:xfrm>
                </p:grpSpPr>
                <p:sp>
                  <p:nvSpPr>
                    <p:cNvPr id="96" name="椭圆 95"/>
                    <p:cNvSpPr/>
                    <p:nvPr/>
                  </p:nvSpPr>
                  <p:spPr>
                    <a:xfrm>
                      <a:off x="3922" y="6141"/>
                      <a:ext cx="1141" cy="1058"/>
                    </a:xfrm>
                    <a:prstGeom prst="ellipse">
                      <a:avLst/>
                    </a:prstGeom>
                  </p:spPr>
                  <p:style>
                    <a:lnRef idx="3">
                      <a:schemeClr val="lt1"/>
                    </a:lnRef>
                    <a:fillRef idx="1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800" b="1">
                          <a:solidFill>
                            <a:schemeClr val="bg2"/>
                          </a:solidFill>
                        </a:rPr>
                        <a:t>a</a:t>
                      </a:r>
                      <a:endParaRPr lang="en-US" altLang="zh-CN" sz="2800" b="1">
                        <a:solidFill>
                          <a:schemeClr val="bg2"/>
                        </a:solidFill>
                      </a:endParaRPr>
                    </a:p>
                  </p:txBody>
                </p:sp>
                <p:sp>
                  <p:nvSpPr>
                    <p:cNvPr id="97" name="椭圆 96"/>
                    <p:cNvSpPr/>
                    <p:nvPr/>
                  </p:nvSpPr>
                  <p:spPr>
                    <a:xfrm>
                      <a:off x="7676" y="9016"/>
                      <a:ext cx="1141" cy="1058"/>
                    </a:xfrm>
                    <a:prstGeom prst="ellipse">
                      <a:avLst/>
                    </a:prstGeom>
                  </p:spPr>
                  <p:style>
                    <a:lnRef idx="3">
                      <a:schemeClr val="lt1"/>
                    </a:lnRef>
                    <a:fillRef idx="1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800" b="1">
                          <a:solidFill>
                            <a:schemeClr val="bg2"/>
                          </a:solidFill>
                        </a:rPr>
                        <a:t>d</a:t>
                      </a:r>
                      <a:endParaRPr lang="en-US" altLang="zh-CN" sz="2800" b="1">
                        <a:solidFill>
                          <a:schemeClr val="bg2"/>
                        </a:solidFill>
                      </a:endParaRPr>
                    </a:p>
                  </p:txBody>
                </p:sp>
                <p:sp>
                  <p:nvSpPr>
                    <p:cNvPr id="98" name="椭圆 97"/>
                    <p:cNvSpPr/>
                    <p:nvPr/>
                  </p:nvSpPr>
                  <p:spPr>
                    <a:xfrm>
                      <a:off x="3923" y="9016"/>
                      <a:ext cx="1141" cy="1058"/>
                    </a:xfrm>
                    <a:prstGeom prst="ellipse">
                      <a:avLst/>
                    </a:prstGeom>
                  </p:spPr>
                  <p:style>
                    <a:lnRef idx="3">
                      <a:schemeClr val="lt1"/>
                    </a:lnRef>
                    <a:fillRef idx="1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800" b="1">
                          <a:solidFill>
                            <a:schemeClr val="bg2"/>
                          </a:solidFill>
                        </a:rPr>
                        <a:t>c</a:t>
                      </a:r>
                      <a:endParaRPr lang="en-US" altLang="zh-CN" sz="2800" b="1">
                        <a:solidFill>
                          <a:schemeClr val="bg2"/>
                        </a:solidFill>
                      </a:endParaRPr>
                    </a:p>
                  </p:txBody>
                </p:sp>
                <p:sp>
                  <p:nvSpPr>
                    <p:cNvPr id="99" name="椭圆 98"/>
                    <p:cNvSpPr/>
                    <p:nvPr/>
                  </p:nvSpPr>
                  <p:spPr>
                    <a:xfrm>
                      <a:off x="7675" y="6141"/>
                      <a:ext cx="1141" cy="1058"/>
                    </a:xfrm>
                    <a:prstGeom prst="ellipse">
                      <a:avLst/>
                    </a:prstGeom>
                  </p:spPr>
                  <p:style>
                    <a:lnRef idx="3">
                      <a:schemeClr val="lt1"/>
                    </a:lnRef>
                    <a:fillRef idx="1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800" b="1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altLang="zh-CN" sz="2800" b="1">
                        <a:solidFill>
                          <a:schemeClr val="bg2"/>
                        </a:solidFill>
                      </a:endParaRPr>
                    </a:p>
                  </p:txBody>
                </p:sp>
                <p:cxnSp>
                  <p:nvCxnSpPr>
                    <p:cNvPr id="100" name="直接箭头连接符 99"/>
                    <p:cNvCxnSpPr>
                      <a:stCxn id="96" idx="6"/>
                      <a:endCxn id="99" idx="2"/>
                    </p:cNvCxnSpPr>
                    <p:nvPr/>
                  </p:nvCxnSpPr>
                  <p:spPr>
                    <a:xfrm>
                      <a:off x="5063" y="6670"/>
                      <a:ext cx="2612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2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直接箭头连接符 100"/>
                    <p:cNvCxnSpPr>
                      <a:stCxn id="98" idx="6"/>
                      <a:endCxn id="97" idx="2"/>
                    </p:cNvCxnSpPr>
                    <p:nvPr/>
                  </p:nvCxnSpPr>
                  <p:spPr>
                    <a:xfrm>
                      <a:off x="5064" y="9545"/>
                      <a:ext cx="2612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2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直接箭头连接符 101"/>
                    <p:cNvCxnSpPr>
                      <a:stCxn id="99" idx="4"/>
                      <a:endCxn id="97" idx="0"/>
                    </p:cNvCxnSpPr>
                    <p:nvPr/>
                  </p:nvCxnSpPr>
                  <p:spPr>
                    <a:xfrm>
                      <a:off x="8246" y="7199"/>
                      <a:ext cx="1" cy="1817"/>
                    </a:xfrm>
                    <a:prstGeom prst="straightConnector1">
                      <a:avLst/>
                    </a:prstGeom>
                    <a:ln w="57150">
                      <a:solidFill>
                        <a:schemeClr val="tx2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3" name="直接箭头连接符 102"/>
                  <p:cNvCxnSpPr>
                    <a:stCxn id="96" idx="6"/>
                    <a:endCxn id="97" idx="1"/>
                  </p:cNvCxnSpPr>
                  <p:nvPr/>
                </p:nvCxnSpPr>
                <p:spPr>
                  <a:xfrm>
                    <a:off x="4439" y="1006"/>
                    <a:ext cx="2780" cy="2501"/>
                  </a:xfrm>
                  <a:prstGeom prst="straightConnector1">
                    <a:avLst/>
                  </a:prstGeom>
                  <a:ln w="57150">
                    <a:solidFill>
                      <a:schemeClr val="tx2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4" name="文本框 103"/>
                <p:cNvSpPr txBox="1"/>
                <p:nvPr/>
              </p:nvSpPr>
              <p:spPr>
                <a:xfrm>
                  <a:off x="682" y="5037"/>
                  <a:ext cx="5489" cy="15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2400" b="1">
                      <a:latin typeface="华文中宋" panose="02010600040101010101" charset="-122"/>
                      <a:ea typeface="华文中宋" panose="02010600040101010101" charset="-122"/>
                      <a:cs typeface="华文中宋" panose="02010600040101010101" charset="-122"/>
                    </a:rPr>
                    <a:t>① </a:t>
                  </a:r>
                  <a:r>
                    <a:rPr lang="en-US" altLang="zh-CN" sz="2400" b="1">
                      <a:latin typeface="华文中宋" panose="02010600040101010101" charset="-122"/>
                      <a:ea typeface="华文中宋" panose="02010600040101010101" charset="-122"/>
                      <a:cs typeface="华文中宋" panose="02010600040101010101" charset="-122"/>
                    </a:rPr>
                    <a:t>d</a:t>
                  </a:r>
                  <a:r>
                    <a:rPr lang="zh-CN" altLang="en-US" sz="2400" b="1">
                      <a:latin typeface="华文中宋" panose="02010600040101010101" charset="-122"/>
                      <a:ea typeface="华文中宋" panose="02010600040101010101" charset="-122"/>
                      <a:cs typeface="华文中宋" panose="02010600040101010101" charset="-122"/>
                    </a:rPr>
                    <a:t>进队，    </a:t>
                  </a:r>
                  <a:endParaRPr lang="zh-CN" altLang="en-US" sz="2400" b="1">
                    <a:latin typeface="华文中宋" panose="02010600040101010101" charset="-122"/>
                    <a:ea typeface="华文中宋" panose="02010600040101010101" charset="-122"/>
                    <a:cs typeface="华文中宋" panose="02010600040101010101" charset="-122"/>
                  </a:endParaRPr>
                </a:p>
                <a:p>
                  <a:r>
                    <a:rPr lang="zh-CN" altLang="en-US" sz="2400" b="1">
                      <a:latin typeface="华文中宋" panose="02010600040101010101" charset="-122"/>
                      <a:ea typeface="华文中宋" panose="02010600040101010101" charset="-122"/>
                      <a:cs typeface="华文中宋" panose="02010600040101010101" charset="-122"/>
                    </a:rPr>
                    <a:t>    </a:t>
                  </a:r>
                  <a:r>
                    <a:rPr lang="en-US" altLang="zh-CN" sz="2400" b="1">
                      <a:latin typeface="华文中宋" panose="02010600040101010101" charset="-122"/>
                      <a:ea typeface="华文中宋" panose="02010600040101010101" charset="-122"/>
                      <a:cs typeface="华文中宋" panose="02010600040101010101" charset="-122"/>
                    </a:rPr>
                    <a:t>Q={d}</a:t>
                  </a:r>
                  <a:endParaRPr lang="en-US" altLang="zh-CN" sz="2400" b="1">
                    <a:latin typeface="华文中宋" panose="02010600040101010101" charset="-122"/>
                    <a:ea typeface="华文中宋" panose="02010600040101010101" charset="-122"/>
                    <a:cs typeface="华文中宋" panose="02010600040101010101" charset="-122"/>
                  </a:endParaRPr>
                </a:p>
              </p:txBody>
            </p:sp>
            <p:grpSp>
              <p:nvGrpSpPr>
                <p:cNvPr id="105" name="组合 104"/>
                <p:cNvGrpSpPr/>
                <p:nvPr/>
              </p:nvGrpSpPr>
              <p:grpSpPr>
                <a:xfrm>
                  <a:off x="6010" y="616"/>
                  <a:ext cx="4894" cy="3932"/>
                  <a:chOff x="3298" y="477"/>
                  <a:chExt cx="4894" cy="3932"/>
                </a:xfrm>
              </p:grpSpPr>
              <p:grpSp>
                <p:nvGrpSpPr>
                  <p:cNvPr id="106" name="组合 105"/>
                  <p:cNvGrpSpPr/>
                  <p:nvPr/>
                </p:nvGrpSpPr>
                <p:grpSpPr>
                  <a:xfrm>
                    <a:off x="3298" y="477"/>
                    <a:ext cx="4895" cy="3933"/>
                    <a:chOff x="3922" y="6141"/>
                    <a:chExt cx="4895" cy="3933"/>
                  </a:xfrm>
                </p:grpSpPr>
                <p:sp>
                  <p:nvSpPr>
                    <p:cNvPr id="107" name="椭圆 106"/>
                    <p:cNvSpPr/>
                    <p:nvPr/>
                  </p:nvSpPr>
                  <p:spPr>
                    <a:xfrm>
                      <a:off x="3922" y="6141"/>
                      <a:ext cx="1141" cy="1058"/>
                    </a:xfrm>
                    <a:prstGeom prst="ellipse">
                      <a:avLst/>
                    </a:prstGeom>
                  </p:spPr>
                  <p:style>
                    <a:lnRef idx="3">
                      <a:schemeClr val="lt1"/>
                    </a:lnRef>
                    <a:fillRef idx="1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800" b="1">
                          <a:solidFill>
                            <a:schemeClr val="bg2"/>
                          </a:solidFill>
                        </a:rPr>
                        <a:t>a</a:t>
                      </a:r>
                      <a:endParaRPr lang="en-US" altLang="zh-CN" sz="2800" b="1">
                        <a:solidFill>
                          <a:schemeClr val="bg2"/>
                        </a:solidFill>
                      </a:endParaRPr>
                    </a:p>
                  </p:txBody>
                </p:sp>
                <p:sp>
                  <p:nvSpPr>
                    <p:cNvPr id="108" name="椭圆 107"/>
                    <p:cNvSpPr/>
                    <p:nvPr/>
                  </p:nvSpPr>
                  <p:spPr>
                    <a:xfrm>
                      <a:off x="7676" y="9016"/>
                      <a:ext cx="1141" cy="1058"/>
                    </a:xfrm>
                    <a:prstGeom prst="ellipse">
                      <a:avLst/>
                    </a:prstGeom>
                  </p:spPr>
                  <p:style>
                    <a:lnRef idx="3">
                      <a:schemeClr val="lt1"/>
                    </a:lnRef>
                    <a:fillRef idx="1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800" b="1">
                          <a:solidFill>
                            <a:schemeClr val="bg2"/>
                          </a:solidFill>
                        </a:rPr>
                        <a:t>d</a:t>
                      </a:r>
                      <a:endParaRPr lang="en-US" altLang="zh-CN" sz="2800" b="1">
                        <a:solidFill>
                          <a:schemeClr val="bg2"/>
                        </a:solidFill>
                      </a:endParaRPr>
                    </a:p>
                  </p:txBody>
                </p:sp>
                <p:sp>
                  <p:nvSpPr>
                    <p:cNvPr id="109" name="椭圆 108"/>
                    <p:cNvSpPr/>
                    <p:nvPr/>
                  </p:nvSpPr>
                  <p:spPr>
                    <a:xfrm>
                      <a:off x="3923" y="9016"/>
                      <a:ext cx="1141" cy="1058"/>
                    </a:xfrm>
                    <a:prstGeom prst="ellipse">
                      <a:avLst/>
                    </a:prstGeom>
                  </p:spPr>
                  <p:style>
                    <a:lnRef idx="3">
                      <a:schemeClr val="lt1"/>
                    </a:lnRef>
                    <a:fillRef idx="1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800" b="1">
                          <a:solidFill>
                            <a:schemeClr val="bg2"/>
                          </a:solidFill>
                        </a:rPr>
                        <a:t>c</a:t>
                      </a:r>
                      <a:endParaRPr lang="en-US" altLang="zh-CN" sz="2800" b="1">
                        <a:solidFill>
                          <a:schemeClr val="bg2"/>
                        </a:solidFill>
                      </a:endParaRPr>
                    </a:p>
                  </p:txBody>
                </p:sp>
                <p:sp>
                  <p:nvSpPr>
                    <p:cNvPr id="110" name="椭圆 109"/>
                    <p:cNvSpPr/>
                    <p:nvPr/>
                  </p:nvSpPr>
                  <p:spPr>
                    <a:xfrm>
                      <a:off x="7675" y="6141"/>
                      <a:ext cx="1141" cy="1058"/>
                    </a:xfrm>
                    <a:prstGeom prst="ellipse">
                      <a:avLst/>
                    </a:prstGeom>
                  </p:spPr>
                  <p:style>
                    <a:lnRef idx="3">
                      <a:schemeClr val="lt1"/>
                    </a:lnRef>
                    <a:fillRef idx="1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2800" b="1">
                          <a:solidFill>
                            <a:schemeClr val="bg2"/>
                          </a:solidFill>
                        </a:rPr>
                        <a:t>b</a:t>
                      </a:r>
                      <a:endParaRPr lang="en-US" altLang="zh-CN" sz="2800" b="1">
                        <a:solidFill>
                          <a:schemeClr val="bg2"/>
                        </a:solidFill>
                      </a:endParaRPr>
                    </a:p>
                  </p:txBody>
                </p:sp>
                <p:cxnSp>
                  <p:nvCxnSpPr>
                    <p:cNvPr id="111" name="直接箭头连接符 110"/>
                    <p:cNvCxnSpPr>
                      <a:stCxn id="107" idx="6"/>
                      <a:endCxn id="110" idx="2"/>
                    </p:cNvCxnSpPr>
                    <p:nvPr/>
                  </p:nvCxnSpPr>
                  <p:spPr>
                    <a:xfrm>
                      <a:off x="5063" y="6670"/>
                      <a:ext cx="2612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2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直接箭头连接符 111"/>
                    <p:cNvCxnSpPr>
                      <a:stCxn id="109" idx="6"/>
                      <a:endCxn id="108" idx="2"/>
                    </p:cNvCxnSpPr>
                    <p:nvPr/>
                  </p:nvCxnSpPr>
                  <p:spPr>
                    <a:xfrm>
                      <a:off x="5064" y="9545"/>
                      <a:ext cx="2612" cy="0"/>
                    </a:xfrm>
                    <a:prstGeom prst="straightConnector1">
                      <a:avLst/>
                    </a:prstGeom>
                    <a:ln w="57150">
                      <a:solidFill>
                        <a:schemeClr val="tx2"/>
                      </a:solidFill>
                      <a:prstDash val="dash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直接箭头连接符 112"/>
                    <p:cNvCxnSpPr>
                      <a:stCxn id="110" idx="4"/>
                      <a:endCxn id="108" idx="0"/>
                    </p:cNvCxnSpPr>
                    <p:nvPr/>
                  </p:nvCxnSpPr>
                  <p:spPr>
                    <a:xfrm>
                      <a:off x="8246" y="7199"/>
                      <a:ext cx="1" cy="1817"/>
                    </a:xfrm>
                    <a:prstGeom prst="straightConnector1">
                      <a:avLst/>
                    </a:prstGeom>
                    <a:ln w="57150">
                      <a:solidFill>
                        <a:schemeClr val="tx2"/>
                      </a:solidFill>
                      <a:prstDash val="dash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4" name="直接箭头连接符 113"/>
                  <p:cNvCxnSpPr>
                    <a:stCxn id="107" idx="6"/>
                    <a:endCxn id="108" idx="1"/>
                  </p:cNvCxnSpPr>
                  <p:nvPr/>
                </p:nvCxnSpPr>
                <p:spPr>
                  <a:xfrm>
                    <a:off x="4439" y="1006"/>
                    <a:ext cx="2780" cy="2501"/>
                  </a:xfrm>
                  <a:prstGeom prst="straightConnector1">
                    <a:avLst/>
                  </a:prstGeom>
                  <a:ln w="57150">
                    <a:solidFill>
                      <a:schemeClr val="tx2"/>
                    </a:solidFill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5" name="文本框 114"/>
                <p:cNvSpPr txBox="1"/>
                <p:nvPr/>
              </p:nvSpPr>
              <p:spPr>
                <a:xfrm>
                  <a:off x="5635" y="5037"/>
                  <a:ext cx="5489" cy="15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2400" b="1">
                      <a:latin typeface="华文中宋" panose="02010600040101010101" charset="-122"/>
                      <a:ea typeface="华文中宋" panose="02010600040101010101" charset="-122"/>
                      <a:cs typeface="华文中宋" panose="02010600040101010101" charset="-122"/>
                    </a:rPr>
                    <a:t>② 弹出</a:t>
                  </a:r>
                  <a:r>
                    <a:rPr lang="en-US" altLang="zh-CN" sz="2400" b="1">
                      <a:latin typeface="华文中宋" panose="02010600040101010101" charset="-122"/>
                      <a:ea typeface="华文中宋" panose="02010600040101010101" charset="-122"/>
                      <a:cs typeface="华文中宋" panose="02010600040101010101" charset="-122"/>
                    </a:rPr>
                    <a:t>d</a:t>
                  </a:r>
                  <a:r>
                    <a:rPr lang="zh-CN" altLang="en-US" sz="2400" b="1">
                      <a:latin typeface="华文中宋" panose="02010600040101010101" charset="-122"/>
                      <a:ea typeface="华文中宋" panose="02010600040101010101" charset="-122"/>
                      <a:cs typeface="华文中宋" panose="02010600040101010101" charset="-122"/>
                    </a:rPr>
                    <a:t>，进</a:t>
                  </a:r>
                  <a:r>
                    <a:rPr lang="en-US" altLang="zh-CN" sz="2400" b="1">
                      <a:latin typeface="华文中宋" panose="02010600040101010101" charset="-122"/>
                      <a:ea typeface="华文中宋" panose="02010600040101010101" charset="-122"/>
                      <a:cs typeface="华文中宋" panose="02010600040101010101" charset="-122"/>
                    </a:rPr>
                    <a:t>b,c</a:t>
                  </a:r>
                  <a:r>
                    <a:rPr lang="zh-CN" altLang="en-US" sz="2400" b="1">
                      <a:latin typeface="华文中宋" panose="02010600040101010101" charset="-122"/>
                      <a:ea typeface="华文中宋" panose="02010600040101010101" charset="-122"/>
                      <a:cs typeface="华文中宋" panose="02010600040101010101" charset="-122"/>
                    </a:rPr>
                    <a:t>，     </a:t>
                  </a:r>
                  <a:endParaRPr lang="zh-CN" altLang="en-US" sz="2400" b="1">
                    <a:latin typeface="华文中宋" panose="02010600040101010101" charset="-122"/>
                    <a:ea typeface="华文中宋" panose="02010600040101010101" charset="-122"/>
                    <a:cs typeface="华文中宋" panose="02010600040101010101" charset="-122"/>
                  </a:endParaRPr>
                </a:p>
                <a:p>
                  <a:r>
                    <a:rPr lang="zh-CN" altLang="en-US" sz="2400" b="1">
                      <a:latin typeface="华文中宋" panose="02010600040101010101" charset="-122"/>
                      <a:ea typeface="华文中宋" panose="02010600040101010101" charset="-122"/>
                      <a:cs typeface="华文中宋" panose="02010600040101010101" charset="-122"/>
                    </a:rPr>
                    <a:t>    </a:t>
                  </a:r>
                  <a:r>
                    <a:rPr lang="en-US" altLang="zh-CN" sz="2400" b="1">
                      <a:latin typeface="华文中宋" panose="02010600040101010101" charset="-122"/>
                      <a:ea typeface="华文中宋" panose="02010600040101010101" charset="-122"/>
                      <a:cs typeface="华文中宋" panose="02010600040101010101" charset="-122"/>
                    </a:rPr>
                    <a:t>Q={b,c}</a:t>
                  </a:r>
                  <a:endParaRPr lang="en-US" altLang="zh-CN" sz="2400" b="1">
                    <a:latin typeface="华文中宋" panose="02010600040101010101" charset="-122"/>
                    <a:ea typeface="华文中宋" panose="02010600040101010101" charset="-122"/>
                    <a:cs typeface="华文中宋" panose="02010600040101010101" charset="-122"/>
                  </a:endParaRPr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9954" y="199"/>
                <a:ext cx="4542" cy="3775"/>
                <a:chOff x="9394" y="511"/>
                <a:chExt cx="4542" cy="3775"/>
              </a:xfrm>
            </p:grpSpPr>
            <p:sp>
              <p:nvSpPr>
                <p:cNvPr id="117" name="椭圆 116"/>
                <p:cNvSpPr/>
                <p:nvPr/>
              </p:nvSpPr>
              <p:spPr>
                <a:xfrm>
                  <a:off x="9394" y="511"/>
                  <a:ext cx="1059" cy="1015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chemeClr val="bg2"/>
                      </a:solidFill>
                    </a:rPr>
                    <a:t>a</a:t>
                  </a:r>
                  <a:endParaRPr lang="en-US" altLang="zh-CN" sz="2800" b="1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18" name="椭圆 117"/>
                <p:cNvSpPr/>
                <p:nvPr/>
              </p:nvSpPr>
              <p:spPr>
                <a:xfrm>
                  <a:off x="12878" y="3270"/>
                  <a:ext cx="1059" cy="1015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chemeClr val="bg2"/>
                      </a:solidFill>
                    </a:rPr>
                    <a:t>d</a:t>
                  </a:r>
                  <a:endParaRPr lang="en-US" altLang="zh-CN" sz="2800" b="1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19" name="椭圆 118"/>
                <p:cNvSpPr/>
                <p:nvPr/>
              </p:nvSpPr>
              <p:spPr>
                <a:xfrm>
                  <a:off x="9395" y="3270"/>
                  <a:ext cx="1059" cy="1015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chemeClr val="bg2"/>
                      </a:solidFill>
                    </a:rPr>
                    <a:t>c</a:t>
                  </a:r>
                  <a:endParaRPr lang="en-US" altLang="zh-CN" sz="2800" b="1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20" name="椭圆 119"/>
                <p:cNvSpPr/>
                <p:nvPr/>
              </p:nvSpPr>
              <p:spPr>
                <a:xfrm>
                  <a:off x="12877" y="511"/>
                  <a:ext cx="1059" cy="1015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chemeClr val="bg2"/>
                      </a:solidFill>
                    </a:rPr>
                    <a:t>b</a:t>
                  </a:r>
                  <a:endParaRPr lang="en-US" altLang="zh-CN" sz="2800" b="1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121" name="直接箭头连接符 120"/>
                <p:cNvCxnSpPr>
                  <a:stCxn id="117" idx="6"/>
                  <a:endCxn id="120" idx="2"/>
                </p:cNvCxnSpPr>
                <p:nvPr/>
              </p:nvCxnSpPr>
              <p:spPr>
                <a:xfrm>
                  <a:off x="10453" y="1019"/>
                  <a:ext cx="2424" cy="0"/>
                </a:xfrm>
                <a:prstGeom prst="straightConnector1">
                  <a:avLst/>
                </a:prstGeom>
                <a:ln w="57150">
                  <a:solidFill>
                    <a:schemeClr val="tx2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箭头连接符 121"/>
                <p:cNvCxnSpPr/>
                <p:nvPr/>
              </p:nvCxnSpPr>
              <p:spPr>
                <a:xfrm>
                  <a:off x="10422" y="3778"/>
                  <a:ext cx="2424" cy="0"/>
                </a:xfrm>
                <a:prstGeom prst="straightConnector1">
                  <a:avLst/>
                </a:prstGeom>
                <a:ln w="57150">
                  <a:solidFill>
                    <a:schemeClr val="tx2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箭头连接符 122"/>
                <p:cNvCxnSpPr>
                  <a:stCxn id="120" idx="4"/>
                  <a:endCxn id="118" idx="0"/>
                </p:cNvCxnSpPr>
                <p:nvPr/>
              </p:nvCxnSpPr>
              <p:spPr>
                <a:xfrm>
                  <a:off x="13407" y="1526"/>
                  <a:ext cx="1" cy="1744"/>
                </a:xfrm>
                <a:prstGeom prst="straightConnector1">
                  <a:avLst/>
                </a:prstGeom>
                <a:ln w="57150">
                  <a:solidFill>
                    <a:schemeClr val="tx2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箭头连接符 123"/>
                <p:cNvCxnSpPr>
                  <a:stCxn id="117" idx="6"/>
                  <a:endCxn id="118" idx="1"/>
                </p:cNvCxnSpPr>
                <p:nvPr/>
              </p:nvCxnSpPr>
              <p:spPr>
                <a:xfrm>
                  <a:off x="10453" y="1019"/>
                  <a:ext cx="2580" cy="2400"/>
                </a:xfrm>
                <a:prstGeom prst="straightConnector1">
                  <a:avLst/>
                </a:prstGeom>
                <a:ln w="57150">
                  <a:solidFill>
                    <a:schemeClr val="tx2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5" name="文本框 124"/>
              <p:cNvSpPr txBox="1"/>
              <p:nvPr/>
            </p:nvSpPr>
            <p:spPr>
              <a:xfrm>
                <a:off x="9874" y="4442"/>
                <a:ext cx="5094" cy="1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>
                    <a:latin typeface="华文中宋" panose="02010600040101010101" charset="-122"/>
                    <a:ea typeface="华文中宋" panose="02010600040101010101" charset="-122"/>
                    <a:cs typeface="华文中宋" panose="02010600040101010101" charset="-122"/>
                  </a:rPr>
                  <a:t>③ 弹出</a:t>
                </a:r>
                <a:r>
                  <a:rPr lang="en-US" altLang="zh-CN" sz="2400" b="1">
                    <a:latin typeface="华文中宋" panose="02010600040101010101" charset="-122"/>
                    <a:ea typeface="华文中宋" panose="02010600040101010101" charset="-122"/>
                    <a:cs typeface="华文中宋" panose="02010600040101010101" charset="-122"/>
                  </a:rPr>
                  <a:t>b</a:t>
                </a:r>
                <a:r>
                  <a:rPr lang="zh-CN" altLang="en-US" sz="2400" b="1">
                    <a:latin typeface="华文中宋" panose="02010600040101010101" charset="-122"/>
                    <a:ea typeface="华文中宋" panose="02010600040101010101" charset="-122"/>
                    <a:cs typeface="华文中宋" panose="02010600040101010101" charset="-122"/>
                  </a:rPr>
                  <a:t>，进</a:t>
                </a:r>
                <a:r>
                  <a:rPr lang="en-US" altLang="zh-CN" sz="2400" b="1">
                    <a:latin typeface="华文中宋" panose="02010600040101010101" charset="-122"/>
                    <a:ea typeface="华文中宋" panose="02010600040101010101" charset="-122"/>
                    <a:cs typeface="华文中宋" panose="02010600040101010101" charset="-122"/>
                  </a:rPr>
                  <a:t>a</a:t>
                </a:r>
                <a:endParaRPr lang="zh-CN" altLang="en-US" sz="2400" b="1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endParaRPr>
              </a:p>
              <a:p>
                <a:r>
                  <a:rPr lang="en-US" altLang="zh-CN" sz="2400" b="1">
                    <a:latin typeface="华文中宋" panose="02010600040101010101" charset="-122"/>
                    <a:ea typeface="华文中宋" panose="02010600040101010101" charset="-122"/>
                    <a:cs typeface="华文中宋" panose="02010600040101010101" charset="-122"/>
                  </a:rPr>
                  <a:t>    Q={c,a}</a:t>
                </a:r>
                <a:endParaRPr lang="en-US" altLang="zh-CN" sz="2400" b="1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endParaRPr>
              </a:p>
            </p:txBody>
          </p:sp>
          <p:grpSp>
            <p:nvGrpSpPr>
              <p:cNvPr id="126" name="组合 125"/>
              <p:cNvGrpSpPr/>
              <p:nvPr/>
            </p:nvGrpSpPr>
            <p:grpSpPr>
              <a:xfrm>
                <a:off x="14658" y="199"/>
                <a:ext cx="4542" cy="3775"/>
                <a:chOff x="9394" y="511"/>
                <a:chExt cx="4542" cy="3775"/>
              </a:xfrm>
            </p:grpSpPr>
            <p:sp>
              <p:nvSpPr>
                <p:cNvPr id="127" name="椭圆 126"/>
                <p:cNvSpPr/>
                <p:nvPr/>
              </p:nvSpPr>
              <p:spPr>
                <a:xfrm>
                  <a:off x="9394" y="511"/>
                  <a:ext cx="1059" cy="1015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chemeClr val="bg2"/>
                      </a:solidFill>
                    </a:rPr>
                    <a:t>a</a:t>
                  </a:r>
                  <a:endParaRPr lang="en-US" altLang="zh-CN" sz="2800" b="1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28" name="椭圆 127"/>
                <p:cNvSpPr/>
                <p:nvPr/>
              </p:nvSpPr>
              <p:spPr>
                <a:xfrm>
                  <a:off x="12878" y="3270"/>
                  <a:ext cx="1059" cy="1015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chemeClr val="bg2"/>
                      </a:solidFill>
                    </a:rPr>
                    <a:t>d</a:t>
                  </a:r>
                  <a:endParaRPr lang="en-US" altLang="zh-CN" sz="2800" b="1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29" name="椭圆 128"/>
                <p:cNvSpPr/>
                <p:nvPr/>
              </p:nvSpPr>
              <p:spPr>
                <a:xfrm>
                  <a:off x="9395" y="3270"/>
                  <a:ext cx="1059" cy="1015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chemeClr val="bg2"/>
                      </a:solidFill>
                    </a:rPr>
                    <a:t>c</a:t>
                  </a:r>
                  <a:endParaRPr lang="en-US" altLang="zh-CN" sz="2800" b="1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30" name="椭圆 129"/>
                <p:cNvSpPr/>
                <p:nvPr/>
              </p:nvSpPr>
              <p:spPr>
                <a:xfrm>
                  <a:off x="12877" y="511"/>
                  <a:ext cx="1059" cy="1015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800" b="1">
                      <a:solidFill>
                        <a:schemeClr val="bg2"/>
                      </a:solidFill>
                    </a:rPr>
                    <a:t>b</a:t>
                  </a:r>
                  <a:endParaRPr lang="en-US" altLang="zh-CN" sz="2800" b="1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131" name="直接箭头连接符 130"/>
                <p:cNvCxnSpPr>
                  <a:stCxn id="127" idx="6"/>
                  <a:endCxn id="130" idx="2"/>
                </p:cNvCxnSpPr>
                <p:nvPr/>
              </p:nvCxnSpPr>
              <p:spPr>
                <a:xfrm>
                  <a:off x="10453" y="1019"/>
                  <a:ext cx="2424" cy="0"/>
                </a:xfrm>
                <a:prstGeom prst="straightConnector1">
                  <a:avLst/>
                </a:prstGeom>
                <a:ln w="57150">
                  <a:solidFill>
                    <a:schemeClr val="tx2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箭头连接符 131"/>
                <p:cNvCxnSpPr/>
                <p:nvPr/>
              </p:nvCxnSpPr>
              <p:spPr>
                <a:xfrm>
                  <a:off x="10422" y="3778"/>
                  <a:ext cx="2424" cy="0"/>
                </a:xfrm>
                <a:prstGeom prst="straightConnector1">
                  <a:avLst/>
                </a:prstGeom>
                <a:ln w="57150">
                  <a:solidFill>
                    <a:schemeClr val="tx2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箭头连接符 132"/>
                <p:cNvCxnSpPr>
                  <a:stCxn id="130" idx="4"/>
                  <a:endCxn id="128" idx="0"/>
                </p:cNvCxnSpPr>
                <p:nvPr/>
              </p:nvCxnSpPr>
              <p:spPr>
                <a:xfrm>
                  <a:off x="13407" y="1526"/>
                  <a:ext cx="1" cy="1744"/>
                </a:xfrm>
                <a:prstGeom prst="straightConnector1">
                  <a:avLst/>
                </a:prstGeom>
                <a:ln w="57150">
                  <a:solidFill>
                    <a:schemeClr val="tx2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箭头连接符 133"/>
                <p:cNvCxnSpPr>
                  <a:stCxn id="127" idx="6"/>
                  <a:endCxn id="128" idx="1"/>
                </p:cNvCxnSpPr>
                <p:nvPr/>
              </p:nvCxnSpPr>
              <p:spPr>
                <a:xfrm>
                  <a:off x="10453" y="1019"/>
                  <a:ext cx="2580" cy="2400"/>
                </a:xfrm>
                <a:prstGeom prst="straightConnector1">
                  <a:avLst/>
                </a:prstGeom>
                <a:ln w="57150">
                  <a:solidFill>
                    <a:schemeClr val="tx2"/>
                  </a:solidFill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文本框 134"/>
              <p:cNvSpPr txBox="1"/>
              <p:nvPr/>
            </p:nvSpPr>
            <p:spPr>
              <a:xfrm>
                <a:off x="14658" y="4442"/>
                <a:ext cx="5094" cy="1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b="1">
                    <a:latin typeface="华文中宋" panose="02010600040101010101" charset="-122"/>
                    <a:ea typeface="华文中宋" panose="02010600040101010101" charset="-122"/>
                    <a:cs typeface="华文中宋" panose="02010600040101010101" charset="-122"/>
                  </a:rPr>
                  <a:t>④ 弹出</a:t>
                </a:r>
                <a:r>
                  <a:rPr lang="en-US" altLang="zh-CN" sz="2400" b="1">
                    <a:latin typeface="华文中宋" panose="02010600040101010101" charset="-122"/>
                    <a:ea typeface="华文中宋" panose="02010600040101010101" charset="-122"/>
                    <a:cs typeface="华文中宋" panose="02010600040101010101" charset="-122"/>
                  </a:rPr>
                  <a:t>c</a:t>
                </a:r>
                <a:r>
                  <a:rPr lang="zh-CN" altLang="en-US" sz="2400" b="1">
                    <a:latin typeface="华文中宋" panose="02010600040101010101" charset="-122"/>
                    <a:ea typeface="华文中宋" panose="02010600040101010101" charset="-122"/>
                    <a:cs typeface="华文中宋" panose="02010600040101010101" charset="-122"/>
                  </a:rPr>
                  <a:t>，</a:t>
                </a:r>
                <a:endParaRPr lang="zh-CN" altLang="en-US" sz="2400" b="1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endParaRPr>
              </a:p>
              <a:p>
                <a:r>
                  <a:rPr lang="en-US" altLang="zh-CN" sz="2400" b="1">
                    <a:latin typeface="华文中宋" panose="02010600040101010101" charset="-122"/>
                    <a:ea typeface="华文中宋" panose="02010600040101010101" charset="-122"/>
                    <a:cs typeface="华文中宋" panose="02010600040101010101" charset="-122"/>
                  </a:rPr>
                  <a:t>    Q={a}</a:t>
                </a:r>
                <a:endParaRPr lang="en-US" altLang="zh-CN" sz="2400" b="1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endParaRPr>
              </a:p>
            </p:txBody>
          </p:sp>
        </p:grpSp>
        <p:grpSp>
          <p:nvGrpSpPr>
            <p:cNvPr id="136" name="组合 135"/>
            <p:cNvGrpSpPr/>
            <p:nvPr/>
          </p:nvGrpSpPr>
          <p:grpSpPr>
            <a:xfrm>
              <a:off x="15382" y="119"/>
              <a:ext cx="3632" cy="3368"/>
              <a:chOff x="15286" y="119"/>
              <a:chExt cx="3632" cy="3368"/>
            </a:xfrm>
          </p:grpSpPr>
          <p:sp>
            <p:nvSpPr>
              <p:cNvPr id="137" name="椭圆 136"/>
              <p:cNvSpPr/>
              <p:nvPr/>
            </p:nvSpPr>
            <p:spPr>
              <a:xfrm>
                <a:off x="15286" y="119"/>
                <a:ext cx="847" cy="906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800" b="1">
                    <a:solidFill>
                      <a:schemeClr val="bg2"/>
                    </a:solidFill>
                  </a:rPr>
                  <a:t>a</a:t>
                </a:r>
                <a:endParaRPr lang="en-US" altLang="zh-CN" sz="2800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18072" y="2581"/>
                <a:ext cx="847" cy="906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800" b="1">
                    <a:solidFill>
                      <a:schemeClr val="bg2"/>
                    </a:solidFill>
                  </a:rPr>
                  <a:t>d</a:t>
                </a:r>
                <a:endParaRPr lang="en-US" altLang="zh-CN" sz="2800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15287" y="2581"/>
                <a:ext cx="847" cy="906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800" b="1">
                    <a:solidFill>
                      <a:schemeClr val="bg2"/>
                    </a:solidFill>
                  </a:rPr>
                  <a:t>c</a:t>
                </a:r>
                <a:endParaRPr lang="en-US" altLang="zh-CN" sz="2800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140" name="椭圆 139"/>
              <p:cNvSpPr/>
              <p:nvPr/>
            </p:nvSpPr>
            <p:spPr>
              <a:xfrm>
                <a:off x="18071" y="119"/>
                <a:ext cx="847" cy="906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800" b="1">
                    <a:solidFill>
                      <a:schemeClr val="bg2"/>
                    </a:solidFill>
                  </a:rPr>
                  <a:t>b</a:t>
                </a:r>
                <a:endParaRPr lang="en-US" altLang="zh-CN" sz="2800" b="1">
                  <a:solidFill>
                    <a:schemeClr val="bg2"/>
                  </a:solidFill>
                </a:endParaRPr>
              </a:p>
            </p:txBody>
          </p:sp>
        </p:grpSp>
        <p:cxnSp>
          <p:nvCxnSpPr>
            <p:cNvPr id="141" name="直接箭头连接符 140"/>
            <p:cNvCxnSpPr/>
            <p:nvPr/>
          </p:nvCxnSpPr>
          <p:spPr>
            <a:xfrm>
              <a:off x="16341" y="572"/>
              <a:ext cx="1938" cy="0"/>
            </a:xfrm>
            <a:prstGeom prst="straightConnector1">
              <a:avLst/>
            </a:prstGeom>
            <a:ln w="57150">
              <a:solidFill>
                <a:schemeClr val="tx2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/>
            <p:nvPr/>
          </p:nvCxnSpPr>
          <p:spPr>
            <a:xfrm>
              <a:off x="16204" y="3034"/>
              <a:ext cx="1938" cy="0"/>
            </a:xfrm>
            <a:prstGeom prst="straightConnector1">
              <a:avLst/>
            </a:prstGeom>
            <a:ln w="57150">
              <a:solidFill>
                <a:schemeClr val="tx2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/>
            <p:nvPr/>
          </p:nvCxnSpPr>
          <p:spPr>
            <a:xfrm>
              <a:off x="18703" y="1025"/>
              <a:ext cx="1" cy="1556"/>
            </a:xfrm>
            <a:prstGeom prst="straightConnector1">
              <a:avLst/>
            </a:prstGeom>
            <a:ln w="57150">
              <a:solidFill>
                <a:schemeClr val="tx2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>
              <a:off x="16341" y="572"/>
              <a:ext cx="2063" cy="2142"/>
            </a:xfrm>
            <a:prstGeom prst="straightConnector1">
              <a:avLst/>
            </a:prstGeom>
            <a:ln w="57150">
              <a:solidFill>
                <a:schemeClr val="tx2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/>
            <p:cNvSpPr txBox="1"/>
            <p:nvPr/>
          </p:nvSpPr>
          <p:spPr>
            <a:xfrm>
              <a:off x="15383" y="3905"/>
              <a:ext cx="4073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⑤ 弹出</a:t>
              </a:r>
              <a:r>
                <a:rPr lang="en-US" altLang="zh-CN" sz="2400" b="1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a</a:t>
              </a:r>
              <a:endParaRPr lang="en-US" altLang="zh-CN" sz="2400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endParaRPr>
            </a:p>
            <a:p>
              <a:r>
                <a:rPr lang="en-US" altLang="zh-CN" sz="2400" b="1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rPr>
                <a:t>    Q={ }</a:t>
              </a:r>
              <a:endParaRPr lang="en-US" altLang="zh-CN" sz="2400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5d57bf8e-d7d3-475c-9134-7ddcd4334071}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WPS 演示</Application>
  <PresentationFormat>宽屏</PresentationFormat>
  <Paragraphs>157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华文中宋</vt:lpstr>
      <vt:lpstr>Arial Unicode MS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dell</cp:lastModifiedBy>
  <cp:revision>175</cp:revision>
  <dcterms:created xsi:type="dcterms:W3CDTF">2019-06-19T02:08:00Z</dcterms:created>
  <dcterms:modified xsi:type="dcterms:W3CDTF">2020-07-27T14:01:14Z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