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8" r:id="rId7"/>
    <p:sldId id="260" r:id="rId8"/>
    <p:sldId id="261" r:id="rId9"/>
    <p:sldId id="262" r:id="rId10"/>
    <p:sldId id="263" r:id="rId11"/>
    <p:sldId id="264" r:id="rId12"/>
    <p:sldId id="270" r:id="rId13"/>
    <p:sldId id="265" r:id="rId14"/>
    <p:sldId id="266" r:id="rId15"/>
    <p:sldId id="267" r:id="rId16"/>
    <p:sldId id="269" r:id="rId17"/>
    <p:sldId id="271" r:id="rId18"/>
    <p:sldId id="272" r:id="rId19"/>
    <p:sldId id="273" r:id="rId20"/>
    <p:sldId id="274" r:id="rId21"/>
    <p:sldId id="275" r:id="rId22"/>
    <p:sldId id="276" r:id="rId23"/>
    <p:sldId id="27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06" autoAdjust="0"/>
  </p:normalViewPr>
  <p:slideViewPr>
    <p:cSldViewPr snapToGrid="0">
      <p:cViewPr>
        <p:scale>
          <a:sx n="100" d="100"/>
          <a:sy n="100" d="100"/>
        </p:scale>
        <p:origin x="1587" y="5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FF6F19B-434B-4933-A6C2-955580598D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A19D3-DA5E-43EF-93D8-EFD0F732F65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6F19B-434B-4933-A6C2-955580598D9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A19D3-DA5E-43EF-93D8-EFD0F732F6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emf"/></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1.png"/><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2007908"/>
            <a:ext cx="9671957" cy="1850845"/>
          </a:xfrm>
        </p:spPr>
        <p:txBody>
          <a:bodyPr/>
          <a:lstStyle/>
          <a:p>
            <a:pPr>
              <a:lnSpc>
                <a:spcPts val="6900"/>
              </a:lnSpc>
            </a:pPr>
            <a:r>
              <a:rPr lang="zh-CN" altLang="en-US" b="1" dirty="0">
                <a:latin typeface="等线 Light" panose="02010600030101010101" pitchFamily="2" charset="-122"/>
                <a:ea typeface="等线 Light" panose="02010600030101010101" pitchFamily="2" charset="-122"/>
              </a:rPr>
              <a:t>基于</a:t>
            </a:r>
            <a:r>
              <a:rPr lang="en-US" altLang="zh-CN" b="1" dirty="0" err="1">
                <a:latin typeface="等线 Light" panose="02010600030101010101" pitchFamily="2" charset="-122"/>
                <a:ea typeface="等线 Light" panose="02010600030101010101" pitchFamily="2" charset="-122"/>
              </a:rPr>
              <a:t>ResNet</a:t>
            </a:r>
            <a:r>
              <a:rPr lang="zh-CN" altLang="en-US" b="1" dirty="0">
                <a:latin typeface="等线 Light" panose="02010600030101010101" pitchFamily="2" charset="-122"/>
                <a:ea typeface="等线 Light" panose="02010600030101010101" pitchFamily="2" charset="-122"/>
              </a:rPr>
              <a:t>的船舶图像分类</a:t>
            </a:r>
            <a:br>
              <a:rPr lang="en-US" altLang="zh-CN" b="1" dirty="0">
                <a:latin typeface="等线 Light" panose="02010600030101010101" pitchFamily="2" charset="-122"/>
                <a:ea typeface="等线 Light" panose="02010600030101010101" pitchFamily="2" charset="-122"/>
              </a:rPr>
            </a:br>
            <a:r>
              <a:rPr lang="zh-CN" altLang="en-US" b="1" dirty="0">
                <a:latin typeface="等线 Light" panose="02010600030101010101" pitchFamily="2" charset="-122"/>
                <a:ea typeface="等线 Light" panose="02010600030101010101" pitchFamily="2" charset="-122"/>
              </a:rPr>
              <a:t>实验步骤、性能评价与分析</a:t>
            </a:r>
            <a:endParaRPr lang="zh-CN" altLang="en-US" b="1" dirty="0">
              <a:latin typeface="等线 Light" panose="02010600030101010101" pitchFamily="2" charset="-122"/>
              <a:ea typeface="等线 Light" panose="02010600030101010101" pitchFamily="2" charset="-122"/>
            </a:endParaRPr>
          </a:p>
        </p:txBody>
      </p:sp>
      <p:sp>
        <p:nvSpPr>
          <p:cNvPr id="3" name="副标题 2"/>
          <p:cNvSpPr>
            <a:spLocks noGrp="1"/>
          </p:cNvSpPr>
          <p:nvPr>
            <p:ph type="subTitle" idx="1"/>
          </p:nvPr>
        </p:nvSpPr>
        <p:spPr>
          <a:xfrm>
            <a:off x="1524000" y="5250730"/>
            <a:ext cx="9144000" cy="393568"/>
          </a:xfrm>
        </p:spPr>
        <p:txBody>
          <a:bodyPr>
            <a:normAutofit lnSpcReduction="10000"/>
          </a:bodyPr>
          <a:lstStyle/>
          <a:p>
            <a:r>
              <a:rPr lang="en-US" altLang="zh-CN" dirty="0"/>
              <a:t>- 2022</a:t>
            </a:r>
            <a:r>
              <a:rPr lang="zh-CN" altLang="en-US" dirty="0"/>
              <a:t>年</a:t>
            </a:r>
            <a:r>
              <a:rPr lang="en-US" altLang="zh-CN" dirty="0"/>
              <a:t>4</a:t>
            </a:r>
            <a:r>
              <a:rPr lang="zh-CN" altLang="en-US" dirty="0"/>
              <a:t>月</a:t>
            </a:r>
            <a:r>
              <a:rPr lang="en-US" altLang="zh-CN" dirty="0"/>
              <a:t>28</a:t>
            </a:r>
            <a:r>
              <a:rPr lang="zh-CN" altLang="en-US" dirty="0"/>
              <a:t>日 </a:t>
            </a:r>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endParaRPr lang="zh-CN" altLang="en-US" sz="3200" b="1" dirty="0">
                <a:solidFill>
                  <a:schemeClr val="bg1"/>
                </a:solidFill>
              </a:endParaRPr>
            </a:p>
          </p:txBody>
        </p:sp>
      </p:grpSp>
      <p:pic>
        <p:nvPicPr>
          <p:cNvPr id="6" name="图片 5"/>
          <p:cNvPicPr>
            <a:picLocks noChangeAspect="1"/>
          </p:cNvPicPr>
          <p:nvPr/>
        </p:nvPicPr>
        <p:blipFill>
          <a:blip r:embed="rId1"/>
          <a:stretch>
            <a:fillRect/>
          </a:stretch>
        </p:blipFill>
        <p:spPr>
          <a:xfrm>
            <a:off x="361950" y="1886874"/>
            <a:ext cx="9639300" cy="1657350"/>
          </a:xfrm>
          <a:prstGeom prst="rect">
            <a:avLst/>
          </a:prstGeom>
        </p:spPr>
      </p:pic>
      <p:pic>
        <p:nvPicPr>
          <p:cNvPr id="8" name="图片 7"/>
          <p:cNvPicPr>
            <a:picLocks noChangeAspect="1"/>
          </p:cNvPicPr>
          <p:nvPr/>
        </p:nvPicPr>
        <p:blipFill>
          <a:blip r:embed="rId2"/>
          <a:stretch>
            <a:fillRect/>
          </a:stretch>
        </p:blipFill>
        <p:spPr>
          <a:xfrm>
            <a:off x="361950" y="3514268"/>
            <a:ext cx="3819525" cy="2600325"/>
          </a:xfrm>
          <a:prstGeom prst="rect">
            <a:avLst/>
          </a:prstGeom>
        </p:spPr>
      </p:pic>
      <p:sp>
        <p:nvSpPr>
          <p:cNvPr id="9" name="文本框 8"/>
          <p:cNvSpPr txBox="1"/>
          <p:nvPr/>
        </p:nvSpPr>
        <p:spPr>
          <a:xfrm>
            <a:off x="152400" y="792352"/>
            <a:ext cx="11621678" cy="830997"/>
          </a:xfrm>
          <a:prstGeom prst="rect">
            <a:avLst/>
          </a:prstGeom>
          <a:solidFill>
            <a:schemeClr val="accent2">
              <a:lumMod val="20000"/>
              <a:lumOff val="80000"/>
            </a:schemeClr>
          </a:solidFill>
        </p:spPr>
        <p:txBody>
          <a:bodyPr wrap="square" rtlCol="0">
            <a:spAutoFit/>
          </a:bodyPr>
          <a:lstStyle/>
          <a:p>
            <a:r>
              <a:rPr lang="zh-CN" altLang="en-US" sz="2800" b="1" dirty="0"/>
              <a:t>数据加载</a:t>
            </a:r>
            <a:endParaRPr lang="en-US" altLang="zh-CN" sz="2800" b="1" dirty="0"/>
          </a:p>
          <a:p>
            <a:r>
              <a:rPr lang="zh-CN" altLang="en-US" sz="2000" dirty="0"/>
              <a:t>使用</a:t>
            </a:r>
            <a:r>
              <a:rPr lang="en-US" altLang="zh-CN" sz="2000" dirty="0"/>
              <a:t>PyTorch</a:t>
            </a:r>
            <a:r>
              <a:rPr lang="zh-CN" altLang="en-US" sz="2000" dirty="0"/>
              <a:t>中提供的接口，</a:t>
            </a:r>
            <a:r>
              <a:rPr lang="zh-CN" altLang="en-US" sz="2000" dirty="0">
                <a:solidFill>
                  <a:srgbClr val="C00000"/>
                </a:solidFill>
              </a:rPr>
              <a:t>只需要提供</a:t>
            </a:r>
            <a:r>
              <a:rPr lang="en-US" altLang="zh-CN" sz="2000" dirty="0">
                <a:solidFill>
                  <a:srgbClr val="C00000"/>
                </a:solidFill>
              </a:rPr>
              <a:t>train</a:t>
            </a:r>
            <a:r>
              <a:rPr lang="zh-CN" altLang="en-US" sz="2000" dirty="0">
                <a:solidFill>
                  <a:srgbClr val="C00000"/>
                </a:solidFill>
              </a:rPr>
              <a:t>文件夹的路径</a:t>
            </a:r>
            <a:r>
              <a:rPr lang="zh-CN" altLang="en-US" sz="2000" dirty="0"/>
              <a:t>，即可自动加载划分好类别的训练数据。</a:t>
            </a:r>
            <a:endParaRPr lang="zh-CN" altLang="en-US" sz="2000" dirty="0"/>
          </a:p>
        </p:txBody>
      </p:sp>
      <p:sp>
        <p:nvSpPr>
          <p:cNvPr id="10" name="矩形 9"/>
          <p:cNvSpPr/>
          <p:nvPr/>
        </p:nvSpPr>
        <p:spPr>
          <a:xfrm>
            <a:off x="361950" y="1886874"/>
            <a:ext cx="3681730" cy="400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043680" y="1911886"/>
            <a:ext cx="4185920" cy="369332"/>
          </a:xfrm>
          <a:prstGeom prst="rect">
            <a:avLst/>
          </a:prstGeom>
          <a:noFill/>
        </p:spPr>
        <p:txBody>
          <a:bodyPr wrap="square" rtlCol="0">
            <a:spAutoFit/>
          </a:bodyPr>
          <a:lstStyle/>
          <a:p>
            <a:r>
              <a:rPr lang="zh-CN" altLang="en-US" b="1" dirty="0">
                <a:solidFill>
                  <a:srgbClr val="C00000"/>
                </a:solidFill>
              </a:rPr>
              <a:t>即</a:t>
            </a:r>
            <a:r>
              <a:rPr lang="en-US" altLang="zh-CN" b="1" dirty="0">
                <a:solidFill>
                  <a:srgbClr val="C00000"/>
                </a:solidFill>
              </a:rPr>
              <a:t>train</a:t>
            </a:r>
            <a:r>
              <a:rPr lang="zh-CN" altLang="en-US" b="1" dirty="0">
                <a:solidFill>
                  <a:srgbClr val="C00000"/>
                </a:solidFill>
              </a:rPr>
              <a:t>和</a:t>
            </a:r>
            <a:r>
              <a:rPr lang="en-US" altLang="zh-CN" b="1" dirty="0">
                <a:solidFill>
                  <a:srgbClr val="C00000"/>
                </a:solidFill>
              </a:rPr>
              <a:t>val</a:t>
            </a:r>
            <a:r>
              <a:rPr lang="zh-CN" altLang="en-US" b="1" dirty="0">
                <a:solidFill>
                  <a:srgbClr val="C00000"/>
                </a:solidFill>
              </a:rPr>
              <a:t>文件夹所在的 </a:t>
            </a:r>
            <a:r>
              <a:rPr lang="en-US" altLang="zh-CN" b="1" dirty="0">
                <a:solidFill>
                  <a:srgbClr val="C00000"/>
                </a:solidFill>
              </a:rPr>
              <a:t>data </a:t>
            </a:r>
            <a:r>
              <a:rPr lang="zh-CN" altLang="en-US" b="1" dirty="0">
                <a:solidFill>
                  <a:srgbClr val="C00000"/>
                </a:solidFill>
              </a:rPr>
              <a:t>文件夹</a:t>
            </a:r>
            <a:endParaRPr lang="zh-CN" altLang="en-US" b="1" dirty="0">
              <a:solidFill>
                <a:srgbClr val="C00000"/>
              </a:solidFill>
            </a:endParaRPr>
          </a:p>
        </p:txBody>
      </p:sp>
      <p:sp>
        <p:nvSpPr>
          <p:cNvPr id="12" name="矩形 11"/>
          <p:cNvSpPr/>
          <p:nvPr/>
        </p:nvSpPr>
        <p:spPr>
          <a:xfrm>
            <a:off x="4602480" y="2888320"/>
            <a:ext cx="4693920" cy="369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398000" y="2715549"/>
            <a:ext cx="2794000" cy="646331"/>
          </a:xfrm>
          <a:prstGeom prst="rect">
            <a:avLst/>
          </a:prstGeom>
          <a:noFill/>
        </p:spPr>
        <p:txBody>
          <a:bodyPr wrap="square" rtlCol="0">
            <a:spAutoFit/>
          </a:bodyPr>
          <a:lstStyle/>
          <a:p>
            <a:r>
              <a:rPr lang="zh-CN" altLang="en-US" b="1" dirty="0">
                <a:solidFill>
                  <a:srgbClr val="C00000"/>
                </a:solidFill>
              </a:rPr>
              <a:t>直接通过</a:t>
            </a:r>
            <a:r>
              <a:rPr lang="en-US" altLang="zh-CN" b="1" dirty="0">
                <a:solidFill>
                  <a:srgbClr val="C00000"/>
                </a:solidFill>
              </a:rPr>
              <a:t>train</a:t>
            </a:r>
            <a:r>
              <a:rPr lang="zh-CN" altLang="en-US" b="1" dirty="0">
                <a:solidFill>
                  <a:srgbClr val="C00000"/>
                </a:solidFill>
              </a:rPr>
              <a:t>文件夹的路径来加载训练数据</a:t>
            </a:r>
            <a:endParaRPr lang="zh-CN" altLang="en-US" b="1" dirty="0">
              <a:solidFill>
                <a:srgbClr val="C00000"/>
              </a:solidFill>
            </a:endParaRPr>
          </a:p>
        </p:txBody>
      </p:sp>
      <p:sp>
        <p:nvSpPr>
          <p:cNvPr id="14" name="文本框 13"/>
          <p:cNvSpPr txBox="1"/>
          <p:nvPr/>
        </p:nvSpPr>
        <p:spPr>
          <a:xfrm>
            <a:off x="4704839" y="3958251"/>
            <a:ext cx="4831080" cy="923330"/>
          </a:xfrm>
          <a:prstGeom prst="rect">
            <a:avLst/>
          </a:prstGeom>
          <a:noFill/>
        </p:spPr>
        <p:txBody>
          <a:bodyPr wrap="square" rtlCol="0">
            <a:spAutoFit/>
          </a:bodyPr>
          <a:lstStyle/>
          <a:p>
            <a:r>
              <a:rPr lang="zh-CN" altLang="en-US" b="1" dirty="0">
                <a:solidFill>
                  <a:srgbClr val="C00000"/>
                </a:solidFill>
              </a:rPr>
              <a:t>加载好的训练数据还会进一步根据批大小等参数做进一步划分，以便于后续迭代训练的时候能够直接调用数据块</a:t>
            </a:r>
            <a:endParaRPr lang="zh-CN" altLang="en-US" b="1" dirty="0">
              <a:solidFill>
                <a:srgbClr val="C00000"/>
              </a:solidFill>
            </a:endParaRPr>
          </a:p>
        </p:txBody>
      </p:sp>
      <p:cxnSp>
        <p:nvCxnSpPr>
          <p:cNvPr id="16" name="直接箭头连接符 15"/>
          <p:cNvCxnSpPr>
            <a:stCxn id="14" idx="1"/>
          </p:cNvCxnSpPr>
          <p:nvPr/>
        </p:nvCxnSpPr>
        <p:spPr>
          <a:xfrm flipH="1">
            <a:off x="3638746" y="4419916"/>
            <a:ext cx="1066093" cy="1257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1"/>
          </p:cNvCxnSpPr>
          <p:nvPr/>
        </p:nvCxnSpPr>
        <p:spPr>
          <a:xfrm flipH="1">
            <a:off x="2865748" y="4419916"/>
            <a:ext cx="1839091" cy="10551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1"/>
          </p:cNvCxnSpPr>
          <p:nvPr/>
        </p:nvCxnSpPr>
        <p:spPr>
          <a:xfrm flipH="1">
            <a:off x="2656081" y="4419916"/>
            <a:ext cx="2048758" cy="6049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106158" y="5343246"/>
            <a:ext cx="3714161" cy="1200329"/>
          </a:xfrm>
          <a:prstGeom prst="rect">
            <a:avLst/>
          </a:prstGeom>
          <a:solidFill>
            <a:schemeClr val="accent2">
              <a:lumMod val="60000"/>
              <a:lumOff val="40000"/>
            </a:schemeClr>
          </a:solidFill>
        </p:spPr>
        <p:txBody>
          <a:bodyPr wrap="square" rtlCol="0">
            <a:spAutoFit/>
          </a:bodyPr>
          <a:lstStyle/>
          <a:p>
            <a:r>
              <a:rPr lang="zh-CN" altLang="en-US" dirty="0"/>
              <a:t>训练代码会自动根据文件夹的分类，在代码的根目录保存一个名字为</a:t>
            </a:r>
            <a:r>
              <a:rPr lang="en-US" altLang="zh-CN" dirty="0" err="1"/>
              <a:t>class_index.json</a:t>
            </a:r>
            <a:r>
              <a:rPr lang="zh-CN" altLang="en-US" dirty="0"/>
              <a:t>的文件，用于存储类别名字和类别序号的对应信息。</a:t>
            </a:r>
            <a:endParaRPr lang="zh-CN" altLang="en-US" dirty="0"/>
          </a:p>
        </p:txBody>
      </p:sp>
      <p:pic>
        <p:nvPicPr>
          <p:cNvPr id="25" name="图片 24"/>
          <p:cNvPicPr>
            <a:picLocks noChangeAspect="1"/>
          </p:cNvPicPr>
          <p:nvPr/>
        </p:nvPicPr>
        <p:blipFill rotWithShape="1">
          <a:blip r:embed="rId3"/>
          <a:srcRect r="37370"/>
          <a:stretch>
            <a:fillRect/>
          </a:stretch>
        </p:blipFill>
        <p:spPr>
          <a:xfrm>
            <a:off x="7849483" y="5190955"/>
            <a:ext cx="3562644" cy="14383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808480" y="1992609"/>
            <a:ext cx="5356046" cy="4073039"/>
          </a:xfrm>
          <a:prstGeom prst="rect">
            <a:avLst/>
          </a:prstGeom>
        </p:spPr>
      </p:pic>
      <p:grpSp>
        <p:nvGrpSpPr>
          <p:cNvPr id="3" name="组合 2"/>
          <p:cNvGrpSpPr/>
          <p:nvPr/>
        </p:nvGrpSpPr>
        <p:grpSpPr>
          <a:xfrm>
            <a:off x="0" y="0"/>
            <a:ext cx="12192000" cy="659876"/>
            <a:chOff x="0" y="0"/>
            <a:chExt cx="12192000" cy="659876"/>
          </a:xfrm>
        </p:grpSpPr>
        <p:sp>
          <p:nvSpPr>
            <p:cNvPr id="4" name="矩形 3"/>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endParaRPr lang="zh-CN" altLang="en-US" sz="3200" b="1" dirty="0">
                <a:solidFill>
                  <a:schemeClr val="bg1"/>
                </a:solidFill>
              </a:endParaRPr>
            </a:p>
          </p:txBody>
        </p:sp>
      </p:grpSp>
      <p:sp>
        <p:nvSpPr>
          <p:cNvPr id="6" name="文本框 5"/>
          <p:cNvSpPr txBox="1"/>
          <p:nvPr/>
        </p:nvSpPr>
        <p:spPr>
          <a:xfrm>
            <a:off x="152400" y="792352"/>
            <a:ext cx="11621678" cy="830997"/>
          </a:xfrm>
          <a:prstGeom prst="rect">
            <a:avLst/>
          </a:prstGeom>
          <a:solidFill>
            <a:schemeClr val="accent2">
              <a:lumMod val="20000"/>
              <a:lumOff val="80000"/>
            </a:schemeClr>
          </a:solidFill>
        </p:spPr>
        <p:txBody>
          <a:bodyPr wrap="square" rtlCol="0">
            <a:spAutoFit/>
          </a:bodyPr>
          <a:lstStyle/>
          <a:p>
            <a:r>
              <a:rPr lang="zh-CN" altLang="en-US" sz="2800" b="1" dirty="0"/>
              <a:t>数据加载</a:t>
            </a:r>
            <a:endParaRPr lang="en-US" altLang="zh-CN" sz="2800" b="1" dirty="0"/>
          </a:p>
          <a:p>
            <a:r>
              <a:rPr lang="zh-CN" altLang="en-US" sz="2000" dirty="0"/>
              <a:t>测试数据的加载方式与训练数据的加载方式相同，只需要将测试数据的文件夹路径名规定好即可。</a:t>
            </a:r>
            <a:endParaRPr lang="zh-CN" altLang="en-US" sz="2000" dirty="0"/>
          </a:p>
        </p:txBody>
      </p:sp>
      <p:sp>
        <p:nvSpPr>
          <p:cNvPr id="7" name="矩形 6"/>
          <p:cNvSpPr/>
          <p:nvPr/>
        </p:nvSpPr>
        <p:spPr>
          <a:xfrm>
            <a:off x="2336800" y="2336800"/>
            <a:ext cx="4827726"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354478" y="2135257"/>
            <a:ext cx="4085682" cy="707886"/>
          </a:xfrm>
          <a:prstGeom prst="rect">
            <a:avLst/>
          </a:prstGeom>
          <a:noFill/>
        </p:spPr>
        <p:txBody>
          <a:bodyPr wrap="square" rtlCol="0">
            <a:spAutoFit/>
          </a:bodyPr>
          <a:lstStyle/>
          <a:p>
            <a:r>
              <a:rPr lang="zh-CN" altLang="en-US" sz="2000" b="1" dirty="0">
                <a:solidFill>
                  <a:srgbClr val="C00000"/>
                </a:solidFill>
              </a:rPr>
              <a:t>加载测试集的方式和训练数据类似，只需要把测试机的路径定义好</a:t>
            </a:r>
            <a:endParaRPr lang="zh-CN" altLang="en-US" sz="2000" b="1"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09612" y="2341562"/>
            <a:ext cx="10772775" cy="3190875"/>
          </a:xfrm>
          <a:prstGeom prst="rect">
            <a:avLst/>
          </a:prstGeom>
        </p:spPr>
      </p:pic>
      <p:grpSp>
        <p:nvGrpSpPr>
          <p:cNvPr id="4" name="组合 3"/>
          <p:cNvGrpSpPr/>
          <p:nvPr/>
        </p:nvGrpSpPr>
        <p:grpSpPr>
          <a:xfrm>
            <a:off x="0" y="0"/>
            <a:ext cx="12192000" cy="659876"/>
            <a:chOff x="0" y="0"/>
            <a:chExt cx="12192000" cy="659876"/>
          </a:xfrm>
        </p:grpSpPr>
        <p:sp>
          <p:nvSpPr>
            <p:cNvPr id="5" name="矩形 4"/>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endParaRPr lang="zh-CN" altLang="en-US" sz="3200" b="1" dirty="0">
                <a:solidFill>
                  <a:schemeClr val="bg1"/>
                </a:solidFill>
              </a:endParaRPr>
            </a:p>
          </p:txBody>
        </p:sp>
      </p:grpSp>
      <p:sp>
        <p:nvSpPr>
          <p:cNvPr id="7" name="文本框 6"/>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建立网络模型</a:t>
            </a:r>
            <a:endParaRPr lang="en-US" altLang="zh-CN" sz="2800" b="1" dirty="0"/>
          </a:p>
          <a:p>
            <a:r>
              <a:rPr lang="zh-CN" altLang="en-US" sz="2000" dirty="0"/>
              <a:t>通过已定义好的网络模型类</a:t>
            </a:r>
            <a:r>
              <a:rPr lang="en-US" altLang="zh-CN" sz="2000" dirty="0"/>
              <a:t>resnet34</a:t>
            </a:r>
            <a:r>
              <a:rPr lang="zh-CN" altLang="en-US" sz="2000" dirty="0"/>
              <a:t>建立网络对象</a:t>
            </a:r>
            <a:r>
              <a:rPr lang="en-US" altLang="zh-CN" sz="2000" dirty="0"/>
              <a:t>net</a:t>
            </a:r>
            <a:r>
              <a:rPr lang="zh-CN" altLang="en-US" sz="2000" dirty="0"/>
              <a:t>，然后加载网络的预训练权重，再修改分类任务中类别的数量。</a:t>
            </a:r>
            <a:endParaRPr lang="zh-CN" altLang="en-US" sz="2000" dirty="0"/>
          </a:p>
        </p:txBody>
      </p:sp>
      <p:sp>
        <p:nvSpPr>
          <p:cNvPr id="8" name="矩形 7"/>
          <p:cNvSpPr/>
          <p:nvPr/>
        </p:nvSpPr>
        <p:spPr>
          <a:xfrm>
            <a:off x="709612" y="2341562"/>
            <a:ext cx="2053908" cy="27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63520" y="2156896"/>
            <a:ext cx="3048000" cy="369332"/>
          </a:xfrm>
          <a:prstGeom prst="rect">
            <a:avLst/>
          </a:prstGeom>
          <a:noFill/>
        </p:spPr>
        <p:txBody>
          <a:bodyPr wrap="square" rtlCol="0">
            <a:spAutoFit/>
          </a:bodyPr>
          <a:lstStyle/>
          <a:p>
            <a:r>
              <a:rPr lang="zh-CN" altLang="en-US" b="1" dirty="0">
                <a:solidFill>
                  <a:srgbClr val="C00000"/>
                </a:solidFill>
              </a:rPr>
              <a:t>建立</a:t>
            </a:r>
            <a:r>
              <a:rPr lang="en-US" altLang="zh-CN" b="1" dirty="0">
                <a:solidFill>
                  <a:srgbClr val="C00000"/>
                </a:solidFill>
              </a:rPr>
              <a:t>ResNet-34</a:t>
            </a:r>
            <a:r>
              <a:rPr lang="zh-CN" altLang="en-US" b="1" dirty="0">
                <a:solidFill>
                  <a:srgbClr val="C00000"/>
                </a:solidFill>
              </a:rPr>
              <a:t>网络模型</a:t>
            </a:r>
            <a:endParaRPr lang="zh-CN" altLang="en-US" b="1" dirty="0">
              <a:solidFill>
                <a:srgbClr val="C00000"/>
              </a:solidFill>
            </a:endParaRPr>
          </a:p>
        </p:txBody>
      </p:sp>
      <p:sp>
        <p:nvSpPr>
          <p:cNvPr id="10" name="矩形 9"/>
          <p:cNvSpPr/>
          <p:nvPr/>
        </p:nvSpPr>
        <p:spPr>
          <a:xfrm>
            <a:off x="709612" y="2686089"/>
            <a:ext cx="4502468" cy="27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99232" y="2567333"/>
            <a:ext cx="6521927" cy="369332"/>
          </a:xfrm>
          <a:prstGeom prst="rect">
            <a:avLst/>
          </a:prstGeom>
          <a:noFill/>
        </p:spPr>
        <p:txBody>
          <a:bodyPr wrap="square" rtlCol="0">
            <a:spAutoFit/>
          </a:bodyPr>
          <a:lstStyle/>
          <a:p>
            <a:r>
              <a:rPr lang="zh-CN" altLang="en-US" b="1" dirty="0">
                <a:solidFill>
                  <a:srgbClr val="C00000"/>
                </a:solidFill>
              </a:rPr>
              <a:t>定义网络需要加载的预训练权重的路径</a:t>
            </a:r>
            <a:endParaRPr lang="zh-CN" altLang="en-US" b="1" dirty="0">
              <a:solidFill>
                <a:srgbClr val="C00000"/>
              </a:solidFill>
            </a:endParaRPr>
          </a:p>
        </p:txBody>
      </p:sp>
      <p:sp>
        <p:nvSpPr>
          <p:cNvPr id="12" name="矩形 11"/>
          <p:cNvSpPr/>
          <p:nvPr/>
        </p:nvSpPr>
        <p:spPr>
          <a:xfrm>
            <a:off x="709612" y="3296910"/>
            <a:ext cx="8172260" cy="27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881872" y="3296910"/>
            <a:ext cx="5094448" cy="369332"/>
          </a:xfrm>
          <a:prstGeom prst="rect">
            <a:avLst/>
          </a:prstGeom>
          <a:noFill/>
        </p:spPr>
        <p:txBody>
          <a:bodyPr wrap="square" rtlCol="0">
            <a:spAutoFit/>
          </a:bodyPr>
          <a:lstStyle/>
          <a:p>
            <a:r>
              <a:rPr lang="zh-CN" altLang="en-US" b="1" dirty="0">
                <a:solidFill>
                  <a:srgbClr val="C00000"/>
                </a:solidFill>
              </a:rPr>
              <a:t>将权重加载到网络模型中</a:t>
            </a:r>
            <a:endParaRPr lang="zh-CN" altLang="en-US" b="1" dirty="0">
              <a:solidFill>
                <a:srgbClr val="C00000"/>
              </a:solidFill>
            </a:endParaRPr>
          </a:p>
        </p:txBody>
      </p:sp>
      <p:sp>
        <p:nvSpPr>
          <p:cNvPr id="14" name="矩形 13"/>
          <p:cNvSpPr/>
          <p:nvPr/>
        </p:nvSpPr>
        <p:spPr>
          <a:xfrm>
            <a:off x="709612" y="4298590"/>
            <a:ext cx="6087428" cy="5455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797040" y="4137674"/>
            <a:ext cx="5394960" cy="1200329"/>
          </a:xfrm>
          <a:prstGeom prst="rect">
            <a:avLst/>
          </a:prstGeom>
          <a:noFill/>
        </p:spPr>
        <p:txBody>
          <a:bodyPr wrap="square" rtlCol="0">
            <a:spAutoFit/>
          </a:bodyPr>
          <a:lstStyle/>
          <a:p>
            <a:r>
              <a:rPr lang="zh-CN" altLang="en-US" b="1" dirty="0">
                <a:solidFill>
                  <a:srgbClr val="C00000"/>
                </a:solidFill>
              </a:rPr>
              <a:t>原始</a:t>
            </a:r>
            <a:r>
              <a:rPr lang="en-US" altLang="zh-CN" b="1" dirty="0">
                <a:solidFill>
                  <a:srgbClr val="C00000"/>
                </a:solidFill>
              </a:rPr>
              <a:t>ResNet</a:t>
            </a:r>
            <a:r>
              <a:rPr lang="zh-CN" altLang="en-US" b="1" dirty="0">
                <a:solidFill>
                  <a:srgbClr val="C00000"/>
                </a:solidFill>
              </a:rPr>
              <a:t>是针对一个</a:t>
            </a:r>
            <a:r>
              <a:rPr lang="en-US" altLang="zh-CN" b="1" dirty="0">
                <a:solidFill>
                  <a:srgbClr val="C00000"/>
                </a:solidFill>
              </a:rPr>
              <a:t>1000</a:t>
            </a:r>
            <a:r>
              <a:rPr lang="zh-CN" altLang="en-US" b="1" dirty="0">
                <a:solidFill>
                  <a:srgbClr val="C00000"/>
                </a:solidFill>
              </a:rPr>
              <a:t>类分类任务设计的，网络最后一层的输出维度是</a:t>
            </a:r>
            <a:r>
              <a:rPr lang="en-US" altLang="zh-CN" b="1" dirty="0">
                <a:solidFill>
                  <a:srgbClr val="C00000"/>
                </a:solidFill>
              </a:rPr>
              <a:t>1000</a:t>
            </a:r>
            <a:r>
              <a:rPr lang="zh-CN" altLang="en-US" b="1" dirty="0">
                <a:solidFill>
                  <a:srgbClr val="C00000"/>
                </a:solidFill>
              </a:rPr>
              <a:t>。我们的分类任务只有</a:t>
            </a:r>
            <a:r>
              <a:rPr lang="en-US" altLang="zh-CN" b="1" dirty="0">
                <a:solidFill>
                  <a:srgbClr val="C00000"/>
                </a:solidFill>
              </a:rPr>
              <a:t>2</a:t>
            </a:r>
            <a:r>
              <a:rPr lang="zh-CN" altLang="en-US" b="1" dirty="0">
                <a:solidFill>
                  <a:srgbClr val="C00000"/>
                </a:solidFill>
              </a:rPr>
              <a:t>类，所以需要更改最后一层的输出维度为</a:t>
            </a:r>
            <a:r>
              <a:rPr lang="en-US" altLang="zh-CN" b="1" dirty="0">
                <a:solidFill>
                  <a:srgbClr val="C00000"/>
                </a:solidFill>
              </a:rPr>
              <a:t>2</a:t>
            </a:r>
            <a:r>
              <a:rPr lang="zh-CN" altLang="en-US" b="1" dirty="0">
                <a:solidFill>
                  <a:srgbClr val="C00000"/>
                </a:solidFill>
              </a:rPr>
              <a:t>。</a:t>
            </a:r>
            <a:endParaRPr lang="en-US" altLang="zh-CN" b="1" dirty="0">
              <a:solidFill>
                <a:srgbClr val="C00000"/>
              </a:solidFill>
            </a:endParaRPr>
          </a:p>
          <a:p>
            <a:r>
              <a:rPr lang="en-US" altLang="zh-CN" b="1" dirty="0" err="1">
                <a:solidFill>
                  <a:srgbClr val="C00000"/>
                </a:solidFill>
              </a:rPr>
              <a:t>args.num_classes</a:t>
            </a:r>
            <a:r>
              <a:rPr lang="zh-CN" altLang="en-US" b="1" dirty="0">
                <a:solidFill>
                  <a:srgbClr val="C00000"/>
                </a:solidFill>
              </a:rPr>
              <a:t>是一个定义分类数量的变量。</a:t>
            </a:r>
            <a:endParaRPr lang="zh-CN" altLang="en-US"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endParaRPr lang="zh-CN" altLang="en-US" sz="3200" b="1" dirty="0">
                <a:solidFill>
                  <a:schemeClr val="bg1"/>
                </a:solidFill>
              </a:endParaRPr>
            </a:p>
          </p:txBody>
        </p:sp>
      </p:grpSp>
      <p:sp>
        <p:nvSpPr>
          <p:cNvPr id="5" name="文本框 4"/>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初始化训练网络模型的超参数</a:t>
            </a:r>
            <a:endParaRPr lang="en-US" altLang="zh-CN" sz="2800" b="1" dirty="0"/>
          </a:p>
          <a:p>
            <a:r>
              <a:rPr lang="zh-CN" altLang="en-US" sz="2000" dirty="0"/>
              <a:t>训练网络的重要超参数包括</a:t>
            </a:r>
            <a:r>
              <a:rPr lang="en-US" altLang="zh-CN" sz="2000" dirty="0"/>
              <a:t>epoch</a:t>
            </a:r>
            <a:r>
              <a:rPr lang="zh-CN" altLang="en-US" sz="2000" dirty="0"/>
              <a:t>数量、初始学习率、批量大小等。除此之外我们还需要定义训练网络的优化器类型，以及损失函数的类型。</a:t>
            </a:r>
            <a:endParaRPr lang="zh-CN" altLang="en-US" sz="2000" dirty="0"/>
          </a:p>
        </p:txBody>
      </p:sp>
      <p:pic>
        <p:nvPicPr>
          <p:cNvPr id="7" name="图片 6"/>
          <p:cNvPicPr>
            <a:picLocks noChangeAspect="1"/>
          </p:cNvPicPr>
          <p:nvPr/>
        </p:nvPicPr>
        <p:blipFill>
          <a:blip r:embed="rId1"/>
          <a:stretch>
            <a:fillRect/>
          </a:stretch>
        </p:blipFill>
        <p:spPr>
          <a:xfrm>
            <a:off x="191667" y="2063601"/>
            <a:ext cx="2452150" cy="4489599"/>
          </a:xfrm>
          <a:prstGeom prst="rect">
            <a:avLst/>
          </a:prstGeom>
        </p:spPr>
      </p:pic>
      <p:pic>
        <p:nvPicPr>
          <p:cNvPr id="9" name="图片 8"/>
          <p:cNvPicPr>
            <a:picLocks noChangeAspect="1"/>
          </p:cNvPicPr>
          <p:nvPr/>
        </p:nvPicPr>
        <p:blipFill rotWithShape="1">
          <a:blip r:embed="rId2"/>
          <a:srcRect t="18177"/>
          <a:stretch>
            <a:fillRect/>
          </a:stretch>
        </p:blipFill>
        <p:spPr>
          <a:xfrm>
            <a:off x="4439920" y="1932336"/>
            <a:ext cx="7153275" cy="1574313"/>
          </a:xfrm>
          <a:prstGeom prst="rect">
            <a:avLst/>
          </a:prstGeom>
        </p:spPr>
      </p:pic>
      <p:sp>
        <p:nvSpPr>
          <p:cNvPr id="10" name="文本框 9"/>
          <p:cNvSpPr txBox="1"/>
          <p:nvPr/>
        </p:nvSpPr>
        <p:spPr>
          <a:xfrm>
            <a:off x="2254147" y="2306320"/>
            <a:ext cx="1645920" cy="1200329"/>
          </a:xfrm>
          <a:prstGeom prst="rect">
            <a:avLst/>
          </a:prstGeom>
          <a:noFill/>
        </p:spPr>
        <p:txBody>
          <a:bodyPr wrap="square" rtlCol="0">
            <a:spAutoFit/>
          </a:bodyPr>
          <a:lstStyle/>
          <a:p>
            <a:r>
              <a:rPr lang="en-US" altLang="zh-CN" b="1" dirty="0">
                <a:solidFill>
                  <a:srgbClr val="C00000"/>
                </a:solidFill>
              </a:rPr>
              <a:t>Epoch</a:t>
            </a:r>
            <a:r>
              <a:rPr lang="zh-CN" altLang="en-US" b="1" dirty="0">
                <a:solidFill>
                  <a:srgbClr val="C00000"/>
                </a:solidFill>
              </a:rPr>
              <a:t>数量（相当于不断迭代训练的回合数）</a:t>
            </a:r>
            <a:endParaRPr lang="zh-CN" altLang="en-US" b="1" dirty="0">
              <a:solidFill>
                <a:srgbClr val="C00000"/>
              </a:solidFill>
            </a:endParaRPr>
          </a:p>
        </p:txBody>
      </p:sp>
      <p:sp>
        <p:nvSpPr>
          <p:cNvPr id="11" name="文本框 10"/>
          <p:cNvSpPr txBox="1"/>
          <p:nvPr/>
        </p:nvSpPr>
        <p:spPr>
          <a:xfrm>
            <a:off x="2254147" y="4032646"/>
            <a:ext cx="1645920" cy="923330"/>
          </a:xfrm>
          <a:prstGeom prst="rect">
            <a:avLst/>
          </a:prstGeom>
          <a:noFill/>
        </p:spPr>
        <p:txBody>
          <a:bodyPr wrap="square" rtlCol="0">
            <a:spAutoFit/>
          </a:bodyPr>
          <a:lstStyle/>
          <a:p>
            <a:r>
              <a:rPr lang="zh-CN" altLang="en-US" b="1" dirty="0">
                <a:solidFill>
                  <a:srgbClr val="C00000"/>
                </a:solidFill>
              </a:rPr>
              <a:t>学习率（梯度学习中的一个重要优化参数）</a:t>
            </a:r>
            <a:endParaRPr lang="zh-CN" altLang="en-US" b="1" dirty="0">
              <a:solidFill>
                <a:srgbClr val="C00000"/>
              </a:solidFill>
            </a:endParaRPr>
          </a:p>
        </p:txBody>
      </p:sp>
      <p:sp>
        <p:nvSpPr>
          <p:cNvPr id="12" name="文本框 11"/>
          <p:cNvSpPr txBox="1"/>
          <p:nvPr/>
        </p:nvSpPr>
        <p:spPr>
          <a:xfrm>
            <a:off x="2254147" y="5675817"/>
            <a:ext cx="1859280" cy="923330"/>
          </a:xfrm>
          <a:prstGeom prst="rect">
            <a:avLst/>
          </a:prstGeom>
          <a:noFill/>
        </p:spPr>
        <p:txBody>
          <a:bodyPr wrap="square" rtlCol="0">
            <a:spAutoFit/>
          </a:bodyPr>
          <a:lstStyle/>
          <a:p>
            <a:r>
              <a:rPr lang="zh-CN" altLang="en-US" b="1" dirty="0">
                <a:solidFill>
                  <a:srgbClr val="C00000"/>
                </a:solidFill>
              </a:rPr>
              <a:t>批大小（网络一次学习并计算损失的样本数量）</a:t>
            </a:r>
            <a:endParaRPr lang="zh-CN" altLang="en-US" b="1" dirty="0">
              <a:solidFill>
                <a:srgbClr val="C00000"/>
              </a:solidFill>
            </a:endParaRPr>
          </a:p>
        </p:txBody>
      </p:sp>
      <p:sp>
        <p:nvSpPr>
          <p:cNvPr id="13" name="文本框 12"/>
          <p:cNvSpPr txBox="1"/>
          <p:nvPr/>
        </p:nvSpPr>
        <p:spPr>
          <a:xfrm>
            <a:off x="4439920" y="2544625"/>
            <a:ext cx="6756400" cy="369332"/>
          </a:xfrm>
          <a:prstGeom prst="rect">
            <a:avLst/>
          </a:prstGeom>
          <a:noFill/>
          <a:ln w="19050">
            <a:solidFill>
              <a:srgbClr val="FF0000"/>
            </a:solidFill>
          </a:ln>
        </p:spPr>
        <p:txBody>
          <a:bodyPr wrap="square" rtlCol="0">
            <a:spAutoFit/>
          </a:bodyPr>
          <a:lstStyle/>
          <a:p>
            <a:endParaRPr lang="zh-CN" altLang="en-US" dirty="0">
              <a:solidFill>
                <a:srgbClr val="C00000"/>
              </a:solidFill>
            </a:endParaRPr>
          </a:p>
        </p:txBody>
      </p:sp>
      <p:sp>
        <p:nvSpPr>
          <p:cNvPr id="14" name="文本框 13"/>
          <p:cNvSpPr txBox="1"/>
          <p:nvPr/>
        </p:nvSpPr>
        <p:spPr>
          <a:xfrm>
            <a:off x="4439920" y="3156913"/>
            <a:ext cx="4653280" cy="369332"/>
          </a:xfrm>
          <a:prstGeom prst="rect">
            <a:avLst/>
          </a:prstGeom>
          <a:noFill/>
          <a:ln w="19050">
            <a:solidFill>
              <a:srgbClr val="FF0000"/>
            </a:solidFill>
          </a:ln>
        </p:spPr>
        <p:txBody>
          <a:bodyPr wrap="square" rtlCol="0">
            <a:spAutoFit/>
          </a:bodyPr>
          <a:lstStyle/>
          <a:p>
            <a:endParaRPr lang="zh-CN" altLang="en-US" dirty="0">
              <a:solidFill>
                <a:srgbClr val="C00000"/>
              </a:solidFill>
            </a:endParaRPr>
          </a:p>
        </p:txBody>
      </p:sp>
      <p:sp>
        <p:nvSpPr>
          <p:cNvPr id="15" name="文本框 14"/>
          <p:cNvSpPr txBox="1"/>
          <p:nvPr/>
        </p:nvSpPr>
        <p:spPr>
          <a:xfrm>
            <a:off x="4923478" y="3875982"/>
            <a:ext cx="3278078" cy="923330"/>
          </a:xfrm>
          <a:prstGeom prst="rect">
            <a:avLst/>
          </a:prstGeom>
          <a:noFill/>
        </p:spPr>
        <p:txBody>
          <a:bodyPr wrap="square" rtlCol="0">
            <a:spAutoFit/>
          </a:bodyPr>
          <a:lstStyle/>
          <a:p>
            <a:r>
              <a:rPr lang="zh-CN" altLang="en-US" b="1" dirty="0">
                <a:solidFill>
                  <a:srgbClr val="C00000"/>
                </a:solidFill>
              </a:rPr>
              <a:t>交叉熵损失</a:t>
            </a:r>
            <a:endParaRPr lang="en-US" altLang="zh-CN" b="1" dirty="0">
              <a:solidFill>
                <a:srgbClr val="C00000"/>
              </a:solidFill>
            </a:endParaRPr>
          </a:p>
          <a:p>
            <a:r>
              <a:rPr lang="zh-CN" altLang="en-US" b="1" dirty="0">
                <a:solidFill>
                  <a:srgbClr val="C00000"/>
                </a:solidFill>
              </a:rPr>
              <a:t>（通过损失函数来不断优化网络模型以达到收敛）</a:t>
            </a:r>
            <a:endParaRPr lang="zh-CN" altLang="en-US" b="1" dirty="0">
              <a:solidFill>
                <a:srgbClr val="C00000"/>
              </a:solidFill>
            </a:endParaRPr>
          </a:p>
        </p:txBody>
      </p:sp>
      <p:sp>
        <p:nvSpPr>
          <p:cNvPr id="16" name="文本框 15"/>
          <p:cNvSpPr txBox="1"/>
          <p:nvPr/>
        </p:nvSpPr>
        <p:spPr>
          <a:xfrm>
            <a:off x="9726941" y="3156913"/>
            <a:ext cx="1645920" cy="1200329"/>
          </a:xfrm>
          <a:prstGeom prst="rect">
            <a:avLst/>
          </a:prstGeom>
          <a:noFill/>
        </p:spPr>
        <p:txBody>
          <a:bodyPr wrap="square" rtlCol="0">
            <a:spAutoFit/>
          </a:bodyPr>
          <a:lstStyle/>
          <a:p>
            <a:r>
              <a:rPr lang="en-US" altLang="zh-CN" b="1" dirty="0">
                <a:solidFill>
                  <a:srgbClr val="C00000"/>
                </a:solidFill>
              </a:rPr>
              <a:t>Adam</a:t>
            </a:r>
            <a:r>
              <a:rPr lang="zh-CN" altLang="en-US" b="1" dirty="0">
                <a:solidFill>
                  <a:srgbClr val="C00000"/>
                </a:solidFill>
              </a:rPr>
              <a:t>优化器</a:t>
            </a:r>
            <a:endParaRPr lang="en-US" altLang="zh-CN" b="1" dirty="0">
              <a:solidFill>
                <a:srgbClr val="C00000"/>
              </a:solidFill>
            </a:endParaRPr>
          </a:p>
          <a:p>
            <a:r>
              <a:rPr lang="zh-CN" altLang="en-US" b="1" dirty="0">
                <a:solidFill>
                  <a:srgbClr val="C00000"/>
                </a:solidFill>
              </a:rPr>
              <a:t>（一种基于梯度优化方法的网络学习策略）</a:t>
            </a:r>
            <a:endParaRPr lang="zh-CN" altLang="en-US" b="1" dirty="0">
              <a:solidFill>
                <a:srgbClr val="C00000"/>
              </a:solidFill>
            </a:endParaRPr>
          </a:p>
        </p:txBody>
      </p:sp>
      <p:cxnSp>
        <p:nvCxnSpPr>
          <p:cNvPr id="18" name="直接箭头连接符 17"/>
          <p:cNvCxnSpPr>
            <a:stCxn id="15" idx="0"/>
          </p:cNvCxnSpPr>
          <p:nvPr/>
        </p:nvCxnSpPr>
        <p:spPr>
          <a:xfrm flipV="1">
            <a:off x="6562517" y="3525159"/>
            <a:ext cx="0" cy="3508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0"/>
          </p:cNvCxnSpPr>
          <p:nvPr/>
        </p:nvCxnSpPr>
        <p:spPr>
          <a:xfrm flipH="1" flipV="1">
            <a:off x="9803130" y="2913957"/>
            <a:ext cx="746771" cy="2429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083280" y="4799312"/>
            <a:ext cx="7990589" cy="1846659"/>
          </a:xfrm>
          <a:prstGeom prst="rect">
            <a:avLst/>
          </a:prstGeom>
          <a:solidFill>
            <a:schemeClr val="accent4">
              <a:lumMod val="60000"/>
              <a:lumOff val="40000"/>
            </a:schemeClr>
          </a:solidFill>
        </p:spPr>
        <p:txBody>
          <a:bodyPr wrap="square" rtlCol="0">
            <a:spAutoFit/>
          </a:bodyPr>
          <a:lstStyle/>
          <a:p>
            <a:r>
              <a:rPr lang="zh-CN" altLang="en-US" b="1" dirty="0"/>
              <a:t>参数调整策略：</a:t>
            </a:r>
            <a:endParaRPr lang="en-US" altLang="zh-CN" b="1" dirty="0"/>
          </a:p>
          <a:p>
            <a:pPr marL="342900" indent="-342900">
              <a:buAutoNum type="arabicPeriod"/>
            </a:pPr>
            <a:r>
              <a:rPr lang="en-US" altLang="zh-CN" sz="1600" u="sng" dirty="0"/>
              <a:t>Epoch</a:t>
            </a:r>
            <a:r>
              <a:rPr lang="zh-CN" altLang="en-US" sz="1600" dirty="0"/>
              <a:t>：可以先从</a:t>
            </a:r>
            <a:r>
              <a:rPr lang="en-US" altLang="zh-CN" sz="1600" dirty="0"/>
              <a:t>50</a:t>
            </a:r>
            <a:r>
              <a:rPr lang="zh-CN" altLang="en-US" sz="1600" dirty="0"/>
              <a:t>开始尝试。如果</a:t>
            </a:r>
            <a:r>
              <a:rPr lang="en-US" altLang="zh-CN" sz="1600" dirty="0"/>
              <a:t>50</a:t>
            </a:r>
            <a:r>
              <a:rPr lang="zh-CN" altLang="en-US" sz="1600" dirty="0"/>
              <a:t>个</a:t>
            </a:r>
            <a:r>
              <a:rPr lang="en-US" altLang="zh-CN" sz="1600" dirty="0"/>
              <a:t>epoch</a:t>
            </a:r>
            <a:r>
              <a:rPr lang="zh-CN" altLang="en-US" sz="1600" dirty="0"/>
              <a:t>过后方法依然没有收敛，则说明</a:t>
            </a:r>
            <a:r>
              <a:rPr lang="en-US" altLang="zh-CN" sz="1600" dirty="0"/>
              <a:t>50 epoch</a:t>
            </a:r>
            <a:r>
              <a:rPr lang="zh-CN" altLang="en-US" sz="1600" dirty="0"/>
              <a:t>不够，需要更多的</a:t>
            </a:r>
            <a:r>
              <a:rPr lang="en-US" altLang="zh-CN" sz="1600" dirty="0"/>
              <a:t>epoch</a:t>
            </a:r>
            <a:r>
              <a:rPr lang="zh-CN" altLang="en-US" sz="1600" dirty="0"/>
              <a:t>来迭代训练网络；</a:t>
            </a:r>
            <a:endParaRPr lang="en-US" altLang="zh-CN" sz="1600" dirty="0"/>
          </a:p>
          <a:p>
            <a:pPr marL="342900" indent="-342900">
              <a:buAutoNum type="arabicPeriod"/>
            </a:pPr>
            <a:r>
              <a:rPr lang="zh-CN" altLang="en-US" sz="1600" u="sng" dirty="0"/>
              <a:t>学习率</a:t>
            </a:r>
            <a:r>
              <a:rPr lang="zh-CN" altLang="en-US" sz="1600" dirty="0"/>
              <a:t>：如果损失收敛太慢，可以尝试稍稍增大学习率（如从</a:t>
            </a:r>
            <a:r>
              <a:rPr lang="en-US" altLang="zh-CN" sz="1600" dirty="0"/>
              <a:t>0.0001</a:t>
            </a:r>
            <a:r>
              <a:rPr lang="zh-CN" altLang="en-US" sz="1600" dirty="0"/>
              <a:t>增大为</a:t>
            </a:r>
            <a:r>
              <a:rPr lang="en-US" altLang="zh-CN" sz="1600" dirty="0"/>
              <a:t>0.001</a:t>
            </a:r>
            <a:r>
              <a:rPr lang="zh-CN" altLang="en-US" sz="1600" dirty="0"/>
              <a:t>）；如果训练过程中损失出现</a:t>
            </a:r>
            <a:r>
              <a:rPr lang="en-US" altLang="zh-CN" sz="1600" dirty="0" err="1"/>
              <a:t>NaN</a:t>
            </a:r>
            <a:r>
              <a:rPr lang="zh-CN" altLang="en-US" sz="1600" dirty="0"/>
              <a:t>值，则需要减小学习率（如</a:t>
            </a:r>
            <a:r>
              <a:rPr lang="en-US" altLang="zh-CN" sz="1600" dirty="0"/>
              <a:t>0.01</a:t>
            </a:r>
            <a:r>
              <a:rPr lang="zh-CN" altLang="en-US" sz="1600" dirty="0"/>
              <a:t>到</a:t>
            </a:r>
            <a:r>
              <a:rPr lang="en-US" altLang="zh-CN" sz="1600" dirty="0"/>
              <a:t>0.001</a:t>
            </a:r>
            <a:r>
              <a:rPr lang="zh-CN" altLang="en-US" sz="1600" dirty="0"/>
              <a:t>）；</a:t>
            </a:r>
            <a:endParaRPr lang="en-US" altLang="zh-CN" sz="1600" dirty="0"/>
          </a:p>
          <a:p>
            <a:pPr marL="342900" indent="-342900">
              <a:buAutoNum type="arabicPeriod"/>
            </a:pPr>
            <a:r>
              <a:rPr lang="zh-CN" altLang="en-US" sz="1600" u="sng" dirty="0"/>
              <a:t>批大小</a:t>
            </a:r>
            <a:r>
              <a:rPr lang="zh-CN" altLang="en-US" sz="1600" dirty="0"/>
              <a:t>：一般设置值在</a:t>
            </a:r>
            <a:r>
              <a:rPr lang="en-US" altLang="zh-CN" sz="1600" dirty="0"/>
              <a:t>4~32</a:t>
            </a:r>
            <a:r>
              <a:rPr lang="zh-CN" altLang="en-US" sz="1600" dirty="0"/>
              <a:t>之间，取决于硬件条件。如果硬件条件不足</a:t>
            </a:r>
            <a:r>
              <a:rPr lang="en-US" altLang="zh-CN" sz="1600" dirty="0"/>
              <a:t>/</a:t>
            </a:r>
            <a:r>
              <a:rPr lang="zh-CN" altLang="en-US" sz="1600" dirty="0"/>
              <a:t>训练太慢，可以考虑适当降低批大小（以</a:t>
            </a:r>
            <a:r>
              <a:rPr lang="en-US" altLang="zh-CN" sz="1600" dirty="0"/>
              <a:t>1/2</a:t>
            </a:r>
            <a:r>
              <a:rPr lang="zh-CN" altLang="en-US" sz="1600" dirty="0"/>
              <a:t>的比例降低）</a:t>
            </a:r>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endParaRPr lang="zh-CN" altLang="en-US" sz="3200" b="1" dirty="0">
                <a:solidFill>
                  <a:schemeClr val="bg1"/>
                </a:solidFill>
              </a:endParaRPr>
            </a:p>
          </p:txBody>
        </p:sp>
      </p:grpSp>
      <p:sp>
        <p:nvSpPr>
          <p:cNvPr id="5" name="文本框 4"/>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迭代训练网络</a:t>
            </a:r>
            <a:endParaRPr lang="en-US" altLang="zh-CN" sz="2800" b="1" dirty="0"/>
          </a:p>
          <a:p>
            <a:r>
              <a:rPr lang="zh-CN" altLang="en-US" sz="2000" dirty="0"/>
              <a:t>训练网络的重要超参数包括</a:t>
            </a:r>
            <a:r>
              <a:rPr lang="en-US" altLang="zh-CN" sz="2000" dirty="0"/>
              <a:t>epoch</a:t>
            </a:r>
            <a:r>
              <a:rPr lang="zh-CN" altLang="en-US" sz="2000" dirty="0"/>
              <a:t>数量、初始学习率、批量大小等。除此之外我们还需要定义训练网络的优化器类型，以及损失函数的类型。</a:t>
            </a:r>
            <a:endParaRPr lang="zh-CN" altLang="en-US" sz="2000" dirty="0"/>
          </a:p>
        </p:txBody>
      </p:sp>
      <p:pic>
        <p:nvPicPr>
          <p:cNvPr id="7" name="图片 6"/>
          <p:cNvPicPr>
            <a:picLocks noChangeAspect="1"/>
          </p:cNvPicPr>
          <p:nvPr/>
        </p:nvPicPr>
        <p:blipFill>
          <a:blip r:embed="rId1"/>
          <a:stretch>
            <a:fillRect/>
          </a:stretch>
        </p:blipFill>
        <p:spPr>
          <a:xfrm>
            <a:off x="386080" y="2063601"/>
            <a:ext cx="6643687" cy="4539966"/>
          </a:xfrm>
          <a:prstGeom prst="rect">
            <a:avLst/>
          </a:prstGeom>
        </p:spPr>
      </p:pic>
      <p:sp>
        <p:nvSpPr>
          <p:cNvPr id="8" name="文本框 7"/>
          <p:cNvSpPr txBox="1"/>
          <p:nvPr/>
        </p:nvSpPr>
        <p:spPr>
          <a:xfrm>
            <a:off x="7258367" y="2063601"/>
            <a:ext cx="4794158" cy="3738331"/>
          </a:xfrm>
          <a:prstGeom prst="rect">
            <a:avLst/>
          </a:prstGeom>
          <a:noFill/>
        </p:spPr>
        <p:txBody>
          <a:bodyPr wrap="square" rtlCol="0">
            <a:spAutoFit/>
          </a:bodyPr>
          <a:lstStyle/>
          <a:p>
            <a:pPr>
              <a:lnSpc>
                <a:spcPts val="2600"/>
              </a:lnSpc>
            </a:pPr>
            <a:r>
              <a:rPr lang="zh-CN" altLang="en-US" dirty="0"/>
              <a:t>左侧图片代表了训练网络时的循环代码结构。</a:t>
            </a:r>
            <a:endParaRPr lang="en-US" altLang="zh-CN" dirty="0"/>
          </a:p>
          <a:p>
            <a:pPr marL="342900" indent="-342900">
              <a:lnSpc>
                <a:spcPts val="2600"/>
              </a:lnSpc>
              <a:buFont typeface="+mj-ea"/>
              <a:buAutoNum type="circleNumDbPlain"/>
            </a:pPr>
            <a:r>
              <a:rPr lang="zh-CN" altLang="en-US" dirty="0"/>
              <a:t>每个</a:t>
            </a:r>
            <a:r>
              <a:rPr lang="en-US" altLang="zh-CN" dirty="0"/>
              <a:t>epoch</a:t>
            </a:r>
            <a:r>
              <a:rPr lang="zh-CN" altLang="en-US" dirty="0"/>
              <a:t>中，所有训练数据会</a:t>
            </a:r>
            <a:r>
              <a:rPr lang="zh-CN" altLang="en-US" dirty="0">
                <a:solidFill>
                  <a:srgbClr val="C00000"/>
                </a:solidFill>
              </a:rPr>
              <a:t>按照批大小划分不同的数据组</a:t>
            </a:r>
            <a:r>
              <a:rPr lang="zh-CN" altLang="en-US" dirty="0"/>
              <a:t>，然后每个数据组会被一同输入到网络中共同训练；</a:t>
            </a:r>
            <a:endParaRPr lang="en-US" altLang="zh-CN" dirty="0"/>
          </a:p>
          <a:p>
            <a:pPr marL="342900" indent="-342900">
              <a:lnSpc>
                <a:spcPts val="2600"/>
              </a:lnSpc>
              <a:buFont typeface="+mj-ea"/>
              <a:buAutoNum type="circleNumDbPlain"/>
            </a:pPr>
            <a:r>
              <a:rPr lang="zh-CN" altLang="en-US" dirty="0"/>
              <a:t>在每组数据送入网络之前，优化器会重置其所记录的梯度信息，用于重新记录某组数据在网络上梯度结果以针对地优化网络；</a:t>
            </a:r>
            <a:endParaRPr lang="en-US" altLang="zh-CN" dirty="0"/>
          </a:p>
          <a:p>
            <a:pPr marL="342900" indent="-342900">
              <a:lnSpc>
                <a:spcPts val="2600"/>
              </a:lnSpc>
              <a:buFont typeface="+mj-ea"/>
              <a:buAutoNum type="circleNumDbPlain"/>
            </a:pPr>
            <a:r>
              <a:rPr lang="zh-CN" altLang="en-US" dirty="0"/>
              <a:t>网络输出结果后，该结果会被送到损失函数中计算对应的损失，然后网络会进行损失的梯度反向传播，紧接着使用优化器根据这些反向传播结果优化网络权值。</a:t>
            </a:r>
            <a:endParaRPr lang="zh-CN" altLang="en-US" dirty="0"/>
          </a:p>
        </p:txBody>
      </p:sp>
      <p:sp>
        <p:nvSpPr>
          <p:cNvPr id="9" name="矩形 8"/>
          <p:cNvSpPr/>
          <p:nvPr/>
        </p:nvSpPr>
        <p:spPr>
          <a:xfrm>
            <a:off x="2245360" y="3429000"/>
            <a:ext cx="1422400" cy="2184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78760" y="2509520"/>
            <a:ext cx="4074160" cy="307777"/>
          </a:xfrm>
          <a:prstGeom prst="rect">
            <a:avLst/>
          </a:prstGeom>
          <a:noFill/>
        </p:spPr>
        <p:txBody>
          <a:bodyPr wrap="square" rtlCol="0">
            <a:spAutoFit/>
          </a:bodyPr>
          <a:lstStyle/>
          <a:p>
            <a:r>
              <a:rPr lang="en-US" altLang="zh-CN" sz="1400" b="1" dirty="0" err="1">
                <a:solidFill>
                  <a:srgbClr val="C00000"/>
                </a:solidFill>
              </a:rPr>
              <a:t>train_dataloder</a:t>
            </a:r>
            <a:r>
              <a:rPr lang="zh-CN" altLang="en-US" sz="1400" b="1" dirty="0">
                <a:solidFill>
                  <a:srgbClr val="C00000"/>
                </a:solidFill>
              </a:rPr>
              <a:t>中存放了由批大小分组的训练数据</a:t>
            </a:r>
            <a:endParaRPr lang="zh-CN" altLang="en-US" sz="1400" b="1" dirty="0">
              <a:solidFill>
                <a:srgbClr val="C00000"/>
              </a:solidFill>
            </a:endParaRPr>
          </a:p>
        </p:txBody>
      </p:sp>
      <p:cxnSp>
        <p:nvCxnSpPr>
          <p:cNvPr id="12" name="直接箭头连接符 11"/>
          <p:cNvCxnSpPr/>
          <p:nvPr/>
        </p:nvCxnSpPr>
        <p:spPr>
          <a:xfrm flipH="1">
            <a:off x="3449320" y="2804160"/>
            <a:ext cx="441960" cy="6248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297680" y="3810363"/>
            <a:ext cx="2907030" cy="523220"/>
          </a:xfrm>
          <a:prstGeom prst="rect">
            <a:avLst/>
          </a:prstGeom>
          <a:noFill/>
        </p:spPr>
        <p:txBody>
          <a:bodyPr wrap="square" rtlCol="0">
            <a:spAutoFit/>
          </a:bodyPr>
          <a:lstStyle/>
          <a:p>
            <a:r>
              <a:rPr lang="zh-CN" altLang="en-US" sz="1400" b="1" dirty="0">
                <a:solidFill>
                  <a:srgbClr val="C00000"/>
                </a:solidFill>
              </a:rPr>
              <a:t>循环每次都拿出一组数据用于训练，数据包括图像数据及其分类标签</a:t>
            </a:r>
            <a:endParaRPr lang="en-US" altLang="zh-CN" sz="1400" b="1" dirty="0">
              <a:solidFill>
                <a:srgbClr val="C00000"/>
              </a:solidFill>
            </a:endParaRPr>
          </a:p>
        </p:txBody>
      </p:sp>
      <p:sp>
        <p:nvSpPr>
          <p:cNvPr id="15" name="矩形 14"/>
          <p:cNvSpPr/>
          <p:nvPr/>
        </p:nvSpPr>
        <p:spPr>
          <a:xfrm>
            <a:off x="712471" y="3861153"/>
            <a:ext cx="3482656" cy="4724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439920" y="4803429"/>
            <a:ext cx="2413000" cy="523220"/>
          </a:xfrm>
          <a:prstGeom prst="rect">
            <a:avLst/>
          </a:prstGeom>
          <a:noFill/>
        </p:spPr>
        <p:txBody>
          <a:bodyPr wrap="square" rtlCol="0">
            <a:spAutoFit/>
          </a:bodyPr>
          <a:lstStyle/>
          <a:p>
            <a:r>
              <a:rPr lang="zh-CN" altLang="en-US" sz="1400" b="1" dirty="0">
                <a:solidFill>
                  <a:srgbClr val="C00000"/>
                </a:solidFill>
              </a:rPr>
              <a:t>将图像数据输入网络，获得网络的分类预测结果</a:t>
            </a:r>
            <a:endParaRPr lang="en-US" altLang="zh-CN" sz="1400" b="1" dirty="0">
              <a:solidFill>
                <a:srgbClr val="C00000"/>
              </a:solidFill>
            </a:endParaRPr>
          </a:p>
        </p:txBody>
      </p:sp>
      <p:cxnSp>
        <p:nvCxnSpPr>
          <p:cNvPr id="26" name="直接箭头连接符 25"/>
          <p:cNvCxnSpPr/>
          <p:nvPr/>
        </p:nvCxnSpPr>
        <p:spPr>
          <a:xfrm flipH="1" flipV="1">
            <a:off x="3576320" y="5156155"/>
            <a:ext cx="949960"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963239" y="5459125"/>
            <a:ext cx="929640" cy="307777"/>
          </a:xfrm>
          <a:prstGeom prst="rect">
            <a:avLst/>
          </a:prstGeom>
          <a:noFill/>
        </p:spPr>
        <p:txBody>
          <a:bodyPr wrap="square" rtlCol="0">
            <a:spAutoFit/>
          </a:bodyPr>
          <a:lstStyle/>
          <a:p>
            <a:r>
              <a:rPr lang="zh-CN" altLang="en-US" sz="1400" b="1" dirty="0">
                <a:solidFill>
                  <a:srgbClr val="C00000"/>
                </a:solidFill>
              </a:rPr>
              <a:t>计算损失</a:t>
            </a:r>
            <a:endParaRPr lang="en-US" altLang="zh-CN" sz="1400" b="1" dirty="0">
              <a:solidFill>
                <a:srgbClr val="C00000"/>
              </a:solidFill>
            </a:endParaRPr>
          </a:p>
        </p:txBody>
      </p:sp>
      <p:cxnSp>
        <p:nvCxnSpPr>
          <p:cNvPr id="30" name="直接箭头连接符 29"/>
          <p:cNvCxnSpPr>
            <a:stCxn id="29" idx="1"/>
          </p:cNvCxnSpPr>
          <p:nvPr/>
        </p:nvCxnSpPr>
        <p:spPr>
          <a:xfrm flipH="1">
            <a:off x="5013960" y="5613014"/>
            <a:ext cx="94927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596640" y="5852246"/>
            <a:ext cx="1300480" cy="307777"/>
          </a:xfrm>
          <a:prstGeom prst="rect">
            <a:avLst/>
          </a:prstGeom>
          <a:noFill/>
        </p:spPr>
        <p:txBody>
          <a:bodyPr wrap="square" rtlCol="0">
            <a:spAutoFit/>
          </a:bodyPr>
          <a:lstStyle/>
          <a:p>
            <a:r>
              <a:rPr lang="zh-CN" altLang="en-US" sz="1400" b="1" dirty="0">
                <a:solidFill>
                  <a:srgbClr val="C00000"/>
                </a:solidFill>
              </a:rPr>
              <a:t>反向传播过程</a:t>
            </a:r>
            <a:endParaRPr lang="en-US" altLang="zh-CN" sz="1400" b="1" dirty="0">
              <a:solidFill>
                <a:srgbClr val="C00000"/>
              </a:solidFill>
            </a:endParaRPr>
          </a:p>
        </p:txBody>
      </p:sp>
      <p:cxnSp>
        <p:nvCxnSpPr>
          <p:cNvPr id="34" name="直接箭头连接符 33"/>
          <p:cNvCxnSpPr>
            <a:stCxn id="33" idx="1"/>
          </p:cNvCxnSpPr>
          <p:nvPr/>
        </p:nvCxnSpPr>
        <p:spPr>
          <a:xfrm flipH="1" flipV="1">
            <a:off x="2545080" y="5920792"/>
            <a:ext cx="1051560" cy="85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601913" y="2207754"/>
            <a:ext cx="4074160" cy="307777"/>
          </a:xfrm>
          <a:prstGeom prst="rect">
            <a:avLst/>
          </a:prstGeom>
          <a:noFill/>
        </p:spPr>
        <p:txBody>
          <a:bodyPr wrap="square" rtlCol="0">
            <a:spAutoFit/>
          </a:bodyPr>
          <a:lstStyle/>
          <a:p>
            <a:r>
              <a:rPr lang="zh-CN" altLang="en-US" sz="1400" b="1" dirty="0">
                <a:solidFill>
                  <a:srgbClr val="C00000"/>
                </a:solidFill>
              </a:rPr>
              <a:t>将网络设定为训练模式</a:t>
            </a:r>
            <a:endParaRPr lang="zh-CN" altLang="en-US" sz="1400" b="1" dirty="0">
              <a:solidFill>
                <a:srgbClr val="C00000"/>
              </a:solidFill>
            </a:endParaRPr>
          </a:p>
        </p:txBody>
      </p:sp>
      <p:cxnSp>
        <p:nvCxnSpPr>
          <p:cNvPr id="38" name="直接箭头连接符 37"/>
          <p:cNvCxnSpPr>
            <a:stCxn id="37" idx="1"/>
          </p:cNvCxnSpPr>
          <p:nvPr/>
        </p:nvCxnSpPr>
        <p:spPr>
          <a:xfrm flipH="1">
            <a:off x="1783080" y="2361643"/>
            <a:ext cx="818833" cy="2414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70320" y="5963463"/>
            <a:ext cx="5545998" cy="646331"/>
          </a:xfrm>
          <a:prstGeom prst="rect">
            <a:avLst/>
          </a:prstGeom>
          <a:solidFill>
            <a:schemeClr val="accent4">
              <a:lumMod val="40000"/>
              <a:lumOff val="60000"/>
            </a:schemeClr>
          </a:solidFill>
        </p:spPr>
        <p:txBody>
          <a:bodyPr wrap="square" rtlCol="0">
            <a:spAutoFit/>
          </a:bodyPr>
          <a:lstStyle/>
          <a:p>
            <a:r>
              <a:rPr lang="zh-CN" altLang="en-US" dirty="0"/>
              <a:t>训练过程中损失函数的值</a:t>
            </a:r>
            <a:r>
              <a:rPr lang="zh-CN" altLang="en-US" b="1" dirty="0">
                <a:solidFill>
                  <a:srgbClr val="C00000"/>
                </a:solidFill>
              </a:rPr>
              <a:t>理论上应当快速下降，然后逐渐收敛</a:t>
            </a:r>
            <a:r>
              <a:rPr lang="zh-CN" altLang="en-US" dirty="0"/>
              <a:t>。当损失函数收敛时，模型基本训练完毕。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endParaRPr lang="zh-CN" altLang="en-US" sz="3200" b="1" dirty="0">
                <a:solidFill>
                  <a:schemeClr val="bg1"/>
                </a:solidFill>
              </a:endParaRPr>
            </a:p>
          </p:txBody>
        </p:sp>
      </p:grpSp>
      <p:sp>
        <p:nvSpPr>
          <p:cNvPr id="5" name="文本框 4"/>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训练时对网络性能的验证（在训练的循环里）</a:t>
            </a:r>
            <a:endParaRPr lang="en-US" altLang="zh-CN" sz="2800" b="1" dirty="0"/>
          </a:p>
          <a:p>
            <a:r>
              <a:rPr lang="zh-CN" altLang="en-US" sz="2000" dirty="0"/>
              <a:t>网络在训练的过程中，还可以在每个</a:t>
            </a:r>
            <a:r>
              <a:rPr lang="en-US" altLang="zh-CN" sz="2000" dirty="0"/>
              <a:t>epoch</a:t>
            </a:r>
            <a:r>
              <a:rPr lang="zh-CN" altLang="en-US" sz="2000" dirty="0"/>
              <a:t>训练完毕后，使用刚刚训练的模型在测试集上直接测试效果。这种做法可以直观地看到每个</a:t>
            </a:r>
            <a:r>
              <a:rPr lang="en-US" altLang="zh-CN" sz="2000" dirty="0"/>
              <a:t>epoch</a:t>
            </a:r>
            <a:r>
              <a:rPr lang="zh-CN" altLang="en-US" sz="2000" dirty="0"/>
              <a:t>训练结束后的网络在测试集上的性能效果，反映训练情况。</a:t>
            </a:r>
            <a:endParaRPr lang="zh-CN" altLang="en-US" sz="2000" dirty="0"/>
          </a:p>
        </p:txBody>
      </p:sp>
      <p:grpSp>
        <p:nvGrpSpPr>
          <p:cNvPr id="12" name="组合 11"/>
          <p:cNvGrpSpPr/>
          <p:nvPr/>
        </p:nvGrpSpPr>
        <p:grpSpPr>
          <a:xfrm>
            <a:off x="0" y="1931125"/>
            <a:ext cx="7036899" cy="4702085"/>
            <a:chOff x="0" y="1931125"/>
            <a:chExt cx="7036899" cy="4702085"/>
          </a:xfrm>
        </p:grpSpPr>
        <p:pic>
          <p:nvPicPr>
            <p:cNvPr id="9" name="图片 8"/>
            <p:cNvPicPr>
              <a:picLocks noChangeAspect="1"/>
            </p:cNvPicPr>
            <p:nvPr/>
          </p:nvPicPr>
          <p:blipFill>
            <a:blip r:embed="rId1"/>
            <a:stretch>
              <a:fillRect/>
            </a:stretch>
          </p:blipFill>
          <p:spPr>
            <a:xfrm>
              <a:off x="0" y="1931125"/>
              <a:ext cx="7036899" cy="3676799"/>
            </a:xfrm>
            <a:prstGeom prst="rect">
              <a:avLst/>
            </a:prstGeom>
          </p:spPr>
        </p:pic>
        <p:pic>
          <p:nvPicPr>
            <p:cNvPr id="11" name="图片 10"/>
            <p:cNvPicPr>
              <a:picLocks noChangeAspect="1"/>
            </p:cNvPicPr>
            <p:nvPr/>
          </p:nvPicPr>
          <p:blipFill rotWithShape="1">
            <a:blip r:embed="rId2"/>
            <a:srcRect b="48030"/>
            <a:stretch>
              <a:fillRect/>
            </a:stretch>
          </p:blipFill>
          <p:spPr>
            <a:xfrm>
              <a:off x="54863" y="5607924"/>
              <a:ext cx="5532513" cy="1025286"/>
            </a:xfrm>
            <a:prstGeom prst="rect">
              <a:avLst/>
            </a:prstGeom>
          </p:spPr>
        </p:pic>
      </p:grpSp>
      <p:sp>
        <p:nvSpPr>
          <p:cNvPr id="13" name="右大括号 12"/>
          <p:cNvSpPr/>
          <p:nvPr/>
        </p:nvSpPr>
        <p:spPr>
          <a:xfrm>
            <a:off x="5196217" y="2196445"/>
            <a:ext cx="237712" cy="1762813"/>
          </a:xfrm>
          <a:prstGeom prst="rightBrace">
            <a:avLst>
              <a:gd name="adj1" fmla="val 85267"/>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5587376" y="2403490"/>
            <a:ext cx="1651624" cy="1323439"/>
          </a:xfrm>
          <a:prstGeom prst="rect">
            <a:avLst/>
          </a:prstGeom>
          <a:noFill/>
        </p:spPr>
        <p:txBody>
          <a:bodyPr wrap="square" rtlCol="0">
            <a:spAutoFit/>
          </a:bodyPr>
          <a:lstStyle/>
          <a:p>
            <a:r>
              <a:rPr lang="zh-CN" altLang="en-US" sz="1600" b="1" dirty="0">
                <a:solidFill>
                  <a:srgbClr val="C00000"/>
                </a:solidFill>
              </a:rPr>
              <a:t>以类似的方式，分组将测试集数据送入网络，然后获得网络的分类预测结果</a:t>
            </a:r>
            <a:endParaRPr lang="zh-CN" altLang="en-US" sz="1600" b="1" dirty="0">
              <a:solidFill>
                <a:srgbClr val="C00000"/>
              </a:solidFill>
            </a:endParaRPr>
          </a:p>
        </p:txBody>
      </p:sp>
      <p:sp>
        <p:nvSpPr>
          <p:cNvPr id="16" name="文本框 15"/>
          <p:cNvSpPr txBox="1"/>
          <p:nvPr/>
        </p:nvSpPr>
        <p:spPr>
          <a:xfrm>
            <a:off x="6974840" y="3572676"/>
            <a:ext cx="5041900" cy="830997"/>
          </a:xfrm>
          <a:prstGeom prst="rect">
            <a:avLst/>
          </a:prstGeom>
          <a:noFill/>
        </p:spPr>
        <p:txBody>
          <a:bodyPr wrap="square" rtlCol="0">
            <a:spAutoFit/>
          </a:bodyPr>
          <a:lstStyle/>
          <a:p>
            <a:r>
              <a:rPr lang="zh-CN" altLang="en-US" sz="1600" b="1" dirty="0">
                <a:solidFill>
                  <a:srgbClr val="C00000"/>
                </a:solidFill>
              </a:rPr>
              <a:t>网络的输出是一组分类的权值。在二分类任务中，我们可以默认输出权值较大的那一类为预测的类别结果，然后输出该类别的下标作为分类结果。</a:t>
            </a:r>
            <a:endParaRPr lang="zh-CN" altLang="en-US" sz="1600" b="1" dirty="0">
              <a:solidFill>
                <a:srgbClr val="C00000"/>
              </a:solidFill>
            </a:endParaRPr>
          </a:p>
        </p:txBody>
      </p:sp>
      <p:cxnSp>
        <p:nvCxnSpPr>
          <p:cNvPr id="18" name="直接箭头连接符 17"/>
          <p:cNvCxnSpPr/>
          <p:nvPr/>
        </p:nvCxnSpPr>
        <p:spPr>
          <a:xfrm flipH="1">
            <a:off x="4846320" y="4133165"/>
            <a:ext cx="2042160" cy="2788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500620" y="4514419"/>
            <a:ext cx="4462780" cy="1077218"/>
          </a:xfrm>
          <a:prstGeom prst="rect">
            <a:avLst/>
          </a:prstGeom>
          <a:noFill/>
        </p:spPr>
        <p:txBody>
          <a:bodyPr wrap="square" rtlCol="0">
            <a:spAutoFit/>
          </a:bodyPr>
          <a:lstStyle/>
          <a:p>
            <a:r>
              <a:rPr lang="zh-CN" altLang="en-US" sz="1600" b="1" dirty="0">
                <a:solidFill>
                  <a:srgbClr val="C00000"/>
                </a:solidFill>
              </a:rPr>
              <a:t>计算分类正确的样本数量。如果预测结果和真实结果相同，那么返回</a:t>
            </a:r>
            <a:r>
              <a:rPr lang="en-US" altLang="zh-CN" sz="1600" b="1" dirty="0">
                <a:solidFill>
                  <a:srgbClr val="C00000"/>
                </a:solidFill>
              </a:rPr>
              <a:t>True</a:t>
            </a:r>
            <a:r>
              <a:rPr lang="zh-CN" altLang="en-US" sz="1600" b="1" dirty="0">
                <a:solidFill>
                  <a:srgbClr val="C00000"/>
                </a:solidFill>
              </a:rPr>
              <a:t>，否则返回</a:t>
            </a:r>
            <a:r>
              <a:rPr lang="en-US" altLang="zh-CN" sz="1600" b="1" dirty="0">
                <a:solidFill>
                  <a:srgbClr val="C00000"/>
                </a:solidFill>
              </a:rPr>
              <a:t>False</a:t>
            </a:r>
            <a:r>
              <a:rPr lang="zh-CN" altLang="en-US" sz="1600" b="1" dirty="0">
                <a:solidFill>
                  <a:srgbClr val="C00000"/>
                </a:solidFill>
              </a:rPr>
              <a:t>。最后将所有的</a:t>
            </a:r>
            <a:r>
              <a:rPr lang="en-US" altLang="zh-CN" sz="1600" b="1" dirty="0">
                <a:solidFill>
                  <a:srgbClr val="C00000"/>
                </a:solidFill>
              </a:rPr>
              <a:t>True</a:t>
            </a:r>
            <a:r>
              <a:rPr lang="zh-CN" altLang="en-US" sz="1600" b="1" dirty="0">
                <a:solidFill>
                  <a:srgbClr val="C00000"/>
                </a:solidFill>
              </a:rPr>
              <a:t>值相加即得网络在该组数据上的准确预测样本数量。</a:t>
            </a:r>
            <a:endParaRPr lang="zh-CN" altLang="en-US" sz="1600" b="1" dirty="0">
              <a:solidFill>
                <a:srgbClr val="C00000"/>
              </a:solidFill>
            </a:endParaRPr>
          </a:p>
        </p:txBody>
      </p:sp>
      <p:cxnSp>
        <p:nvCxnSpPr>
          <p:cNvPr id="21" name="直接箭头连接符 20"/>
          <p:cNvCxnSpPr>
            <a:stCxn id="19" idx="1"/>
          </p:cNvCxnSpPr>
          <p:nvPr/>
        </p:nvCxnSpPr>
        <p:spPr>
          <a:xfrm flipH="1" flipV="1">
            <a:off x="5587376" y="4843926"/>
            <a:ext cx="1913244" cy="2091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404962" y="5664899"/>
            <a:ext cx="8787038" cy="338554"/>
          </a:xfrm>
          <a:prstGeom prst="rect">
            <a:avLst/>
          </a:prstGeom>
          <a:noFill/>
        </p:spPr>
        <p:txBody>
          <a:bodyPr wrap="square" rtlCol="0">
            <a:spAutoFit/>
          </a:bodyPr>
          <a:lstStyle/>
          <a:p>
            <a:r>
              <a:rPr lang="zh-CN" altLang="en-US" sz="1600" b="1" dirty="0">
                <a:solidFill>
                  <a:srgbClr val="C00000"/>
                </a:solidFill>
              </a:rPr>
              <a:t>计算完所有组的数据后，所有的正确分类样本除以总样本数量即可得到分类的准确度（</a:t>
            </a:r>
            <a:r>
              <a:rPr lang="en-US" altLang="zh-CN" sz="1600" b="1" dirty="0">
                <a:solidFill>
                  <a:srgbClr val="C00000"/>
                </a:solidFill>
              </a:rPr>
              <a:t>Accuracy</a:t>
            </a:r>
            <a:r>
              <a:rPr lang="zh-CN" altLang="en-US" sz="1600" b="1" dirty="0">
                <a:solidFill>
                  <a:srgbClr val="C00000"/>
                </a:solidFill>
              </a:rPr>
              <a:t>）</a:t>
            </a:r>
            <a:endParaRPr lang="zh-CN" altLang="en-US" sz="1600" b="1" dirty="0">
              <a:solidFill>
                <a:srgbClr val="C00000"/>
              </a:solidFill>
            </a:endParaRPr>
          </a:p>
        </p:txBody>
      </p:sp>
      <p:cxnSp>
        <p:nvCxnSpPr>
          <p:cNvPr id="26" name="直接箭头连接符 25"/>
          <p:cNvCxnSpPr>
            <a:stCxn id="24" idx="1"/>
          </p:cNvCxnSpPr>
          <p:nvPr/>
        </p:nvCxnSpPr>
        <p:spPr>
          <a:xfrm flipH="1" flipV="1">
            <a:off x="2672080" y="5762099"/>
            <a:ext cx="732882" cy="720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353433" y="2044228"/>
            <a:ext cx="3022600" cy="338554"/>
          </a:xfrm>
          <a:prstGeom prst="rect">
            <a:avLst/>
          </a:prstGeom>
          <a:noFill/>
        </p:spPr>
        <p:txBody>
          <a:bodyPr wrap="square" rtlCol="0">
            <a:spAutoFit/>
          </a:bodyPr>
          <a:lstStyle/>
          <a:p>
            <a:r>
              <a:rPr lang="zh-CN" altLang="en-US" sz="1600" b="1" dirty="0">
                <a:solidFill>
                  <a:srgbClr val="C00000"/>
                </a:solidFill>
              </a:rPr>
              <a:t>将网络调整为验证模式</a:t>
            </a:r>
            <a:endParaRPr lang="zh-CN" altLang="en-US" sz="1600" b="1" dirty="0">
              <a:solidFill>
                <a:srgbClr val="C00000"/>
              </a:solidFill>
            </a:endParaRPr>
          </a:p>
        </p:txBody>
      </p:sp>
      <p:cxnSp>
        <p:nvCxnSpPr>
          <p:cNvPr id="30" name="直接箭头连接符 29"/>
          <p:cNvCxnSpPr>
            <a:stCxn id="29" idx="1"/>
          </p:cNvCxnSpPr>
          <p:nvPr/>
        </p:nvCxnSpPr>
        <p:spPr>
          <a:xfrm flipH="1">
            <a:off x="1087120" y="2213505"/>
            <a:ext cx="1266313" cy="113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a:stretch>
            <a:fillRect/>
          </a:stretch>
        </p:blipFill>
        <p:spPr>
          <a:xfrm>
            <a:off x="7645201" y="2466960"/>
            <a:ext cx="4468963" cy="11387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endParaRPr lang="zh-CN" altLang="en-US" sz="3200" b="1" dirty="0">
                <a:solidFill>
                  <a:schemeClr val="bg1"/>
                </a:solidFill>
              </a:endParaRPr>
            </a:p>
          </p:txBody>
        </p:sp>
      </p:grpSp>
      <p:sp>
        <p:nvSpPr>
          <p:cNvPr id="5" name="文本框 4"/>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保存网络最好性能时的权重文件</a:t>
            </a:r>
            <a:endParaRPr lang="en-US" altLang="zh-CN" sz="2800" b="1" dirty="0"/>
          </a:p>
          <a:p>
            <a:r>
              <a:rPr lang="zh-CN" altLang="en-US" sz="2000" dirty="0"/>
              <a:t>在每个</a:t>
            </a:r>
            <a:r>
              <a:rPr lang="en-US" altLang="zh-CN" sz="2000" dirty="0"/>
              <a:t>epoch</a:t>
            </a:r>
            <a:r>
              <a:rPr lang="zh-CN" altLang="en-US" sz="2000" dirty="0"/>
              <a:t>里网络都会计算分类的精确度，如果某一个</a:t>
            </a:r>
            <a:r>
              <a:rPr lang="en-US" altLang="zh-CN" sz="2000" dirty="0"/>
              <a:t>epoch</a:t>
            </a:r>
            <a:r>
              <a:rPr lang="zh-CN" altLang="en-US" sz="2000" dirty="0"/>
              <a:t>中的精确度高于之前的最高精确度，那么网络就将这一次</a:t>
            </a:r>
            <a:r>
              <a:rPr lang="en-US" altLang="zh-CN" sz="2000" dirty="0"/>
              <a:t>epoch</a:t>
            </a:r>
            <a:r>
              <a:rPr lang="zh-CN" altLang="en-US" sz="2000" dirty="0"/>
              <a:t>训练的网络模型权重保存下来。这个最优权重可以用于后续的网络测试。</a:t>
            </a:r>
            <a:endParaRPr lang="zh-CN" altLang="en-US" sz="2000" dirty="0"/>
          </a:p>
        </p:txBody>
      </p:sp>
      <p:pic>
        <p:nvPicPr>
          <p:cNvPr id="7" name="图片 6"/>
          <p:cNvPicPr>
            <a:picLocks noChangeAspect="1"/>
          </p:cNvPicPr>
          <p:nvPr/>
        </p:nvPicPr>
        <p:blipFill>
          <a:blip r:embed="rId1"/>
          <a:stretch>
            <a:fillRect/>
          </a:stretch>
        </p:blipFill>
        <p:spPr>
          <a:xfrm>
            <a:off x="3125329" y="1979335"/>
            <a:ext cx="4634570" cy="887817"/>
          </a:xfrm>
          <a:prstGeom prst="rect">
            <a:avLst/>
          </a:prstGeom>
        </p:spPr>
      </p:pic>
      <p:sp>
        <p:nvSpPr>
          <p:cNvPr id="8" name="文本框 7"/>
          <p:cNvSpPr txBox="1"/>
          <p:nvPr/>
        </p:nvSpPr>
        <p:spPr>
          <a:xfrm>
            <a:off x="152400" y="3084653"/>
            <a:ext cx="3505200" cy="3108543"/>
          </a:xfrm>
          <a:prstGeom prst="rect">
            <a:avLst/>
          </a:prstGeom>
          <a:solidFill>
            <a:schemeClr val="accent2">
              <a:lumMod val="20000"/>
              <a:lumOff val="80000"/>
            </a:schemeClr>
          </a:solidFill>
        </p:spPr>
        <p:txBody>
          <a:bodyPr wrap="square" rtlCol="0">
            <a:spAutoFit/>
          </a:bodyPr>
          <a:lstStyle/>
          <a:p>
            <a:r>
              <a:rPr lang="zh-CN" altLang="en-US" sz="2800" b="1" dirty="0"/>
              <a:t>保存网络训练时的损失和精确度数据</a:t>
            </a:r>
            <a:endParaRPr lang="en-US" altLang="zh-CN" sz="2800" b="1" dirty="0"/>
          </a:p>
          <a:p>
            <a:r>
              <a:rPr lang="zh-CN" altLang="en-US" sz="2000" dirty="0"/>
              <a:t>后期可以根据这些数据来绘制损失曲线以及精确度曲线，以可视化的角度来观察网络训练的过程。正常收敛曲线是一个逐渐平滑的过程，如果发现可以继续收敛，那就说明</a:t>
            </a:r>
            <a:r>
              <a:rPr lang="en-US" altLang="zh-CN" sz="2000" dirty="0"/>
              <a:t>epoch</a:t>
            </a:r>
            <a:r>
              <a:rPr lang="zh-CN" altLang="en-US" sz="2000" dirty="0"/>
              <a:t>可以设置的更大。</a:t>
            </a:r>
            <a:endParaRPr lang="zh-CN" altLang="en-US" sz="2000" dirty="0"/>
          </a:p>
        </p:txBody>
      </p:sp>
      <p:pic>
        <p:nvPicPr>
          <p:cNvPr id="10" name="图片 9"/>
          <p:cNvPicPr>
            <a:picLocks noChangeAspect="1"/>
          </p:cNvPicPr>
          <p:nvPr/>
        </p:nvPicPr>
        <p:blipFill rotWithShape="1">
          <a:blip r:embed="rId2"/>
          <a:srcRect l="4951" t="7541" r="8871" b="2038"/>
          <a:stretch>
            <a:fillRect/>
          </a:stretch>
        </p:blipFill>
        <p:spPr>
          <a:xfrm>
            <a:off x="3732877" y="2998799"/>
            <a:ext cx="4168493" cy="3280253"/>
          </a:xfrm>
          <a:prstGeom prst="rect">
            <a:avLst/>
          </a:prstGeom>
        </p:spPr>
      </p:pic>
      <p:pic>
        <p:nvPicPr>
          <p:cNvPr id="12" name="图片 11"/>
          <p:cNvPicPr>
            <a:picLocks noChangeAspect="1"/>
          </p:cNvPicPr>
          <p:nvPr/>
        </p:nvPicPr>
        <p:blipFill rotWithShape="1">
          <a:blip r:embed="rId3"/>
          <a:srcRect l="3179" t="7528" r="9622" b="2052"/>
          <a:stretch>
            <a:fillRect/>
          </a:stretch>
        </p:blipFill>
        <p:spPr>
          <a:xfrm>
            <a:off x="7976647" y="2998799"/>
            <a:ext cx="4217841" cy="3280253"/>
          </a:xfrm>
          <a:prstGeom prst="rect">
            <a:avLst/>
          </a:prstGeom>
        </p:spPr>
      </p:pic>
      <p:sp>
        <p:nvSpPr>
          <p:cNvPr id="13" name="文本框 12"/>
          <p:cNvSpPr txBox="1"/>
          <p:nvPr/>
        </p:nvSpPr>
        <p:spPr>
          <a:xfrm>
            <a:off x="4166578" y="6327262"/>
            <a:ext cx="3593321" cy="377072"/>
          </a:xfrm>
          <a:prstGeom prst="rect">
            <a:avLst/>
          </a:prstGeom>
          <a:noFill/>
        </p:spPr>
        <p:txBody>
          <a:bodyPr wrap="square" rtlCol="0">
            <a:spAutoFit/>
          </a:bodyPr>
          <a:lstStyle/>
          <a:p>
            <a:pPr algn="ctr"/>
            <a:r>
              <a:rPr lang="zh-CN" altLang="en-US" dirty="0"/>
              <a:t>损失曲线</a:t>
            </a:r>
            <a:endParaRPr lang="zh-CN" altLang="en-US" dirty="0"/>
          </a:p>
        </p:txBody>
      </p:sp>
      <p:sp>
        <p:nvSpPr>
          <p:cNvPr id="14" name="文本框 13"/>
          <p:cNvSpPr txBox="1"/>
          <p:nvPr/>
        </p:nvSpPr>
        <p:spPr>
          <a:xfrm>
            <a:off x="8399420" y="6327262"/>
            <a:ext cx="3593321" cy="377072"/>
          </a:xfrm>
          <a:prstGeom prst="rect">
            <a:avLst/>
          </a:prstGeom>
          <a:noFill/>
        </p:spPr>
        <p:txBody>
          <a:bodyPr wrap="square" rtlCol="0">
            <a:spAutoFit/>
          </a:bodyPr>
          <a:lstStyle/>
          <a:p>
            <a:pPr algn="ctr"/>
            <a:r>
              <a:rPr lang="zh-CN" altLang="en-US" dirty="0"/>
              <a:t>准确度曲线</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四、分类任务的性能评价标准</a:t>
              </a:r>
              <a:endParaRPr lang="zh-CN" altLang="en-US" sz="3200" b="1" dirty="0">
                <a:solidFill>
                  <a:schemeClr val="bg1"/>
                </a:solidFill>
              </a:endParaRPr>
            </a:p>
          </p:txBody>
        </p:sp>
      </p:grpSp>
      <p:sp>
        <p:nvSpPr>
          <p:cNvPr id="5" name="文本框 4"/>
          <p:cNvSpPr txBox="1"/>
          <p:nvPr/>
        </p:nvSpPr>
        <p:spPr>
          <a:xfrm>
            <a:off x="127321" y="808870"/>
            <a:ext cx="4940461" cy="492443"/>
          </a:xfrm>
          <a:prstGeom prst="rect">
            <a:avLst/>
          </a:prstGeom>
          <a:noFill/>
        </p:spPr>
        <p:txBody>
          <a:bodyPr wrap="square" rtlCol="0">
            <a:spAutoFit/>
          </a:bodyPr>
          <a:lstStyle/>
          <a:p>
            <a:r>
              <a:rPr lang="zh-CN" altLang="en-US" sz="2600" b="1" dirty="0"/>
              <a:t>一、混淆矩阵 </a:t>
            </a:r>
            <a:r>
              <a:rPr lang="en-US" altLang="zh-CN" sz="2600" b="1" dirty="0"/>
              <a:t>Confusion Matrix</a:t>
            </a:r>
            <a:endParaRPr lang="zh-CN" altLang="en-US" sz="2600" b="1" dirty="0"/>
          </a:p>
        </p:txBody>
      </p:sp>
      <p:sp>
        <p:nvSpPr>
          <p:cNvPr id="6" name="文本框 5"/>
          <p:cNvSpPr txBox="1"/>
          <p:nvPr/>
        </p:nvSpPr>
        <p:spPr>
          <a:xfrm>
            <a:off x="127321" y="1450308"/>
            <a:ext cx="6412376" cy="1446550"/>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charset="-122"/>
                <a:ea typeface="等线" panose="02010600030101010101" charset="-122"/>
              </a:rPr>
              <a:t>TP</a:t>
            </a:r>
            <a:r>
              <a:rPr lang="zh-CN" altLang="en-US" sz="2200" dirty="0">
                <a:solidFill>
                  <a:srgbClr val="4F4F4F"/>
                </a:solidFill>
                <a:latin typeface="等线" panose="02010600030101010101" charset="-122"/>
                <a:ea typeface="等线" panose="02010600030101010101" charset="-122"/>
              </a:rPr>
              <a:t>：</a:t>
            </a:r>
            <a:r>
              <a:rPr lang="en-US" altLang="zh-CN" sz="2200" b="0" i="0" dirty="0">
                <a:solidFill>
                  <a:srgbClr val="4F4F4F"/>
                </a:solidFill>
                <a:effectLst/>
                <a:latin typeface="等线" panose="02010600030101010101" charset="-122"/>
                <a:ea typeface="等线" panose="02010600030101010101" charset="-122"/>
              </a:rPr>
              <a:t>True Positive </a:t>
            </a:r>
            <a:r>
              <a:rPr lang="zh-CN" altLang="en-US" sz="2200" b="0" i="0" dirty="0">
                <a:solidFill>
                  <a:srgbClr val="4F4F4F"/>
                </a:solidFill>
                <a:effectLst/>
                <a:latin typeface="等线" panose="02010600030101010101" charset="-122"/>
                <a:ea typeface="等线" panose="02010600030101010101" charset="-122"/>
              </a:rPr>
              <a:t>真阳性：正样本，预测为正</a:t>
            </a:r>
            <a:endParaRPr lang="zh-CN" altLang="en-US" sz="2200" b="0" i="0" dirty="0">
              <a:solidFill>
                <a:srgbClr val="4F4F4F"/>
              </a:solidFill>
              <a:effectLst/>
              <a:latin typeface="等线" panose="02010600030101010101" charset="-122"/>
              <a:ea typeface="等线" panose="02010600030101010101" charset="-122"/>
            </a:endParaRPr>
          </a:p>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charset="-122"/>
                <a:ea typeface="等线" panose="02010600030101010101" charset="-122"/>
              </a:rPr>
              <a:t>FP</a:t>
            </a:r>
            <a:r>
              <a:rPr lang="zh-CN" altLang="en-US" sz="2200" dirty="0">
                <a:solidFill>
                  <a:srgbClr val="4F4F4F"/>
                </a:solidFill>
                <a:latin typeface="等线" panose="02010600030101010101" charset="-122"/>
                <a:ea typeface="等线" panose="02010600030101010101" charset="-122"/>
              </a:rPr>
              <a:t>：</a:t>
            </a:r>
            <a:r>
              <a:rPr lang="en-US" altLang="zh-CN" sz="2200" b="0" i="0" dirty="0">
                <a:solidFill>
                  <a:srgbClr val="4F4F4F"/>
                </a:solidFill>
                <a:effectLst/>
                <a:latin typeface="等线" panose="02010600030101010101" charset="-122"/>
                <a:ea typeface="等线" panose="02010600030101010101" charset="-122"/>
              </a:rPr>
              <a:t>False Positive </a:t>
            </a:r>
            <a:r>
              <a:rPr lang="zh-CN" altLang="en-US" sz="2200" b="0" i="0" dirty="0">
                <a:solidFill>
                  <a:srgbClr val="4F4F4F"/>
                </a:solidFill>
                <a:effectLst/>
                <a:latin typeface="等线" panose="02010600030101010101" charset="-122"/>
                <a:ea typeface="等线" panose="02010600030101010101" charset="-122"/>
              </a:rPr>
              <a:t>假阳性：正样本，预测为负</a:t>
            </a:r>
            <a:endParaRPr lang="en-US" altLang="zh-CN" sz="2200" b="0" i="0" dirty="0">
              <a:solidFill>
                <a:srgbClr val="4F4F4F"/>
              </a:solidFill>
              <a:effectLst/>
              <a:latin typeface="等线" panose="02010600030101010101" charset="-122"/>
              <a:ea typeface="等线" panose="02010600030101010101" charset="-122"/>
            </a:endParaRPr>
          </a:p>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charset="-122"/>
                <a:ea typeface="等线" panose="02010600030101010101" charset="-122"/>
              </a:rPr>
              <a:t>TN</a:t>
            </a:r>
            <a:r>
              <a:rPr lang="zh-CN" altLang="en-US" sz="2200" dirty="0">
                <a:solidFill>
                  <a:srgbClr val="4F4F4F"/>
                </a:solidFill>
                <a:latin typeface="等线" panose="02010600030101010101" charset="-122"/>
                <a:ea typeface="等线" panose="02010600030101010101" charset="-122"/>
              </a:rPr>
              <a:t>：</a:t>
            </a:r>
            <a:r>
              <a:rPr lang="en-US" altLang="zh-CN" sz="2200" b="0" i="0" dirty="0">
                <a:solidFill>
                  <a:srgbClr val="4F4F4F"/>
                </a:solidFill>
                <a:effectLst/>
                <a:latin typeface="等线" panose="02010600030101010101" charset="-122"/>
                <a:ea typeface="等线" panose="02010600030101010101" charset="-122"/>
              </a:rPr>
              <a:t>True Negative </a:t>
            </a:r>
            <a:r>
              <a:rPr lang="zh-CN" altLang="en-US" sz="2200" b="0" i="0" dirty="0">
                <a:solidFill>
                  <a:srgbClr val="4F4F4F"/>
                </a:solidFill>
                <a:effectLst/>
                <a:latin typeface="等线" panose="02010600030101010101" charset="-122"/>
                <a:ea typeface="等线" panose="02010600030101010101" charset="-122"/>
              </a:rPr>
              <a:t>真阴性：负样本，预测为负</a:t>
            </a:r>
            <a:endParaRPr lang="zh-CN" altLang="en-US" sz="2200" b="0" i="0" dirty="0">
              <a:solidFill>
                <a:srgbClr val="4F4F4F"/>
              </a:solidFill>
              <a:effectLst/>
              <a:latin typeface="等线" panose="02010600030101010101" charset="-122"/>
              <a:ea typeface="等线" panose="02010600030101010101" charset="-122"/>
            </a:endParaRPr>
          </a:p>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charset="-122"/>
                <a:ea typeface="等线" panose="02010600030101010101" charset="-122"/>
              </a:rPr>
              <a:t>FN</a:t>
            </a:r>
            <a:r>
              <a:rPr lang="zh-CN" altLang="en-US" sz="2200" dirty="0">
                <a:solidFill>
                  <a:srgbClr val="4F4F4F"/>
                </a:solidFill>
                <a:latin typeface="等线" panose="02010600030101010101" charset="-122"/>
                <a:ea typeface="等线" panose="02010600030101010101" charset="-122"/>
              </a:rPr>
              <a:t>：</a:t>
            </a:r>
            <a:r>
              <a:rPr lang="en-US" altLang="zh-CN" sz="2200" b="0" i="0" dirty="0">
                <a:solidFill>
                  <a:srgbClr val="4F4F4F"/>
                </a:solidFill>
                <a:effectLst/>
                <a:latin typeface="等线" panose="02010600030101010101" charset="-122"/>
                <a:ea typeface="等线" panose="02010600030101010101" charset="-122"/>
              </a:rPr>
              <a:t>False Negative </a:t>
            </a:r>
            <a:r>
              <a:rPr lang="zh-CN" altLang="en-US" sz="2200" b="0" i="0" dirty="0">
                <a:solidFill>
                  <a:srgbClr val="4F4F4F"/>
                </a:solidFill>
                <a:effectLst/>
                <a:latin typeface="等线" panose="02010600030101010101" charset="-122"/>
                <a:ea typeface="等线" panose="02010600030101010101" charset="-122"/>
              </a:rPr>
              <a:t>假阴性：</a:t>
            </a:r>
            <a:r>
              <a:rPr lang="zh-CN" altLang="en-US" sz="2200" dirty="0">
                <a:solidFill>
                  <a:srgbClr val="4F4F4F"/>
                </a:solidFill>
                <a:latin typeface="等线" panose="02010600030101010101" charset="-122"/>
                <a:ea typeface="等线" panose="02010600030101010101" charset="-122"/>
              </a:rPr>
              <a:t>负样本，预测为正</a:t>
            </a:r>
            <a:endParaRPr lang="en-US" altLang="zh-CN" sz="2200" dirty="0">
              <a:solidFill>
                <a:srgbClr val="4F4F4F"/>
              </a:solidFill>
              <a:latin typeface="等线" panose="02010600030101010101" charset="-122"/>
              <a:ea typeface="等线" panose="02010600030101010101" charset="-122"/>
            </a:endParaRPr>
          </a:p>
        </p:txBody>
      </p:sp>
      <p:graphicFrame>
        <p:nvGraphicFramePr>
          <p:cNvPr id="7" name="表格 7"/>
          <p:cNvGraphicFramePr>
            <a:graphicFrameLocks noGrp="1"/>
          </p:cNvGraphicFramePr>
          <p:nvPr/>
        </p:nvGraphicFramePr>
        <p:xfrm>
          <a:off x="326020" y="3064318"/>
          <a:ext cx="6014977" cy="1371600"/>
        </p:xfrm>
        <a:graphic>
          <a:graphicData uri="http://schemas.openxmlformats.org/drawingml/2006/table">
            <a:tbl>
              <a:tblPr firstRow="1" bandRow="1">
                <a:tableStyleId>{5940675A-B579-460E-94D1-54222C63F5DA}</a:tableStyleId>
              </a:tblPr>
              <a:tblGrid>
                <a:gridCol w="1812788"/>
                <a:gridCol w="1990510"/>
                <a:gridCol w="2211679"/>
              </a:tblGrid>
              <a:tr h="253499">
                <a:tc>
                  <a:txBody>
                    <a:bodyPr/>
                    <a:lstStyle/>
                    <a:p>
                      <a:pPr algn="ctr" fontAlgn="ctr" latinLnBrk="0"/>
                      <a:endParaRPr lang="zh-CN" altLang="en-US" sz="2200" b="0" dirty="0">
                        <a:solidFill>
                          <a:srgbClr val="4F4F4F"/>
                        </a:solidFill>
                        <a:effectLst/>
                        <a:latin typeface="-apple-system"/>
                      </a:endParaRPr>
                    </a:p>
                  </a:txBody>
                  <a:tcPr marL="60960" marR="60960" marT="60960" marB="60960" anchor="ctr"/>
                </a:tc>
                <a:tc>
                  <a:txBody>
                    <a:bodyPr/>
                    <a:lstStyle/>
                    <a:p>
                      <a:pPr algn="ctr" fontAlgn="ctr" latinLnBrk="0"/>
                      <a:r>
                        <a:rPr lang="zh-CN" altLang="en-US" sz="2200" b="0" dirty="0">
                          <a:solidFill>
                            <a:srgbClr val="4F4F4F"/>
                          </a:solidFill>
                          <a:effectLst/>
                          <a:latin typeface="-apple-system"/>
                        </a:rPr>
                        <a:t>预测为正样本</a:t>
                      </a:r>
                      <a:endParaRPr lang="zh-CN" altLang="en-US" sz="2200" b="0" dirty="0">
                        <a:solidFill>
                          <a:srgbClr val="4F4F4F"/>
                        </a:solidFill>
                        <a:effectLst/>
                        <a:latin typeface="-apple-system"/>
                      </a:endParaRPr>
                    </a:p>
                  </a:txBody>
                  <a:tcPr marL="60960" marR="60960" marT="60960" marB="60960" anchor="ctr"/>
                </a:tc>
                <a:tc>
                  <a:txBody>
                    <a:bodyPr/>
                    <a:lstStyle/>
                    <a:p>
                      <a:pPr algn="ctr" fontAlgn="ctr" latinLnBrk="0"/>
                      <a:r>
                        <a:rPr lang="zh-CN" altLang="en-US" sz="2200" b="0" dirty="0">
                          <a:solidFill>
                            <a:srgbClr val="4F4F4F"/>
                          </a:solidFill>
                          <a:effectLst/>
                          <a:latin typeface="-apple-system"/>
                        </a:rPr>
                        <a:t>预测为负样本</a:t>
                      </a:r>
                      <a:endParaRPr lang="zh-CN" altLang="en-US" sz="2200" b="0" dirty="0">
                        <a:solidFill>
                          <a:srgbClr val="4F4F4F"/>
                        </a:solidFill>
                        <a:effectLst/>
                        <a:latin typeface="-apple-system"/>
                      </a:endParaRPr>
                    </a:p>
                  </a:txBody>
                  <a:tcPr marL="60960" marR="60960" marT="60960" marB="60960" anchor="ctr"/>
                </a:tc>
              </a:tr>
              <a:tr h="370840">
                <a:tc>
                  <a:txBody>
                    <a:bodyPr/>
                    <a:lstStyle/>
                    <a:p>
                      <a:pPr algn="ctr" fontAlgn="ctr" latinLnBrk="0"/>
                      <a:r>
                        <a:rPr lang="zh-CN" altLang="en-US" sz="2200" b="0">
                          <a:solidFill>
                            <a:srgbClr val="4F4F4F"/>
                          </a:solidFill>
                          <a:effectLst/>
                          <a:latin typeface="-apple-system"/>
                        </a:rPr>
                        <a:t>标签为正样本</a:t>
                      </a:r>
                      <a:endParaRPr lang="zh-CN" altLang="en-US" sz="2200" b="0">
                        <a:solidFill>
                          <a:srgbClr val="4F4F4F"/>
                        </a:solidFill>
                        <a:effectLst/>
                        <a:latin typeface="-apple-system"/>
                      </a:endParaRPr>
                    </a:p>
                  </a:txBody>
                  <a:tcPr marL="60960" marR="60960" marT="60960" marB="60960" anchor="ctr"/>
                </a:tc>
                <a:tc>
                  <a:txBody>
                    <a:bodyPr/>
                    <a:lstStyle/>
                    <a:p>
                      <a:pPr algn="ctr" fontAlgn="ctr" latinLnBrk="0"/>
                      <a:r>
                        <a:rPr lang="en-US" sz="2200" b="0" dirty="0">
                          <a:solidFill>
                            <a:srgbClr val="4F4F4F"/>
                          </a:solidFill>
                          <a:effectLst/>
                          <a:latin typeface="-apple-system"/>
                        </a:rPr>
                        <a:t>TP</a:t>
                      </a:r>
                      <a:endParaRPr lang="en-US" sz="2200" b="0" dirty="0">
                        <a:solidFill>
                          <a:srgbClr val="4F4F4F"/>
                        </a:solidFill>
                        <a:effectLst/>
                        <a:latin typeface="-apple-system"/>
                      </a:endParaRPr>
                    </a:p>
                  </a:txBody>
                  <a:tcPr marL="60960" marR="60960" marT="60960" marB="60960" anchor="ctr"/>
                </a:tc>
                <a:tc>
                  <a:txBody>
                    <a:bodyPr/>
                    <a:lstStyle/>
                    <a:p>
                      <a:pPr algn="ctr" fontAlgn="ctr" latinLnBrk="0"/>
                      <a:r>
                        <a:rPr lang="en-US" sz="2200" b="0" dirty="0">
                          <a:solidFill>
                            <a:srgbClr val="4F4F4F"/>
                          </a:solidFill>
                          <a:effectLst/>
                          <a:latin typeface="-apple-system"/>
                        </a:rPr>
                        <a:t>FN</a:t>
                      </a:r>
                      <a:endParaRPr lang="en-US" sz="2200" b="0" dirty="0">
                        <a:solidFill>
                          <a:srgbClr val="4F4F4F"/>
                        </a:solidFill>
                        <a:effectLst/>
                        <a:latin typeface="-apple-system"/>
                      </a:endParaRPr>
                    </a:p>
                  </a:txBody>
                  <a:tcPr marL="60960" marR="60960" marT="60960" marB="60960" anchor="ctr"/>
                </a:tc>
              </a:tr>
              <a:tr h="370840">
                <a:tc>
                  <a:txBody>
                    <a:bodyPr/>
                    <a:lstStyle/>
                    <a:p>
                      <a:pPr algn="ctr" fontAlgn="ctr" latinLnBrk="0"/>
                      <a:r>
                        <a:rPr lang="zh-CN" altLang="en-US" sz="2200" b="0">
                          <a:solidFill>
                            <a:srgbClr val="4F4F4F"/>
                          </a:solidFill>
                          <a:effectLst/>
                          <a:latin typeface="-apple-system"/>
                        </a:rPr>
                        <a:t>标签为负样本</a:t>
                      </a:r>
                      <a:endParaRPr lang="zh-CN" altLang="en-US" sz="2200" b="0">
                        <a:solidFill>
                          <a:srgbClr val="4F4F4F"/>
                        </a:solidFill>
                        <a:effectLst/>
                        <a:latin typeface="-apple-system"/>
                      </a:endParaRPr>
                    </a:p>
                  </a:txBody>
                  <a:tcPr marL="60960" marR="60960" marT="60960" marB="60960" anchor="ctr"/>
                </a:tc>
                <a:tc>
                  <a:txBody>
                    <a:bodyPr/>
                    <a:lstStyle/>
                    <a:p>
                      <a:pPr algn="ctr" fontAlgn="ctr" latinLnBrk="0"/>
                      <a:r>
                        <a:rPr lang="en-US" sz="2200" b="0" dirty="0">
                          <a:solidFill>
                            <a:srgbClr val="4F4F4F"/>
                          </a:solidFill>
                          <a:effectLst/>
                          <a:latin typeface="-apple-system"/>
                        </a:rPr>
                        <a:t>FP</a:t>
                      </a:r>
                      <a:endParaRPr lang="en-US" sz="2200" b="0" dirty="0">
                        <a:solidFill>
                          <a:srgbClr val="4F4F4F"/>
                        </a:solidFill>
                        <a:effectLst/>
                        <a:latin typeface="-apple-system"/>
                      </a:endParaRPr>
                    </a:p>
                  </a:txBody>
                  <a:tcPr marL="60960" marR="60960" marT="60960" marB="60960" anchor="ctr"/>
                </a:tc>
                <a:tc>
                  <a:txBody>
                    <a:bodyPr/>
                    <a:lstStyle/>
                    <a:p>
                      <a:pPr algn="ctr" fontAlgn="ctr" latinLnBrk="0"/>
                      <a:r>
                        <a:rPr lang="en-US" sz="2200" b="0" dirty="0">
                          <a:solidFill>
                            <a:srgbClr val="4F4F4F"/>
                          </a:solidFill>
                          <a:effectLst/>
                          <a:latin typeface="-apple-system"/>
                        </a:rPr>
                        <a:t>TN</a:t>
                      </a:r>
                      <a:endParaRPr lang="en-US" sz="2200" b="0" dirty="0">
                        <a:solidFill>
                          <a:srgbClr val="4F4F4F"/>
                        </a:solidFill>
                        <a:effectLst/>
                        <a:latin typeface="-apple-system"/>
                      </a:endParaRPr>
                    </a:p>
                  </a:txBody>
                  <a:tcPr marL="60960" marR="60960" marT="60960" marB="60960" anchor="ctr"/>
                </a:tc>
              </a:tr>
            </a:tbl>
          </a:graphicData>
        </a:graphic>
      </p:graphicFrame>
      <p:sp>
        <p:nvSpPr>
          <p:cNvPr id="8" name="文本框 7"/>
          <p:cNvSpPr txBox="1"/>
          <p:nvPr/>
        </p:nvSpPr>
        <p:spPr>
          <a:xfrm>
            <a:off x="6539697" y="808870"/>
            <a:ext cx="4940461" cy="492443"/>
          </a:xfrm>
          <a:prstGeom prst="rect">
            <a:avLst/>
          </a:prstGeom>
          <a:noFill/>
        </p:spPr>
        <p:txBody>
          <a:bodyPr wrap="square" rtlCol="0">
            <a:spAutoFit/>
          </a:bodyPr>
          <a:lstStyle/>
          <a:p>
            <a:r>
              <a:rPr lang="zh-CN" altLang="en-US" sz="2600" b="1" dirty="0"/>
              <a:t>二、常见二分类评价指标</a:t>
            </a:r>
            <a:endParaRPr lang="zh-CN" altLang="en-US" sz="2600" b="1" dirty="0"/>
          </a:p>
        </p:txBody>
      </p:sp>
      <p:sp>
        <p:nvSpPr>
          <p:cNvPr id="9" name="文本框 8"/>
          <p:cNvSpPr txBox="1"/>
          <p:nvPr/>
        </p:nvSpPr>
        <p:spPr>
          <a:xfrm>
            <a:off x="6539696" y="1282848"/>
            <a:ext cx="5652303" cy="769441"/>
          </a:xfrm>
          <a:prstGeom prst="rect">
            <a:avLst/>
          </a:prstGeom>
          <a:noFill/>
        </p:spPr>
        <p:txBody>
          <a:bodyPr wrap="square" rtlCol="0">
            <a:spAutoFit/>
          </a:bodyPr>
          <a:lstStyle/>
          <a:p>
            <a:pPr algn="just"/>
            <a:r>
              <a:rPr lang="en-US" altLang="zh-CN" sz="2200" b="1" dirty="0">
                <a:latin typeface="等线" panose="02010600030101010101" charset="-122"/>
                <a:ea typeface="等线" panose="02010600030101010101" charset="-122"/>
              </a:rPr>
              <a:t>1. Accuracy</a:t>
            </a:r>
            <a:r>
              <a:rPr lang="zh-CN" altLang="en-US" sz="2200" b="1" dirty="0">
                <a:latin typeface="等线" panose="02010600030101010101" charset="-122"/>
                <a:ea typeface="等线" panose="02010600030101010101" charset="-122"/>
              </a:rPr>
              <a:t>（准确度）</a:t>
            </a:r>
            <a:r>
              <a:rPr lang="zh-CN" altLang="en-US" sz="2200" dirty="0">
                <a:solidFill>
                  <a:srgbClr val="4F4F4F"/>
                </a:solidFill>
                <a:latin typeface="等线" panose="02010600030101010101" charset="-122"/>
                <a:ea typeface="等线" panose="02010600030101010101" charset="-122"/>
              </a:rPr>
              <a:t>：</a:t>
            </a:r>
            <a:r>
              <a:rPr lang="zh-CN" altLang="en-US" sz="2200" dirty="0">
                <a:solidFill>
                  <a:srgbClr val="C00000"/>
                </a:solidFill>
                <a:latin typeface="等线" panose="02010600030101010101" charset="-122"/>
                <a:ea typeface="等线" panose="02010600030101010101" charset="-122"/>
              </a:rPr>
              <a:t>所有正确分类的样本数量</a:t>
            </a:r>
            <a:r>
              <a:rPr lang="zh-CN" altLang="en-US" sz="2200" dirty="0">
                <a:solidFill>
                  <a:srgbClr val="4F4F4F"/>
                </a:solidFill>
                <a:latin typeface="等线" panose="02010600030101010101" charset="-122"/>
                <a:ea typeface="等线" panose="02010600030101010101" charset="-122"/>
              </a:rPr>
              <a:t>占</a:t>
            </a:r>
            <a:r>
              <a:rPr lang="zh-CN" altLang="en-US" sz="2200" dirty="0">
                <a:solidFill>
                  <a:srgbClr val="C00000"/>
                </a:solidFill>
                <a:latin typeface="等线" panose="02010600030101010101" charset="-122"/>
                <a:ea typeface="等线" panose="02010600030101010101" charset="-122"/>
              </a:rPr>
              <a:t>所有样本数量</a:t>
            </a:r>
            <a:r>
              <a:rPr lang="zh-CN" altLang="en-US" sz="2200" dirty="0">
                <a:solidFill>
                  <a:srgbClr val="4F4F4F"/>
                </a:solidFill>
                <a:latin typeface="等线" panose="02010600030101010101" charset="-122"/>
                <a:ea typeface="等线" panose="02010600030101010101" charset="-122"/>
              </a:rPr>
              <a:t>的比例</a:t>
            </a:r>
            <a:endParaRPr lang="en-US" altLang="zh-CN" sz="2200" dirty="0">
              <a:solidFill>
                <a:srgbClr val="4F4F4F"/>
              </a:solidFill>
              <a:latin typeface="等线" panose="02010600030101010101" charset="-122"/>
              <a:ea typeface="等线" panose="02010600030101010101" charset="-122"/>
            </a:endParaRPr>
          </a:p>
        </p:txBody>
      </p:sp>
      <p:pic>
        <p:nvPicPr>
          <p:cNvPr id="11" name="图片 10"/>
          <p:cNvPicPr>
            <a:picLocks noChangeAspect="1"/>
          </p:cNvPicPr>
          <p:nvPr/>
        </p:nvPicPr>
        <p:blipFill>
          <a:blip r:embed="rId1"/>
          <a:stretch>
            <a:fillRect/>
          </a:stretch>
        </p:blipFill>
        <p:spPr>
          <a:xfrm>
            <a:off x="7154540" y="1973570"/>
            <a:ext cx="3993765" cy="769441"/>
          </a:xfrm>
          <a:prstGeom prst="rect">
            <a:avLst/>
          </a:prstGeom>
        </p:spPr>
      </p:pic>
      <p:sp>
        <p:nvSpPr>
          <p:cNvPr id="12" name="文本框 11"/>
          <p:cNvSpPr txBox="1"/>
          <p:nvPr/>
        </p:nvSpPr>
        <p:spPr>
          <a:xfrm>
            <a:off x="6539696" y="2847669"/>
            <a:ext cx="5652303" cy="769441"/>
          </a:xfrm>
          <a:prstGeom prst="rect">
            <a:avLst/>
          </a:prstGeom>
          <a:noFill/>
        </p:spPr>
        <p:txBody>
          <a:bodyPr wrap="square" rtlCol="0">
            <a:spAutoFit/>
          </a:bodyPr>
          <a:lstStyle/>
          <a:p>
            <a:pPr algn="just"/>
            <a:r>
              <a:rPr lang="en-US" altLang="zh-CN" sz="2200" b="1" dirty="0">
                <a:latin typeface="等线" panose="02010600030101010101" charset="-122"/>
                <a:ea typeface="等线" panose="02010600030101010101" charset="-122"/>
              </a:rPr>
              <a:t>2. Precision</a:t>
            </a:r>
            <a:r>
              <a:rPr lang="zh-CN" altLang="en-US" sz="2200" b="1" dirty="0">
                <a:latin typeface="等线" panose="02010600030101010101" charset="-122"/>
                <a:ea typeface="等线" panose="02010600030101010101" charset="-122"/>
              </a:rPr>
              <a:t>（精确度）</a:t>
            </a:r>
            <a:r>
              <a:rPr lang="zh-CN" altLang="en-US" sz="2200" dirty="0">
                <a:solidFill>
                  <a:srgbClr val="4F4F4F"/>
                </a:solidFill>
                <a:latin typeface="等线" panose="02010600030101010101" charset="-122"/>
                <a:ea typeface="等线" panose="02010600030101010101" charset="-122"/>
              </a:rPr>
              <a:t>：</a:t>
            </a:r>
            <a:r>
              <a:rPr lang="zh-CN" altLang="en-US" sz="2200" dirty="0">
                <a:solidFill>
                  <a:srgbClr val="C00000"/>
                </a:solidFill>
                <a:latin typeface="等线" panose="02010600030101010101" charset="-122"/>
                <a:ea typeface="等线" panose="02010600030101010101" charset="-122"/>
              </a:rPr>
              <a:t>正确分类的正样本个数</a:t>
            </a:r>
            <a:r>
              <a:rPr lang="zh-CN" altLang="en-US" sz="2200" dirty="0">
                <a:solidFill>
                  <a:srgbClr val="4F4F4F"/>
                </a:solidFill>
                <a:latin typeface="等线" panose="02010600030101010101" charset="-122"/>
                <a:ea typeface="等线" panose="02010600030101010101" charset="-122"/>
              </a:rPr>
              <a:t>占</a:t>
            </a:r>
            <a:r>
              <a:rPr lang="zh-CN" altLang="en-US" sz="2200" dirty="0">
                <a:solidFill>
                  <a:srgbClr val="C00000"/>
                </a:solidFill>
                <a:latin typeface="等线" panose="02010600030101010101" charset="-122"/>
                <a:ea typeface="等线" panose="02010600030101010101" charset="-122"/>
              </a:rPr>
              <a:t>所有预测为正样本个数</a:t>
            </a:r>
            <a:r>
              <a:rPr lang="zh-CN" altLang="en-US" sz="2200" dirty="0">
                <a:solidFill>
                  <a:srgbClr val="4F4F4F"/>
                </a:solidFill>
                <a:latin typeface="等线" panose="02010600030101010101" charset="-122"/>
                <a:ea typeface="等线" panose="02010600030101010101" charset="-122"/>
              </a:rPr>
              <a:t>的比例</a:t>
            </a:r>
            <a:endParaRPr lang="en-US" altLang="zh-CN" sz="2200" dirty="0">
              <a:solidFill>
                <a:srgbClr val="4F4F4F"/>
              </a:solidFill>
              <a:latin typeface="等线" panose="02010600030101010101" charset="-122"/>
              <a:ea typeface="等线" panose="02010600030101010101" charset="-122"/>
            </a:endParaRPr>
          </a:p>
        </p:txBody>
      </p:sp>
      <p:pic>
        <p:nvPicPr>
          <p:cNvPr id="14" name="图片 13"/>
          <p:cNvPicPr>
            <a:picLocks noChangeAspect="1"/>
          </p:cNvPicPr>
          <p:nvPr/>
        </p:nvPicPr>
        <p:blipFill rotWithShape="1">
          <a:blip r:embed="rId2"/>
          <a:srcRect l="2436" t="16836" r="3404" b="12190"/>
          <a:stretch>
            <a:fillRect/>
          </a:stretch>
        </p:blipFill>
        <p:spPr>
          <a:xfrm>
            <a:off x="7811571" y="3617110"/>
            <a:ext cx="2679701" cy="609600"/>
          </a:xfrm>
          <a:prstGeom prst="rect">
            <a:avLst/>
          </a:prstGeom>
        </p:spPr>
      </p:pic>
      <p:sp>
        <p:nvSpPr>
          <p:cNvPr id="15" name="文本框 14"/>
          <p:cNvSpPr txBox="1"/>
          <p:nvPr/>
        </p:nvSpPr>
        <p:spPr>
          <a:xfrm>
            <a:off x="6539696" y="4386551"/>
            <a:ext cx="5652303" cy="769441"/>
          </a:xfrm>
          <a:prstGeom prst="rect">
            <a:avLst/>
          </a:prstGeom>
          <a:noFill/>
        </p:spPr>
        <p:txBody>
          <a:bodyPr wrap="square" rtlCol="0">
            <a:spAutoFit/>
          </a:bodyPr>
          <a:lstStyle/>
          <a:p>
            <a:pPr algn="just"/>
            <a:r>
              <a:rPr lang="en-US" altLang="zh-CN" sz="2200" b="1" dirty="0">
                <a:latin typeface="等线" panose="02010600030101010101" charset="-122"/>
                <a:ea typeface="等线" panose="02010600030101010101" charset="-122"/>
              </a:rPr>
              <a:t>3. Recall</a:t>
            </a:r>
            <a:r>
              <a:rPr lang="zh-CN" altLang="en-US" sz="2200" b="1" dirty="0">
                <a:latin typeface="等线" panose="02010600030101010101" charset="-122"/>
                <a:ea typeface="等线" panose="02010600030101010101" charset="-122"/>
              </a:rPr>
              <a:t>（召回率）</a:t>
            </a:r>
            <a:r>
              <a:rPr lang="zh-CN" altLang="en-US" sz="2200" dirty="0">
                <a:solidFill>
                  <a:srgbClr val="4F4F4F"/>
                </a:solidFill>
                <a:latin typeface="等线" panose="02010600030101010101" charset="-122"/>
                <a:ea typeface="等线" panose="02010600030101010101" charset="-122"/>
              </a:rPr>
              <a:t>：</a:t>
            </a:r>
            <a:r>
              <a:rPr lang="zh-CN" altLang="en-US" sz="2200" dirty="0">
                <a:solidFill>
                  <a:srgbClr val="C00000"/>
                </a:solidFill>
                <a:latin typeface="等线" panose="02010600030101010101" charset="-122"/>
                <a:ea typeface="等线" panose="02010600030101010101" charset="-122"/>
              </a:rPr>
              <a:t>正确分类的正样本个数</a:t>
            </a:r>
            <a:r>
              <a:rPr lang="zh-CN" altLang="en-US" sz="2200" dirty="0">
                <a:solidFill>
                  <a:srgbClr val="4F4F4F"/>
                </a:solidFill>
                <a:latin typeface="等线" panose="02010600030101010101" charset="-122"/>
                <a:ea typeface="等线" panose="02010600030101010101" charset="-122"/>
              </a:rPr>
              <a:t>占</a:t>
            </a:r>
            <a:r>
              <a:rPr lang="zh-CN" altLang="en-US" sz="2200" dirty="0">
                <a:solidFill>
                  <a:srgbClr val="C00000"/>
                </a:solidFill>
                <a:latin typeface="等线" panose="02010600030101010101" charset="-122"/>
                <a:ea typeface="等线" panose="02010600030101010101" charset="-122"/>
              </a:rPr>
              <a:t>所有实际正样本个数</a:t>
            </a:r>
            <a:r>
              <a:rPr lang="zh-CN" altLang="en-US" sz="2200" dirty="0">
                <a:solidFill>
                  <a:srgbClr val="4F4F4F"/>
                </a:solidFill>
                <a:latin typeface="等线" panose="02010600030101010101" charset="-122"/>
                <a:ea typeface="等线" panose="02010600030101010101" charset="-122"/>
              </a:rPr>
              <a:t>的比例</a:t>
            </a:r>
            <a:endParaRPr lang="en-US" altLang="zh-CN" sz="2200" dirty="0">
              <a:solidFill>
                <a:srgbClr val="4F4F4F"/>
              </a:solidFill>
              <a:latin typeface="等线" panose="02010600030101010101" charset="-122"/>
              <a:ea typeface="等线" panose="02010600030101010101" charset="-122"/>
            </a:endParaRPr>
          </a:p>
        </p:txBody>
      </p:sp>
      <p:pic>
        <p:nvPicPr>
          <p:cNvPr id="17" name="图片 16"/>
          <p:cNvPicPr>
            <a:picLocks noChangeAspect="1"/>
          </p:cNvPicPr>
          <p:nvPr/>
        </p:nvPicPr>
        <p:blipFill>
          <a:blip r:embed="rId3"/>
          <a:stretch>
            <a:fillRect/>
          </a:stretch>
        </p:blipFill>
        <p:spPr>
          <a:xfrm>
            <a:off x="7923330" y="5178465"/>
            <a:ext cx="2338953" cy="683289"/>
          </a:xfrm>
          <a:prstGeom prst="rect">
            <a:avLst/>
          </a:prstGeom>
        </p:spPr>
      </p:pic>
      <p:sp>
        <p:nvSpPr>
          <p:cNvPr id="18" name="文本框 17"/>
          <p:cNvSpPr txBox="1"/>
          <p:nvPr/>
        </p:nvSpPr>
        <p:spPr>
          <a:xfrm>
            <a:off x="894077" y="5141502"/>
            <a:ext cx="5652303" cy="769441"/>
          </a:xfrm>
          <a:prstGeom prst="rect">
            <a:avLst/>
          </a:prstGeom>
          <a:noFill/>
        </p:spPr>
        <p:txBody>
          <a:bodyPr wrap="square" rtlCol="0">
            <a:spAutoFit/>
          </a:bodyPr>
          <a:lstStyle/>
          <a:p>
            <a:pPr algn="just"/>
            <a:r>
              <a:rPr lang="en-US" altLang="zh-CN" sz="2200" b="1" dirty="0">
                <a:latin typeface="等线" panose="02010600030101010101" charset="-122"/>
                <a:ea typeface="等线" panose="02010600030101010101" charset="-122"/>
              </a:rPr>
              <a:t>4. F1-Score</a:t>
            </a:r>
            <a:r>
              <a:rPr lang="zh-CN" altLang="en-US" sz="2200" b="1" dirty="0">
                <a:latin typeface="等线" panose="02010600030101010101" charset="-122"/>
                <a:ea typeface="等线" panose="02010600030101010101" charset="-122"/>
              </a:rPr>
              <a:t>（</a:t>
            </a:r>
            <a:r>
              <a:rPr lang="en-US" altLang="zh-CN" sz="2200" b="1" dirty="0">
                <a:latin typeface="等线" panose="02010600030101010101" charset="-122"/>
                <a:ea typeface="等线" panose="02010600030101010101" charset="-122"/>
              </a:rPr>
              <a:t>F1</a:t>
            </a:r>
            <a:r>
              <a:rPr lang="zh-CN" altLang="en-US" sz="2200" b="1" dirty="0">
                <a:latin typeface="等线" panose="02010600030101010101" charset="-122"/>
                <a:ea typeface="等线" panose="02010600030101010101" charset="-122"/>
              </a:rPr>
              <a:t>分数）</a:t>
            </a:r>
            <a:r>
              <a:rPr lang="zh-CN" altLang="en-US" sz="2200" dirty="0">
                <a:solidFill>
                  <a:srgbClr val="4F4F4F"/>
                </a:solidFill>
                <a:latin typeface="等线" panose="02010600030101010101" charset="-122"/>
                <a:ea typeface="等线" panose="02010600030101010101" charset="-122"/>
              </a:rPr>
              <a:t>：综合精确度和召回率的指标</a:t>
            </a:r>
            <a:endParaRPr lang="en-US" altLang="zh-CN" sz="2200" dirty="0">
              <a:solidFill>
                <a:srgbClr val="4F4F4F"/>
              </a:solidFill>
              <a:latin typeface="等线" panose="02010600030101010101" charset="-122"/>
              <a:ea typeface="等线" panose="02010600030101010101" charset="-122"/>
            </a:endParaRPr>
          </a:p>
        </p:txBody>
      </p:sp>
      <p:pic>
        <p:nvPicPr>
          <p:cNvPr id="20" name="图片 19"/>
          <p:cNvPicPr>
            <a:picLocks noChangeAspect="1"/>
          </p:cNvPicPr>
          <p:nvPr/>
        </p:nvPicPr>
        <p:blipFill>
          <a:blip r:embed="rId4"/>
          <a:stretch>
            <a:fillRect/>
          </a:stretch>
        </p:blipFill>
        <p:spPr>
          <a:xfrm>
            <a:off x="2597551" y="5861754"/>
            <a:ext cx="3948829" cy="7694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四、分类任务的性能评价标准</a:t>
              </a:r>
              <a:endParaRPr lang="zh-CN" altLang="en-US" sz="3200" b="1" dirty="0">
                <a:solidFill>
                  <a:schemeClr val="bg1"/>
                </a:solidFill>
              </a:endParaRPr>
            </a:p>
          </p:txBody>
        </p:sp>
      </p:grpSp>
      <p:pic>
        <p:nvPicPr>
          <p:cNvPr id="8" name="图片 7"/>
          <p:cNvPicPr>
            <a:picLocks noChangeAspect="1"/>
          </p:cNvPicPr>
          <p:nvPr/>
        </p:nvPicPr>
        <p:blipFill>
          <a:blip r:embed="rId1"/>
          <a:stretch>
            <a:fillRect/>
          </a:stretch>
        </p:blipFill>
        <p:spPr>
          <a:xfrm>
            <a:off x="176726" y="659876"/>
            <a:ext cx="11461266" cy="49949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五、测试代码</a:t>
              </a:r>
              <a:endParaRPr lang="zh-CN" altLang="en-US" sz="3200" b="1" dirty="0">
                <a:solidFill>
                  <a:schemeClr val="bg1"/>
                </a:solidFill>
              </a:endParaRPr>
            </a:p>
          </p:txBody>
        </p:sp>
      </p:grpSp>
      <p:sp>
        <p:nvSpPr>
          <p:cNvPr id="5" name="文本框 4"/>
          <p:cNvSpPr txBox="1"/>
          <p:nvPr/>
        </p:nvSpPr>
        <p:spPr>
          <a:xfrm>
            <a:off x="94268" y="782425"/>
            <a:ext cx="5307291" cy="400110"/>
          </a:xfrm>
          <a:prstGeom prst="rect">
            <a:avLst/>
          </a:prstGeom>
          <a:solidFill>
            <a:schemeClr val="accent6">
              <a:lumMod val="40000"/>
              <a:lumOff val="60000"/>
            </a:schemeClr>
          </a:solidFill>
        </p:spPr>
        <p:txBody>
          <a:bodyPr wrap="square" rtlCol="0">
            <a:spAutoFit/>
          </a:bodyPr>
          <a:lstStyle/>
          <a:p>
            <a:r>
              <a:rPr lang="en-US" altLang="zh-CN" sz="2000" dirty="0"/>
              <a:t>1. </a:t>
            </a:r>
            <a:r>
              <a:rPr lang="zh-CN" altLang="en-US" sz="2000" dirty="0"/>
              <a:t>测试代码中比较重要的参数主要是以下几个：</a:t>
            </a:r>
            <a:endParaRPr lang="zh-CN" altLang="en-US" sz="2000" dirty="0"/>
          </a:p>
        </p:txBody>
      </p:sp>
      <p:pic>
        <p:nvPicPr>
          <p:cNvPr id="7" name="图片 6"/>
          <p:cNvPicPr>
            <a:picLocks noChangeAspect="1"/>
          </p:cNvPicPr>
          <p:nvPr/>
        </p:nvPicPr>
        <p:blipFill>
          <a:blip r:embed="rId1"/>
          <a:stretch>
            <a:fillRect/>
          </a:stretch>
        </p:blipFill>
        <p:spPr>
          <a:xfrm>
            <a:off x="439426" y="1649693"/>
            <a:ext cx="3048492" cy="1292127"/>
          </a:xfrm>
          <a:prstGeom prst="rect">
            <a:avLst/>
          </a:prstGeom>
          <a:ln w="19050">
            <a:solidFill>
              <a:srgbClr val="FF0000"/>
            </a:solidFill>
          </a:ln>
        </p:spPr>
      </p:pic>
      <p:sp>
        <p:nvSpPr>
          <p:cNvPr id="10" name="文本框 9"/>
          <p:cNvSpPr txBox="1"/>
          <p:nvPr/>
        </p:nvSpPr>
        <p:spPr>
          <a:xfrm>
            <a:off x="188536" y="1216059"/>
            <a:ext cx="6001732" cy="400110"/>
          </a:xfrm>
          <a:prstGeom prst="rect">
            <a:avLst/>
          </a:prstGeom>
          <a:noFill/>
        </p:spPr>
        <p:txBody>
          <a:bodyPr wrap="square" rtlCol="0">
            <a:spAutoFit/>
          </a:bodyPr>
          <a:lstStyle/>
          <a:p>
            <a:r>
              <a:rPr lang="zh-CN" altLang="en-US" sz="2000" b="1" dirty="0">
                <a:solidFill>
                  <a:srgbClr val="C00000"/>
                </a:solidFill>
              </a:rPr>
              <a:t>① 测试集的图片路径；</a:t>
            </a:r>
            <a:endParaRPr lang="zh-CN" altLang="en-US" sz="2000" b="1" dirty="0">
              <a:solidFill>
                <a:srgbClr val="C00000"/>
              </a:solidFill>
            </a:endParaRPr>
          </a:p>
        </p:txBody>
      </p:sp>
      <p:sp>
        <p:nvSpPr>
          <p:cNvPr id="11" name="文本框 10"/>
          <p:cNvSpPr txBox="1"/>
          <p:nvPr/>
        </p:nvSpPr>
        <p:spPr>
          <a:xfrm>
            <a:off x="188536" y="2976779"/>
            <a:ext cx="6001732" cy="400110"/>
          </a:xfrm>
          <a:prstGeom prst="rect">
            <a:avLst/>
          </a:prstGeom>
          <a:noFill/>
        </p:spPr>
        <p:txBody>
          <a:bodyPr wrap="square" rtlCol="0">
            <a:spAutoFit/>
          </a:bodyPr>
          <a:lstStyle/>
          <a:p>
            <a:r>
              <a:rPr lang="zh-CN" altLang="en-US" sz="2000" b="1" dirty="0">
                <a:solidFill>
                  <a:srgbClr val="C00000"/>
                </a:solidFill>
              </a:rPr>
              <a:t>② 之前训练好的权重文件的路径；</a:t>
            </a:r>
            <a:endParaRPr lang="zh-CN" altLang="en-US" sz="2000" b="1" dirty="0">
              <a:solidFill>
                <a:srgbClr val="C00000"/>
              </a:solidFill>
            </a:endParaRPr>
          </a:p>
        </p:txBody>
      </p:sp>
      <p:pic>
        <p:nvPicPr>
          <p:cNvPr id="13" name="图片 12"/>
          <p:cNvPicPr>
            <a:picLocks noChangeAspect="1"/>
          </p:cNvPicPr>
          <p:nvPr/>
        </p:nvPicPr>
        <p:blipFill>
          <a:blip r:embed="rId2"/>
          <a:stretch>
            <a:fillRect/>
          </a:stretch>
        </p:blipFill>
        <p:spPr>
          <a:xfrm>
            <a:off x="439426" y="3446947"/>
            <a:ext cx="3934611" cy="1290552"/>
          </a:xfrm>
          <a:prstGeom prst="rect">
            <a:avLst/>
          </a:prstGeom>
          <a:ln w="19050">
            <a:solidFill>
              <a:srgbClr val="FF0000"/>
            </a:solidFill>
          </a:ln>
        </p:spPr>
      </p:pic>
      <p:pic>
        <p:nvPicPr>
          <p:cNvPr id="15" name="图片 14"/>
          <p:cNvPicPr>
            <a:picLocks noChangeAspect="1"/>
          </p:cNvPicPr>
          <p:nvPr/>
        </p:nvPicPr>
        <p:blipFill>
          <a:blip r:embed="rId3"/>
          <a:stretch>
            <a:fillRect/>
          </a:stretch>
        </p:blipFill>
        <p:spPr>
          <a:xfrm>
            <a:off x="220036" y="5208307"/>
            <a:ext cx="2186695" cy="1360610"/>
          </a:xfrm>
          <a:prstGeom prst="rect">
            <a:avLst/>
          </a:prstGeom>
          <a:ln w="19050">
            <a:solidFill>
              <a:srgbClr val="FF0000"/>
            </a:solidFill>
          </a:ln>
        </p:spPr>
      </p:pic>
      <p:sp>
        <p:nvSpPr>
          <p:cNvPr id="16" name="文本框 15"/>
          <p:cNvSpPr txBox="1"/>
          <p:nvPr/>
        </p:nvSpPr>
        <p:spPr>
          <a:xfrm>
            <a:off x="188536" y="4737499"/>
            <a:ext cx="6001732" cy="400110"/>
          </a:xfrm>
          <a:prstGeom prst="rect">
            <a:avLst/>
          </a:prstGeom>
          <a:noFill/>
        </p:spPr>
        <p:txBody>
          <a:bodyPr wrap="square" rtlCol="0">
            <a:spAutoFit/>
          </a:bodyPr>
          <a:lstStyle/>
          <a:p>
            <a:r>
              <a:rPr lang="zh-CN" altLang="en-US" sz="2000" b="1" dirty="0">
                <a:solidFill>
                  <a:srgbClr val="C00000"/>
                </a:solidFill>
              </a:rPr>
              <a:t>③ 类别数量和批大小；</a:t>
            </a:r>
            <a:endParaRPr lang="zh-CN" altLang="en-US" sz="2000" b="1" dirty="0">
              <a:solidFill>
                <a:srgbClr val="C00000"/>
              </a:solidFill>
            </a:endParaRPr>
          </a:p>
        </p:txBody>
      </p:sp>
      <p:pic>
        <p:nvPicPr>
          <p:cNvPr id="18" name="图片 17"/>
          <p:cNvPicPr>
            <a:picLocks noChangeAspect="1"/>
          </p:cNvPicPr>
          <p:nvPr/>
        </p:nvPicPr>
        <p:blipFill>
          <a:blip r:embed="rId4"/>
          <a:stretch>
            <a:fillRect/>
          </a:stretch>
        </p:blipFill>
        <p:spPr>
          <a:xfrm>
            <a:off x="2580833" y="5208307"/>
            <a:ext cx="2094862" cy="1286732"/>
          </a:xfrm>
          <a:prstGeom prst="rect">
            <a:avLst/>
          </a:prstGeom>
          <a:ln w="19050">
            <a:solidFill>
              <a:srgbClr val="FF0000"/>
            </a:solidFill>
          </a:ln>
        </p:spPr>
      </p:pic>
      <p:sp>
        <p:nvSpPr>
          <p:cNvPr id="22" name="文本框 21"/>
          <p:cNvSpPr txBox="1"/>
          <p:nvPr/>
        </p:nvSpPr>
        <p:spPr>
          <a:xfrm>
            <a:off x="6268824" y="782425"/>
            <a:ext cx="5307291" cy="400110"/>
          </a:xfrm>
          <a:prstGeom prst="rect">
            <a:avLst/>
          </a:prstGeom>
          <a:solidFill>
            <a:schemeClr val="accent6">
              <a:lumMod val="40000"/>
              <a:lumOff val="60000"/>
            </a:schemeClr>
          </a:solidFill>
        </p:spPr>
        <p:txBody>
          <a:bodyPr wrap="square" rtlCol="0">
            <a:spAutoFit/>
          </a:bodyPr>
          <a:lstStyle/>
          <a:p>
            <a:r>
              <a:rPr lang="en-US" altLang="zh-CN" sz="2000" dirty="0"/>
              <a:t>2. </a:t>
            </a:r>
            <a:r>
              <a:rPr lang="zh-CN" altLang="en-US" sz="2000" dirty="0"/>
              <a:t>测试代码中关键的代码步骤有如下几个：</a:t>
            </a:r>
            <a:endParaRPr lang="zh-CN" altLang="en-US" sz="2000" dirty="0"/>
          </a:p>
        </p:txBody>
      </p:sp>
      <p:pic>
        <p:nvPicPr>
          <p:cNvPr id="24" name="图片 23"/>
          <p:cNvPicPr>
            <a:picLocks noChangeAspect="1"/>
          </p:cNvPicPr>
          <p:nvPr/>
        </p:nvPicPr>
        <p:blipFill>
          <a:blip r:embed="rId5"/>
          <a:stretch>
            <a:fillRect/>
          </a:stretch>
        </p:blipFill>
        <p:spPr>
          <a:xfrm>
            <a:off x="6190268" y="1925474"/>
            <a:ext cx="6000750" cy="666750"/>
          </a:xfrm>
          <a:prstGeom prst="rect">
            <a:avLst/>
          </a:prstGeom>
          <a:ln w="19050">
            <a:solidFill>
              <a:srgbClr val="FF0000"/>
            </a:solidFill>
          </a:ln>
        </p:spPr>
      </p:pic>
      <p:sp>
        <p:nvSpPr>
          <p:cNvPr id="25" name="文本框 24"/>
          <p:cNvSpPr txBox="1"/>
          <p:nvPr/>
        </p:nvSpPr>
        <p:spPr>
          <a:xfrm>
            <a:off x="6096000" y="1216059"/>
            <a:ext cx="6001732" cy="707886"/>
          </a:xfrm>
          <a:prstGeom prst="rect">
            <a:avLst/>
          </a:prstGeom>
          <a:noFill/>
        </p:spPr>
        <p:txBody>
          <a:bodyPr wrap="square" rtlCol="0">
            <a:spAutoFit/>
          </a:bodyPr>
          <a:lstStyle/>
          <a:p>
            <a:r>
              <a:rPr lang="zh-CN" altLang="en-US" sz="2000" b="1" dirty="0">
                <a:solidFill>
                  <a:srgbClr val="C00000"/>
                </a:solidFill>
              </a:rPr>
              <a:t>① 加载所有的测试及图像的路径，后需要根据这些路径读取图片；</a:t>
            </a:r>
            <a:endParaRPr lang="zh-CN" altLang="en-US" sz="2000" b="1" dirty="0">
              <a:solidFill>
                <a:srgbClr val="C00000"/>
              </a:solidFill>
            </a:endParaRPr>
          </a:p>
        </p:txBody>
      </p:sp>
      <p:pic>
        <p:nvPicPr>
          <p:cNvPr id="27" name="图片 26"/>
          <p:cNvPicPr>
            <a:picLocks noChangeAspect="1"/>
          </p:cNvPicPr>
          <p:nvPr/>
        </p:nvPicPr>
        <p:blipFill>
          <a:blip r:embed="rId6"/>
          <a:stretch>
            <a:fillRect/>
          </a:stretch>
        </p:blipFill>
        <p:spPr>
          <a:xfrm>
            <a:off x="4849797" y="3475106"/>
            <a:ext cx="7342203" cy="2364962"/>
          </a:xfrm>
          <a:prstGeom prst="rect">
            <a:avLst/>
          </a:prstGeom>
          <a:ln w="19050">
            <a:solidFill>
              <a:srgbClr val="FF0000"/>
            </a:solidFill>
          </a:ln>
        </p:spPr>
      </p:pic>
      <p:sp>
        <p:nvSpPr>
          <p:cNvPr id="28" name="文本框 27"/>
          <p:cNvSpPr txBox="1"/>
          <p:nvPr/>
        </p:nvSpPr>
        <p:spPr>
          <a:xfrm>
            <a:off x="6096000" y="2592224"/>
            <a:ext cx="6001732" cy="707886"/>
          </a:xfrm>
          <a:prstGeom prst="rect">
            <a:avLst/>
          </a:prstGeom>
          <a:noFill/>
        </p:spPr>
        <p:txBody>
          <a:bodyPr wrap="square" rtlCol="0">
            <a:spAutoFit/>
          </a:bodyPr>
          <a:lstStyle/>
          <a:p>
            <a:r>
              <a:rPr lang="zh-CN" altLang="en-US" sz="2000" b="1" dirty="0">
                <a:solidFill>
                  <a:srgbClr val="C00000"/>
                </a:solidFill>
              </a:rPr>
              <a:t>② 根据测试集图片的类别属性，把每一个测试样本的类别序号存储在一个列表中，方便后续计算指标；</a:t>
            </a:r>
            <a:endParaRPr lang="zh-CN" altLang="en-US" sz="2000" b="1"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0"/>
            <a:ext cx="12192000" cy="659876"/>
            <a:chOff x="0" y="0"/>
            <a:chExt cx="12192000" cy="659876"/>
          </a:xfrm>
        </p:grpSpPr>
        <p:sp>
          <p:nvSpPr>
            <p:cNvPr id="2" name="矩形 1"/>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一、分类问题介绍（二分类）</a:t>
              </a:r>
              <a:endParaRPr lang="zh-CN" altLang="en-US" sz="3200" b="1" dirty="0">
                <a:solidFill>
                  <a:schemeClr val="bg1"/>
                </a:solidFill>
              </a:endParaRPr>
            </a:p>
          </p:txBody>
        </p:sp>
      </p:grpSp>
      <p:pic>
        <p:nvPicPr>
          <p:cNvPr id="9" name="图片 8"/>
          <p:cNvPicPr>
            <a:picLocks noChangeAspect="1"/>
          </p:cNvPicPr>
          <p:nvPr/>
        </p:nvPicPr>
        <p:blipFill>
          <a:blip r:embed="rId1"/>
          <a:stretch>
            <a:fillRect/>
          </a:stretch>
        </p:blipFill>
        <p:spPr>
          <a:xfrm>
            <a:off x="338092" y="744718"/>
            <a:ext cx="11515815" cy="6188186"/>
          </a:xfrm>
          <a:prstGeom prst="rect">
            <a:avLst/>
          </a:prstGeom>
        </p:spPr>
      </p:pic>
      <p:sp>
        <p:nvSpPr>
          <p:cNvPr id="4" name="文本框 3"/>
          <p:cNvSpPr txBox="1"/>
          <p:nvPr/>
        </p:nvSpPr>
        <p:spPr>
          <a:xfrm>
            <a:off x="10650128" y="3445329"/>
            <a:ext cx="1123950" cy="523220"/>
          </a:xfrm>
          <a:prstGeom prst="rect">
            <a:avLst/>
          </a:prstGeom>
          <a:noFill/>
        </p:spPr>
        <p:txBody>
          <a:bodyPr wrap="square" rtlCol="0">
            <a:spAutoFit/>
          </a:bodyPr>
          <a:lstStyle/>
          <a:p>
            <a:pPr algn="ctr"/>
            <a:r>
              <a:rPr lang="zh-CN" altLang="en-US" sz="2800" dirty="0"/>
              <a:t>正类</a:t>
            </a:r>
            <a:endParaRPr lang="zh-CN" altLang="en-US" sz="2800" dirty="0"/>
          </a:p>
        </p:txBody>
      </p:sp>
      <p:sp>
        <p:nvSpPr>
          <p:cNvPr id="7" name="文本框 6"/>
          <p:cNvSpPr txBox="1"/>
          <p:nvPr/>
        </p:nvSpPr>
        <p:spPr>
          <a:xfrm>
            <a:off x="10734492" y="5851672"/>
            <a:ext cx="1039586" cy="523220"/>
          </a:xfrm>
          <a:prstGeom prst="rect">
            <a:avLst/>
          </a:prstGeom>
          <a:noFill/>
        </p:spPr>
        <p:txBody>
          <a:bodyPr wrap="square" rtlCol="0">
            <a:spAutoFit/>
          </a:bodyPr>
          <a:lstStyle/>
          <a:p>
            <a:pPr algn="ctr"/>
            <a:r>
              <a:rPr lang="zh-CN" altLang="en-US" sz="2800" dirty="0"/>
              <a:t>负类</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五、测试代码</a:t>
              </a:r>
              <a:endParaRPr lang="zh-CN" altLang="en-US" sz="3200" b="1" dirty="0">
                <a:solidFill>
                  <a:schemeClr val="bg1"/>
                </a:solidFill>
              </a:endParaRPr>
            </a:p>
          </p:txBody>
        </p:sp>
      </p:grpSp>
      <p:sp>
        <p:nvSpPr>
          <p:cNvPr id="7" name="文本框 6"/>
          <p:cNvSpPr txBox="1"/>
          <p:nvPr/>
        </p:nvSpPr>
        <p:spPr>
          <a:xfrm>
            <a:off x="188535" y="782425"/>
            <a:ext cx="5307291" cy="400110"/>
          </a:xfrm>
          <a:prstGeom prst="rect">
            <a:avLst/>
          </a:prstGeom>
          <a:solidFill>
            <a:schemeClr val="accent6">
              <a:lumMod val="40000"/>
              <a:lumOff val="60000"/>
            </a:schemeClr>
          </a:solidFill>
        </p:spPr>
        <p:txBody>
          <a:bodyPr wrap="square" rtlCol="0">
            <a:spAutoFit/>
          </a:bodyPr>
          <a:lstStyle/>
          <a:p>
            <a:r>
              <a:rPr lang="en-US" altLang="zh-CN" sz="2000" dirty="0"/>
              <a:t>2. </a:t>
            </a:r>
            <a:r>
              <a:rPr lang="zh-CN" altLang="en-US" sz="2000" dirty="0"/>
              <a:t>测试代码中关键的代码步骤有如下几个：</a:t>
            </a:r>
            <a:endParaRPr lang="zh-CN" altLang="en-US" sz="2000" dirty="0"/>
          </a:p>
        </p:txBody>
      </p:sp>
      <p:pic>
        <p:nvPicPr>
          <p:cNvPr id="9" name="图片 8"/>
          <p:cNvPicPr>
            <a:picLocks noChangeAspect="1"/>
          </p:cNvPicPr>
          <p:nvPr/>
        </p:nvPicPr>
        <p:blipFill>
          <a:blip r:embed="rId1"/>
          <a:stretch>
            <a:fillRect/>
          </a:stretch>
        </p:blipFill>
        <p:spPr>
          <a:xfrm>
            <a:off x="6190268" y="1228927"/>
            <a:ext cx="3981450" cy="352425"/>
          </a:xfrm>
          <a:prstGeom prst="rect">
            <a:avLst/>
          </a:prstGeom>
          <a:ln w="19050">
            <a:solidFill>
              <a:srgbClr val="FF0000"/>
            </a:solidFill>
          </a:ln>
        </p:spPr>
      </p:pic>
      <p:sp>
        <p:nvSpPr>
          <p:cNvPr id="10" name="文本框 9"/>
          <p:cNvSpPr txBox="1"/>
          <p:nvPr/>
        </p:nvSpPr>
        <p:spPr>
          <a:xfrm>
            <a:off x="188536" y="1216059"/>
            <a:ext cx="6001732" cy="400110"/>
          </a:xfrm>
          <a:prstGeom prst="rect">
            <a:avLst/>
          </a:prstGeom>
          <a:noFill/>
        </p:spPr>
        <p:txBody>
          <a:bodyPr wrap="square" rtlCol="0">
            <a:spAutoFit/>
          </a:bodyPr>
          <a:lstStyle/>
          <a:p>
            <a:r>
              <a:rPr lang="zh-CN" altLang="en-US" sz="2000" b="1" dirty="0">
                <a:solidFill>
                  <a:srgbClr val="C00000"/>
                </a:solidFill>
              </a:rPr>
              <a:t>③ 定义所有样本的</a:t>
            </a:r>
            <a:r>
              <a:rPr lang="en-US" altLang="zh-CN" sz="2000" b="1" dirty="0">
                <a:solidFill>
                  <a:srgbClr val="C00000"/>
                </a:solidFill>
              </a:rPr>
              <a:t>TP/TN/FP/FN</a:t>
            </a:r>
            <a:r>
              <a:rPr lang="zh-CN" altLang="en-US" sz="2000" b="1" dirty="0">
                <a:solidFill>
                  <a:srgbClr val="C00000"/>
                </a:solidFill>
              </a:rPr>
              <a:t>，方便后续计算；</a:t>
            </a:r>
            <a:endParaRPr lang="zh-CN" altLang="en-US" sz="2000" b="1" dirty="0">
              <a:solidFill>
                <a:srgbClr val="C00000"/>
              </a:solidFill>
            </a:endParaRPr>
          </a:p>
        </p:txBody>
      </p:sp>
      <p:sp>
        <p:nvSpPr>
          <p:cNvPr id="11" name="文本框 10"/>
          <p:cNvSpPr txBox="1"/>
          <p:nvPr/>
        </p:nvSpPr>
        <p:spPr>
          <a:xfrm>
            <a:off x="188535" y="1616169"/>
            <a:ext cx="11585543" cy="400110"/>
          </a:xfrm>
          <a:prstGeom prst="rect">
            <a:avLst/>
          </a:prstGeom>
          <a:noFill/>
        </p:spPr>
        <p:txBody>
          <a:bodyPr wrap="square" rtlCol="0">
            <a:spAutoFit/>
          </a:bodyPr>
          <a:lstStyle/>
          <a:p>
            <a:r>
              <a:rPr lang="zh-CN" altLang="en-US" sz="2000" b="1" dirty="0">
                <a:solidFill>
                  <a:srgbClr val="C00000"/>
                </a:solidFill>
              </a:rPr>
              <a:t>④ 比对一批</a:t>
            </a:r>
            <a:r>
              <a:rPr lang="en-US" altLang="zh-CN" sz="2000" b="1" dirty="0">
                <a:solidFill>
                  <a:srgbClr val="C00000"/>
                </a:solidFill>
              </a:rPr>
              <a:t>(batch)</a:t>
            </a:r>
            <a:r>
              <a:rPr lang="zh-CN" altLang="en-US" sz="2000" b="1" dirty="0">
                <a:solidFill>
                  <a:srgbClr val="C00000"/>
                </a:solidFill>
              </a:rPr>
              <a:t>图片的真实类别标签和预测的类别标签，然后把一批的比对结果加到总的数量中；</a:t>
            </a:r>
            <a:endParaRPr lang="zh-CN" altLang="en-US" sz="2000" b="1" dirty="0">
              <a:solidFill>
                <a:srgbClr val="C00000"/>
              </a:solidFill>
            </a:endParaRPr>
          </a:p>
        </p:txBody>
      </p:sp>
      <p:pic>
        <p:nvPicPr>
          <p:cNvPr id="13" name="图片 12"/>
          <p:cNvPicPr>
            <a:picLocks noChangeAspect="1"/>
          </p:cNvPicPr>
          <p:nvPr/>
        </p:nvPicPr>
        <p:blipFill>
          <a:blip r:embed="rId2"/>
          <a:stretch>
            <a:fillRect/>
          </a:stretch>
        </p:blipFill>
        <p:spPr>
          <a:xfrm>
            <a:off x="744716" y="1998860"/>
            <a:ext cx="9502220" cy="2309888"/>
          </a:xfrm>
          <a:prstGeom prst="rect">
            <a:avLst/>
          </a:prstGeom>
          <a:ln w="19050">
            <a:solidFill>
              <a:srgbClr val="FF0000"/>
            </a:solidFill>
          </a:ln>
        </p:spPr>
      </p:pic>
      <p:pic>
        <p:nvPicPr>
          <p:cNvPr id="15" name="图片 14"/>
          <p:cNvPicPr>
            <a:picLocks noChangeAspect="1"/>
          </p:cNvPicPr>
          <p:nvPr/>
        </p:nvPicPr>
        <p:blipFill>
          <a:blip r:embed="rId3"/>
          <a:stretch>
            <a:fillRect/>
          </a:stretch>
        </p:blipFill>
        <p:spPr>
          <a:xfrm>
            <a:off x="188535" y="5149040"/>
            <a:ext cx="4656842" cy="948354"/>
          </a:xfrm>
          <a:prstGeom prst="rect">
            <a:avLst/>
          </a:prstGeom>
          <a:ln w="19050">
            <a:solidFill>
              <a:srgbClr val="FF0000"/>
            </a:solidFill>
          </a:ln>
        </p:spPr>
      </p:pic>
      <p:sp>
        <p:nvSpPr>
          <p:cNvPr id="16" name="文本框 15"/>
          <p:cNvSpPr txBox="1"/>
          <p:nvPr/>
        </p:nvSpPr>
        <p:spPr>
          <a:xfrm>
            <a:off x="188537" y="4360001"/>
            <a:ext cx="4746327" cy="707886"/>
          </a:xfrm>
          <a:prstGeom prst="rect">
            <a:avLst/>
          </a:prstGeom>
          <a:noFill/>
        </p:spPr>
        <p:txBody>
          <a:bodyPr wrap="square" rtlCol="0">
            <a:spAutoFit/>
          </a:bodyPr>
          <a:lstStyle/>
          <a:p>
            <a:r>
              <a:rPr lang="zh-CN" altLang="en-US" sz="2000" b="1" dirty="0">
                <a:solidFill>
                  <a:srgbClr val="C00000"/>
                </a:solidFill>
              </a:rPr>
              <a:t>⑤ 在所有</a:t>
            </a:r>
            <a:r>
              <a:rPr lang="en-US" altLang="zh-CN" sz="2000" b="1" dirty="0">
                <a:solidFill>
                  <a:srgbClr val="C00000"/>
                </a:solidFill>
              </a:rPr>
              <a:t>batch</a:t>
            </a:r>
            <a:r>
              <a:rPr lang="zh-CN" altLang="en-US" sz="2000" b="1" dirty="0">
                <a:solidFill>
                  <a:srgbClr val="C00000"/>
                </a:solidFill>
              </a:rPr>
              <a:t>都测试完毕后，使用总的</a:t>
            </a:r>
            <a:r>
              <a:rPr lang="en-US" altLang="zh-CN" sz="2000" b="1" dirty="0">
                <a:solidFill>
                  <a:srgbClr val="C00000"/>
                </a:solidFill>
              </a:rPr>
              <a:t>TN/TP/FP/FN</a:t>
            </a:r>
            <a:r>
              <a:rPr lang="zh-CN" altLang="en-US" sz="2000" b="1" dirty="0">
                <a:solidFill>
                  <a:srgbClr val="C00000"/>
                </a:solidFill>
              </a:rPr>
              <a:t>来计算各个指标；</a:t>
            </a:r>
            <a:endParaRPr lang="zh-CN" altLang="en-US" sz="2000" b="1" dirty="0">
              <a:solidFill>
                <a:srgbClr val="C00000"/>
              </a:solidFill>
            </a:endParaRPr>
          </a:p>
        </p:txBody>
      </p:sp>
      <p:sp>
        <p:nvSpPr>
          <p:cNvPr id="19" name="文本框 18"/>
          <p:cNvSpPr txBox="1"/>
          <p:nvPr/>
        </p:nvSpPr>
        <p:spPr>
          <a:xfrm>
            <a:off x="6341883" y="4748930"/>
            <a:ext cx="4378750" cy="400110"/>
          </a:xfrm>
          <a:prstGeom prst="rect">
            <a:avLst/>
          </a:prstGeom>
          <a:noFill/>
        </p:spPr>
        <p:txBody>
          <a:bodyPr wrap="square" rtlCol="0">
            <a:spAutoFit/>
          </a:bodyPr>
          <a:lstStyle/>
          <a:p>
            <a:r>
              <a:rPr lang="zh-CN" altLang="en-US" sz="2000" dirty="0"/>
              <a:t>可供参考的船舶分类模型的分类指标</a:t>
            </a:r>
            <a:endParaRPr lang="zh-CN" altLang="en-US" sz="2000" dirty="0"/>
          </a:p>
        </p:txBody>
      </p:sp>
      <p:graphicFrame>
        <p:nvGraphicFramePr>
          <p:cNvPr id="20" name="表格 20"/>
          <p:cNvGraphicFramePr>
            <a:graphicFrameLocks noGrp="1"/>
          </p:cNvGraphicFramePr>
          <p:nvPr/>
        </p:nvGraphicFramePr>
        <p:xfrm>
          <a:off x="5495826" y="5149040"/>
          <a:ext cx="6070864" cy="853440"/>
        </p:xfrm>
        <a:graphic>
          <a:graphicData uri="http://schemas.openxmlformats.org/drawingml/2006/table">
            <a:tbl>
              <a:tblPr firstRow="1" bandRow="1">
                <a:tableStyleId>{5C22544A-7EE6-4342-B048-85BDC9FD1C3A}</a:tableStyleId>
              </a:tblPr>
              <a:tblGrid>
                <a:gridCol w="1517716"/>
                <a:gridCol w="1517716"/>
                <a:gridCol w="1517716"/>
                <a:gridCol w="1517716"/>
              </a:tblGrid>
              <a:tr h="370840">
                <a:tc>
                  <a:txBody>
                    <a:bodyPr/>
                    <a:lstStyle/>
                    <a:p>
                      <a:r>
                        <a:rPr lang="en-US" altLang="zh-CN" sz="2200" dirty="0"/>
                        <a:t>Accuracy</a:t>
                      </a:r>
                      <a:endParaRPr lang="zh-CN" altLang="en-US" sz="2200" dirty="0"/>
                    </a:p>
                  </a:txBody>
                  <a:tcPr/>
                </a:tc>
                <a:tc>
                  <a:txBody>
                    <a:bodyPr/>
                    <a:lstStyle/>
                    <a:p>
                      <a:r>
                        <a:rPr lang="en-US" altLang="zh-CN" sz="2200" dirty="0"/>
                        <a:t>Precision</a:t>
                      </a:r>
                      <a:endParaRPr lang="zh-CN" altLang="en-US" sz="2200" dirty="0"/>
                    </a:p>
                  </a:txBody>
                  <a:tcPr/>
                </a:tc>
                <a:tc>
                  <a:txBody>
                    <a:bodyPr/>
                    <a:lstStyle/>
                    <a:p>
                      <a:r>
                        <a:rPr lang="en-US" altLang="zh-CN" sz="2200" dirty="0"/>
                        <a:t>Recall</a:t>
                      </a:r>
                      <a:endParaRPr lang="zh-CN" altLang="en-US" sz="2200" dirty="0"/>
                    </a:p>
                  </a:txBody>
                  <a:tcPr/>
                </a:tc>
                <a:tc>
                  <a:txBody>
                    <a:bodyPr/>
                    <a:lstStyle/>
                    <a:p>
                      <a:r>
                        <a:rPr lang="en-US" altLang="zh-CN" sz="2200" dirty="0"/>
                        <a:t>F1-Score</a:t>
                      </a:r>
                      <a:endParaRPr lang="zh-CN" altLang="en-US" sz="2200" dirty="0"/>
                    </a:p>
                  </a:txBody>
                  <a:tcPr/>
                </a:tc>
              </a:tr>
              <a:tr h="370840">
                <a:tc>
                  <a:txBody>
                    <a:bodyPr/>
                    <a:lstStyle/>
                    <a:p>
                      <a:r>
                        <a:rPr lang="en-US" altLang="zh-CN" sz="2200" dirty="0"/>
                        <a:t>0.9975</a:t>
                      </a:r>
                      <a:endParaRPr lang="zh-CN" altLang="en-US" sz="2200" dirty="0"/>
                    </a:p>
                  </a:txBody>
                  <a:tcPr/>
                </a:tc>
                <a:tc>
                  <a:txBody>
                    <a:bodyPr/>
                    <a:lstStyle/>
                    <a:p>
                      <a:r>
                        <a:rPr lang="en-US" altLang="zh-CN" sz="2200" dirty="0"/>
                        <a:t>0.9950</a:t>
                      </a:r>
                      <a:endParaRPr lang="zh-CN" altLang="en-US" sz="2200" dirty="0"/>
                    </a:p>
                  </a:txBody>
                  <a:tcPr/>
                </a:tc>
                <a:tc>
                  <a:txBody>
                    <a:bodyPr/>
                    <a:lstStyle/>
                    <a:p>
                      <a:r>
                        <a:rPr lang="en-US" altLang="zh-CN" sz="2200" dirty="0"/>
                        <a:t>1.0000</a:t>
                      </a:r>
                      <a:endParaRPr lang="zh-CN" altLang="en-US" sz="2200" dirty="0"/>
                    </a:p>
                  </a:txBody>
                  <a:tcPr/>
                </a:tc>
                <a:tc>
                  <a:txBody>
                    <a:bodyPr/>
                    <a:lstStyle/>
                    <a:p>
                      <a:r>
                        <a:rPr lang="en-US" altLang="zh-CN" sz="2200" dirty="0"/>
                        <a:t>0.9975</a:t>
                      </a:r>
                      <a:endParaRPr lang="zh-CN" altLang="en-US" sz="22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六、验证性代码：找出低置信度分类图像</a:t>
              </a:r>
              <a:endParaRPr lang="zh-CN" altLang="en-US" sz="3200" b="1" dirty="0">
                <a:solidFill>
                  <a:schemeClr val="bg1"/>
                </a:solidFill>
              </a:endParaRPr>
            </a:p>
          </p:txBody>
        </p:sp>
      </p:grpSp>
      <p:pic>
        <p:nvPicPr>
          <p:cNvPr id="6" name="图片 5"/>
          <p:cNvPicPr>
            <a:picLocks noChangeAspect="1"/>
          </p:cNvPicPr>
          <p:nvPr/>
        </p:nvPicPr>
        <p:blipFill>
          <a:blip r:embed="rId1"/>
          <a:stretch>
            <a:fillRect/>
          </a:stretch>
        </p:blipFill>
        <p:spPr>
          <a:xfrm>
            <a:off x="3923191" y="3058198"/>
            <a:ext cx="2123338" cy="1300642"/>
          </a:xfrm>
          <a:prstGeom prst="rect">
            <a:avLst/>
          </a:prstGeom>
          <a:ln>
            <a:solidFill>
              <a:srgbClr val="FF0000"/>
            </a:solidFill>
          </a:ln>
        </p:spPr>
      </p:pic>
      <p:sp>
        <p:nvSpPr>
          <p:cNvPr id="7" name="文本框 6"/>
          <p:cNvSpPr txBox="1"/>
          <p:nvPr/>
        </p:nvSpPr>
        <p:spPr>
          <a:xfrm>
            <a:off x="197963" y="838986"/>
            <a:ext cx="11868346" cy="2081467"/>
          </a:xfrm>
          <a:prstGeom prst="rect">
            <a:avLst/>
          </a:prstGeom>
          <a:solidFill>
            <a:schemeClr val="accent5">
              <a:lumMod val="40000"/>
              <a:lumOff val="60000"/>
            </a:schemeClr>
          </a:solidFill>
        </p:spPr>
        <p:txBody>
          <a:bodyPr wrap="square" rtlCol="0">
            <a:spAutoFit/>
          </a:bodyPr>
          <a:lstStyle/>
          <a:p>
            <a:r>
              <a:rPr lang="zh-CN" altLang="en-US" sz="2400" b="1" dirty="0"/>
              <a:t>验证性代码的作用主要是找出分类置信度低于某个阈值的图像。</a:t>
            </a:r>
            <a:endParaRPr lang="en-US" altLang="zh-CN" sz="2400" b="1" dirty="0"/>
          </a:p>
          <a:p>
            <a:pPr>
              <a:lnSpc>
                <a:spcPct val="150000"/>
              </a:lnSpc>
            </a:pPr>
            <a:r>
              <a:rPr lang="zh-CN" altLang="en-US" dirty="0"/>
              <a:t>即使我们的模型的测试指标很高，但是我们的目标永远都是如何做到所有指标都为</a:t>
            </a:r>
            <a:r>
              <a:rPr lang="en-US" altLang="zh-CN" dirty="0"/>
              <a:t>1</a:t>
            </a:r>
            <a:r>
              <a:rPr lang="zh-CN" altLang="en-US" dirty="0"/>
              <a:t>（即模型的泛化性能达到完美）。每一张图片的分类结果都是依据其在某一类上的分类置信度最高而得到的，这个验证性代码想要做的就是把所有分类置信度不是</a:t>
            </a:r>
            <a:r>
              <a:rPr lang="en-US" altLang="zh-CN" dirty="0"/>
              <a:t>1</a:t>
            </a:r>
            <a:r>
              <a:rPr lang="zh-CN" altLang="en-US" dirty="0"/>
              <a:t>的图像抓出来（包括船舶类和非船舶类）。这些图像找出来之后，我们可以分析为什么这些图像的分类置信度不高，然后根据这样的结果作进一步分析，该如何改进网络结构以进一步提高分类指标。</a:t>
            </a:r>
            <a:endParaRPr lang="zh-CN" altLang="en-US" dirty="0"/>
          </a:p>
        </p:txBody>
      </p:sp>
      <p:sp>
        <p:nvSpPr>
          <p:cNvPr id="8" name="文本框 7"/>
          <p:cNvSpPr txBox="1"/>
          <p:nvPr/>
        </p:nvSpPr>
        <p:spPr>
          <a:xfrm>
            <a:off x="197963" y="3005655"/>
            <a:ext cx="3619893" cy="1754326"/>
          </a:xfrm>
          <a:prstGeom prst="rect">
            <a:avLst/>
          </a:prstGeom>
          <a:noFill/>
        </p:spPr>
        <p:txBody>
          <a:bodyPr wrap="square" rtlCol="0">
            <a:spAutoFit/>
          </a:bodyPr>
          <a:lstStyle/>
          <a:p>
            <a:r>
              <a:rPr lang="zh-CN" altLang="en-US" dirty="0"/>
              <a:t>在</a:t>
            </a:r>
            <a:r>
              <a:rPr lang="en-US" altLang="zh-CN" dirty="0"/>
              <a:t>batch_predict.py</a:t>
            </a:r>
            <a:r>
              <a:rPr lang="zh-CN" altLang="en-US" dirty="0"/>
              <a:t>代码中有一个新添加的变量，这个变量定义的就是分类置信度的阈值。如果一张图片的分类置信度低于这个阈值，那么代码就认为这张图像的分类结果不够可信。</a:t>
            </a:r>
            <a:endParaRPr lang="zh-CN" altLang="en-US" dirty="0"/>
          </a:p>
        </p:txBody>
      </p:sp>
      <p:sp>
        <p:nvSpPr>
          <p:cNvPr id="9" name="文本框 8"/>
          <p:cNvSpPr txBox="1"/>
          <p:nvPr/>
        </p:nvSpPr>
        <p:spPr>
          <a:xfrm>
            <a:off x="103695" y="4856210"/>
            <a:ext cx="4039386" cy="1477328"/>
          </a:xfrm>
          <a:prstGeom prst="rect">
            <a:avLst/>
          </a:prstGeom>
          <a:noFill/>
        </p:spPr>
        <p:txBody>
          <a:bodyPr wrap="square" rtlCol="0">
            <a:spAutoFit/>
          </a:bodyPr>
          <a:lstStyle/>
          <a:p>
            <a:r>
              <a:rPr lang="zh-CN" altLang="en-US" dirty="0"/>
              <a:t>随后这张图片会被复制到一个在根目录的新文件夹 </a:t>
            </a:r>
            <a:r>
              <a:rPr lang="en-US" altLang="zh-CN" dirty="0" err="1"/>
              <a:t>low_probs</a:t>
            </a:r>
            <a:r>
              <a:rPr lang="en-US" altLang="zh-CN" dirty="0"/>
              <a:t> </a:t>
            </a:r>
            <a:r>
              <a:rPr lang="zh-CN" altLang="en-US" dirty="0"/>
              <a:t>里。这里面的文件都是分类置信度低于阈值的图像，并且文件名的结尾处还添加了该图像的类别预测名和置信度。</a:t>
            </a:r>
            <a:endParaRPr lang="zh-CN" altLang="en-US" dirty="0"/>
          </a:p>
        </p:txBody>
      </p:sp>
      <p:pic>
        <p:nvPicPr>
          <p:cNvPr id="11" name="图片 10"/>
          <p:cNvPicPr>
            <a:picLocks noChangeAspect="1"/>
          </p:cNvPicPr>
          <p:nvPr/>
        </p:nvPicPr>
        <p:blipFill>
          <a:blip r:embed="rId2"/>
          <a:stretch>
            <a:fillRect/>
          </a:stretch>
        </p:blipFill>
        <p:spPr>
          <a:xfrm>
            <a:off x="3923191" y="4496586"/>
            <a:ext cx="8268810" cy="2152677"/>
          </a:xfrm>
          <a:prstGeom prst="rect">
            <a:avLst/>
          </a:prstGeom>
          <a:ln>
            <a:solidFill>
              <a:srgbClr val="FF0000"/>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46543" y="829559"/>
            <a:ext cx="10698914" cy="6028441"/>
          </a:xfrm>
          <a:prstGeom prst="rect">
            <a:avLst/>
          </a:prstGeom>
        </p:spPr>
      </p:pic>
      <p:grpSp>
        <p:nvGrpSpPr>
          <p:cNvPr id="4" name="组合 3"/>
          <p:cNvGrpSpPr/>
          <p:nvPr/>
        </p:nvGrpSpPr>
        <p:grpSpPr>
          <a:xfrm>
            <a:off x="0" y="0"/>
            <a:ext cx="12192000" cy="659876"/>
            <a:chOff x="0" y="0"/>
            <a:chExt cx="12192000" cy="659876"/>
          </a:xfrm>
        </p:grpSpPr>
        <p:sp>
          <p:nvSpPr>
            <p:cNvPr id="5" name="矩形 4"/>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六、验证性代码：找出低置信度分类图像</a:t>
              </a:r>
              <a:endParaRPr lang="zh-CN" altLang="en-US" sz="3200" b="1"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59876"/>
            <a:chOff x="0" y="0"/>
            <a:chExt cx="12192000" cy="659876"/>
          </a:xfrm>
        </p:grpSpPr>
        <p:sp>
          <p:nvSpPr>
            <p:cNvPr id="4" name="矩形 3"/>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二、用于分类的卷积神经网络：</a:t>
              </a:r>
              <a:r>
                <a:rPr lang="en-US" altLang="zh-CN" sz="3200" b="1" dirty="0">
                  <a:solidFill>
                    <a:schemeClr val="bg1"/>
                  </a:solidFill>
                </a:rPr>
                <a:t>ResNet</a:t>
              </a:r>
              <a:endParaRPr lang="zh-CN" altLang="en-US" sz="3200" b="1" dirty="0">
                <a:solidFill>
                  <a:schemeClr val="bg1"/>
                </a:solidFill>
              </a:endParaRPr>
            </a:p>
          </p:txBody>
        </p:sp>
      </p:gr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696" t="16092" r="1109" b="17377"/>
          <a:stretch>
            <a:fillRect/>
          </a:stretch>
        </p:blipFill>
        <p:spPr bwMode="auto">
          <a:xfrm>
            <a:off x="0" y="801278"/>
            <a:ext cx="12150727" cy="192306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081048" y="2653462"/>
            <a:ext cx="3987538" cy="369332"/>
          </a:xfrm>
          <a:prstGeom prst="rect">
            <a:avLst/>
          </a:prstGeom>
          <a:noFill/>
        </p:spPr>
        <p:txBody>
          <a:bodyPr wrap="square" rtlCol="0">
            <a:spAutoFit/>
          </a:bodyPr>
          <a:lstStyle/>
          <a:p>
            <a:pPr algn="ctr"/>
            <a:r>
              <a:rPr lang="zh-CN" altLang="en-US" dirty="0"/>
              <a:t>经典卷积神经网络结构</a:t>
            </a:r>
            <a:r>
              <a:rPr lang="en-US" altLang="zh-CN" dirty="0"/>
              <a:t>ResNet-34</a:t>
            </a:r>
            <a:endParaRPr lang="zh-CN" altLang="en-US" dirty="0"/>
          </a:p>
        </p:txBody>
      </p:sp>
      <p:sp>
        <p:nvSpPr>
          <p:cNvPr id="9" name="文本框 8"/>
          <p:cNvSpPr txBox="1"/>
          <p:nvPr/>
        </p:nvSpPr>
        <p:spPr>
          <a:xfrm>
            <a:off x="0" y="6550223"/>
            <a:ext cx="12192000" cy="307777"/>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rPr>
              <a:t>He, </a:t>
            </a:r>
            <a:r>
              <a:rPr lang="en-US" altLang="zh-CN" sz="1400" b="0" i="0" dirty="0" err="1">
                <a:solidFill>
                  <a:srgbClr val="222222"/>
                </a:solidFill>
                <a:effectLst/>
                <a:latin typeface="Arial" panose="020B0604020202020204" pitchFamily="34" charset="0"/>
              </a:rPr>
              <a:t>Kaiming</a:t>
            </a:r>
            <a:r>
              <a:rPr lang="en-US" altLang="zh-CN" sz="1400" b="0" i="0" dirty="0">
                <a:solidFill>
                  <a:srgbClr val="222222"/>
                </a:solidFill>
                <a:effectLst/>
                <a:latin typeface="Arial" panose="020B0604020202020204" pitchFamily="34" charset="0"/>
              </a:rPr>
              <a:t>, et al. "Deep residual learning for image recognition." </a:t>
            </a:r>
            <a:r>
              <a:rPr lang="en-US" altLang="zh-CN" sz="1400" b="0" i="1" dirty="0">
                <a:solidFill>
                  <a:srgbClr val="222222"/>
                </a:solidFill>
                <a:effectLst/>
                <a:latin typeface="Arial" panose="020B0604020202020204" pitchFamily="34" charset="0"/>
              </a:rPr>
              <a:t>Proceedings of the IEEE conference on computer vision and pattern recognition</a:t>
            </a:r>
            <a:r>
              <a:rPr lang="en-US" altLang="zh-CN" sz="1400" b="0" i="0" dirty="0">
                <a:solidFill>
                  <a:srgbClr val="222222"/>
                </a:solidFill>
                <a:effectLst/>
                <a:latin typeface="Arial" panose="020B0604020202020204" pitchFamily="34" charset="0"/>
              </a:rPr>
              <a:t>. 2016.</a:t>
            </a:r>
            <a:endParaRPr lang="zh-CN" altLang="en-US" sz="1400" dirty="0"/>
          </a:p>
        </p:txBody>
      </p:sp>
      <p:pic>
        <p:nvPicPr>
          <p:cNvPr id="1030" name="Picture 6"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38683"/>
            <a:ext cx="4647414" cy="1666829"/>
          </a:xfrm>
          <a:prstGeom prst="rect">
            <a:avLst/>
          </a:prstGeom>
          <a:noFill/>
          <a:ln w="19050">
            <a:solidFill>
              <a:schemeClr val="tx1"/>
            </a:solidFill>
            <a:prstDash val="sysDash"/>
          </a:ln>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329938" y="4949091"/>
            <a:ext cx="3987538" cy="369332"/>
          </a:xfrm>
          <a:prstGeom prst="rect">
            <a:avLst/>
          </a:prstGeom>
          <a:noFill/>
        </p:spPr>
        <p:txBody>
          <a:bodyPr wrap="square" rtlCol="0">
            <a:spAutoFit/>
          </a:bodyPr>
          <a:lstStyle/>
          <a:p>
            <a:pPr algn="ctr"/>
            <a:r>
              <a:rPr lang="zh-CN" altLang="en-US" dirty="0"/>
              <a:t>具有残差连接结构的残差块</a:t>
            </a:r>
            <a:endParaRPr lang="zh-CN" alt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463" y="3277556"/>
            <a:ext cx="7335264" cy="3204213"/>
          </a:xfrm>
          <a:prstGeom prst="rect">
            <a:avLst/>
          </a:prstGeom>
        </p:spPr>
      </p:pic>
      <p:cxnSp>
        <p:nvCxnSpPr>
          <p:cNvPr id="13" name="直接连接符 12"/>
          <p:cNvCxnSpPr/>
          <p:nvPr/>
        </p:nvCxnSpPr>
        <p:spPr>
          <a:xfrm flipH="1">
            <a:off x="0" y="2710023"/>
            <a:ext cx="944880" cy="51498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549400" y="2686960"/>
            <a:ext cx="3098014" cy="53805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104638" y="5687630"/>
            <a:ext cx="3987538" cy="369332"/>
          </a:xfrm>
          <a:prstGeom prst="rect">
            <a:avLst/>
          </a:prstGeom>
          <a:noFill/>
        </p:spPr>
        <p:txBody>
          <a:bodyPr wrap="square" rtlCol="0">
            <a:spAutoFit/>
          </a:bodyPr>
          <a:lstStyle/>
          <a:p>
            <a:pPr algn="ctr"/>
            <a:r>
              <a:rPr lang="zh-CN" altLang="en-US" dirty="0"/>
              <a:t>不同深度结构的</a:t>
            </a:r>
            <a:r>
              <a:rPr lang="en-US" altLang="zh-CN" dirty="0"/>
              <a:t>ResNet</a:t>
            </a:r>
            <a:r>
              <a:rPr lang="zh-CN" altLang="en-US" dirty="0"/>
              <a:t>架构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三、训练一个能够分类船舶数据的</a:t>
              </a:r>
              <a:r>
                <a:rPr lang="en-US" altLang="zh-CN" sz="3200" b="1" dirty="0">
                  <a:solidFill>
                    <a:schemeClr val="bg1"/>
                  </a:solidFill>
                </a:rPr>
                <a:t>ResNet</a:t>
              </a:r>
              <a:r>
                <a:rPr lang="zh-CN" altLang="en-US" sz="3200" b="1" dirty="0">
                  <a:solidFill>
                    <a:schemeClr val="bg1"/>
                  </a:solidFill>
                </a:rPr>
                <a:t>分类网络</a:t>
              </a:r>
              <a:endParaRPr lang="zh-CN" altLang="en-US" sz="3200" b="1" dirty="0">
                <a:solidFill>
                  <a:schemeClr val="bg1"/>
                </a:solidFill>
              </a:endParaRPr>
            </a:p>
          </p:txBody>
        </p:sp>
      </p:grpSp>
      <p:sp>
        <p:nvSpPr>
          <p:cNvPr id="5" name="文本框 4"/>
          <p:cNvSpPr txBox="1"/>
          <p:nvPr/>
        </p:nvSpPr>
        <p:spPr>
          <a:xfrm>
            <a:off x="358219" y="895861"/>
            <a:ext cx="11642103" cy="5197320"/>
          </a:xfrm>
          <a:prstGeom prst="rect">
            <a:avLst/>
          </a:prstGeom>
          <a:noFill/>
        </p:spPr>
        <p:txBody>
          <a:bodyPr wrap="square" rtlCol="0">
            <a:spAutoFit/>
          </a:bodyPr>
          <a:lstStyle/>
          <a:p>
            <a:pPr>
              <a:lnSpc>
                <a:spcPct val="150000"/>
              </a:lnSpc>
            </a:pPr>
            <a:r>
              <a:rPr lang="zh-CN" altLang="en-US" sz="2800" dirty="0"/>
              <a:t>为了训练得到一个能够对我们的船舶数据集进行分类的网络模型（类别为：船舶</a:t>
            </a:r>
            <a:r>
              <a:rPr lang="en-US" altLang="zh-CN" sz="2800" dirty="0"/>
              <a:t>/</a:t>
            </a:r>
            <a:r>
              <a:rPr lang="zh-CN" altLang="en-US" sz="2800" dirty="0"/>
              <a:t>非船舶），我们有以下步骤：</a:t>
            </a:r>
            <a:endParaRPr lang="en-US" altLang="zh-CN" sz="2800" dirty="0"/>
          </a:p>
          <a:p>
            <a:pPr marL="342900" indent="-342900">
              <a:lnSpc>
                <a:spcPct val="150000"/>
              </a:lnSpc>
              <a:buFont typeface="+mj-lt"/>
              <a:buAutoNum type="arabicPeriod"/>
            </a:pPr>
            <a:r>
              <a:rPr lang="zh-CN" altLang="en-US" sz="2800" dirty="0"/>
              <a:t>整理数据集，按照要求更改数据格式；</a:t>
            </a:r>
            <a:endParaRPr lang="en-US" altLang="zh-CN" sz="2800" dirty="0"/>
          </a:p>
          <a:p>
            <a:pPr marL="342900" indent="-342900">
              <a:lnSpc>
                <a:spcPct val="150000"/>
              </a:lnSpc>
              <a:buFont typeface="+mj-lt"/>
              <a:buAutoNum type="arabicPeriod"/>
            </a:pPr>
            <a:r>
              <a:rPr lang="zh-CN" altLang="en-US" sz="2800" dirty="0"/>
              <a:t>对数据集进行合理的训练集</a:t>
            </a:r>
            <a:r>
              <a:rPr lang="en-US" altLang="zh-CN" sz="2800" dirty="0"/>
              <a:t>/</a:t>
            </a:r>
            <a:r>
              <a:rPr lang="zh-CN" altLang="en-US" sz="2800" dirty="0"/>
              <a:t>测试集划分；</a:t>
            </a:r>
            <a:endParaRPr lang="en-US" altLang="zh-CN" sz="2800" dirty="0"/>
          </a:p>
          <a:p>
            <a:pPr marL="342900" indent="-342900">
              <a:lnSpc>
                <a:spcPct val="150000"/>
              </a:lnSpc>
              <a:buFont typeface="+mj-lt"/>
              <a:buAutoNum type="arabicPeriod"/>
            </a:pPr>
            <a:r>
              <a:rPr lang="zh-CN" altLang="en-US" sz="2800" dirty="0"/>
              <a:t>下载、部署并调试好网络模型代码；</a:t>
            </a:r>
            <a:endParaRPr lang="en-US" altLang="zh-CN" sz="2800" dirty="0"/>
          </a:p>
          <a:p>
            <a:pPr marL="342900" indent="-342900">
              <a:lnSpc>
                <a:spcPct val="150000"/>
              </a:lnSpc>
              <a:buFont typeface="+mj-lt"/>
              <a:buAutoNum type="arabicPeriod"/>
            </a:pPr>
            <a:r>
              <a:rPr lang="zh-CN" altLang="en-US" sz="2800" dirty="0"/>
              <a:t>使用训练代码在训练集上训练模型，观察训练损失直到训练收敛；</a:t>
            </a:r>
            <a:endParaRPr lang="en-US" altLang="zh-CN" sz="2800" dirty="0"/>
          </a:p>
          <a:p>
            <a:pPr marL="342900" indent="-342900">
              <a:lnSpc>
                <a:spcPct val="150000"/>
              </a:lnSpc>
              <a:buFont typeface="+mj-lt"/>
              <a:buAutoNum type="arabicPeriod"/>
            </a:pPr>
            <a:r>
              <a:rPr lang="zh-CN" altLang="en-US" sz="2800" dirty="0"/>
              <a:t>训练完毕后，使用训练好的模型在测试集上测试网络性能；</a:t>
            </a:r>
            <a:endParaRPr lang="en-US" altLang="zh-CN" sz="2800" dirty="0"/>
          </a:p>
          <a:p>
            <a:pPr marL="342900" indent="-342900">
              <a:lnSpc>
                <a:spcPct val="150000"/>
              </a:lnSpc>
              <a:buFont typeface="+mj-lt"/>
              <a:buAutoNum type="arabicPeriod"/>
            </a:pPr>
            <a:r>
              <a:rPr lang="zh-CN" altLang="en-US" sz="2800" dirty="0"/>
              <a:t>分析测试结果。</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分类网络：代码结构（</a:t>
              </a:r>
              <a:r>
                <a:rPr lang="en-US" altLang="zh-CN" sz="3200" b="1" dirty="0">
                  <a:solidFill>
                    <a:schemeClr val="bg1"/>
                  </a:solidFill>
                </a:rPr>
                <a:t>PyTorch</a:t>
              </a:r>
              <a:r>
                <a:rPr lang="zh-CN" altLang="en-US" sz="3200" b="1" dirty="0">
                  <a:solidFill>
                    <a:schemeClr val="bg1"/>
                  </a:solidFill>
                </a:rPr>
                <a:t>框架下）</a:t>
              </a:r>
              <a:endParaRPr lang="zh-CN" altLang="en-US" sz="3200" b="1" dirty="0">
                <a:solidFill>
                  <a:schemeClr val="bg1"/>
                </a:solidFill>
              </a:endParaRPr>
            </a:p>
          </p:txBody>
        </p:sp>
      </p:grpSp>
      <p:sp>
        <p:nvSpPr>
          <p:cNvPr id="7" name="文本框 6"/>
          <p:cNvSpPr txBox="1"/>
          <p:nvPr/>
        </p:nvSpPr>
        <p:spPr>
          <a:xfrm>
            <a:off x="213360" y="833120"/>
            <a:ext cx="9672320" cy="400110"/>
          </a:xfrm>
          <a:prstGeom prst="rect">
            <a:avLst/>
          </a:prstGeom>
          <a:solidFill>
            <a:schemeClr val="accent4">
              <a:lumMod val="40000"/>
              <a:lumOff val="60000"/>
            </a:schemeClr>
          </a:solidFill>
        </p:spPr>
        <p:txBody>
          <a:bodyPr wrap="square" rtlCol="0">
            <a:spAutoFit/>
          </a:bodyPr>
          <a:lstStyle/>
          <a:p>
            <a:r>
              <a:rPr lang="zh-CN" altLang="en-US" sz="2000" dirty="0"/>
              <a:t>以下是一个十分简单的</a:t>
            </a:r>
            <a:r>
              <a:rPr lang="en-US" altLang="zh-CN" sz="2000" dirty="0"/>
              <a:t>ResNet</a:t>
            </a:r>
            <a:r>
              <a:rPr lang="zh-CN" altLang="en-US" sz="2000" dirty="0"/>
              <a:t>分类网络的代码结构，我们的网络训练将用到这些代码。</a:t>
            </a:r>
            <a:endParaRPr lang="zh-CN" altLang="en-US" sz="2000" dirty="0"/>
          </a:p>
        </p:txBody>
      </p:sp>
      <p:sp>
        <p:nvSpPr>
          <p:cNvPr id="8" name="文本框 7"/>
          <p:cNvSpPr txBox="1"/>
          <p:nvPr/>
        </p:nvSpPr>
        <p:spPr>
          <a:xfrm>
            <a:off x="4828294" y="1495809"/>
            <a:ext cx="5872480" cy="4373120"/>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en-US" altLang="zh-CN" u="sng" dirty="0">
                <a:solidFill>
                  <a:srgbClr val="C00000"/>
                </a:solidFill>
              </a:rPr>
              <a:t>data</a:t>
            </a:r>
            <a:r>
              <a:rPr lang="zh-CN" altLang="en-US" u="sng" dirty="0">
                <a:solidFill>
                  <a:srgbClr val="C00000"/>
                </a:solidFill>
              </a:rPr>
              <a:t>文件夹</a:t>
            </a:r>
            <a:r>
              <a:rPr lang="zh-CN" altLang="en-US" dirty="0"/>
              <a:t>：用于存储原始数据，以及存储划分好的训练集</a:t>
            </a:r>
            <a:r>
              <a:rPr lang="en-US" altLang="zh-CN" dirty="0"/>
              <a:t>/</a:t>
            </a:r>
            <a:r>
              <a:rPr lang="zh-CN" altLang="en-US" dirty="0"/>
              <a:t>测试集数据；</a:t>
            </a:r>
            <a:endParaRPr lang="en-US" altLang="zh-CN" dirty="0"/>
          </a:p>
          <a:p>
            <a:pPr marL="285750" indent="-285750">
              <a:lnSpc>
                <a:spcPts val="2800"/>
              </a:lnSpc>
              <a:buFont typeface="Arial" panose="020B0604020202020204" pitchFamily="34" charset="0"/>
              <a:buChar char="•"/>
            </a:pPr>
            <a:r>
              <a:rPr lang="en-US" altLang="zh-CN" u="sng" dirty="0"/>
              <a:t>weight</a:t>
            </a:r>
            <a:r>
              <a:rPr lang="zh-CN" altLang="en-US" u="sng" dirty="0"/>
              <a:t>文件夹</a:t>
            </a:r>
            <a:r>
              <a:rPr lang="zh-CN" altLang="en-US" dirty="0"/>
              <a:t>：用于存储权重文件（如预训练权重）；</a:t>
            </a:r>
            <a:endParaRPr lang="en-US" altLang="zh-CN" dirty="0"/>
          </a:p>
          <a:p>
            <a:pPr marL="285750" indent="-285750">
              <a:lnSpc>
                <a:spcPts val="2800"/>
              </a:lnSpc>
              <a:buFont typeface="Arial" panose="020B0604020202020204" pitchFamily="34" charset="0"/>
              <a:buChar char="•"/>
            </a:pPr>
            <a:r>
              <a:rPr lang="en-US" altLang="zh-CN" u="sng" dirty="0">
                <a:solidFill>
                  <a:srgbClr val="C00000"/>
                </a:solidFill>
              </a:rPr>
              <a:t>batch_predict.py</a:t>
            </a:r>
            <a:r>
              <a:rPr lang="zh-CN" altLang="en-US" dirty="0"/>
              <a:t>：在大量图片上测试网络分类预测性能的代码。在整个代码中主要起验证性作用（第六部分会讲）；</a:t>
            </a:r>
            <a:endParaRPr lang="en-US" altLang="zh-CN" dirty="0"/>
          </a:p>
          <a:p>
            <a:pPr marL="285750" indent="-285750">
              <a:lnSpc>
                <a:spcPts val="2800"/>
              </a:lnSpc>
              <a:buFont typeface="Arial" panose="020B0604020202020204" pitchFamily="34" charset="0"/>
              <a:buChar char="•"/>
            </a:pPr>
            <a:r>
              <a:rPr lang="en-US" altLang="zh-CN" u="sng" dirty="0">
                <a:solidFill>
                  <a:srgbClr val="C00000"/>
                </a:solidFill>
              </a:rPr>
              <a:t>data_processor.py</a:t>
            </a:r>
            <a:r>
              <a:rPr lang="zh-CN" altLang="en-US" dirty="0"/>
              <a:t>：用于对原始数据进行训练集</a:t>
            </a:r>
            <a:r>
              <a:rPr lang="en-US" altLang="zh-CN" dirty="0"/>
              <a:t>/</a:t>
            </a:r>
            <a:r>
              <a:rPr lang="zh-CN" altLang="en-US" dirty="0"/>
              <a:t>测试集划分；</a:t>
            </a:r>
            <a:endParaRPr lang="en-US" altLang="zh-CN" dirty="0"/>
          </a:p>
          <a:p>
            <a:pPr marL="285750" indent="-285750">
              <a:lnSpc>
                <a:spcPts val="2800"/>
              </a:lnSpc>
              <a:buFont typeface="Arial" panose="020B0604020202020204" pitchFamily="34" charset="0"/>
              <a:buChar char="•"/>
            </a:pPr>
            <a:r>
              <a:rPr lang="en-US" altLang="zh-CN" u="sng" dirty="0"/>
              <a:t>draw.py</a:t>
            </a:r>
            <a:r>
              <a:rPr lang="zh-CN" altLang="en-US" dirty="0"/>
              <a:t>：用于绘制损失函数曲线和准确度曲线；</a:t>
            </a:r>
            <a:endParaRPr lang="en-US" altLang="zh-CN" dirty="0"/>
          </a:p>
          <a:p>
            <a:pPr marL="285750" indent="-285750">
              <a:lnSpc>
                <a:spcPts val="2800"/>
              </a:lnSpc>
              <a:buFont typeface="Arial" panose="020B0604020202020204" pitchFamily="34" charset="0"/>
              <a:buChar char="•"/>
            </a:pPr>
            <a:r>
              <a:rPr lang="en-US" altLang="zh-CN" u="sng" dirty="0"/>
              <a:t>model.py</a:t>
            </a:r>
            <a:r>
              <a:rPr lang="zh-CN" altLang="en-US" dirty="0"/>
              <a:t>：定义了</a:t>
            </a:r>
            <a:r>
              <a:rPr lang="en-US" altLang="zh-CN" dirty="0"/>
              <a:t>ResNet</a:t>
            </a:r>
            <a:r>
              <a:rPr lang="zh-CN" altLang="en-US" dirty="0"/>
              <a:t>网络具体结构的代码；</a:t>
            </a:r>
            <a:r>
              <a:rPr lang="en-US" altLang="zh-CN" u="sng" dirty="0">
                <a:solidFill>
                  <a:srgbClr val="C00000"/>
                </a:solidFill>
              </a:rPr>
              <a:t>test.py</a:t>
            </a:r>
            <a:r>
              <a:rPr lang="zh-CN" altLang="en-US" dirty="0"/>
              <a:t>：用于测试网络性能、计算模型分类指标；</a:t>
            </a:r>
            <a:endParaRPr lang="en-US" altLang="zh-CN" dirty="0"/>
          </a:p>
          <a:p>
            <a:pPr marL="285750" indent="-285750">
              <a:lnSpc>
                <a:spcPts val="2800"/>
              </a:lnSpc>
              <a:buFont typeface="Arial" panose="020B0604020202020204" pitchFamily="34" charset="0"/>
              <a:buChar char="•"/>
            </a:pPr>
            <a:r>
              <a:rPr lang="en-US" altLang="zh-CN" u="sng" dirty="0">
                <a:solidFill>
                  <a:srgbClr val="C00000"/>
                </a:solidFill>
              </a:rPr>
              <a:t>train.py</a:t>
            </a:r>
            <a:r>
              <a:rPr lang="zh-CN" altLang="en-US" dirty="0"/>
              <a:t>：用于训练网络的代码。</a:t>
            </a:r>
            <a:endParaRPr lang="zh-CN" altLang="en-US" dirty="0"/>
          </a:p>
        </p:txBody>
      </p:sp>
      <p:pic>
        <p:nvPicPr>
          <p:cNvPr id="6" name="图片 5"/>
          <p:cNvPicPr>
            <a:picLocks noChangeAspect="1"/>
          </p:cNvPicPr>
          <p:nvPr/>
        </p:nvPicPr>
        <p:blipFill>
          <a:blip r:embed="rId1"/>
          <a:stretch>
            <a:fillRect/>
          </a:stretch>
        </p:blipFill>
        <p:spPr>
          <a:xfrm>
            <a:off x="864010" y="1519851"/>
            <a:ext cx="2837286" cy="42713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分类网络：数据准备</a:t>
              </a:r>
              <a:endParaRPr lang="zh-CN" altLang="en-US" sz="3200" b="1" dirty="0">
                <a:solidFill>
                  <a:schemeClr val="bg1"/>
                </a:solidFill>
              </a:endParaRPr>
            </a:p>
          </p:txBody>
        </p:sp>
      </p:grpSp>
      <p:pic>
        <p:nvPicPr>
          <p:cNvPr id="16" name="图片 15"/>
          <p:cNvPicPr>
            <a:picLocks noChangeAspect="1"/>
          </p:cNvPicPr>
          <p:nvPr>
            <p:custDataLst>
              <p:tags r:id="rId1"/>
            </p:custDataLst>
          </p:nvPr>
        </p:nvPicPr>
        <p:blipFill>
          <a:blip r:embed="rId2"/>
          <a:stretch>
            <a:fillRect/>
          </a:stretch>
        </p:blipFill>
        <p:spPr>
          <a:xfrm>
            <a:off x="70404" y="743696"/>
            <a:ext cx="12051191" cy="3404098"/>
          </a:xfrm>
          <a:prstGeom prst="rect">
            <a:avLst/>
          </a:prstGeom>
        </p:spPr>
      </p:pic>
      <p:sp>
        <p:nvSpPr>
          <p:cNvPr id="18" name="文本框 17"/>
          <p:cNvSpPr txBox="1"/>
          <p:nvPr/>
        </p:nvSpPr>
        <p:spPr>
          <a:xfrm>
            <a:off x="351933" y="4402317"/>
            <a:ext cx="10356916" cy="2353786"/>
          </a:xfrm>
          <a:prstGeom prst="rect">
            <a:avLst/>
          </a:prstGeom>
          <a:noFill/>
        </p:spPr>
        <p:txBody>
          <a:bodyPr wrap="square" rtlCol="0">
            <a:spAutoFit/>
          </a:bodyPr>
          <a:lstStyle/>
          <a:p>
            <a:pPr>
              <a:lnSpc>
                <a:spcPct val="150000"/>
              </a:lnSpc>
            </a:pPr>
            <a:r>
              <a:rPr lang="zh-CN" altLang="en-US" sz="2000" dirty="0"/>
              <a:t>划分数据集必须注意以下几点：</a:t>
            </a:r>
            <a:endParaRPr lang="en-US" altLang="zh-CN" sz="2000" dirty="0"/>
          </a:p>
          <a:p>
            <a:pPr marL="342900" indent="-342900">
              <a:lnSpc>
                <a:spcPct val="150000"/>
              </a:lnSpc>
              <a:buAutoNum type="arabicPeriod"/>
            </a:pPr>
            <a:r>
              <a:rPr lang="zh-CN" altLang="en-US" sz="2000" dirty="0"/>
              <a:t>不同类别数据</a:t>
            </a:r>
            <a:r>
              <a:rPr lang="zh-CN" altLang="en-US" sz="2000" b="1" dirty="0">
                <a:solidFill>
                  <a:srgbClr val="C00000"/>
                </a:solidFill>
              </a:rPr>
              <a:t>不允许有交叉混合</a:t>
            </a:r>
            <a:r>
              <a:rPr lang="zh-CN" altLang="en-US" sz="2000" dirty="0"/>
              <a:t>的情况，确保每个类别的图像数据确属于本类别</a:t>
            </a:r>
            <a:r>
              <a:rPr lang="en-US" altLang="zh-CN" sz="2000" dirty="0"/>
              <a:t>;</a:t>
            </a:r>
            <a:endParaRPr lang="en-US" altLang="zh-CN" sz="2000" dirty="0"/>
          </a:p>
          <a:p>
            <a:pPr marL="342900" indent="-342900">
              <a:lnSpc>
                <a:spcPct val="150000"/>
              </a:lnSpc>
              <a:buAutoNum type="arabicPeriod"/>
            </a:pPr>
            <a:r>
              <a:rPr lang="zh-CN" altLang="en-US" sz="2000" dirty="0"/>
              <a:t>划分训练集</a:t>
            </a:r>
            <a:r>
              <a:rPr lang="en-US" altLang="zh-CN" sz="2000" dirty="0"/>
              <a:t>/</a:t>
            </a:r>
            <a:r>
              <a:rPr lang="zh-CN" altLang="en-US" sz="2000" dirty="0"/>
              <a:t>测试集从原始数据集中采样时，</a:t>
            </a:r>
            <a:r>
              <a:rPr lang="zh-CN" altLang="en-US" sz="2000" b="1" dirty="0">
                <a:solidFill>
                  <a:srgbClr val="C00000"/>
                </a:solidFill>
              </a:rPr>
              <a:t>必须保证随机从各个类别的数据中采样</a:t>
            </a:r>
            <a:r>
              <a:rPr lang="zh-CN" altLang="en-US" sz="2000" dirty="0"/>
              <a:t>；</a:t>
            </a:r>
            <a:endParaRPr lang="en-US" altLang="zh-CN" sz="2000" dirty="0"/>
          </a:p>
          <a:p>
            <a:pPr marL="342900" indent="-342900">
              <a:lnSpc>
                <a:spcPct val="150000"/>
              </a:lnSpc>
              <a:buAutoNum type="arabicPeriod"/>
            </a:pPr>
            <a:r>
              <a:rPr lang="zh-CN" altLang="en-US" sz="2000" dirty="0"/>
              <a:t>训练集和测试集的比例有多种比例组合，如</a:t>
            </a:r>
            <a:r>
              <a:rPr lang="en-US" altLang="zh-CN" sz="2000" dirty="0"/>
              <a:t>5:5</a:t>
            </a:r>
            <a:r>
              <a:rPr lang="zh-CN" altLang="en-US" sz="2000" dirty="0"/>
              <a:t>、</a:t>
            </a:r>
            <a:r>
              <a:rPr lang="en-US" altLang="zh-CN" sz="2000" dirty="0"/>
              <a:t>6:4</a:t>
            </a:r>
            <a:r>
              <a:rPr lang="zh-CN" altLang="en-US" sz="2000" dirty="0"/>
              <a:t>、</a:t>
            </a:r>
            <a:r>
              <a:rPr lang="en-US" altLang="zh-CN" sz="2000" dirty="0"/>
              <a:t>7:3</a:t>
            </a:r>
            <a:r>
              <a:rPr lang="zh-CN" altLang="en-US" sz="2000" dirty="0"/>
              <a:t>、</a:t>
            </a:r>
            <a:r>
              <a:rPr lang="en-US" altLang="zh-CN" sz="2000" dirty="0"/>
              <a:t>8:2</a:t>
            </a:r>
            <a:r>
              <a:rPr lang="zh-CN" altLang="en-US" sz="2000" dirty="0"/>
              <a:t>、</a:t>
            </a:r>
            <a:r>
              <a:rPr lang="en-US" altLang="zh-CN" sz="2000" dirty="0"/>
              <a:t>9:1</a:t>
            </a:r>
            <a:r>
              <a:rPr lang="zh-CN" altLang="en-US" sz="2000" dirty="0"/>
              <a:t>等。对于数据量不大的情况，一般会选择</a:t>
            </a:r>
            <a:r>
              <a:rPr lang="en-US" altLang="zh-CN" sz="2000" dirty="0"/>
              <a:t>7:3</a:t>
            </a:r>
            <a:r>
              <a:rPr lang="zh-CN" altLang="en-US" sz="2000" dirty="0"/>
              <a:t>以及其他训练集占比更大的比例组合（如本次实验中选择的</a:t>
            </a:r>
            <a:r>
              <a:rPr lang="en-US" altLang="zh-CN" sz="2000" dirty="0"/>
              <a:t>8:2</a:t>
            </a:r>
            <a:r>
              <a:rPr lang="zh-CN" altLang="en-US" sz="2000" dirty="0"/>
              <a:t>）。</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分类网络：数据准备（</a:t>
              </a:r>
              <a:r>
                <a:rPr lang="en-US" altLang="zh-CN" sz="3200" b="1" dirty="0">
                  <a:solidFill>
                    <a:schemeClr val="bg1"/>
                  </a:solidFill>
                </a:rPr>
                <a:t>PyTorch</a:t>
              </a:r>
              <a:r>
                <a:rPr lang="zh-CN" altLang="en-US" sz="3200" b="1" dirty="0">
                  <a:solidFill>
                    <a:schemeClr val="bg1"/>
                  </a:solidFill>
                </a:rPr>
                <a:t>代码框架下）</a:t>
              </a:r>
              <a:endParaRPr lang="zh-CN" altLang="en-US" sz="3200" b="1" dirty="0">
                <a:solidFill>
                  <a:schemeClr val="bg1"/>
                </a:solidFill>
              </a:endParaRPr>
            </a:p>
          </p:txBody>
        </p:sp>
      </p:grpSp>
      <p:sp>
        <p:nvSpPr>
          <p:cNvPr id="5" name="文本框 4"/>
          <p:cNvSpPr txBox="1"/>
          <p:nvPr/>
        </p:nvSpPr>
        <p:spPr>
          <a:xfrm>
            <a:off x="235669" y="2977713"/>
            <a:ext cx="5090475" cy="369332"/>
          </a:xfrm>
          <a:prstGeom prst="rect">
            <a:avLst/>
          </a:prstGeom>
          <a:noFill/>
        </p:spPr>
        <p:txBody>
          <a:bodyPr wrap="square" rtlCol="0">
            <a:spAutoFit/>
          </a:bodyPr>
          <a:lstStyle/>
          <a:p>
            <a:r>
              <a:rPr lang="en-US" altLang="zh-CN" dirty="0"/>
              <a:t>1. </a:t>
            </a:r>
            <a:r>
              <a:rPr lang="zh-CN" altLang="en-US" dirty="0"/>
              <a:t>未划分的数据集的组织形式如下图所示：</a:t>
            </a:r>
            <a:endParaRPr lang="zh-CN" altLang="en-US" dirty="0"/>
          </a:p>
        </p:txBody>
      </p:sp>
      <p:pic>
        <p:nvPicPr>
          <p:cNvPr id="7" name="图片 6"/>
          <p:cNvPicPr>
            <a:picLocks noChangeAspect="1"/>
          </p:cNvPicPr>
          <p:nvPr/>
        </p:nvPicPr>
        <p:blipFill rotWithShape="1">
          <a:blip r:embed="rId1"/>
          <a:srcRect r="57565"/>
          <a:stretch>
            <a:fillRect/>
          </a:stretch>
        </p:blipFill>
        <p:spPr>
          <a:xfrm>
            <a:off x="400960" y="3504910"/>
            <a:ext cx="3530637" cy="855539"/>
          </a:xfrm>
          <a:prstGeom prst="rect">
            <a:avLst/>
          </a:prstGeom>
          <a:ln>
            <a:solidFill>
              <a:schemeClr val="tx1"/>
            </a:solidFill>
          </a:ln>
        </p:spPr>
      </p:pic>
      <p:sp>
        <p:nvSpPr>
          <p:cNvPr id="8" name="文本框 7"/>
          <p:cNvSpPr txBox="1"/>
          <p:nvPr/>
        </p:nvSpPr>
        <p:spPr>
          <a:xfrm>
            <a:off x="317686" y="4518314"/>
            <a:ext cx="6135402" cy="646331"/>
          </a:xfrm>
          <a:prstGeom prst="rect">
            <a:avLst/>
          </a:prstGeom>
          <a:noFill/>
        </p:spPr>
        <p:txBody>
          <a:bodyPr wrap="square" rtlCol="0">
            <a:spAutoFit/>
          </a:bodyPr>
          <a:lstStyle/>
          <a:p>
            <a:r>
              <a:rPr lang="zh-CN" altLang="en-US" dirty="0"/>
              <a:t>不同类别的图像数据分别存储在不同的文件夹中（</a:t>
            </a:r>
            <a:r>
              <a:rPr lang="en-US" altLang="zh-CN" dirty="0"/>
              <a:t>ship</a:t>
            </a:r>
            <a:r>
              <a:rPr lang="zh-CN" altLang="en-US" dirty="0"/>
              <a:t>代表船舶数据，</a:t>
            </a:r>
            <a:r>
              <a:rPr lang="en-US" altLang="zh-CN" dirty="0"/>
              <a:t>sea</a:t>
            </a:r>
            <a:r>
              <a:rPr lang="zh-CN" altLang="en-US" dirty="0"/>
              <a:t>代表非船舶数据）。</a:t>
            </a:r>
            <a:endParaRPr lang="zh-CN" altLang="en-US" dirty="0"/>
          </a:p>
        </p:txBody>
      </p:sp>
      <p:sp>
        <p:nvSpPr>
          <p:cNvPr id="9" name="文本框 8"/>
          <p:cNvSpPr txBox="1"/>
          <p:nvPr/>
        </p:nvSpPr>
        <p:spPr>
          <a:xfrm>
            <a:off x="6683603" y="2981342"/>
            <a:ext cx="5090475" cy="369332"/>
          </a:xfrm>
          <a:prstGeom prst="rect">
            <a:avLst/>
          </a:prstGeom>
          <a:noFill/>
        </p:spPr>
        <p:txBody>
          <a:bodyPr wrap="square" rtlCol="0">
            <a:spAutoFit/>
          </a:bodyPr>
          <a:lstStyle/>
          <a:p>
            <a:r>
              <a:rPr lang="en-US" altLang="zh-CN" dirty="0"/>
              <a:t>2. </a:t>
            </a:r>
            <a:r>
              <a:rPr lang="zh-CN" altLang="en-US" dirty="0"/>
              <a:t>经过划分的数据组织形式如下图所示：</a:t>
            </a:r>
            <a:endParaRPr lang="zh-CN" altLang="en-US" dirty="0"/>
          </a:p>
        </p:txBody>
      </p:sp>
      <p:sp>
        <p:nvSpPr>
          <p:cNvPr id="10" name="文本框 9"/>
          <p:cNvSpPr txBox="1"/>
          <p:nvPr/>
        </p:nvSpPr>
        <p:spPr>
          <a:xfrm>
            <a:off x="179109" y="829559"/>
            <a:ext cx="9858971" cy="369332"/>
          </a:xfrm>
          <a:prstGeom prst="rect">
            <a:avLst/>
          </a:prstGeom>
          <a:noFill/>
        </p:spPr>
        <p:txBody>
          <a:bodyPr wrap="square" rtlCol="0">
            <a:spAutoFit/>
          </a:bodyPr>
          <a:lstStyle/>
          <a:p>
            <a:r>
              <a:rPr lang="zh-CN" altLang="en-US" dirty="0"/>
              <a:t>下载好原始的数据集后，数据集中的内容一般放置在代码文件夹下的 </a:t>
            </a:r>
            <a:r>
              <a:rPr lang="en-US" altLang="zh-CN" dirty="0"/>
              <a:t>data </a:t>
            </a:r>
            <a:r>
              <a:rPr lang="zh-CN" altLang="en-US" dirty="0"/>
              <a:t>路径中，如下图所示：</a:t>
            </a:r>
            <a:endParaRPr lang="zh-CN" altLang="en-US" dirty="0"/>
          </a:p>
        </p:txBody>
      </p:sp>
      <p:pic>
        <p:nvPicPr>
          <p:cNvPr id="12" name="图片 11"/>
          <p:cNvPicPr>
            <a:picLocks noChangeAspect="1"/>
          </p:cNvPicPr>
          <p:nvPr/>
        </p:nvPicPr>
        <p:blipFill rotWithShape="1">
          <a:blip r:embed="rId2"/>
          <a:srcRect b="47982"/>
          <a:stretch>
            <a:fillRect/>
          </a:stretch>
        </p:blipFill>
        <p:spPr>
          <a:xfrm>
            <a:off x="400960" y="1289644"/>
            <a:ext cx="6713771" cy="1297288"/>
          </a:xfrm>
          <a:prstGeom prst="rect">
            <a:avLst/>
          </a:prstGeom>
          <a:ln>
            <a:solidFill>
              <a:schemeClr val="tx1"/>
            </a:solidFill>
          </a:ln>
        </p:spPr>
      </p:pic>
      <p:grpSp>
        <p:nvGrpSpPr>
          <p:cNvPr id="16" name="组合 15"/>
          <p:cNvGrpSpPr/>
          <p:nvPr/>
        </p:nvGrpSpPr>
        <p:grpSpPr>
          <a:xfrm>
            <a:off x="6690525" y="3481486"/>
            <a:ext cx="2055044" cy="1434657"/>
            <a:chOff x="235669" y="5365094"/>
            <a:chExt cx="2055044" cy="1434657"/>
          </a:xfrm>
        </p:grpSpPr>
        <p:pic>
          <p:nvPicPr>
            <p:cNvPr id="14" name="图片 13"/>
            <p:cNvPicPr>
              <a:picLocks noChangeAspect="1"/>
            </p:cNvPicPr>
            <p:nvPr/>
          </p:nvPicPr>
          <p:blipFill rotWithShape="1">
            <a:blip r:embed="rId3"/>
            <a:srcRect r="71947"/>
            <a:stretch>
              <a:fillRect/>
            </a:stretch>
          </p:blipFill>
          <p:spPr>
            <a:xfrm>
              <a:off x="235670" y="5365094"/>
              <a:ext cx="2055043" cy="1411270"/>
            </a:xfrm>
            <a:prstGeom prst="rect">
              <a:avLst/>
            </a:prstGeom>
            <a:ln>
              <a:solidFill>
                <a:schemeClr val="tx1"/>
              </a:solidFill>
            </a:ln>
          </p:spPr>
        </p:pic>
        <p:sp>
          <p:nvSpPr>
            <p:cNvPr id="15" name="矩形 14"/>
            <p:cNvSpPr/>
            <p:nvPr/>
          </p:nvSpPr>
          <p:spPr>
            <a:xfrm>
              <a:off x="235669" y="6287678"/>
              <a:ext cx="848413" cy="5120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p:cNvPicPr>
            <a:picLocks noChangeAspect="1"/>
          </p:cNvPicPr>
          <p:nvPr/>
        </p:nvPicPr>
        <p:blipFill>
          <a:blip r:embed="rId4"/>
          <a:stretch>
            <a:fillRect/>
          </a:stretch>
        </p:blipFill>
        <p:spPr>
          <a:xfrm>
            <a:off x="9546113" y="3498274"/>
            <a:ext cx="1238250" cy="1114425"/>
          </a:xfrm>
          <a:prstGeom prst="rect">
            <a:avLst/>
          </a:prstGeom>
          <a:ln w="19050">
            <a:solidFill>
              <a:srgbClr val="FF0000"/>
            </a:solidFill>
          </a:ln>
        </p:spPr>
      </p:pic>
      <p:cxnSp>
        <p:nvCxnSpPr>
          <p:cNvPr id="20" name="直接箭头连接符 19"/>
          <p:cNvCxnSpPr>
            <a:stCxn id="15" idx="3"/>
            <a:endCxn id="18" idx="1"/>
          </p:cNvCxnSpPr>
          <p:nvPr/>
        </p:nvCxnSpPr>
        <p:spPr>
          <a:xfrm flipV="1">
            <a:off x="7538938" y="4055487"/>
            <a:ext cx="2007175" cy="60462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640237" y="5113338"/>
            <a:ext cx="5386477" cy="1200329"/>
          </a:xfrm>
          <a:prstGeom prst="rect">
            <a:avLst/>
          </a:prstGeom>
          <a:noFill/>
        </p:spPr>
        <p:txBody>
          <a:bodyPr wrap="square" rtlCol="0">
            <a:spAutoFit/>
          </a:bodyPr>
          <a:lstStyle/>
          <a:p>
            <a:r>
              <a:rPr lang="zh-CN" altLang="en-US" dirty="0"/>
              <a:t>经过划分的数据集被分为训练集（</a:t>
            </a:r>
            <a:r>
              <a:rPr lang="en-US" altLang="zh-CN" dirty="0"/>
              <a:t>train</a:t>
            </a:r>
            <a:r>
              <a:rPr lang="zh-CN" altLang="en-US" dirty="0"/>
              <a:t>文件夹）以及测试集（</a:t>
            </a:r>
            <a:r>
              <a:rPr lang="en-US" altLang="zh-CN" dirty="0"/>
              <a:t>val</a:t>
            </a:r>
            <a:r>
              <a:rPr lang="zh-CN" altLang="en-US" dirty="0"/>
              <a:t>文件夹）。这两个文件夹内部的图像依旧根据分类的不同，分为</a:t>
            </a:r>
            <a:r>
              <a:rPr lang="en-US" altLang="zh-CN" dirty="0"/>
              <a:t>sea</a:t>
            </a:r>
            <a:r>
              <a:rPr lang="zh-CN" altLang="en-US" dirty="0"/>
              <a:t>和</a:t>
            </a:r>
            <a:r>
              <a:rPr lang="en-US" altLang="zh-CN" dirty="0"/>
              <a:t>ship</a:t>
            </a:r>
            <a:r>
              <a:rPr lang="zh-CN" altLang="en-US" dirty="0"/>
              <a:t>两个文件夹，用于区别不同类型的数据。</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分类网络：数据准备</a:t>
              </a:r>
              <a:endParaRPr lang="zh-CN" altLang="en-US" sz="3200" b="1" dirty="0">
                <a:solidFill>
                  <a:schemeClr val="bg1"/>
                </a:solidFill>
              </a:endParaRPr>
            </a:p>
          </p:txBody>
        </p:sp>
      </p:grpSp>
      <p:sp>
        <p:nvSpPr>
          <p:cNvPr id="13" name="文本框 12"/>
          <p:cNvSpPr txBox="1"/>
          <p:nvPr/>
        </p:nvSpPr>
        <p:spPr>
          <a:xfrm>
            <a:off x="7168221" y="1133435"/>
            <a:ext cx="4920791" cy="4591129"/>
          </a:xfrm>
          <a:prstGeom prst="rect">
            <a:avLst/>
          </a:prstGeom>
          <a:solidFill>
            <a:schemeClr val="accent4">
              <a:lumMod val="40000"/>
              <a:lumOff val="60000"/>
            </a:schemeClr>
          </a:solidFill>
        </p:spPr>
        <p:txBody>
          <a:bodyPr wrap="square" rtlCol="0">
            <a:spAutoFit/>
          </a:bodyPr>
          <a:lstStyle/>
          <a:p>
            <a:pPr>
              <a:lnSpc>
                <a:spcPct val="150000"/>
              </a:lnSpc>
            </a:pPr>
            <a:r>
              <a:rPr lang="zh-CN" altLang="en-US" sz="2500" b="1" dirty="0"/>
              <a:t>代码设计思路：</a:t>
            </a:r>
            <a:endParaRPr lang="en-US" altLang="zh-CN" sz="2500" b="1" dirty="0"/>
          </a:p>
          <a:p>
            <a:pPr marL="342900" indent="-342900">
              <a:lnSpc>
                <a:spcPts val="2800"/>
              </a:lnSpc>
              <a:buFont typeface="+mj-lt"/>
              <a:buAutoNum type="arabicPeriod"/>
            </a:pPr>
            <a:r>
              <a:rPr lang="zh-CN" altLang="en-US" dirty="0"/>
              <a:t>获取船舶</a:t>
            </a:r>
            <a:r>
              <a:rPr lang="en-US" altLang="zh-CN" dirty="0"/>
              <a:t>/</a:t>
            </a:r>
            <a:r>
              <a:rPr lang="zh-CN" altLang="en-US" dirty="0"/>
              <a:t>非船舶类别中图像数据的总量；</a:t>
            </a:r>
            <a:endParaRPr lang="en-US" altLang="zh-CN" dirty="0"/>
          </a:p>
          <a:p>
            <a:pPr marL="342900" indent="-342900">
              <a:lnSpc>
                <a:spcPts val="2800"/>
              </a:lnSpc>
              <a:buFont typeface="+mj-lt"/>
              <a:buAutoNum type="arabicPeriod"/>
            </a:pPr>
            <a:r>
              <a:rPr lang="zh-CN" altLang="en-US" dirty="0"/>
              <a:t>每个类别的数据总量乘以</a:t>
            </a:r>
            <a:r>
              <a:rPr lang="en-US" altLang="zh-CN" dirty="0"/>
              <a:t>0.8</a:t>
            </a:r>
            <a:r>
              <a:rPr lang="zh-CN" altLang="en-US" dirty="0"/>
              <a:t>即为该类别数据的训练数据量，剩下的数据均作为测试集；</a:t>
            </a:r>
            <a:endParaRPr lang="en-US" altLang="zh-CN" dirty="0"/>
          </a:p>
          <a:p>
            <a:pPr marL="342900" indent="-342900">
              <a:lnSpc>
                <a:spcPts val="2800"/>
              </a:lnSpc>
              <a:buFont typeface="+mj-lt"/>
              <a:buAutoNum type="arabicPeriod"/>
            </a:pPr>
            <a:r>
              <a:rPr lang="zh-CN" altLang="en-US" dirty="0"/>
              <a:t>根据以上获得的每个类别中训练集数量，随机从各个类别的数据中采样训练数据；</a:t>
            </a:r>
            <a:endParaRPr lang="en-US" altLang="zh-CN" dirty="0"/>
          </a:p>
          <a:p>
            <a:pPr marL="342900" indent="-342900">
              <a:lnSpc>
                <a:spcPts val="2800"/>
              </a:lnSpc>
              <a:buFont typeface="+mj-lt"/>
              <a:buAutoNum type="arabicPeriod"/>
            </a:pPr>
            <a:r>
              <a:rPr lang="zh-CN" altLang="en-US" dirty="0"/>
              <a:t>训练数据采样后，每个类中的剩下的数据即为测试集。将训练集和测试集单独存储起来；</a:t>
            </a:r>
            <a:endParaRPr lang="en-US" altLang="zh-CN" dirty="0"/>
          </a:p>
          <a:p>
            <a:pPr marL="342900" indent="-342900">
              <a:lnSpc>
                <a:spcPts val="2800"/>
              </a:lnSpc>
              <a:buFont typeface="+mj-lt"/>
              <a:buAutoNum type="arabicPeriod"/>
            </a:pPr>
            <a:r>
              <a:rPr lang="zh-CN" altLang="en-US" dirty="0"/>
              <a:t>新建存放训练集和测试集的文件夹，分别在这两个文件夹中再新建对应的类别文件夹；</a:t>
            </a:r>
            <a:endParaRPr lang="en-US" altLang="zh-CN" dirty="0"/>
          </a:p>
          <a:p>
            <a:pPr marL="342900" indent="-342900">
              <a:lnSpc>
                <a:spcPts val="2800"/>
              </a:lnSpc>
              <a:buFont typeface="+mj-lt"/>
              <a:buAutoNum type="arabicPeriod"/>
            </a:pPr>
            <a:r>
              <a:rPr lang="zh-CN" altLang="en-US" dirty="0"/>
              <a:t>将不同类别划分出来的训练集</a:t>
            </a:r>
            <a:r>
              <a:rPr lang="en-US" altLang="zh-CN" dirty="0"/>
              <a:t>/</a:t>
            </a:r>
            <a:r>
              <a:rPr lang="zh-CN" altLang="en-US" dirty="0"/>
              <a:t>测试集图像数据分别复制到对应的文件夹中。</a:t>
            </a:r>
            <a:endParaRPr lang="zh-CN" altLang="en-US" dirty="0"/>
          </a:p>
        </p:txBody>
      </p:sp>
      <p:pic>
        <p:nvPicPr>
          <p:cNvPr id="15" name="图片 14"/>
          <p:cNvPicPr>
            <a:picLocks noChangeAspect="1"/>
          </p:cNvPicPr>
          <p:nvPr/>
        </p:nvPicPr>
        <p:blipFill>
          <a:blip r:embed="rId1"/>
          <a:stretch>
            <a:fillRect/>
          </a:stretch>
        </p:blipFill>
        <p:spPr>
          <a:xfrm>
            <a:off x="102988" y="996374"/>
            <a:ext cx="6872847" cy="57319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59876"/>
            <a:chOff x="0" y="0"/>
            <a:chExt cx="12192000" cy="659876"/>
          </a:xfrm>
        </p:grpSpPr>
        <p:sp>
          <p:nvSpPr>
            <p:cNvPr id="3" name="矩形 2"/>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endParaRPr lang="zh-CN" altLang="en-US" sz="3200" b="1" dirty="0">
                <a:solidFill>
                  <a:schemeClr val="bg1"/>
                </a:solidFill>
              </a:endParaRPr>
            </a:p>
          </p:txBody>
        </p:sp>
      </p:grpSp>
      <p:sp>
        <p:nvSpPr>
          <p:cNvPr id="5" name="文本框 4"/>
          <p:cNvSpPr txBox="1"/>
          <p:nvPr/>
        </p:nvSpPr>
        <p:spPr>
          <a:xfrm>
            <a:off x="284480" y="833120"/>
            <a:ext cx="11489598" cy="2367443"/>
          </a:xfrm>
          <a:prstGeom prst="rect">
            <a:avLst/>
          </a:prstGeom>
          <a:noFill/>
        </p:spPr>
        <p:txBody>
          <a:bodyPr wrap="square" rtlCol="0">
            <a:spAutoFit/>
          </a:bodyPr>
          <a:lstStyle/>
          <a:p>
            <a:pPr>
              <a:lnSpc>
                <a:spcPts val="3600"/>
              </a:lnSpc>
            </a:pPr>
            <a:r>
              <a:rPr lang="zh-CN" altLang="en-US" sz="2800" dirty="0"/>
              <a:t>训练代码主要由以下几部分组成：</a:t>
            </a:r>
            <a:endParaRPr lang="en-US" altLang="zh-CN" sz="2800" dirty="0"/>
          </a:p>
          <a:p>
            <a:pPr marL="342900" indent="-342900">
              <a:lnSpc>
                <a:spcPts val="3600"/>
              </a:lnSpc>
              <a:buFont typeface="+mj-lt"/>
              <a:buAutoNum type="arabicPeriod"/>
            </a:pPr>
            <a:r>
              <a:rPr lang="zh-CN" altLang="en-US" sz="2800" dirty="0"/>
              <a:t>加载组织好的训练数据</a:t>
            </a:r>
            <a:endParaRPr lang="en-US" altLang="zh-CN" sz="2800" dirty="0"/>
          </a:p>
          <a:p>
            <a:pPr marL="342900" indent="-342900">
              <a:lnSpc>
                <a:spcPts val="3600"/>
              </a:lnSpc>
              <a:buFont typeface="+mj-lt"/>
              <a:buAutoNum type="arabicPeriod"/>
            </a:pPr>
            <a:r>
              <a:rPr lang="zh-CN" altLang="en-US" sz="2800" dirty="0"/>
              <a:t>建立网络模型</a:t>
            </a:r>
            <a:endParaRPr lang="en-US" altLang="zh-CN" sz="2800" dirty="0"/>
          </a:p>
          <a:p>
            <a:pPr marL="342900" indent="-342900">
              <a:lnSpc>
                <a:spcPts val="3600"/>
              </a:lnSpc>
              <a:buFont typeface="+mj-lt"/>
              <a:buAutoNum type="arabicPeriod"/>
            </a:pPr>
            <a:r>
              <a:rPr lang="zh-CN" altLang="en-US" sz="2800" dirty="0"/>
              <a:t>初始化训练必要的优化器、损失函数和迭代器</a:t>
            </a:r>
            <a:endParaRPr lang="en-US" altLang="zh-CN" sz="2800" dirty="0"/>
          </a:p>
          <a:p>
            <a:pPr marL="342900" indent="-342900">
              <a:lnSpc>
                <a:spcPts val="3600"/>
              </a:lnSpc>
              <a:buFont typeface="+mj-lt"/>
              <a:buAutoNum type="arabicPeriod"/>
            </a:pPr>
            <a:r>
              <a:rPr lang="zh-CN" altLang="en-US" sz="2800" dirty="0"/>
              <a:t>根据迭代设计训练网络，保存网络权重文件</a:t>
            </a:r>
            <a:endParaRPr lang="zh-CN" altLang="en-US" sz="2800" dirty="0"/>
          </a:p>
        </p:txBody>
      </p:sp>
    </p:spTree>
  </p:cSld>
  <p:clrMapOvr>
    <a:masterClrMapping/>
  </p:clrMapOvr>
</p:sld>
</file>

<file path=ppt/tags/tag1.xml><?xml version="1.0" encoding="utf-8"?>
<p:tagLst xmlns:p="http://schemas.openxmlformats.org/presentationml/2006/main">
  <p:tag name="KSO_WM_UNIT_PLACING_PICTURE_USER_VIEWPORT" val="{&quot;height&quot;:5360.784251968504,&quot;width&quot;:18978.253543307088}"/>
</p:tagLst>
</file>

<file path=ppt/tags/tag2.xml><?xml version="1.0" encoding="utf-8"?>
<p:tagLst xmlns:p="http://schemas.openxmlformats.org/presentationml/2006/main">
  <p:tag name="KSO_WPP_MARK_KEY" val="d118b7e0-b0f9-4399-b20d-3d1a21b6b71a"/>
  <p:tag name="COMMONDATA" val="eyJoZGlkIjoiZDQ4YmUwMjAyNGUzYmE1ZTcyOTNkYTc2YWQ5ZTMyZ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4872</Words>
  <Application>WPS 演示</Application>
  <PresentationFormat>宽屏</PresentationFormat>
  <Paragraphs>278</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等线 Light</vt:lpstr>
      <vt:lpstr>等线</vt:lpstr>
      <vt:lpstr>微软雅黑</vt:lpstr>
      <vt:lpstr>Arial Unicode MS</vt:lpstr>
      <vt:lpstr>Calibri</vt:lpstr>
      <vt:lpstr>-apple-system</vt:lpstr>
      <vt:lpstr>Segoe Print</vt:lpstr>
      <vt:lpstr>Office 主题​​</vt:lpstr>
      <vt:lpstr>基于ResNet的船舶图像分类 实验步骤、性能评价与分析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使用ResNet进行 船舶图像分类</dc:title>
  <dc:creator>Reo Universe</dc:creator>
  <cp:lastModifiedBy>dell</cp:lastModifiedBy>
  <cp:revision>71</cp:revision>
  <dcterms:created xsi:type="dcterms:W3CDTF">2022-04-28T02:05:00Z</dcterms:created>
  <dcterms:modified xsi:type="dcterms:W3CDTF">2022-12-30T12:04:39Z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346C7154DD6041DE81CB145CFA01B82C</vt:lpwstr>
  </property>
  <property fmtid="{D5CDD505-2E9C-101B-9397-08002B2CF9AE}" pid="3" name="KSOProductBuildVer">
    <vt:lpwstr>2052-11.1.0.12980</vt:lpwstr>
  </property>
</Properties>
</file>