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4rtQ2y1XNCpLbC3625j7vTA4F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079025-C4BF-4A2C-8CF0-127F7B36916A}">
  <a:tblStyle styleId="{E0079025-C4BF-4A2C-8CF0-127F7B3691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43e96a42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1f43e96a42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3e96a42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1f43e96a42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9478b8a4c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9478b8a4c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478b8a4c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19478b8a4c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478b8a4c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219478b8a4c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43e96a42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f43e96a42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43e96a42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1f43e96a42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633113" y="3532668"/>
            <a:ext cx="7886701" cy="41402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602" cy="99992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/>
          <p:nvPr>
            <p:ph idx="2" type="body"/>
          </p:nvPr>
        </p:nvSpPr>
        <p:spPr>
          <a:xfrm>
            <a:off x="633113" y="2838745"/>
            <a:ext cx="78870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4" name="Google Shape;74;p2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0" name="Google Shape;80;p2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445727" y="20002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436820" y="1326713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9" name="Google Shape;29;p1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6" name="Google Shape;36;p1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5" name="Google Shape;45;p1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0" name="Google Shape;50;p2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1" name="Google Shape;61;p2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8" name="Google Shape;68;p2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" name="Google Shape;8;p14"/>
          <p:cNvGrpSpPr/>
          <p:nvPr/>
        </p:nvGrpSpPr>
        <p:grpSpPr>
          <a:xfrm>
            <a:off x="0" y="5067300"/>
            <a:ext cx="9144000" cy="79122"/>
            <a:chOff x="0" y="6756400"/>
            <a:chExt cx="12192000" cy="105496"/>
          </a:xfrm>
        </p:grpSpPr>
        <p:pic>
          <p:nvPicPr>
            <p:cNvPr id="9" name="Google Shape;9;p1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1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nline.stat.psu.edu/stat462/node/207/" TargetMode="External"/><Relationship Id="rId4" Type="http://schemas.openxmlformats.org/officeDocument/2006/relationships/hyperlink" Target="https://www.scirp.org/html/3-1731142_96177.htm" TargetMode="External"/><Relationship Id="rId5" Type="http://schemas.openxmlformats.org/officeDocument/2006/relationships/hyperlink" Target="https://www.javatpoint.com/machine-learning-naive-bayes-classifier" TargetMode="External"/><Relationship Id="rId6" Type="http://schemas.openxmlformats.org/officeDocument/2006/relationships/hyperlink" Target="https://doi.org/10.1186/s40537-019-0191-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idx="1" type="body"/>
          </p:nvPr>
        </p:nvSpPr>
        <p:spPr>
          <a:xfrm>
            <a:off x="724575" y="3380300"/>
            <a:ext cx="8252700" cy="1343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Priya Jani  	                       AU2040004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         Yansi Memdani         	AU2040028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         Priyanshu Pathak       	AU2040241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         Mohnish Mirchandani       AU2040110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2" type="body"/>
          </p:nvPr>
        </p:nvSpPr>
        <p:spPr>
          <a:xfrm>
            <a:off x="633125" y="1509025"/>
            <a:ext cx="80538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</a:pPr>
            <a:r>
              <a:rPr lang="en">
                <a:solidFill>
                  <a:srgbClr val="7D1916"/>
                </a:solidFill>
                <a:latin typeface="Calibri"/>
                <a:ea typeface="Calibri"/>
                <a:cs typeface="Calibri"/>
                <a:sym typeface="Calibri"/>
              </a:rPr>
              <a:t>Customer Churn Prediction and Classification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396600" y="3515025"/>
            <a:ext cx="4028100" cy="10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- Prof. </a:t>
            </a:r>
            <a:r>
              <a:rPr lang="en" sz="1800"/>
              <a:t>Mehul Raval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- </a:t>
            </a:r>
            <a:r>
              <a:rPr lang="en" sz="1800"/>
              <a:t>4ier Series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445725" y="1398775"/>
            <a:ext cx="7886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2"/>
                </a:solidFill>
              </a:rPr>
              <a:t>Thank You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Introduction and Problem Statement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572875" y="1169047"/>
            <a:ext cx="78867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Churn refers to the level of attrition that can be seen across companies.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churn can happen due to bad customer service, financial issues or it can be when customers switch to another competitors.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intend to see the churn rate as low as possible at all times.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Motive: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“at-risk” customers and methods to lower churn.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Customer churn data sourced by the IBM Developer Platform. It has data for 7043 clients, with 20 features.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43e96a42c_0_7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Existing body of work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f43e96a42c_0_7"/>
          <p:cNvSpPr txBox="1"/>
          <p:nvPr>
            <p:ph idx="1" type="body"/>
          </p:nvPr>
        </p:nvSpPr>
        <p:spPr>
          <a:xfrm>
            <a:off x="572863" y="1169057"/>
            <a:ext cx="78867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the base paper, data cleaning and preprocessing on the dataset was done.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was fed to make a social network in order to find betweenness centrality.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approach led to the discovery of more diverse features.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approach used principal component analysis in order to reduce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Under the Curve (AUC) was used in order to judge performance of the model.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algorithms were used in order to find optimal churn prediction: Decision tree, Random forest, Gradient Boosted Machine Tree, Extreme Gradient Boosting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43e96a42c_0_14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f43e96a42c_0_14"/>
          <p:cNvSpPr txBox="1"/>
          <p:nvPr>
            <p:ph idx="1" type="body"/>
          </p:nvPr>
        </p:nvSpPr>
        <p:spPr>
          <a:xfrm>
            <a:off x="572875" y="1169050"/>
            <a:ext cx="8181300" cy="30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(to find duplicates and missing values)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(to get an idea about the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influencing churn)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(transforming data from non-numerical to numerical format)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(to find the correlation between all features)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Generalized Linear Model (to gain some statistics of independent features with the dependent variable)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Scaling (Normalizing the numerical features to a specific range)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baseline model function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different models to find the best one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good accuracy, precision, recall and F1 score.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used: Logistic Regression, Support Vector Classifier, Naive Bayes Classifier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19478b8a4c_5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700" y="2837749"/>
            <a:ext cx="2007950" cy="167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19478b8a4c_5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450" y="1130725"/>
            <a:ext cx="2048450" cy="170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19478b8a4c_5_6"/>
          <p:cNvPicPr preferRelativeResize="0"/>
          <p:nvPr/>
        </p:nvPicPr>
        <p:blipFill rotWithShape="1">
          <a:blip r:embed="rId5">
            <a:alphaModFix/>
          </a:blip>
          <a:srcRect b="0" l="0" r="1980" t="0"/>
          <a:stretch/>
        </p:blipFill>
        <p:spPr>
          <a:xfrm>
            <a:off x="4652125" y="1130725"/>
            <a:ext cx="2007949" cy="17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19478b8a4c_5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1650" y="2820862"/>
            <a:ext cx="2048449" cy="1707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19478b8a4c_5_6"/>
          <p:cNvPicPr preferRelativeResize="0"/>
          <p:nvPr/>
        </p:nvPicPr>
        <p:blipFill rotWithShape="1">
          <a:blip r:embed="rId7">
            <a:alphaModFix/>
          </a:blip>
          <a:srcRect b="5383" l="0" r="5374" t="0"/>
          <a:stretch/>
        </p:blipFill>
        <p:spPr>
          <a:xfrm>
            <a:off x="555250" y="2820875"/>
            <a:ext cx="2048450" cy="17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19478b8a4c_5_6"/>
          <p:cNvPicPr preferRelativeResize="0"/>
          <p:nvPr/>
        </p:nvPicPr>
        <p:blipFill rotWithShape="1">
          <a:blip r:embed="rId8">
            <a:alphaModFix/>
          </a:blip>
          <a:srcRect b="5482" l="0" r="5482" t="0"/>
          <a:stretch/>
        </p:blipFill>
        <p:spPr>
          <a:xfrm>
            <a:off x="555275" y="1147600"/>
            <a:ext cx="2007950" cy="16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19478b8a4c_5_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0299" y="1147603"/>
            <a:ext cx="2141700" cy="17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19478b8a4c_5_6"/>
          <p:cNvSpPr txBox="1"/>
          <p:nvPr>
            <p:ph type="title"/>
          </p:nvPr>
        </p:nvSpPr>
        <p:spPr>
          <a:xfrm>
            <a:off x="504300" y="317524"/>
            <a:ext cx="7490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Initial Results – Exploratory Data Analysis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219478b8a4c_5_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60075" y="2932350"/>
            <a:ext cx="2141700" cy="159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9478b8a4c_2_6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Initial Results – Correlation Matrix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219478b8a4c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425" y="1429344"/>
            <a:ext cx="5130169" cy="363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9478b8a4c_2_1"/>
          <p:cNvSpPr txBox="1"/>
          <p:nvPr>
            <p:ph type="title"/>
          </p:nvPr>
        </p:nvSpPr>
        <p:spPr>
          <a:xfrm>
            <a:off x="504297" y="-6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Initial Results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g219478b8a4c_2_1"/>
          <p:cNvGraphicFramePr/>
          <p:nvPr/>
        </p:nvGraphicFramePr>
        <p:xfrm>
          <a:off x="504300" y="1072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{E0079025-C4BF-4A2C-8CF0-127F7B36916A}</a:tableStyleId>
              </a:tblPr>
              <a:tblGrid>
                <a:gridCol w="805825"/>
                <a:gridCol w="826225"/>
                <a:gridCol w="785425"/>
                <a:gridCol w="754800"/>
              </a:tblGrid>
              <a:tr h="60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Support Vector Classifier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 Classifier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80.52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66.04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66.42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41.91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50.81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86.88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 Score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79.61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67.28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1" name="Google Shape;131;g219478b8a4c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975" y="95599"/>
            <a:ext cx="2071650" cy="215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19478b8a4c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075" y="95600"/>
            <a:ext cx="1967800" cy="21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19478b8a4c_2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4974" y="2571743"/>
            <a:ext cx="2071650" cy="215520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19478b8a4c_2_1"/>
          <p:cNvSpPr txBox="1"/>
          <p:nvPr/>
        </p:nvSpPr>
        <p:spPr>
          <a:xfrm>
            <a:off x="3999250" y="2248563"/>
            <a:ext cx="16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Logistic Regression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g219478b8a4c_2_1"/>
          <p:cNvSpPr txBox="1"/>
          <p:nvPr/>
        </p:nvSpPr>
        <p:spPr>
          <a:xfrm>
            <a:off x="6688350" y="2279638"/>
            <a:ext cx="16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Support Vector Classifier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g219478b8a4c_2_1"/>
          <p:cNvSpPr txBox="1"/>
          <p:nvPr/>
        </p:nvSpPr>
        <p:spPr>
          <a:xfrm>
            <a:off x="3999250" y="4726938"/>
            <a:ext cx="16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Naive Bayes Classifier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3e96a42c_0_26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Role of each group member in the project and Future work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f43e96a42c_0_26"/>
          <p:cNvSpPr txBox="1"/>
          <p:nvPr>
            <p:ph idx="1" type="body"/>
          </p:nvPr>
        </p:nvSpPr>
        <p:spPr>
          <a:xfrm>
            <a:off x="572875" y="1169047"/>
            <a:ext cx="78867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Priya-  Research, Code Implementation, Report Writing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Yansi-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Research, Code Implementation, Report Writing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Mohnish-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Research, Code Implementation, Report Writing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Priyanshu-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Research, Code Implementation, Report Writing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some new models and finding the stats for the same.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decision boundaries for each algorithm to find which algorithm separates data points in a better way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change the parameters in order to find better results and if possible coming up with our own algorithm.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43e96a42c_0_32"/>
          <p:cNvSpPr txBox="1"/>
          <p:nvPr>
            <p:ph type="title"/>
          </p:nvPr>
        </p:nvSpPr>
        <p:spPr>
          <a:xfrm>
            <a:off x="504297" y="317519"/>
            <a:ext cx="7490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f43e96a42c_0_32"/>
          <p:cNvSpPr txBox="1"/>
          <p:nvPr>
            <p:ph idx="1" type="body"/>
          </p:nvPr>
        </p:nvSpPr>
        <p:spPr>
          <a:xfrm>
            <a:off x="572875" y="1169047"/>
            <a:ext cx="7886700" cy="3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“12.1 - Logistic Regression | STAT 462,” 12.1 - Logistic Regression | STAT 462. [Online]. Available: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https://online.stat.psu.edu/stat462/node/207/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R. Publishing, “Churn Prediction Using Machine Learning and Recommendations Plans for Telecoms,” Churn Prediction Using Machine Learning and Recommendations Plans for Telecoms, Nov. 05, 2019. [Online]. Available: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https://www.scirp.org/html/3-1731142_96177.htm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“Naive Bayes Classifier in Machine Learning - Javatpoint,” www.javatpoint.com. [Online]. Available: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https://www.javatpoint.com/machine-learning-naive-bayes-classifier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Ahmad, A. K., Jafar, A., &amp; Aljoumaa, K. (2019, March 20). Customer churn prediction in telecom using machine learning in big data platform. </a:t>
            </a: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of Big Data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(1).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https://doi.org/10.1186/s40537-019-0191-6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