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6hciQsRDS6WSAitjYrBvsKmLm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7B71EA-AE2A-45F2-858B-426DEC5CA845}">
  <a:tblStyle styleId="{E27B71EA-AE2A-45F2-858B-426DEC5CA8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87DA99E-EE7D-4EEE-9192-3E51F5EC65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9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360b5e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2e360b5e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360b5e5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2e360b5e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e360b5e5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2e360b5e5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3fc2e2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2e3fc2e2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3fc2e2c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2e3fc2e2c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e360b5e5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2e360b5e5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360b5e5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2e360b5e5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43e96a42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f43e96a42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43e96a42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f43e96a42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360b5e5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2e360b5e5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360b5e5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2e360b5e5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43e96a42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1f43e96a42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43e96a42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f43e96a42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3fc2e2c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2e3fc2e2c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478b8a4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9478b8a4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3fc2e2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2e3fc2e2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633113" y="3532668"/>
            <a:ext cx="7886701" cy="414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602" cy="9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idx="2" type="body"/>
          </p:nvPr>
        </p:nvSpPr>
        <p:spPr>
          <a:xfrm>
            <a:off x="633113" y="2838745"/>
            <a:ext cx="78870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2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0" name="Google Shape;80;p2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445727" y="2000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436820" y="132671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5" name="Google Shape;45;p1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0" name="Google Shape;50;p2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1" name="Google Shape;61;p2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2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" name="Google Shape;8;p14"/>
          <p:cNvGrpSpPr/>
          <p:nvPr/>
        </p:nvGrpSpPr>
        <p:grpSpPr>
          <a:xfrm>
            <a:off x="0" y="5067300"/>
            <a:ext cx="9144000" cy="79122"/>
            <a:chOff x="0" y="6756400"/>
            <a:chExt cx="12192000" cy="105496"/>
          </a:xfrm>
        </p:grpSpPr>
        <p:pic>
          <p:nvPicPr>
            <p:cNvPr id="9" name="Google Shape;9;p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1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7RF_uKF5L-P3jEiV3AKXlmLDNe21CX38pFXzGIqmEKI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idx="1" type="body"/>
          </p:nvPr>
        </p:nvSpPr>
        <p:spPr>
          <a:xfrm>
            <a:off x="724575" y="3380300"/>
            <a:ext cx="8252700" cy="134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Priya Jani  	                       AU2040004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         Yansi Memdani         	AU2040028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         Priyanshu Pathak       	AU2040241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         Mohnish Mirchandani       AU2040110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2" type="body"/>
          </p:nvPr>
        </p:nvSpPr>
        <p:spPr>
          <a:xfrm>
            <a:off x="633125" y="1509025"/>
            <a:ext cx="80538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</a:pPr>
            <a:r>
              <a:rPr lang="en">
                <a:solidFill>
                  <a:srgbClr val="7D1916"/>
                </a:solidFill>
                <a:latin typeface="Calibri"/>
                <a:ea typeface="Calibri"/>
                <a:cs typeface="Calibri"/>
                <a:sym typeface="Calibri"/>
              </a:rPr>
              <a:t>Customer Churn Prediction and Classification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396600" y="3515025"/>
            <a:ext cx="4028100" cy="10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- Prof. Mehul Raval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- 4ier Series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e360b5e54_0_25"/>
          <p:cNvSpPr txBox="1"/>
          <p:nvPr>
            <p:ph type="title"/>
          </p:nvPr>
        </p:nvSpPr>
        <p:spPr>
          <a:xfrm>
            <a:off x="504300" y="3175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Final 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2e360b5e5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13" y="1201700"/>
            <a:ext cx="3066000" cy="31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2e360b5e54_0_25"/>
          <p:cNvSpPr txBox="1"/>
          <p:nvPr/>
        </p:nvSpPr>
        <p:spPr>
          <a:xfrm>
            <a:off x="1915525" y="4390150"/>
            <a:ext cx="2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22e360b5e54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1700"/>
            <a:ext cx="3066000" cy="31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2e360b5e54_0_25"/>
          <p:cNvSpPr txBox="1"/>
          <p:nvPr/>
        </p:nvSpPr>
        <p:spPr>
          <a:xfrm>
            <a:off x="5103300" y="4390150"/>
            <a:ext cx="2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SVC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360b5e54_0_51"/>
          <p:cNvSpPr txBox="1"/>
          <p:nvPr>
            <p:ph type="title"/>
          </p:nvPr>
        </p:nvSpPr>
        <p:spPr>
          <a:xfrm>
            <a:off x="504300" y="3175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Final 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2e360b5e54_0_51"/>
          <p:cNvSpPr txBox="1"/>
          <p:nvPr/>
        </p:nvSpPr>
        <p:spPr>
          <a:xfrm>
            <a:off x="1915525" y="4390150"/>
            <a:ext cx="2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2e360b5e54_0_51"/>
          <p:cNvSpPr txBox="1"/>
          <p:nvPr/>
        </p:nvSpPr>
        <p:spPr>
          <a:xfrm>
            <a:off x="5103300" y="4390150"/>
            <a:ext cx="2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22e360b5e5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850" y="1201700"/>
            <a:ext cx="3066000" cy="31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2e360b5e54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1708"/>
            <a:ext cx="3066000" cy="318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e360b5e54_0_62"/>
          <p:cNvSpPr txBox="1"/>
          <p:nvPr>
            <p:ph type="title"/>
          </p:nvPr>
        </p:nvSpPr>
        <p:spPr>
          <a:xfrm>
            <a:off x="504300" y="3175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Final Results – Logistic Regression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g22e360b5e54_0_62"/>
          <p:cNvGraphicFramePr/>
          <p:nvPr/>
        </p:nvGraphicFramePr>
        <p:xfrm>
          <a:off x="1785613" y="14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{887DA99E-EE7D-4EEE-9192-3E51F5EC657A}</a:tableStyleId>
              </a:tblPr>
              <a:tblGrid>
                <a:gridCol w="2137400"/>
                <a:gridCol w="2030250"/>
                <a:gridCol w="1405125"/>
              </a:tblGrid>
              <a:tr h="86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LR model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raining Time (9769 records)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raining 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67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function + Gradient descent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61.11  seconds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73.20%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(threshold=0.8)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9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MLE + Gradient ascent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60.61 seconds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5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sklearn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124.14 seconds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66.15%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3fc2e2c0_0_29"/>
          <p:cNvSpPr txBox="1"/>
          <p:nvPr>
            <p:ph type="title"/>
          </p:nvPr>
        </p:nvSpPr>
        <p:spPr>
          <a:xfrm>
            <a:off x="504300" y="3175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Final Results – SVC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g22e3fc2e2c0_0_29"/>
          <p:cNvGraphicFramePr/>
          <p:nvPr/>
        </p:nvGraphicFramePr>
        <p:xfrm>
          <a:off x="3466900" y="12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02325"/>
                <a:gridCol w="1157675"/>
                <a:gridCol w="888575"/>
                <a:gridCol w="940375"/>
                <a:gridCol w="950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73" name="Google Shape;173;g22e3fc2e2c0_0_29"/>
          <p:cNvGraphicFramePr/>
          <p:nvPr/>
        </p:nvGraphicFramePr>
        <p:xfrm>
          <a:off x="3466888" y="2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02325"/>
                <a:gridCol w="1157675"/>
                <a:gridCol w="888575"/>
                <a:gridCol w="940375"/>
                <a:gridCol w="950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74" name="Google Shape;174;g22e3fc2e2c0_0_29"/>
          <p:cNvGraphicFramePr/>
          <p:nvPr/>
        </p:nvGraphicFramePr>
        <p:xfrm>
          <a:off x="3466900" y="354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02325"/>
                <a:gridCol w="1157675"/>
                <a:gridCol w="888575"/>
                <a:gridCol w="940375"/>
                <a:gridCol w="950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5" name="Google Shape;175;g22e3fc2e2c0_0_29"/>
          <p:cNvSpPr txBox="1"/>
          <p:nvPr>
            <p:ph idx="1" type="body"/>
          </p:nvPr>
        </p:nvSpPr>
        <p:spPr>
          <a:xfrm>
            <a:off x="575800" y="1400400"/>
            <a:ext cx="281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 Polynomial kernel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 0.77 (Support: 1954)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2e3fc2e2c0_0_29"/>
          <p:cNvSpPr txBox="1"/>
          <p:nvPr>
            <p:ph idx="1" type="body"/>
          </p:nvPr>
        </p:nvSpPr>
        <p:spPr>
          <a:xfrm>
            <a:off x="575800" y="2543400"/>
            <a:ext cx="281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 RBF kernel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Accuracy=  0.82 (Support: 1954)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2e3fc2e2c0_0_29"/>
          <p:cNvSpPr txBox="1"/>
          <p:nvPr>
            <p:ph idx="1" type="body"/>
          </p:nvPr>
        </p:nvSpPr>
        <p:spPr>
          <a:xfrm>
            <a:off x="575800" y="3686400"/>
            <a:ext cx="281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 Sigmoid kernel Accuracy=  0.82 (Support: 1954)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3fc2e2c0_0_52"/>
          <p:cNvSpPr txBox="1"/>
          <p:nvPr>
            <p:ph type="title"/>
          </p:nvPr>
        </p:nvSpPr>
        <p:spPr>
          <a:xfrm>
            <a:off x="504300" y="3175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Final Results – SVC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2e3fc2e2c0_0_52"/>
          <p:cNvSpPr txBox="1"/>
          <p:nvPr>
            <p:ph idx="1" type="body"/>
          </p:nvPr>
        </p:nvSpPr>
        <p:spPr>
          <a:xfrm>
            <a:off x="575800" y="1629000"/>
            <a:ext cx="281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 Linear kernel Accuracy=  0.83 (Support: 1954)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2e3fc2e2c0_0_52"/>
          <p:cNvSpPr txBox="1"/>
          <p:nvPr>
            <p:ph idx="1" type="body"/>
          </p:nvPr>
        </p:nvSpPr>
        <p:spPr>
          <a:xfrm>
            <a:off x="575800" y="2924400"/>
            <a:ext cx="2814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SVC Classification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Accuracy=  0.82 (Support: 1954)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SVC(C=1, gamma=0.1)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g22e3fc2e2c0_0_52"/>
          <p:cNvGraphicFramePr/>
          <p:nvPr/>
        </p:nvGraphicFramePr>
        <p:xfrm>
          <a:off x="3466900" y="14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02325"/>
                <a:gridCol w="1157675"/>
                <a:gridCol w="888575"/>
                <a:gridCol w="940375"/>
                <a:gridCol w="950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86" name="Google Shape;186;g22e3fc2e2c0_0_52"/>
          <p:cNvGraphicFramePr/>
          <p:nvPr/>
        </p:nvGraphicFramePr>
        <p:xfrm>
          <a:off x="3466900" y="28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02325"/>
                <a:gridCol w="1157675"/>
                <a:gridCol w="888575"/>
                <a:gridCol w="940375"/>
                <a:gridCol w="950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360b5e54_2_6"/>
          <p:cNvSpPr txBox="1"/>
          <p:nvPr>
            <p:ph type="title"/>
          </p:nvPr>
        </p:nvSpPr>
        <p:spPr>
          <a:xfrm>
            <a:off x="504300" y="3175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Final 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22e360b5e54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5411"/>
            <a:ext cx="29146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2e360b5e54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675" y="1365413"/>
            <a:ext cx="2914650" cy="229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2e360b5e54_2_6"/>
          <p:cNvSpPr txBox="1"/>
          <p:nvPr/>
        </p:nvSpPr>
        <p:spPr>
          <a:xfrm>
            <a:off x="608025" y="3813300"/>
            <a:ext cx="2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2e360b5e54_2_6"/>
          <p:cNvSpPr txBox="1"/>
          <p:nvPr/>
        </p:nvSpPr>
        <p:spPr>
          <a:xfrm>
            <a:off x="3570300" y="3813325"/>
            <a:ext cx="2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e360b5e54_2_6"/>
          <p:cNvSpPr txBox="1"/>
          <p:nvPr/>
        </p:nvSpPr>
        <p:spPr>
          <a:xfrm>
            <a:off x="6532575" y="3813350"/>
            <a:ext cx="2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22e360b5e54_2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6950" y="1357565"/>
            <a:ext cx="2914650" cy="231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e360b5e54_2_0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Conclusion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2e360b5e54_2_0"/>
          <p:cNvSpPr txBox="1"/>
          <p:nvPr>
            <p:ph idx="1" type="body"/>
          </p:nvPr>
        </p:nvSpPr>
        <p:spPr>
          <a:xfrm>
            <a:off x="572875" y="1321450"/>
            <a:ext cx="77706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 Analysis was quite effective in our case as we had imbalance in the churn data.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accuracy results of Naive Bayes -&gt; increasing trend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accuracy results of Logistic Regression -&gt; decreasing trend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PCA, The final values of accuracy, f1 score, and precision had less impact.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logistic regression, loss function + gradient descent works better.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SVC model, optimal parameters: linear kernel, C=1 &amp; gamma=0.1 are used.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AUC value of random forest was maximum (AUC=0.69).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43e96a42c_0_26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Role of each group member in the project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f43e96a42c_0_26"/>
          <p:cNvSpPr txBox="1"/>
          <p:nvPr>
            <p:ph idx="1" type="body"/>
          </p:nvPr>
        </p:nvSpPr>
        <p:spPr>
          <a:xfrm>
            <a:off x="572875" y="1092850"/>
            <a:ext cx="74220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Priya- Data Preprocessing, Feature scaling, SVM, Principal Component Analysis, ROC-AUC, Model Analysis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Yansi-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Preprocessing,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GLM, Logistic Regression, SMOTE Analysis,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Analysis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Mohnish- Exploratory Data Analysis, Correlation,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Bayes, Model Analysis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Priyanshu- Data Cleaning,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Analysis, Random Forest,Model Analysis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43e96a42c_0_32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f43e96a42c_0_32"/>
          <p:cNvSpPr txBox="1"/>
          <p:nvPr>
            <p:ph idx="1" type="body"/>
          </p:nvPr>
        </p:nvSpPr>
        <p:spPr>
          <a:xfrm>
            <a:off x="572875" y="1245247"/>
            <a:ext cx="78867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[1]“12.1 - Logistic Regression | STAT 462,” 12.1 - Logistic Regression | STAT 462. [Online]. Available: https://online.stat.psu.edu/stat462/node/207/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[2]S. R. Publishing, “Churn Prediction Using Machine Learning and Recommendations Plans for Telecoms,” Churn Prediction Using Machine Learning and Recommendations Plans for Telecoms, Nov. 05, 2019. [Online]. Available: https://www.scirp.org/html/3-1731142_96177.htm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[3]“Naive Bayes Classifier in Machine Learning - Javatpoint,” www.javatpoint.com. [Online]. Available: https://www.javatpoint.com/machine-learning-naive-bayes-classifier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[4]Ahmad, A. K., Jafar, A., &amp; Aljoumaa, K. (2019, March 20). Customer churn prediction in telecom using machine learning in big data platform. Journal of Big Data, 6(1). https://doi.org/10.1186/s40537-019-0191-6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[5]sklearn.model_selection.GridSearchCV. (n.d.). Scikit-learn. https://scikit-learn/stable/modules/generated/sklearn.model_selection.GridSearchCV.html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[6]Hajian-Tilaki, K. (n.d.). Receiver Operating Characteristic (ROC) Curve Analysis for Medical Diagnostic Test Evaluation. PubMed Central (PMC). https://www.ncbi.nlm.nih.gov/pmc/articles/PMC3755824/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[7]What is Random Forest? | IBM. (n.d.). What Is Random Forest? | IBM. https://www.ibm.com/in-en/topics/random-forest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445725" y="1398775"/>
            <a:ext cx="7886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Introduction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572875" y="1397647"/>
            <a:ext cx="78867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Churn refers to the level of attrition that can be seen across companies.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churn can happen due to bad customer service, financial issues or it can be when customers switch to another competitors.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intend to see the churn rate as low as possible at all times.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360b5e54_0_8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2e360b5e54_0_8"/>
          <p:cNvSpPr txBox="1"/>
          <p:nvPr>
            <p:ph idx="1" type="body"/>
          </p:nvPr>
        </p:nvSpPr>
        <p:spPr>
          <a:xfrm>
            <a:off x="572875" y="1473850"/>
            <a:ext cx="70980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Motive: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“at-risk” customers and methods to lower churn.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done by comparing different machine learning models and finding the best out of them.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(Dataset: Customer churn data sourced by the IBM Developer Platform. It has data for 7032 clients, with 21 features.)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360b5e54_0_13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22e360b5e54_0_13"/>
          <p:cNvPicPr preferRelativeResize="0"/>
          <p:nvPr/>
        </p:nvPicPr>
        <p:blipFill rotWithShape="1">
          <a:blip r:embed="rId3">
            <a:alphaModFix/>
          </a:blip>
          <a:srcRect b="0" l="1019" r="0" t="13081"/>
          <a:stretch/>
        </p:blipFill>
        <p:spPr>
          <a:xfrm>
            <a:off x="826250" y="1197125"/>
            <a:ext cx="7716477" cy="334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2e360b5e54_0_13"/>
          <p:cNvSpPr txBox="1"/>
          <p:nvPr/>
        </p:nvSpPr>
        <p:spPr>
          <a:xfrm>
            <a:off x="1783025" y="4464600"/>
            <a:ext cx="662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Link: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https://docs.google.com/spreadsheets/d/17RF_uKF5L-P3jEiV3AKXlmLDNe21CX38pFXzGIqmEKI/edit?usp=sharing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43e96a42c_0_7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Existing body of work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f43e96a42c_0_7"/>
          <p:cNvSpPr txBox="1"/>
          <p:nvPr>
            <p:ph idx="1" type="body"/>
          </p:nvPr>
        </p:nvSpPr>
        <p:spPr>
          <a:xfrm>
            <a:off x="572863" y="1397657"/>
            <a:ext cx="78867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base paper, the problem statement was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 was done on the dataset which includes data cleaning, Exploratory Data Analysis and Data preprocessing.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Scaling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like Generalised Linear Model (GLM), Logistic Regression, SVC and Naive Bayes were run and analysed.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3e96a42c_0_14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f43e96a42c_0_14"/>
          <p:cNvSpPr txBox="1"/>
          <p:nvPr>
            <p:ph idx="1" type="body"/>
          </p:nvPr>
        </p:nvSpPr>
        <p:spPr>
          <a:xfrm>
            <a:off x="572875" y="1397650"/>
            <a:ext cx="7294500" cy="30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(to find duplicates and missing values)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(to get an idea about the features influencing churn)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(transforming data from non-numerical to numerical format)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(to find the correlation between all features)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Generalized Linear Model (to gain some statistics of independent features with the dependent variable)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Scaling (Normalizing the numerical features to a specific range)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3fc2e2c0_0_4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2e3fc2e2c0_0_4"/>
          <p:cNvSpPr txBox="1"/>
          <p:nvPr>
            <p:ph idx="1" type="body"/>
          </p:nvPr>
        </p:nvSpPr>
        <p:spPr>
          <a:xfrm>
            <a:off x="572875" y="1473850"/>
            <a:ext cx="7294500" cy="30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Models (Naive Bayes + SVC + Logistic Regression + Random Forest)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Balancing (SMOTE Analysis)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(Using Correlation Matrix &amp; Principal Component Analysis)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Models (Naive Bayes + SVC + Logistic Regression + Random Forest)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parameters of Naive Bayes, Logistic Regression and SVC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ROC-AUC Curve for analysis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9478b8a4c_5_6"/>
          <p:cNvSpPr txBox="1"/>
          <p:nvPr>
            <p:ph type="title"/>
          </p:nvPr>
        </p:nvSpPr>
        <p:spPr>
          <a:xfrm>
            <a:off x="504300" y="3175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Final 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g219478b8a4c_5_6"/>
          <p:cNvGraphicFramePr/>
          <p:nvPr/>
        </p:nvGraphicFramePr>
        <p:xfrm>
          <a:off x="4693100" y="1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20350"/>
                <a:gridCol w="880425"/>
                <a:gridCol w="800400"/>
                <a:gridCol w="880425"/>
                <a:gridCol w="773725"/>
              </a:tblGrid>
              <a:tr h="835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30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02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50.60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02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80.73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70.53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82.60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1" name="Google Shape;131;g219478b8a4c_5_6"/>
          <p:cNvGraphicFramePr/>
          <p:nvPr/>
        </p:nvGraphicFramePr>
        <p:xfrm>
          <a:off x="420450" y="151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13325"/>
                <a:gridCol w="871825"/>
                <a:gridCol w="792575"/>
                <a:gridCol w="871825"/>
                <a:gridCol w="805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41.91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50.81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79.61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2" name="Google Shape;132;g219478b8a4c_5_6"/>
          <p:cNvSpPr txBox="1"/>
          <p:nvPr>
            <p:ph idx="1" type="body"/>
          </p:nvPr>
        </p:nvSpPr>
        <p:spPr>
          <a:xfrm>
            <a:off x="1331800" y="3742950"/>
            <a:ext cx="233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Data Balancing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(7032 x 31)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19478b8a4c_5_6"/>
          <p:cNvSpPr txBox="1"/>
          <p:nvPr>
            <p:ph idx="1" type="body"/>
          </p:nvPr>
        </p:nvSpPr>
        <p:spPr>
          <a:xfrm>
            <a:off x="5656800" y="3715675"/>
            <a:ext cx="233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Balancing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(9769 x 31)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3fc2e2c0_0_16"/>
          <p:cNvSpPr txBox="1"/>
          <p:nvPr>
            <p:ph type="title"/>
          </p:nvPr>
        </p:nvSpPr>
        <p:spPr>
          <a:xfrm>
            <a:off x="504300" y="3937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Final 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2e3fc2e2c0_0_16"/>
          <p:cNvSpPr txBox="1"/>
          <p:nvPr>
            <p:ph idx="1" type="body"/>
          </p:nvPr>
        </p:nvSpPr>
        <p:spPr>
          <a:xfrm>
            <a:off x="1156425" y="3742950"/>
            <a:ext cx="2814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Feature Selection based on Correlation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2e3fc2e2c0_0_16"/>
          <p:cNvSpPr txBox="1"/>
          <p:nvPr>
            <p:ph idx="1" type="body"/>
          </p:nvPr>
        </p:nvSpPr>
        <p:spPr>
          <a:xfrm>
            <a:off x="5656800" y="3715675"/>
            <a:ext cx="233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PCA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g22e3fc2e2c0_0_16"/>
          <p:cNvGraphicFramePr/>
          <p:nvPr/>
        </p:nvGraphicFramePr>
        <p:xfrm>
          <a:off x="412950" y="14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20350"/>
                <a:gridCol w="880425"/>
                <a:gridCol w="800400"/>
                <a:gridCol w="880425"/>
                <a:gridCol w="773725"/>
              </a:tblGrid>
              <a:tr h="772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7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78.67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7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7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7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77.77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2" name="Google Shape;142;g22e3fc2e2c0_0_16"/>
          <p:cNvGraphicFramePr/>
          <p:nvPr/>
        </p:nvGraphicFramePr>
        <p:xfrm>
          <a:off x="4680150" y="14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{E27B71EA-AE2A-45F2-858B-426DEC5CA845}</a:tableStyleId>
              </a:tblPr>
              <a:tblGrid>
                <a:gridCol w="736350"/>
                <a:gridCol w="899975"/>
                <a:gridCol w="818175"/>
                <a:gridCol w="899975"/>
                <a:gridCol w="790900"/>
              </a:tblGrid>
              <a:tr h="883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9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9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59.40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9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9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