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xxr8HbnuAlEPvO2UT5rcrCnb/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8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fmla="val 16339879" name="adj1"/>
              <a:gd fmla="val 21412310" name="adj2"/>
              <a:gd fmla="val 1204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7"/>
          <p:cNvSpPr txBox="1"/>
          <p:nvPr>
            <p:ph idx="1" type="subTitle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37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8"/>
          <p:cNvSpPr/>
          <p:nvPr/>
        </p:nvSpPr>
        <p:spPr>
          <a:xfrm rot="8605101">
            <a:off x="6426768" y="-465210"/>
            <a:ext cx="1705462" cy="1705462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 txBox="1"/>
          <p:nvPr>
            <p:ph type="title"/>
          </p:nvPr>
        </p:nvSpPr>
        <p:spPr>
          <a:xfrm>
            <a:off x="1167450" y="1168250"/>
            <a:ext cx="68091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38"/>
          <p:cNvSpPr/>
          <p:nvPr/>
        </p:nvSpPr>
        <p:spPr>
          <a:xfrm rot="-899996">
            <a:off x="-1303250" y="3960928"/>
            <a:ext cx="2504850" cy="2504850"/>
          </a:xfrm>
          <a:prstGeom prst="blockArc">
            <a:avLst>
              <a:gd fmla="val 17160890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3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fmla="val 12085351" name="adj1"/>
              <a:gd fmla="val 16819483" name="adj2"/>
              <a:gd fmla="val 17550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3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3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3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39"/>
          <p:cNvSpPr txBox="1"/>
          <p:nvPr>
            <p:ph idx="1" type="subTitle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"/>
          <p:cNvSpPr/>
          <p:nvPr/>
        </p:nvSpPr>
        <p:spPr>
          <a:xfrm rot="4458820">
            <a:off x="-1366688" y="4266321"/>
            <a:ext cx="2387832" cy="2387832"/>
          </a:xfrm>
          <a:prstGeom prst="blockArc">
            <a:avLst>
              <a:gd fmla="val 12020406" name="adj1"/>
              <a:gd fmla="val 16274686" name="adj2"/>
              <a:gd fmla="val 10157" name="adj3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1"/>
          <p:cNvSpPr/>
          <p:nvPr/>
        </p:nvSpPr>
        <p:spPr>
          <a:xfrm rot="10800000">
            <a:off x="2493150" y="1026650"/>
            <a:ext cx="4157700" cy="2669100"/>
          </a:xfrm>
          <a:prstGeom prst="round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1"/>
          <p:cNvSpPr txBox="1"/>
          <p:nvPr>
            <p:ph hasCustomPrompt="1" type="title"/>
          </p:nvPr>
        </p:nvSpPr>
        <p:spPr>
          <a:xfrm>
            <a:off x="2493150" y="987600"/>
            <a:ext cx="41577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41"/>
          <p:cNvSpPr txBox="1"/>
          <p:nvPr>
            <p:ph idx="2" type="title"/>
          </p:nvPr>
        </p:nvSpPr>
        <p:spPr>
          <a:xfrm>
            <a:off x="2999550" y="3695750"/>
            <a:ext cx="31449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41"/>
          <p:cNvSpPr/>
          <p:nvPr/>
        </p:nvSpPr>
        <p:spPr>
          <a:xfrm rot="10800000">
            <a:off x="7185416" y="-1943003"/>
            <a:ext cx="3679200" cy="3679200"/>
          </a:xfrm>
          <a:prstGeom prst="blockArc">
            <a:avLst>
              <a:gd fmla="val 15904124" name="adj1"/>
              <a:gd fmla="val 21548879" name="adj2"/>
              <a:gd fmla="val 959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43"/>
          <p:cNvSpPr txBox="1"/>
          <p:nvPr>
            <p:ph idx="1" type="subTitle"/>
          </p:nvPr>
        </p:nvSpPr>
        <p:spPr>
          <a:xfrm>
            <a:off x="103077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0" name="Google Shape;120;p43"/>
          <p:cNvSpPr txBox="1"/>
          <p:nvPr>
            <p:ph idx="2" type="subTitle"/>
          </p:nvPr>
        </p:nvSpPr>
        <p:spPr>
          <a:xfrm>
            <a:off x="103077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3" type="subTitle"/>
          </p:nvPr>
        </p:nvSpPr>
        <p:spPr>
          <a:xfrm>
            <a:off x="3445500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 txBox="1"/>
          <p:nvPr>
            <p:ph idx="4" type="subTitle"/>
          </p:nvPr>
        </p:nvSpPr>
        <p:spPr>
          <a:xfrm>
            <a:off x="3445500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5" type="subTitle"/>
          </p:nvPr>
        </p:nvSpPr>
        <p:spPr>
          <a:xfrm>
            <a:off x="5860225" y="30872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6" type="subTitle"/>
          </p:nvPr>
        </p:nvSpPr>
        <p:spPr>
          <a:xfrm>
            <a:off x="5860225" y="340467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fmla="val 16164733" name="adj1"/>
              <a:gd fmla="val 104114" name="adj2"/>
              <a:gd fmla="val 12778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/>
          <p:nvPr/>
        </p:nvSpPr>
        <p:spPr>
          <a:xfrm rot="5400000">
            <a:off x="-1048428" y="-1119626"/>
            <a:ext cx="2390400" cy="2390400"/>
          </a:xfrm>
          <a:prstGeom prst="blockArc">
            <a:avLst>
              <a:gd fmla="val 15904124" name="adj1"/>
              <a:gd fmla="val 472041" name="adj2"/>
              <a:gd fmla="val 7686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4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fmla="val 13339976" name="adj1"/>
              <a:gd fmla="val 19973339" name="adj2"/>
              <a:gd fmla="val 27944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4"/>
          <p:cNvSpPr txBox="1"/>
          <p:nvPr>
            <p:ph idx="1" type="subTitle"/>
          </p:nvPr>
        </p:nvSpPr>
        <p:spPr>
          <a:xfrm>
            <a:off x="165242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subTitle"/>
          </p:nvPr>
        </p:nvSpPr>
        <p:spPr>
          <a:xfrm>
            <a:off x="165242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3" type="subTitle"/>
          </p:nvPr>
        </p:nvSpPr>
        <p:spPr>
          <a:xfrm>
            <a:off x="1652425" y="3024381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4" type="subTitle"/>
          </p:nvPr>
        </p:nvSpPr>
        <p:spPr>
          <a:xfrm>
            <a:off x="1652425" y="3383524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5" type="subTitle"/>
          </p:nvPr>
        </p:nvSpPr>
        <p:spPr>
          <a:xfrm>
            <a:off x="5573675" y="1371625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6" type="subTitle"/>
          </p:nvPr>
        </p:nvSpPr>
        <p:spPr>
          <a:xfrm>
            <a:off x="5573675" y="1730768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7" type="subTitle"/>
          </p:nvPr>
        </p:nvSpPr>
        <p:spPr>
          <a:xfrm>
            <a:off x="5573675" y="3024380"/>
            <a:ext cx="2755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8" type="subTitle"/>
          </p:nvPr>
        </p:nvSpPr>
        <p:spPr>
          <a:xfrm>
            <a:off x="5573675" y="3383522"/>
            <a:ext cx="2755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4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s numbers">
  <p:cSld name="CUSTOM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5"/>
          <p:cNvSpPr/>
          <p:nvPr/>
        </p:nvSpPr>
        <p:spPr>
          <a:xfrm rot="1339804">
            <a:off x="-518444" y="4635459"/>
            <a:ext cx="1008313" cy="1008313"/>
          </a:xfrm>
          <a:prstGeom prst="blockArc">
            <a:avLst>
              <a:gd fmla="val 14875850" name="adj1"/>
              <a:gd fmla="val 20435345" name="adj2"/>
              <a:gd fmla="val 28025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5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4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45"/>
          <p:cNvSpPr txBox="1"/>
          <p:nvPr>
            <p:ph idx="2" type="title"/>
          </p:nvPr>
        </p:nvSpPr>
        <p:spPr>
          <a:xfrm>
            <a:off x="24059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45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45"/>
          <p:cNvSpPr txBox="1"/>
          <p:nvPr>
            <p:ph idx="1" type="subTitle"/>
          </p:nvPr>
        </p:nvSpPr>
        <p:spPr>
          <a:xfrm>
            <a:off x="24059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49" name="Google Shape;149;p45"/>
          <p:cNvSpPr txBox="1"/>
          <p:nvPr>
            <p:ph idx="3" type="subTitle"/>
          </p:nvPr>
        </p:nvSpPr>
        <p:spPr>
          <a:xfrm>
            <a:off x="24059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4" type="title"/>
          </p:nvPr>
        </p:nvSpPr>
        <p:spPr>
          <a:xfrm>
            <a:off x="23738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45"/>
          <p:cNvSpPr txBox="1"/>
          <p:nvPr>
            <p:ph idx="5" type="subTitle"/>
          </p:nvPr>
        </p:nvSpPr>
        <p:spPr>
          <a:xfrm>
            <a:off x="23738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52" name="Google Shape;152;p45"/>
          <p:cNvSpPr txBox="1"/>
          <p:nvPr>
            <p:ph idx="6" type="subTitle"/>
          </p:nvPr>
        </p:nvSpPr>
        <p:spPr>
          <a:xfrm>
            <a:off x="23738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7" type="title"/>
          </p:nvPr>
        </p:nvSpPr>
        <p:spPr>
          <a:xfrm>
            <a:off x="6154650" y="125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45"/>
          <p:cNvSpPr txBox="1"/>
          <p:nvPr>
            <p:ph idx="8" type="subTitle"/>
          </p:nvPr>
        </p:nvSpPr>
        <p:spPr>
          <a:xfrm>
            <a:off x="6154650" y="153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55" name="Google Shape;155;p45"/>
          <p:cNvSpPr txBox="1"/>
          <p:nvPr>
            <p:ph idx="9" type="subTitle"/>
          </p:nvPr>
        </p:nvSpPr>
        <p:spPr>
          <a:xfrm>
            <a:off x="6154650" y="192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3" type="title"/>
          </p:nvPr>
        </p:nvSpPr>
        <p:spPr>
          <a:xfrm>
            <a:off x="6122550" y="3098650"/>
            <a:ext cx="2018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45"/>
          <p:cNvSpPr txBox="1"/>
          <p:nvPr>
            <p:ph idx="14" type="subTitle"/>
          </p:nvPr>
        </p:nvSpPr>
        <p:spPr>
          <a:xfrm>
            <a:off x="6122550" y="3371400"/>
            <a:ext cx="2018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58" name="Google Shape;158;p45"/>
          <p:cNvSpPr txBox="1"/>
          <p:nvPr>
            <p:ph idx="15" type="subTitle"/>
          </p:nvPr>
        </p:nvSpPr>
        <p:spPr>
          <a:xfrm>
            <a:off x="6122550" y="3765000"/>
            <a:ext cx="2018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16"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6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6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46"/>
          <p:cNvSpPr txBox="1"/>
          <p:nvPr>
            <p:ph idx="1" type="subTitle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65" name="Google Shape;165;p46"/>
          <p:cNvSpPr txBox="1"/>
          <p:nvPr>
            <p:ph idx="2" type="subTitle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6"/>
          <p:cNvSpPr txBox="1"/>
          <p:nvPr>
            <p:ph idx="3" type="subTitle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4" type="subTitle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5" type="subTitle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69" name="Google Shape;169;p46"/>
          <p:cNvSpPr txBox="1"/>
          <p:nvPr>
            <p:ph idx="6" type="subTitle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9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9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fmla="val 12582103" name="adj1"/>
              <a:gd fmla="val 16685375" name="adj2"/>
              <a:gd fmla="val 10255" name="adj3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2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7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fmla="val 11751713" name="adj1"/>
              <a:gd fmla="val 837016" name="adj2"/>
              <a:gd fmla="val 9209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7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fmla="val 8720" name="adj"/>
            </a:avLst>
          </a:prstGeom>
          <a:solidFill>
            <a:srgbClr val="FBB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7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7"/>
          <p:cNvSpPr txBox="1"/>
          <p:nvPr/>
        </p:nvSpPr>
        <p:spPr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47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47"/>
          <p:cNvSpPr txBox="1"/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47"/>
          <p:cNvSpPr txBox="1"/>
          <p:nvPr>
            <p:ph idx="1" type="subTitle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79" name="Google Shape;179;p47"/>
          <p:cNvSpPr/>
          <p:nvPr/>
        </p:nvSpPr>
        <p:spPr>
          <a:xfrm flipH="1" rot="-3224087">
            <a:off x="7590735" y="764028"/>
            <a:ext cx="1705595" cy="1705595"/>
          </a:xfrm>
          <a:prstGeom prst="blockArc">
            <a:avLst>
              <a:gd fmla="val 13003178" name="adj1"/>
              <a:gd fmla="val 2121832" name="adj2"/>
              <a:gd fmla="val 25028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ext columns ">
  <p:cSld name="CUSTOM_4"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"/>
          <p:cNvSpPr/>
          <p:nvPr/>
        </p:nvSpPr>
        <p:spPr>
          <a:xfrm>
            <a:off x="-28575" y="-82650"/>
            <a:ext cx="46005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8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48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48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48"/>
          <p:cNvSpPr txBox="1"/>
          <p:nvPr>
            <p:ph type="title"/>
          </p:nvPr>
        </p:nvSpPr>
        <p:spPr>
          <a:xfrm>
            <a:off x="376750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86" name="Google Shape;186;p48"/>
          <p:cNvSpPr txBox="1"/>
          <p:nvPr>
            <p:ph idx="1" type="subTitle"/>
          </p:nvPr>
        </p:nvSpPr>
        <p:spPr>
          <a:xfrm>
            <a:off x="376750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87" name="Google Shape;187;p48"/>
          <p:cNvSpPr txBox="1"/>
          <p:nvPr>
            <p:ph idx="2" type="title"/>
          </p:nvPr>
        </p:nvSpPr>
        <p:spPr>
          <a:xfrm>
            <a:off x="4745525" y="2660066"/>
            <a:ext cx="39948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88" name="Google Shape;188;p48"/>
          <p:cNvSpPr txBox="1"/>
          <p:nvPr>
            <p:ph idx="3" type="subTitle"/>
          </p:nvPr>
        </p:nvSpPr>
        <p:spPr>
          <a:xfrm>
            <a:off x="4745525" y="3513925"/>
            <a:ext cx="4045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_1"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9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9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49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9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2"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/>
          <p:nvPr/>
        </p:nvSpPr>
        <p:spPr>
          <a:xfrm rot="8596392">
            <a:off x="-890389" y="-973043"/>
            <a:ext cx="1705685" cy="1705685"/>
          </a:xfrm>
          <a:prstGeom prst="blockArc">
            <a:avLst>
              <a:gd fmla="val 11751713" name="adj1"/>
              <a:gd fmla="val 2721617" name="adj2"/>
              <a:gd fmla="val 26058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0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0"/>
          <p:cNvSpPr/>
          <p:nvPr/>
        </p:nvSpPr>
        <p:spPr>
          <a:xfrm>
            <a:off x="8229275" y="4204475"/>
            <a:ext cx="1880400" cy="1880400"/>
          </a:xfrm>
          <a:prstGeom prst="donut">
            <a:avLst>
              <a:gd fmla="val 872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0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50"/>
          <p:cNvSpPr txBox="1"/>
          <p:nvPr>
            <p:ph idx="1" type="subTitle"/>
          </p:nvPr>
        </p:nvSpPr>
        <p:spPr>
          <a:xfrm>
            <a:off x="5048375" y="1124375"/>
            <a:ext cx="30198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01" name="Google Shape;201;p50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4_1_1_1_2"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/>
          <p:nvPr/>
        </p:nvSpPr>
        <p:spPr>
          <a:xfrm rot="10800000">
            <a:off x="-1180114" y="-1205300"/>
            <a:ext cx="2387700" cy="2387700"/>
          </a:xfrm>
          <a:prstGeom prst="blockArc">
            <a:avLst>
              <a:gd fmla="val 10779047" name="adj1"/>
              <a:gd fmla="val 16253876" name="adj2"/>
              <a:gd fmla="val 890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1"/>
          <p:cNvSpPr txBox="1"/>
          <p:nvPr>
            <p:ph type="title"/>
          </p:nvPr>
        </p:nvSpPr>
        <p:spPr>
          <a:xfrm>
            <a:off x="5469575" y="562313"/>
            <a:ext cx="27288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51"/>
          <p:cNvSpPr txBox="1"/>
          <p:nvPr>
            <p:ph idx="1" type="subTitle"/>
          </p:nvPr>
        </p:nvSpPr>
        <p:spPr>
          <a:xfrm>
            <a:off x="4644581" y="1506915"/>
            <a:ext cx="2265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51"/>
          <p:cNvSpPr txBox="1"/>
          <p:nvPr>
            <p:ph idx="2" type="subTitle"/>
          </p:nvPr>
        </p:nvSpPr>
        <p:spPr>
          <a:xfrm>
            <a:off x="4639568" y="2245125"/>
            <a:ext cx="2265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08" name="Google Shape;208;p51"/>
          <p:cNvSpPr txBox="1"/>
          <p:nvPr>
            <p:ph idx="3" type="subTitle"/>
          </p:nvPr>
        </p:nvSpPr>
        <p:spPr>
          <a:xfrm>
            <a:off x="4634550" y="3038165"/>
            <a:ext cx="2265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51"/>
          <p:cNvSpPr txBox="1"/>
          <p:nvPr>
            <p:ph idx="4" type="subTitle"/>
          </p:nvPr>
        </p:nvSpPr>
        <p:spPr>
          <a:xfrm>
            <a:off x="4644581" y="3776474"/>
            <a:ext cx="2265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4_1_1_1_1">
    <p:bg>
      <p:bgPr>
        <a:solidFill>
          <a:schemeClr val="accen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words">
  <p:cSld name="CUSTOM_4_1_1_1_1_1">
    <p:bg>
      <p:bgPr>
        <a:noFill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type="title"/>
          </p:nvPr>
        </p:nvSpPr>
        <p:spPr>
          <a:xfrm>
            <a:off x="4858175" y="3478275"/>
            <a:ext cx="39141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bg>
      <p:bgPr>
        <a:noFill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/>
          <p:nvPr/>
        </p:nvSpPr>
        <p:spPr>
          <a:xfrm rot="-5400000">
            <a:off x="8177603" y="-1151798"/>
            <a:ext cx="1948500" cy="1948500"/>
          </a:xfrm>
          <a:prstGeom prst="blockArc">
            <a:avLst>
              <a:gd fmla="val 10796618" name="adj1"/>
              <a:gd fmla="val 15882085" name="adj2"/>
              <a:gd fmla="val 7819" name="adj3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/>
          <p:nvPr/>
        </p:nvSpPr>
        <p:spPr>
          <a:xfrm rot="-900003">
            <a:off x="-1427327" y="3995525"/>
            <a:ext cx="2387761" cy="2387761"/>
          </a:xfrm>
          <a:prstGeom prst="blockArc">
            <a:avLst>
              <a:gd fmla="val 17683086" name="adj1"/>
              <a:gd fmla="val 837016" name="adj2"/>
              <a:gd fmla="val 9209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 txBox="1"/>
          <p:nvPr>
            <p:ph type="title"/>
          </p:nvPr>
        </p:nvSpPr>
        <p:spPr>
          <a:xfrm>
            <a:off x="938675" y="1236950"/>
            <a:ext cx="36138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subTitle"/>
          </p:nvPr>
        </p:nvSpPr>
        <p:spPr>
          <a:xfrm>
            <a:off x="1028700" y="2030575"/>
            <a:ext cx="36138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bg>
      <p:bgPr>
        <a:solidFill>
          <a:schemeClr val="accen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fmla="val 16550563" name="adj1"/>
              <a:gd fmla="val 608065" name="adj2"/>
              <a:gd fmla="val 8235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1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fmla="val 13159347" name="adj1"/>
              <a:gd fmla="val 19114359" name="adj2"/>
              <a:gd fmla="val 21488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1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35;p31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31"/>
          <p:cNvSpPr txBox="1"/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1"/>
          <p:cNvSpPr txBox="1"/>
          <p:nvPr>
            <p:ph idx="1" type="subTitle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_1_1_3">
    <p:bg>
      <p:bgPr>
        <a:noFill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fmla="val 10820796" name="adj1"/>
              <a:gd fmla="val 16556050" name="adj2"/>
              <a:gd fmla="val 1084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3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fmla="val 17506725" name="adj1"/>
              <a:gd fmla="val 21555750" name="adj2"/>
              <a:gd fmla="val 9524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2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5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33"/>
          <p:cNvSpPr txBox="1"/>
          <p:nvPr>
            <p:ph idx="1" type="subTitle"/>
          </p:nvPr>
        </p:nvSpPr>
        <p:spPr>
          <a:xfrm>
            <a:off x="103077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2" type="subTitle"/>
          </p:nvPr>
        </p:nvSpPr>
        <p:spPr>
          <a:xfrm>
            <a:off x="103077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3" type="subTitle"/>
          </p:nvPr>
        </p:nvSpPr>
        <p:spPr>
          <a:xfrm>
            <a:off x="3445500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4" type="subTitle"/>
          </p:nvPr>
        </p:nvSpPr>
        <p:spPr>
          <a:xfrm>
            <a:off x="3445500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5" type="subTitle"/>
          </p:nvPr>
        </p:nvSpPr>
        <p:spPr>
          <a:xfrm>
            <a:off x="5860225" y="34124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6" type="subTitle"/>
          </p:nvPr>
        </p:nvSpPr>
        <p:spPr>
          <a:xfrm>
            <a:off x="5860225" y="37298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7" type="subTitle"/>
          </p:nvPr>
        </p:nvSpPr>
        <p:spPr>
          <a:xfrm>
            <a:off x="103077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8" type="subTitle"/>
          </p:nvPr>
        </p:nvSpPr>
        <p:spPr>
          <a:xfrm>
            <a:off x="103077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9" type="subTitle"/>
          </p:nvPr>
        </p:nvSpPr>
        <p:spPr>
          <a:xfrm>
            <a:off x="3445500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3" type="subTitle"/>
          </p:nvPr>
        </p:nvSpPr>
        <p:spPr>
          <a:xfrm>
            <a:off x="3445500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4" type="subTitle"/>
          </p:nvPr>
        </p:nvSpPr>
        <p:spPr>
          <a:xfrm>
            <a:off x="5860225" y="1864600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5" type="subTitle"/>
          </p:nvPr>
        </p:nvSpPr>
        <p:spPr>
          <a:xfrm>
            <a:off x="5860225" y="218200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33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fmla="val 15904124" name="adj1"/>
              <a:gd fmla="val 722519" name="adj2"/>
              <a:gd fmla="val 7278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4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4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fmla="val 17023199" name="adj1"/>
              <a:gd fmla="val 920811" name="adj2"/>
              <a:gd fmla="val 9035" name="adj3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4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4"/>
          <p:cNvSpPr txBox="1"/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b="1" sz="4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1" type="subTitle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9" name="Google Shape;69;p34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4"/>
          <p:cNvSpPr txBox="1"/>
          <p:nvPr>
            <p:ph idx="2" type="title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3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fmla="val 16164733" name="adj1"/>
              <a:gd fmla="val 69283" name="adj2"/>
              <a:gd fmla="val 23676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5"/>
          <p:cNvSpPr txBox="1"/>
          <p:nvPr>
            <p:ph idx="1" type="subTitle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2" type="subTitle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3" type="subTitle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4" type="subTitle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3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fmla="val 10676778" name="adj1"/>
              <a:gd fmla="val 16322302" name="adj2"/>
              <a:gd fmla="val 11982" name="adj3"/>
            </a:avLst>
          </a:prstGeom>
          <a:solidFill>
            <a:srgbClr val="BDC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/>
          <p:nvPr>
            <p:ph idx="1" type="subTitle"/>
          </p:nvPr>
        </p:nvSpPr>
        <p:spPr>
          <a:xfrm>
            <a:off x="2660100" y="3178888"/>
            <a:ext cx="38238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Domain: SVD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"/>
          <p:cNvSpPr txBox="1"/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Image Compression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Properties of SVD</a:t>
            </a:r>
            <a:endParaRPr/>
          </a:p>
        </p:txBody>
      </p:sp>
      <p:sp>
        <p:nvSpPr>
          <p:cNvPr id="281" name="Google Shape;281;p10"/>
          <p:cNvSpPr txBox="1"/>
          <p:nvPr>
            <p:ph idx="1" type="body"/>
          </p:nvPr>
        </p:nvSpPr>
        <p:spPr>
          <a:xfrm>
            <a:off x="702900" y="1152475"/>
            <a:ext cx="75531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singular value σ₁, σ₂, …, σₙ are unique, however, the matrices U and V are not unique.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AᵀA = VSᵀSVᵀ, so V diagonalizes AᵀA, it follows that the vⱼ’s are  the  eigenvector of AᵀA.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 AAᵀ = USSᵀUᵀ , so it follows that U diagonalizes AAᵀ and that the uⱼ’s are the eigenvectors of AAᵀ.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A has rank of r then vⱼ, vⱼ, …, vᵣ form an orthonormal basis for range space of Aᵀ, R(Aᵀ) and uⱼ, uⱼ, …, uᵣ form an  orthonormal basis for range space A, R(A).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rank of matrix A is equal to the number of its nonzero singular values</a:t>
            </a:r>
            <a:endParaRPr sz="1500"/>
          </a:p>
          <a:p>
            <a:pPr indent="0" lvl="0" marL="9144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SVD Methodology</a:t>
            </a:r>
            <a:endParaRPr/>
          </a:p>
        </p:txBody>
      </p:sp>
      <p:sp>
        <p:nvSpPr>
          <p:cNvPr id="287" name="Google Shape;287;p11"/>
          <p:cNvSpPr txBox="1"/>
          <p:nvPr>
            <p:ph idx="8" type="subTitle"/>
          </p:nvPr>
        </p:nvSpPr>
        <p:spPr>
          <a:xfrm>
            <a:off x="671550" y="1031175"/>
            <a:ext cx="7407000" cy="3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highlight>
                  <a:srgbClr val="FFFFFF"/>
                </a:highlight>
              </a:rPr>
              <a:t>While compressing the above sum is not performed till the very last term. 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highlight>
                  <a:srgbClr val="FFFFFF"/>
                </a:highlight>
              </a:rPr>
              <a:t>Instead sum is taken till first “k” term,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900"/>
          </a:p>
        </p:txBody>
      </p:sp>
      <p:pic>
        <p:nvPicPr>
          <p:cNvPr id="288" name="Google Shape;2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738" y="1401863"/>
            <a:ext cx="21621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7350" y="1516163"/>
            <a:ext cx="3028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6375" y="3989913"/>
            <a:ext cx="32385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296" name="Google Shape;296;p12"/>
          <p:cNvSpPr txBox="1"/>
          <p:nvPr>
            <p:ph idx="7" type="subTitle"/>
          </p:nvPr>
        </p:nvSpPr>
        <p:spPr>
          <a:xfrm>
            <a:off x="887900" y="1443913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000"/>
              <a:t>“ k ”</a:t>
            </a:r>
            <a:endParaRPr sz="2000"/>
          </a:p>
        </p:txBody>
      </p:sp>
      <p:sp>
        <p:nvSpPr>
          <p:cNvPr id="297" name="Google Shape;297;p12"/>
          <p:cNvSpPr txBox="1"/>
          <p:nvPr>
            <p:ph idx="8" type="subTitle"/>
          </p:nvPr>
        </p:nvSpPr>
        <p:spPr>
          <a:xfrm>
            <a:off x="2986950" y="1385800"/>
            <a:ext cx="57582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take the largest k elements along the diagonal and set others to 0.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 to 0 - columns in U and rows in Vᵀ with index larger than k.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298" name="Google Shape;298;p12"/>
          <p:cNvSpPr/>
          <p:nvPr/>
        </p:nvSpPr>
        <p:spPr>
          <a:xfrm>
            <a:off x="679500" y="1561072"/>
            <a:ext cx="159300" cy="159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575" y="2919499"/>
            <a:ext cx="6902850" cy="14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05" name="Google Shape;305;p13"/>
          <p:cNvSpPr txBox="1"/>
          <p:nvPr>
            <p:ph idx="7" type="subTitle"/>
          </p:nvPr>
        </p:nvSpPr>
        <p:spPr>
          <a:xfrm>
            <a:off x="964025" y="1284088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000"/>
              <a:t>Memory</a:t>
            </a:r>
            <a:endParaRPr sz="2000"/>
          </a:p>
        </p:txBody>
      </p:sp>
      <p:sp>
        <p:nvSpPr>
          <p:cNvPr id="306" name="Google Shape;306;p13"/>
          <p:cNvSpPr txBox="1"/>
          <p:nvPr>
            <p:ph idx="8" type="subTitle"/>
          </p:nvPr>
        </p:nvSpPr>
        <p:spPr>
          <a:xfrm>
            <a:off x="409325" y="1837525"/>
            <a:ext cx="3362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 Image= m x n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Compressed Image=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k (m + n + 1)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U ( m x k )= mk values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V^T (n x k )= nk values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 S( k x k) = k values   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A1 = mk + nk + k      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500"/>
              <a:t> = k(m+n+1)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307" name="Google Shape;307;p13"/>
          <p:cNvSpPr/>
          <p:nvPr/>
        </p:nvSpPr>
        <p:spPr>
          <a:xfrm>
            <a:off x="679475" y="1460272"/>
            <a:ext cx="159300" cy="159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13"/>
          <p:cNvCxnSpPr/>
          <p:nvPr/>
        </p:nvCxnSpPr>
        <p:spPr>
          <a:xfrm>
            <a:off x="4024725" y="1278600"/>
            <a:ext cx="29100" cy="3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3"/>
          <p:cNvSpPr txBox="1"/>
          <p:nvPr>
            <p:ph idx="7" type="subTitle"/>
          </p:nvPr>
        </p:nvSpPr>
        <p:spPr>
          <a:xfrm>
            <a:off x="4641925" y="1343113"/>
            <a:ext cx="419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000"/>
              <a:t>Compression ratio</a:t>
            </a:r>
            <a:endParaRPr sz="2000"/>
          </a:p>
        </p:txBody>
      </p:sp>
      <p:sp>
        <p:nvSpPr>
          <p:cNvPr id="310" name="Google Shape;310;p13"/>
          <p:cNvSpPr/>
          <p:nvPr/>
        </p:nvSpPr>
        <p:spPr>
          <a:xfrm>
            <a:off x="4362600" y="1518397"/>
            <a:ext cx="159300" cy="159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1600" y="1903650"/>
            <a:ext cx="20764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>
            <p:ph idx="7" type="subTitle"/>
          </p:nvPr>
        </p:nvSpPr>
        <p:spPr>
          <a:xfrm>
            <a:off x="4586150" y="2499200"/>
            <a:ext cx="419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2000"/>
              <a:t>Mean Square Error (MSE)</a:t>
            </a:r>
            <a:endParaRPr sz="2000"/>
          </a:p>
        </p:txBody>
      </p:sp>
      <p:sp>
        <p:nvSpPr>
          <p:cNvPr id="313" name="Google Shape;313;p13"/>
          <p:cNvSpPr/>
          <p:nvPr/>
        </p:nvSpPr>
        <p:spPr>
          <a:xfrm>
            <a:off x="4306825" y="2674472"/>
            <a:ext cx="159300" cy="1593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3"/>
          <p:cNvSpPr txBox="1"/>
          <p:nvPr>
            <p:ph idx="8" type="subTitle"/>
          </p:nvPr>
        </p:nvSpPr>
        <p:spPr>
          <a:xfrm>
            <a:off x="4024725" y="2991175"/>
            <a:ext cx="4807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To measure the quality between original image and compressed image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300"/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50" y="3702875"/>
            <a:ext cx="29241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idx="7" type="subTitle"/>
          </p:nvPr>
        </p:nvSpPr>
        <p:spPr>
          <a:xfrm>
            <a:off x="1094125" y="1040450"/>
            <a:ext cx="68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From a research paper by Miss Samruddhi Kahu and Ms. Reena Rahate,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 txBox="1"/>
          <p:nvPr>
            <p:ph idx="8" type="subTitle"/>
          </p:nvPr>
        </p:nvSpPr>
        <p:spPr>
          <a:xfrm>
            <a:off x="1094125" y="1725250"/>
            <a:ext cx="68694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Lower singular values carrying no or little information can be eliminated without causing severe visual distortion.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Value of k(number of eigenvalues used to compress and reconstruct an image) is related to image quality and compression ratio.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Smaller k → higher compression ratio → more degradation in image and vice versa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For compressing image,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m*n &gt; k*(m+n+1)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idx="8" type="subTitle"/>
          </p:nvPr>
        </p:nvSpPr>
        <p:spPr>
          <a:xfrm>
            <a:off x="1137300" y="1274825"/>
            <a:ext cx="68694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Concept of QR decomposition is also used in finding the eigenvalues and eigenvectors.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Finding eigenvalues of matrices with dimensions greater than 2x2 becomes tedious, and that is why QR decomposition is used.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this method, we decompose a matrix A into an orthogonal matrix Q and an upper triangular matrix R. 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Literature Survey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"/>
          <p:cNvSpPr txBox="1"/>
          <p:nvPr>
            <p:ph idx="7" type="subTitle"/>
          </p:nvPr>
        </p:nvSpPr>
        <p:spPr>
          <a:xfrm>
            <a:off x="1094125" y="1050375"/>
            <a:ext cx="708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Matlab Simulation </a:t>
            </a:r>
            <a:endParaRPr/>
          </a:p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1030775" y="1640575"/>
            <a:ext cx="71511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Image into grayscale format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Image data →  matrix of each pixel (value 0-255)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Computation of SVD operations on matrix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Computation of errors and displaying error graph 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Output as compressed images with different singular values taken at each time.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500"/>
          </a:p>
        </p:txBody>
      </p:sp>
      <p:sp>
        <p:nvSpPr>
          <p:cNvPr id="335" name="Google Shape;335;p16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Reproduced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Compressed Images (different k values)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700"/>
          </a:p>
        </p:txBody>
      </p:sp>
      <p:pic>
        <p:nvPicPr>
          <p:cNvPr id="341" name="Google Shape;341;p17"/>
          <p:cNvPicPr preferRelativeResize="0"/>
          <p:nvPr/>
        </p:nvPicPr>
        <p:blipFill rotWithShape="1">
          <a:blip r:embed="rId3">
            <a:alphaModFix/>
          </a:blip>
          <a:srcRect b="18132" l="0" r="0" t="0"/>
          <a:stretch/>
        </p:blipFill>
        <p:spPr>
          <a:xfrm>
            <a:off x="1442263" y="924900"/>
            <a:ext cx="6259475" cy="409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Graph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700"/>
          </a:p>
        </p:txBody>
      </p:sp>
      <p:pic>
        <p:nvPicPr>
          <p:cNvPr id="347" name="Google Shape;347;p18"/>
          <p:cNvPicPr preferRelativeResize="0"/>
          <p:nvPr/>
        </p:nvPicPr>
        <p:blipFill rotWithShape="1">
          <a:blip r:embed="rId3">
            <a:alphaModFix/>
          </a:blip>
          <a:srcRect b="16677" l="15749" r="4056" t="28726"/>
          <a:stretch/>
        </p:blipFill>
        <p:spPr>
          <a:xfrm>
            <a:off x="445824" y="1271286"/>
            <a:ext cx="8252349" cy="316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8"/>
          <p:cNvSpPr txBox="1"/>
          <p:nvPr/>
        </p:nvSpPr>
        <p:spPr>
          <a:xfrm>
            <a:off x="1094125" y="4527900"/>
            <a:ext cx="77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Error vs Number of singular values used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Flowchart for MATLAB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6475" y="954875"/>
            <a:ext cx="2105025" cy="4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4" name="Google Shape;224;p2"/>
          <p:cNvSpPr txBox="1"/>
          <p:nvPr>
            <p:ph idx="1" type="subTitle"/>
          </p:nvPr>
        </p:nvSpPr>
        <p:spPr>
          <a:xfrm>
            <a:off x="702925" y="1133350"/>
            <a:ext cx="77382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Multimedia content of digital information is increasing day by day. Transfer and Storage of data should be efficient.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Image compression - reducing number of bits to represent data while maintaining acceptable image quality.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A popular technique called SVD (Singular Value Decomposition) is used to compress image.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The SVD was discovered over 100 years ago independently by Eugenio Beltrami (1835–1899) and Camille Jordan (1838–1921), James Joseph Sylvester (1814– 1897), Erhard Schmidt (1876–1959), and Hermann Weyl (1885–1955).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QR decomposition is also used to help with SVD. The QR algorithm was developed by John Francis and by Vera Kublanovskaya, both working independently. 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idx="8" type="subTitle"/>
          </p:nvPr>
        </p:nvSpPr>
        <p:spPr>
          <a:xfrm>
            <a:off x="1094125" y="1283275"/>
            <a:ext cx="72009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Taking image as input and then separating RGB components 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QR decomposition is applied to find eigenvectors and eigenvalues.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Calling SVD function to perform and then reconstructing the matrix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Calculation of MSE.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094125" y="281075"/>
            <a:ext cx="7738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RGB Image compression using python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1094125" y="281075"/>
            <a:ext cx="7738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RGB Image Compression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800"/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5400" y="1429076"/>
            <a:ext cx="2922675" cy="31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1"/>
          <p:cNvPicPr preferRelativeResize="0"/>
          <p:nvPr/>
        </p:nvPicPr>
        <p:blipFill rotWithShape="1">
          <a:blip r:embed="rId4">
            <a:alphaModFix/>
          </a:blip>
          <a:srcRect b="0" l="-1720" r="1719" t="0"/>
          <a:stretch/>
        </p:blipFill>
        <p:spPr>
          <a:xfrm>
            <a:off x="4853808" y="1496300"/>
            <a:ext cx="2922655" cy="30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"/>
          <p:cNvSpPr txBox="1"/>
          <p:nvPr>
            <p:ph type="title"/>
          </p:nvPr>
        </p:nvSpPr>
        <p:spPr>
          <a:xfrm>
            <a:off x="1094125" y="281075"/>
            <a:ext cx="7738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RGB Image Compression Graph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800"/>
          </a:p>
        </p:txBody>
      </p:sp>
      <p:pic>
        <p:nvPicPr>
          <p:cNvPr id="373" name="Google Shape;3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175" y="2142465"/>
            <a:ext cx="2348821" cy="1088806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3919" y="1229275"/>
            <a:ext cx="4418280" cy="314550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5" name="Google Shape;375;p22"/>
          <p:cNvSpPr txBox="1"/>
          <p:nvPr/>
        </p:nvSpPr>
        <p:spPr>
          <a:xfrm>
            <a:off x="5462100" y="4581400"/>
            <a:ext cx="184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Graph: k vs MSE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idx="2" type="subTitle"/>
          </p:nvPr>
        </p:nvSpPr>
        <p:spPr>
          <a:xfrm>
            <a:off x="421375" y="3401550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Output 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Compressed image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 txBox="1"/>
          <p:nvPr>
            <p:ph idx="4" type="subTitle"/>
          </p:nvPr>
        </p:nvSpPr>
        <p:spPr>
          <a:xfrm>
            <a:off x="3609800" y="3242400"/>
            <a:ext cx="19830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Regenerating matrix components and combining them &amp; calculation of MSE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 txBox="1"/>
          <p:nvPr>
            <p:ph idx="6" type="subTitle"/>
          </p:nvPr>
        </p:nvSpPr>
        <p:spPr>
          <a:xfrm>
            <a:off x="6446850" y="3242400"/>
            <a:ext cx="20085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Using k values and removing values greater than k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83" name="Google Shape;383;p23"/>
          <p:cNvSpPr txBox="1"/>
          <p:nvPr>
            <p:ph idx="8" type="subTitle"/>
          </p:nvPr>
        </p:nvSpPr>
        <p:spPr>
          <a:xfrm>
            <a:off x="421375" y="1574525"/>
            <a:ext cx="20085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Taking image as input and separating its RGB components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84" name="Google Shape;384;p23"/>
          <p:cNvSpPr txBox="1"/>
          <p:nvPr>
            <p:ph idx="13" type="subTitle"/>
          </p:nvPr>
        </p:nvSpPr>
        <p:spPr>
          <a:xfrm>
            <a:off x="3707050" y="1574525"/>
            <a:ext cx="2253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Finding eigenvalues and eigenvectors using QR decomposition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85" name="Google Shape;385;p23"/>
          <p:cNvSpPr txBox="1"/>
          <p:nvPr>
            <p:ph idx="15" type="subTitle"/>
          </p:nvPr>
        </p:nvSpPr>
        <p:spPr>
          <a:xfrm>
            <a:off x="6660150" y="1598088"/>
            <a:ext cx="1854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Performing SVD on component matrices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Flowchart </a:t>
            </a:r>
            <a:endParaRPr/>
          </a:p>
        </p:txBody>
      </p:sp>
      <p:cxnSp>
        <p:nvCxnSpPr>
          <p:cNvPr id="387" name="Google Shape;387;p23"/>
          <p:cNvCxnSpPr/>
          <p:nvPr/>
        </p:nvCxnSpPr>
        <p:spPr>
          <a:xfrm>
            <a:off x="2673475" y="2024525"/>
            <a:ext cx="915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23"/>
          <p:cNvCxnSpPr/>
          <p:nvPr/>
        </p:nvCxnSpPr>
        <p:spPr>
          <a:xfrm>
            <a:off x="5854100" y="2024525"/>
            <a:ext cx="9153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p23"/>
          <p:cNvCxnSpPr/>
          <p:nvPr/>
        </p:nvCxnSpPr>
        <p:spPr>
          <a:xfrm flipH="1">
            <a:off x="7582950" y="2498100"/>
            <a:ext cx="8700" cy="607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23"/>
          <p:cNvCxnSpPr/>
          <p:nvPr/>
        </p:nvCxnSpPr>
        <p:spPr>
          <a:xfrm flipH="1" rot="5400000">
            <a:off x="6083350" y="3313800"/>
            <a:ext cx="8100" cy="757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23"/>
          <p:cNvCxnSpPr/>
          <p:nvPr/>
        </p:nvCxnSpPr>
        <p:spPr>
          <a:xfrm flipH="1" rot="5400000">
            <a:off x="3227150" y="3407550"/>
            <a:ext cx="8100" cy="757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23"/>
          <p:cNvSpPr/>
          <p:nvPr/>
        </p:nvSpPr>
        <p:spPr>
          <a:xfrm>
            <a:off x="421370" y="3044100"/>
            <a:ext cx="2253000" cy="1614900"/>
          </a:xfrm>
          <a:prstGeom prst="ellipse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idx="8" type="subTitle"/>
          </p:nvPr>
        </p:nvSpPr>
        <p:spPr>
          <a:xfrm>
            <a:off x="1094125" y="1092150"/>
            <a:ext cx="72852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1. Jameela, Rehna. (2011). JPEG Image Compression using Singular Value Decomposition. IOSR Journal of Electrical and Electronics Engineering. 1. 81 - 88.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2. Kahu, S. and Rahate, R., 2013. Image Compression using Singular Value Decomposition. [ebook] SciResPub., pp.244-248. Available at: &lt;http://www.ijoart.org/docs/Image-Compression-using-Singular-Value-Decomposition.pdf&gt; [Accessed 28 September 2021].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3.Singular value decomposition applied to digital image ... (n.d.). Retrieved October 20, 2021, from https://sites.math.washington.edu/~morrow/498_13/svdphoto.pdf.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4. Image compression using singular value ... - math. (n.d.). Retrieved October 20, 2021, from https://www.math.utah.edu/~goller/F15_M2270/BradyMathews_SVDImage.pdf.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300"/>
          </a:p>
        </p:txBody>
      </p:sp>
      <p:sp>
        <p:nvSpPr>
          <p:cNvPr id="398" name="Google Shape;398;p2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1441200" y="1890738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type="title"/>
          </p:nvPr>
        </p:nvSpPr>
        <p:spPr>
          <a:xfrm>
            <a:off x="919475" y="624625"/>
            <a:ext cx="3613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30" name="Google Shape;230;p3"/>
          <p:cNvSpPr txBox="1"/>
          <p:nvPr>
            <p:ph idx="1" type="subTitle"/>
          </p:nvPr>
        </p:nvSpPr>
        <p:spPr>
          <a:xfrm>
            <a:off x="877425" y="1357225"/>
            <a:ext cx="41742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accomplish image compression in more efficient way than other algorithms as:</a:t>
            </a:r>
            <a:endParaRPr sz="1600"/>
          </a:p>
          <a:p>
            <a:pPr indent="-317500" lvl="0" marL="457200" marR="50800" rtl="0" algn="l">
              <a:lnSpc>
                <a:spcPct val="166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highlight>
                  <a:schemeClr val="lt1"/>
                </a:highlight>
              </a:rPr>
              <a:t>Comparison speed is high</a:t>
            </a:r>
            <a:endParaRPr>
              <a:highlight>
                <a:schemeClr val="lt1"/>
              </a:highlight>
            </a:endParaRPr>
          </a:p>
          <a:p>
            <a: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highlight>
                  <a:schemeClr val="lt1"/>
                </a:highlight>
              </a:rPr>
              <a:t>More stable</a:t>
            </a:r>
            <a:endParaRPr>
              <a:highlight>
                <a:schemeClr val="lt1"/>
              </a:highlight>
            </a:endParaRPr>
          </a:p>
          <a:p>
            <a: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highlight>
                  <a:schemeClr val="lt1"/>
                </a:highlight>
              </a:rPr>
              <a:t>Allows us to perform optimization on memory reduction(unlike fourier transform)</a:t>
            </a:r>
            <a:endParaRPr>
              <a:highlight>
                <a:schemeClr val="lt1"/>
              </a:highlight>
            </a:endParaRPr>
          </a:p>
          <a:p>
            <a:pPr indent="-31750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>
                <a:highlight>
                  <a:schemeClr val="lt1"/>
                </a:highlight>
              </a:rPr>
              <a:t>Does not lead to the ringing artifacts</a:t>
            </a:r>
            <a:endParaRPr>
              <a:highlight>
                <a:schemeClr val="lt1"/>
              </a:highlight>
            </a:endParaRPr>
          </a:p>
          <a:p>
            <a:pPr indent="0" lvl="0" marL="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650" y="938775"/>
            <a:ext cx="3018528" cy="29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1232850" y="1927800"/>
            <a:ext cx="6678300" cy="19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Compressing an image while keeping an appropriate balance between compression ratio and quality. 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1687075" y="961175"/>
            <a:ext cx="58038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i="0" sz="4000" u="none" cap="none" strike="noStrik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Mathematics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723300" y="1012825"/>
            <a:ext cx="75531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</a:rPr>
              <a:t>Image Matrix A</a:t>
            </a:r>
            <a:endParaRPr b="1" sz="20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highlight>
                  <a:srgbClr val="FFFFFF"/>
                </a:highlight>
              </a:rPr>
              <a:t>decomposed into U, S and Vᵀ matrices with both U and V being orthogonal matrices and S is a diagonal matrix composed of singular values of A in decreasing order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244" name="Google Shape;2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462" y="3583275"/>
            <a:ext cx="5525100" cy="1259775"/>
          </a:xfrm>
          <a:prstGeom prst="rect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630" y="2192725"/>
            <a:ext cx="3230744" cy="12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Basic Mathematics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702900" y="1152475"/>
            <a:ext cx="75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Matrix U = [u₁, u₂, u₃ ,......, uₘ]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column vectors uᵢ , for i = 1, 2, …, m, form an  orthonormal set: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Matrix V = [v₁, v₂, v₃ ,......, vₙ]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column vectors vᵢ , for i = 1, 2, …, n, form an  orthonormal set: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Diagonal matrix S has singular values such that: 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 i = 1, 2, …, σₙ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 = rank of matrix</a:t>
            </a:r>
            <a:endParaRPr/>
          </a:p>
          <a:p>
            <a:pPr indent="0" lvl="0" marL="457200" marR="50800" rt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2" name="Google Shape;2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825" y="1414307"/>
            <a:ext cx="1568175" cy="561743"/>
          </a:xfrm>
          <a:prstGeom prst="rect">
            <a:avLst/>
          </a:prstGeom>
          <a:noFill/>
          <a:ln cap="flat" cmpd="sng" w="19050">
            <a:solidFill>
              <a:srgbClr val="45B6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1825" y="2148075"/>
            <a:ext cx="1780176" cy="561750"/>
          </a:xfrm>
          <a:prstGeom prst="rect">
            <a:avLst/>
          </a:prstGeom>
          <a:noFill/>
          <a:ln cap="flat" cmpd="sng" w="19050">
            <a:solidFill>
              <a:srgbClr val="45B6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6698" y="3331029"/>
            <a:ext cx="2245600" cy="645493"/>
          </a:xfrm>
          <a:prstGeom prst="rect">
            <a:avLst/>
          </a:prstGeom>
          <a:noFill/>
          <a:ln cap="flat" cmpd="sng" w="19050">
            <a:solidFill>
              <a:srgbClr val="45B6F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9121" y="2993950"/>
            <a:ext cx="2245592" cy="1654325"/>
          </a:xfrm>
          <a:prstGeom prst="rect">
            <a:avLst/>
          </a:prstGeom>
          <a:noFill/>
          <a:ln cap="flat" cmpd="sng" w="19050">
            <a:solidFill>
              <a:srgbClr val="45B6F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Basic Mathematics</a:t>
            </a:r>
            <a:endParaRPr/>
          </a:p>
        </p:txBody>
      </p:sp>
      <p:sp>
        <p:nvSpPr>
          <p:cNvPr id="261" name="Google Shape;261;p7"/>
          <p:cNvSpPr txBox="1"/>
          <p:nvPr>
            <p:ph idx="1" type="body"/>
          </p:nvPr>
        </p:nvSpPr>
        <p:spPr>
          <a:xfrm>
            <a:off x="702900" y="1152475"/>
            <a:ext cx="75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The QR algorithm is an algorithm used to calculate eigenvalues and eigenvectors of a matrix.</a:t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is the real matrix of which we want to compute the eigenvalues.</a:t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QR decomposition of                     where Q is an orthogonal matrix and R is an upper triangular matrix.</a:t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So, all Ak are similar and have the same eigenvalues.  </a:t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2" name="Google Shape;2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750" y="2405100"/>
            <a:ext cx="866572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150" y="3212850"/>
            <a:ext cx="7246150" cy="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673850" y="1181525"/>
            <a:ext cx="75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From research paper of Mrs. Rehna V.J and Mr. Abhranil Dasgupta:</a:t>
            </a:r>
            <a:endParaRPr sz="1600"/>
          </a:p>
          <a:p>
            <a:pPr indent="0" lvl="0" marL="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3302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Compression is done by removing these redundancies:</a:t>
            </a:r>
            <a:endParaRPr sz="1600"/>
          </a:p>
          <a:p>
            <a:pPr indent="-3302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Coding  redundancy </a:t>
            </a:r>
            <a:endParaRPr sz="1600"/>
          </a:p>
          <a:p>
            <a:pPr indent="-3302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Spatial/Interpixel redundancy</a:t>
            </a:r>
            <a:endParaRPr sz="1600"/>
          </a:p>
          <a:p>
            <a:pPr indent="-33020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Psychovisual  redundancies-Irrelevant  information (data  that is ignored by the human visual)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702900" y="1152475"/>
            <a:ext cx="75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Compression Ratio is the ratio of the storage space required to store original image to that required to store a compressed image and is given by 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Compression Ratio = </a:t>
            </a:r>
            <a:r>
              <a:rPr b="1" lang="en" sz="1500"/>
              <a:t>m*n / (k*(m+n+1))</a:t>
            </a:r>
            <a:endParaRPr b="1"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Eigenvectors of a square matrix are the non-zero vectors that change only in magnitude, not in direction. 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SVD is lossy compression (compressing image but some information will be lost)</a:t>
            </a:r>
            <a:endParaRPr sz="1500"/>
          </a:p>
          <a:p>
            <a:pPr indent="-32385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Lost information cannot be recovered</a:t>
            </a:r>
            <a:endParaRPr sz="1500"/>
          </a:p>
          <a:p>
            <a:pPr indent="0" lvl="0" marL="4572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