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78" r:id="rId3"/>
    <p:sldId id="283" r:id="rId4"/>
    <p:sldId id="280" r:id="rId5"/>
    <p:sldId id="284" r:id="rId6"/>
    <p:sldId id="281" r:id="rId7"/>
    <p:sldId id="288" r:id="rId8"/>
    <p:sldId id="279" r:id="rId9"/>
    <p:sldId id="286" r:id="rId10"/>
    <p:sldId id="282" r:id="rId11"/>
    <p:sldId id="28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D1"/>
    <a:srgbClr val="85CBCF"/>
    <a:srgbClr val="98B0B3"/>
    <a:srgbClr val="F9E1C7"/>
    <a:srgbClr val="EA8E2D"/>
    <a:srgbClr val="C9FFE1"/>
    <a:srgbClr val="E1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96" autoAdjust="0"/>
    <p:restoredTop sz="94660"/>
  </p:normalViewPr>
  <p:slideViewPr>
    <p:cSldViewPr snapToGrid="0">
      <p:cViewPr>
        <p:scale>
          <a:sx n="104" d="100"/>
          <a:sy n="104" d="100"/>
        </p:scale>
        <p:origin x="512" y="10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6AD1A-FE53-8B47-81C8-4FD1D77D6684}" type="datetimeFigureOut">
              <a:rPr lang="fr-FR" smtClean="0"/>
              <a:t>24/09/2018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528F7-7BAE-804C-A3E1-54426968D1E7}" type="slidenum">
              <a:rPr lang="fr-FR" smtClean="0"/>
              <a:t>‹#›</a:t>
            </a:fld>
            <a:endParaRPr lang="fr-FR"/>
          </a:p>
        </p:txBody>
      </p:sp>
    </p:spTree>
    <p:extLst>
      <p:ext uri="{BB962C8B-B14F-4D97-AF65-F5344CB8AC3E}">
        <p14:creationId xmlns:p14="http://schemas.microsoft.com/office/powerpoint/2010/main" val="163271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6B0C0F2-CB1A-46E0-83CD-487C804EF013}"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420623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B0C0F2-CB1A-46E0-83CD-487C804EF013}"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42770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B0C0F2-CB1A-46E0-83CD-487C804EF013}"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29888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Seul V1">
    <p:spTree>
      <p:nvGrpSpPr>
        <p:cNvPr id="1" name=""/>
        <p:cNvGrpSpPr/>
        <p:nvPr/>
      </p:nvGrpSpPr>
      <p:grpSpPr>
        <a:xfrm>
          <a:off x="0" y="0"/>
          <a:ext cx="0" cy="0"/>
          <a:chOff x="0" y="0"/>
          <a:chExt cx="0" cy="0"/>
        </a:xfrm>
      </p:grpSpPr>
      <p:sp>
        <p:nvSpPr>
          <p:cNvPr id="9" name="Titre 1"/>
          <p:cNvSpPr>
            <a:spLocks noGrp="1"/>
          </p:cNvSpPr>
          <p:nvPr>
            <p:ph type="title"/>
          </p:nvPr>
        </p:nvSpPr>
        <p:spPr>
          <a:xfrm>
            <a:off x="1200000" y="144000"/>
            <a:ext cx="8160000" cy="480000"/>
          </a:xfrm>
          <a:prstGeom prst="rect">
            <a:avLst/>
          </a:prstGeom>
        </p:spPr>
        <p:txBody>
          <a:bodyPr>
            <a:normAutofit/>
          </a:bodyPr>
          <a:lstStyle>
            <a:lvl1pPr algn="l">
              <a:defRPr sz="2400" b="1">
                <a:solidFill>
                  <a:srgbClr val="0070C0"/>
                </a:solidFill>
                <a:latin typeface="Arial" charset="0"/>
                <a:ea typeface="Arial" charset="0"/>
                <a:cs typeface="Arial" charset="0"/>
              </a:defRPr>
            </a:lvl1pPr>
          </a:lstStyle>
          <a:p>
            <a:r>
              <a:rPr lang="fr-FR" dirty="0"/>
              <a:t>Cliquez et modifiez le titre</a:t>
            </a:r>
          </a:p>
        </p:txBody>
      </p:sp>
      <p:sp>
        <p:nvSpPr>
          <p:cNvPr id="3" name="Rectangle 2"/>
          <p:cNvSpPr/>
          <p:nvPr userDrawn="1"/>
        </p:nvSpPr>
        <p:spPr>
          <a:xfrm>
            <a:off x="694480" y="6447098"/>
            <a:ext cx="11497519" cy="410902"/>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5" name="Triangle 4"/>
          <p:cNvSpPr/>
          <p:nvPr userDrawn="1"/>
        </p:nvSpPr>
        <p:spPr>
          <a:xfrm>
            <a:off x="0" y="6447098"/>
            <a:ext cx="694480" cy="416689"/>
          </a:xfrm>
          <a:prstGeom prst="triangle">
            <a:avLst>
              <a:gd name="adj" fmla="val 99999"/>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Tree>
    <p:extLst>
      <p:ext uri="{BB962C8B-B14F-4D97-AF65-F5344CB8AC3E}">
        <p14:creationId xmlns:p14="http://schemas.microsoft.com/office/powerpoint/2010/main" val="199227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B0C0F2-CB1A-46E0-83CD-487C804EF013}"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232722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6B0C0F2-CB1A-46E0-83CD-487C804EF013}" type="datetimeFigureOut">
              <a:rPr lang="fr-FR" smtClean="0"/>
              <a:t>24/09/2018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20978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6B0C0F2-CB1A-46E0-83CD-487C804EF013}" type="datetimeFigureOut">
              <a:rPr lang="fr-FR" smtClean="0"/>
              <a:t>24/09/2018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411208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6B0C0F2-CB1A-46E0-83CD-487C804EF013}" type="datetimeFigureOut">
              <a:rPr lang="fr-FR" smtClean="0"/>
              <a:t>24/09/2018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204446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6B0C0F2-CB1A-46E0-83CD-487C804EF013}" type="datetimeFigureOut">
              <a:rPr lang="fr-FR" smtClean="0"/>
              <a:t>24/09/2018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128733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B0C0F2-CB1A-46E0-83CD-487C804EF013}" type="datetimeFigureOut">
              <a:rPr lang="fr-FR" smtClean="0"/>
              <a:t>24/09/2018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416701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6B0C0F2-CB1A-46E0-83CD-487C804EF013}" type="datetimeFigureOut">
              <a:rPr lang="fr-FR" smtClean="0"/>
              <a:t>24/09/2018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4856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6B0C0F2-CB1A-46E0-83CD-487C804EF013}" type="datetimeFigureOut">
              <a:rPr lang="fr-FR" smtClean="0"/>
              <a:t>24/09/2018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957A4D-8339-473B-A023-D25E46EED51F}" type="slidenum">
              <a:rPr lang="fr-FR" smtClean="0"/>
              <a:t>‹#›</a:t>
            </a:fld>
            <a:endParaRPr lang="fr-FR"/>
          </a:p>
        </p:txBody>
      </p:sp>
    </p:spTree>
    <p:extLst>
      <p:ext uri="{BB962C8B-B14F-4D97-AF65-F5344CB8AC3E}">
        <p14:creationId xmlns:p14="http://schemas.microsoft.com/office/powerpoint/2010/main" val="12261165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0C0F2-CB1A-46E0-83CD-487C804EF013}" type="datetimeFigureOut">
              <a:rPr lang="fr-FR" smtClean="0"/>
              <a:t>24/09/2018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57A4D-8339-473B-A023-D25E46EED51F}" type="slidenum">
              <a:rPr lang="fr-FR" smtClean="0"/>
              <a:t>‹#›</a:t>
            </a:fld>
            <a:endParaRPr lang="fr-FR"/>
          </a:p>
        </p:txBody>
      </p:sp>
    </p:spTree>
    <p:extLst>
      <p:ext uri="{BB962C8B-B14F-4D97-AF65-F5344CB8AC3E}">
        <p14:creationId xmlns:p14="http://schemas.microsoft.com/office/powerpoint/2010/main" val="2671514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682125" y="3776117"/>
            <a:ext cx="3684517" cy="1268111"/>
          </a:xfrm>
        </p:spPr>
        <p:txBody>
          <a:bodyPr>
            <a:normAutofit/>
          </a:bodyPr>
          <a:lstStyle/>
          <a:p>
            <a:r>
              <a:rPr lang="fr-FR" sz="3200" dirty="0" smtClean="0"/>
              <a:t>Adeo App Store</a:t>
            </a:r>
            <a:br>
              <a:rPr lang="fr-FR" sz="3200" dirty="0" smtClean="0"/>
            </a:br>
            <a:r>
              <a:rPr lang="fr-FR" sz="2000" dirty="0" smtClean="0"/>
              <a:t>Persona</a:t>
            </a:r>
            <a:endParaRPr lang="fr-FR" sz="20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674" y="4027991"/>
            <a:ext cx="764365" cy="764365"/>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158" y="224585"/>
            <a:ext cx="3822815" cy="3273738"/>
          </a:xfrm>
          <a:prstGeom prst="rect">
            <a:avLst/>
          </a:prstGeom>
        </p:spPr>
      </p:pic>
    </p:spTree>
    <p:extLst>
      <p:ext uri="{BB962C8B-B14F-4D97-AF65-F5344CB8AC3E}">
        <p14:creationId xmlns:p14="http://schemas.microsoft.com/office/powerpoint/2010/main" val="146724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3262102" y="3123094"/>
            <a:ext cx="873517" cy="692497"/>
          </a:xfrm>
          <a:prstGeom prst="rect">
            <a:avLst/>
          </a:prstGeom>
        </p:spPr>
        <p:txBody>
          <a:bodyPr wrap="square">
            <a:spAutoFit/>
          </a:bodyPr>
          <a:lstStyle/>
          <a:p>
            <a:pPr lvl="0"/>
            <a:r>
              <a:rPr lang="fr-FR" sz="1300" dirty="0" err="1" smtClean="0">
                <a:solidFill>
                  <a:srgbClr val="00A0D1"/>
                </a:solidFill>
                <a:latin typeface="Arial Narrow" charset="0"/>
                <a:ea typeface="Arial Narrow" charset="0"/>
                <a:cs typeface="Arial Narrow" charset="0"/>
              </a:rPr>
              <a:t>Devices</a:t>
            </a:r>
            <a:r>
              <a:rPr lang="fr-FR" sz="1300" dirty="0" smtClean="0">
                <a:solidFill>
                  <a:srgbClr val="00A0D1"/>
                </a:solidFill>
                <a:latin typeface="Arial Narrow" charset="0"/>
                <a:ea typeface="Arial Narrow" charset="0"/>
                <a:cs typeface="Arial Narrow" charset="0"/>
              </a:rPr>
              <a:t> :</a:t>
            </a:r>
          </a:p>
          <a:p>
            <a:pPr lvl="0"/>
            <a:endParaRPr lang="fr-FR" sz="1300" dirty="0">
              <a:solidFill>
                <a:srgbClr val="00A0D1"/>
              </a:solidFill>
              <a:latin typeface="Arial Narrow" charset="0"/>
              <a:ea typeface="Arial Narrow" charset="0"/>
              <a:cs typeface="Arial Narrow" charset="0"/>
            </a:endParaRPr>
          </a:p>
          <a:p>
            <a:pPr lvl="0"/>
            <a:r>
              <a:rPr lang="fr-FR" sz="1300" dirty="0" smtClean="0">
                <a:solidFill>
                  <a:srgbClr val="00A0D1"/>
                </a:solidFill>
                <a:latin typeface="Arial Narrow" charset="0"/>
                <a:ea typeface="Arial Narrow" charset="0"/>
                <a:cs typeface="Arial Narrow" charset="0"/>
              </a:rPr>
              <a:t>Utilisation :</a:t>
            </a:r>
            <a:endParaRPr lang="fr-FR" sz="1200" dirty="0" smtClean="0">
              <a:solidFill>
                <a:prstClr val="black"/>
              </a:solidFill>
              <a:cs typeface="Segoe UI Light" panose="020B0502040204020203" pitchFamily="34" charset="0"/>
            </a:endParaRPr>
          </a:p>
        </p:txBody>
      </p:sp>
      <p:sp>
        <p:nvSpPr>
          <p:cNvPr id="7" name="ZoneTexte 6"/>
          <p:cNvSpPr txBox="1"/>
          <p:nvPr/>
        </p:nvSpPr>
        <p:spPr>
          <a:xfrm>
            <a:off x="3252222" y="4010036"/>
            <a:ext cx="3955588" cy="2154436"/>
          </a:xfrm>
          <a:prstGeom prst="rect">
            <a:avLst/>
          </a:prstGeom>
          <a:noFill/>
        </p:spPr>
        <p:txBody>
          <a:bodyPr wrap="square" rtlCol="0">
            <a:spAutoFit/>
          </a:bodyPr>
          <a:lstStyle/>
          <a:p>
            <a:r>
              <a:rPr lang="fr-FR" sz="1300" dirty="0" smtClean="0">
                <a:solidFill>
                  <a:srgbClr val="00A0D1"/>
                </a:solidFill>
                <a:latin typeface="Arial Narrow" charset="0"/>
                <a:ea typeface="Arial Narrow" charset="0"/>
                <a:cs typeface="Arial Narrow" charset="0"/>
              </a:rPr>
              <a:t>Motivations pour l’utilisation du service</a:t>
            </a:r>
            <a:endParaRPr lang="fr-FR" sz="1300" dirty="0">
              <a:solidFill>
                <a:srgbClr val="00A0D1"/>
              </a:solidFill>
              <a:latin typeface="Arial Narrow" charset="0"/>
              <a:ea typeface="Arial Narrow" charset="0"/>
              <a:cs typeface="Arial Narrow" charset="0"/>
            </a:endParaRPr>
          </a:p>
          <a:p>
            <a:pPr marL="285750" indent="-285750">
              <a:buFont typeface="Arial" panose="020B0604020202020204" pitchFamily="34" charset="0"/>
              <a:buChar char="•"/>
            </a:pPr>
            <a:r>
              <a:rPr lang="fr-FR" sz="1200" dirty="0" smtClean="0">
                <a:cs typeface="Segoe UI Light" panose="020B0502040204020203" pitchFamily="34" charset="0"/>
              </a:rPr>
              <a:t>Pouvoir donner son avis sur les outils utilisés, sur ce qui va comme sur ce qui ne va pas.</a:t>
            </a:r>
          </a:p>
          <a:p>
            <a:pPr marL="285750" indent="-285750">
              <a:buFont typeface="Arial" panose="020B0604020202020204" pitchFamily="34" charset="0"/>
              <a:buChar char="•"/>
            </a:pPr>
            <a:r>
              <a:rPr lang="fr-FR" sz="1200" dirty="0" smtClean="0">
                <a:solidFill>
                  <a:prstClr val="black"/>
                </a:solidFill>
                <a:cs typeface="Segoe UI Light" panose="020B0502040204020203" pitchFamily="34" charset="0"/>
              </a:rPr>
              <a:t>Satisfaction de pouvoir donner son avis.</a:t>
            </a:r>
          </a:p>
          <a:p>
            <a:pPr marL="285750" indent="-285750">
              <a:buFont typeface="Arial" panose="020B0604020202020204" pitchFamily="34" charset="0"/>
              <a:buChar char="•"/>
            </a:pPr>
            <a:r>
              <a:rPr lang="fr-FR" sz="1200" dirty="0" smtClean="0">
                <a:solidFill>
                  <a:prstClr val="black"/>
                </a:solidFill>
                <a:cs typeface="Segoe UI Light" panose="020B0502040204020203" pitchFamily="34" charset="0"/>
              </a:rPr>
              <a:t>Fierté lorsque les avis ont été pris en compte par l’équipe produit.</a:t>
            </a:r>
          </a:p>
          <a:p>
            <a:r>
              <a:rPr lang="fr-FR" sz="1200" dirty="0" smtClean="0">
                <a:solidFill>
                  <a:prstClr val="black"/>
                </a:solidFill>
                <a:cs typeface="Segoe UI Light" panose="020B0502040204020203" pitchFamily="34" charset="0"/>
              </a:rPr>
              <a:t> </a:t>
            </a:r>
            <a:endParaRPr lang="fr-FR" sz="1200" dirty="0">
              <a:solidFill>
                <a:prstClr val="black"/>
              </a:solidFill>
              <a:cs typeface="Segoe UI Light" panose="020B0502040204020203" pitchFamily="34" charset="0"/>
            </a:endParaRPr>
          </a:p>
          <a:p>
            <a:r>
              <a:rPr lang="fr-FR" sz="1300" dirty="0" smtClean="0">
                <a:solidFill>
                  <a:srgbClr val="00A0D1"/>
                </a:solidFill>
                <a:latin typeface="Arial Narrow" charset="0"/>
                <a:ea typeface="Arial Narrow" charset="0"/>
                <a:cs typeface="Arial Narrow" charset="0"/>
              </a:rPr>
              <a:t>Freins</a:t>
            </a:r>
            <a:r>
              <a:rPr lang="fr-FR" sz="1300" dirty="0">
                <a:solidFill>
                  <a:srgbClr val="00A0D1"/>
                </a:solidFill>
                <a:latin typeface="Arial Narrow" charset="0"/>
                <a:ea typeface="Arial Narrow" charset="0"/>
                <a:cs typeface="Arial Narrow" charset="0"/>
              </a:rPr>
              <a:t>, </a:t>
            </a:r>
            <a:r>
              <a:rPr lang="fr-FR" sz="1300" dirty="0" smtClean="0">
                <a:solidFill>
                  <a:srgbClr val="00A0D1"/>
                </a:solidFill>
                <a:latin typeface="Arial Narrow" charset="0"/>
                <a:ea typeface="Arial Narrow" charset="0"/>
                <a:cs typeface="Arial Narrow" charset="0"/>
              </a:rPr>
              <a:t>frustrations dans l’utilisation du service</a:t>
            </a:r>
            <a:endParaRPr lang="fr-FR" sz="1300" dirty="0">
              <a:solidFill>
                <a:srgbClr val="00A0D1"/>
              </a:solidFill>
              <a:latin typeface="Arial Narrow" charset="0"/>
              <a:ea typeface="Arial Narrow" charset="0"/>
              <a:cs typeface="Arial Narrow" charset="0"/>
            </a:endParaRP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Commenter dans le détail prend du temps.</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Peur de ne pas être légitime.</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Peur de ne pas être lu (inutilité de l’effort engagé).</a:t>
            </a:r>
            <a:endParaRPr lang="fr-FR" sz="1200" dirty="0">
              <a:solidFill>
                <a:prstClr val="black"/>
              </a:solidFill>
              <a:cs typeface="Segoe UI Light" panose="020B0502040204020203" pitchFamily="34" charset="0"/>
            </a:endParaRPr>
          </a:p>
        </p:txBody>
      </p:sp>
      <p:sp>
        <p:nvSpPr>
          <p:cNvPr id="4" name="Rectangle 3"/>
          <p:cNvSpPr/>
          <p:nvPr/>
        </p:nvSpPr>
        <p:spPr>
          <a:xfrm>
            <a:off x="3971302" y="3160518"/>
            <a:ext cx="813043"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Smartphone</a:t>
            </a:r>
          </a:p>
        </p:txBody>
      </p:sp>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Katerina, </a:t>
            </a:r>
            <a:r>
              <a:rPr lang="fr-FR" dirty="0" smtClean="0">
                <a:solidFill>
                  <a:srgbClr val="00A0D1"/>
                </a:solidFill>
                <a:ea typeface="Arial Narrow" charset="0"/>
                <a:cs typeface="Arial Narrow" charset="0"/>
              </a:rPr>
              <a:t>collaboratrice </a:t>
            </a:r>
            <a:r>
              <a:rPr lang="fr-FR" dirty="0" smtClean="0">
                <a:solidFill>
                  <a:srgbClr val="00A0D1"/>
                </a:solidFill>
                <a:ea typeface="Arial Narrow" charset="0"/>
                <a:cs typeface="Arial Narrow" charset="0"/>
              </a:rPr>
              <a:t>Adeo</a:t>
            </a:r>
            <a:endParaRPr lang="fr-FR" dirty="0">
              <a:solidFill>
                <a:srgbClr val="00A0D1"/>
              </a:solidFill>
              <a:ea typeface="Arial Narrow" charset="0"/>
              <a:cs typeface="Arial Narrow" charset="0"/>
            </a:endParaRPr>
          </a:p>
        </p:txBody>
      </p:sp>
      <p:sp>
        <p:nvSpPr>
          <p:cNvPr id="31" name="Rectangle 30"/>
          <p:cNvSpPr/>
          <p:nvPr/>
        </p:nvSpPr>
        <p:spPr>
          <a:xfrm>
            <a:off x="4863201" y="3165503"/>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Tablette</a:t>
            </a:r>
          </a:p>
        </p:txBody>
      </p:sp>
      <p:sp>
        <p:nvSpPr>
          <p:cNvPr id="14" name="Rectangle 13"/>
          <p:cNvSpPr/>
          <p:nvPr/>
        </p:nvSpPr>
        <p:spPr>
          <a:xfrm>
            <a:off x="3203107" y="831642"/>
            <a:ext cx="4004702" cy="1400383"/>
          </a:xfrm>
          <a:prstGeom prst="rect">
            <a:avLst/>
          </a:prstGeom>
          <a:solidFill>
            <a:schemeClr val="bg1">
              <a:lumMod val="95000"/>
            </a:schemeClr>
          </a:solidFill>
        </p:spPr>
        <p:txBody>
          <a:bodyPr wrap="square">
            <a:spAutoFit/>
          </a:bodyPr>
          <a:lstStyle/>
          <a:p>
            <a:r>
              <a:rPr lang="fr-FR" sz="1300" dirty="0" smtClean="0">
                <a:solidFill>
                  <a:srgbClr val="00A0D1"/>
                </a:solidFill>
                <a:latin typeface="Arial Narrow" charset="0"/>
                <a:ea typeface="Arial Narrow" charset="0"/>
                <a:cs typeface="Arial Narrow" charset="0"/>
              </a:rPr>
              <a:t>Biographie</a:t>
            </a:r>
            <a:endParaRPr lang="fr-FR" sz="1300" dirty="0">
              <a:solidFill>
                <a:srgbClr val="00A0D1"/>
              </a:solidFill>
              <a:latin typeface="Arial Narrow" charset="0"/>
              <a:ea typeface="Arial Narrow" charset="0"/>
              <a:cs typeface="Arial Narrow" charset="0"/>
            </a:endParaRPr>
          </a:p>
          <a:p>
            <a:pPr algn="just"/>
            <a:r>
              <a:rPr lang="fr-FR" sz="1200" dirty="0" err="1" smtClean="0">
                <a:cs typeface="Segoe UI Light" panose="020B0502040204020203" pitchFamily="34" charset="0"/>
              </a:rPr>
              <a:t>Lorem</a:t>
            </a:r>
            <a:r>
              <a:rPr lang="fr-FR" sz="1200" dirty="0" smtClean="0">
                <a:cs typeface="Segoe UI Light" panose="020B0502040204020203" pitchFamily="34" charset="0"/>
              </a:rPr>
              <a:t> </a:t>
            </a:r>
            <a:r>
              <a:rPr lang="fr-FR" sz="1200" dirty="0" err="1" smtClean="0">
                <a:cs typeface="Segoe UI Light" panose="020B0502040204020203" pitchFamily="34" charset="0"/>
              </a:rPr>
              <a:t>Ipsum</a:t>
            </a:r>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latin typeface="Segoe UI Light" panose="020B0502040204020203" pitchFamily="34" charset="0"/>
              <a:cs typeface="Segoe UI Light" panose="020B0502040204020203" pitchFamily="34" charset="0"/>
            </a:endParaRPr>
          </a:p>
        </p:txBody>
      </p:sp>
      <p:sp>
        <p:nvSpPr>
          <p:cNvPr id="51" name="Rectangle 50"/>
          <p:cNvSpPr/>
          <p:nvPr/>
        </p:nvSpPr>
        <p:spPr>
          <a:xfrm>
            <a:off x="7361501" y="843268"/>
            <a:ext cx="4726323" cy="830997"/>
          </a:xfrm>
          <a:prstGeom prst="rect">
            <a:avLst/>
          </a:prstGeom>
          <a:solidFill>
            <a:schemeClr val="bg1"/>
          </a:solidFill>
        </p:spPr>
        <p:txBody>
          <a:bodyPr wrap="square">
            <a:spAutoFit/>
          </a:bodyPr>
          <a:lstStyle/>
          <a:p>
            <a:r>
              <a:rPr lang="fr-FR" sz="1200" dirty="0" smtClean="0">
                <a:ea typeface="Arial Narrow" charset="0"/>
                <a:cs typeface="Arial Narrow" charset="0"/>
              </a:rPr>
              <a:t>L’utilisateur final est un persona qui n’est pas défini par son métier (il englobe tous les </a:t>
            </a:r>
            <a:r>
              <a:rPr lang="fr-FR" sz="1200" dirty="0" err="1" smtClean="0">
                <a:ea typeface="Arial Narrow" charset="0"/>
                <a:cs typeface="Arial Narrow" charset="0"/>
              </a:rPr>
              <a:t>collaborateurs.trices</a:t>
            </a:r>
            <a:r>
              <a:rPr lang="fr-FR" sz="1200" dirty="0" smtClean="0">
                <a:ea typeface="Arial Narrow" charset="0"/>
                <a:cs typeface="Arial Narrow" charset="0"/>
              </a:rPr>
              <a:t> d’Adeo !), et dont la principale préoccupation est de fournir son feedback sur les produits qu’il utilise au quotidien dans son métier. </a:t>
            </a:r>
            <a:endParaRPr lang="fr-FR" sz="1200" dirty="0">
              <a:ea typeface="Arial Narrow" charset="0"/>
              <a:cs typeface="Arial Narrow" charset="0"/>
            </a:endParaRPr>
          </a:p>
        </p:txBody>
      </p:sp>
      <p:grpSp>
        <p:nvGrpSpPr>
          <p:cNvPr id="129" name="Grouper 128"/>
          <p:cNvGrpSpPr/>
          <p:nvPr/>
        </p:nvGrpSpPr>
        <p:grpSpPr>
          <a:xfrm>
            <a:off x="7417285" y="1987806"/>
            <a:ext cx="4050558" cy="288760"/>
            <a:chOff x="7164325" y="1847638"/>
            <a:chExt cx="4050558" cy="288760"/>
          </a:xfrm>
        </p:grpSpPr>
        <p:sp>
          <p:nvSpPr>
            <p:cNvPr id="21" name="Rectangle 20"/>
            <p:cNvSpPr/>
            <p:nvPr/>
          </p:nvSpPr>
          <p:spPr>
            <a:xfrm>
              <a:off x="7164325" y="1859399"/>
              <a:ext cx="849143" cy="276999"/>
            </a:xfrm>
            <a:prstGeom prst="rect">
              <a:avLst/>
            </a:prstGeom>
          </p:spPr>
          <p:txBody>
            <a:bodyPr wrap="none">
              <a:spAutoFit/>
            </a:bodyPr>
            <a:lstStyle/>
            <a:p>
              <a:r>
                <a:rPr lang="fr-FR" sz="1200" i="1" dirty="0" smtClean="0"/>
                <a:t>Transverse</a:t>
              </a:r>
              <a:endParaRPr lang="fr-FR" sz="1200" i="1" dirty="0"/>
            </a:p>
          </p:txBody>
        </p:sp>
        <p:sp>
          <p:nvSpPr>
            <p:cNvPr id="35" name="Rectangle 34"/>
            <p:cNvSpPr/>
            <p:nvPr/>
          </p:nvSpPr>
          <p:spPr>
            <a:xfrm>
              <a:off x="8010017" y="1937909"/>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10664283" y="1859399"/>
              <a:ext cx="550600" cy="276999"/>
            </a:xfrm>
            <a:prstGeom prst="rect">
              <a:avLst/>
            </a:prstGeom>
          </p:spPr>
          <p:txBody>
            <a:bodyPr wrap="none">
              <a:spAutoFit/>
            </a:bodyPr>
            <a:lstStyle/>
            <a:p>
              <a:r>
                <a:rPr lang="fr-FR" sz="1200" i="1" dirty="0" smtClean="0"/>
                <a:t>Détail</a:t>
              </a:r>
              <a:endParaRPr lang="fr-FR" sz="1200" i="1" dirty="0"/>
            </a:p>
          </p:txBody>
        </p:sp>
        <p:cxnSp>
          <p:nvCxnSpPr>
            <p:cNvPr id="57" name="Connecteur droit 56"/>
            <p:cNvCxnSpPr/>
            <p:nvPr/>
          </p:nvCxnSpPr>
          <p:spPr>
            <a:xfrm>
              <a:off x="10664283"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9779529"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8010017"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9337151"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10221907"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8452395"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8894773" y="1937909"/>
              <a:ext cx="0" cy="1357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7417285" y="2723274"/>
            <a:ext cx="663771" cy="276999"/>
          </a:xfrm>
          <a:prstGeom prst="rect">
            <a:avLst/>
          </a:prstGeom>
        </p:spPr>
        <p:txBody>
          <a:bodyPr wrap="none">
            <a:spAutoFit/>
          </a:bodyPr>
          <a:lstStyle/>
          <a:p>
            <a:r>
              <a:rPr lang="fr-FR" sz="1200" i="1" dirty="0" smtClean="0"/>
              <a:t>Contact</a:t>
            </a:r>
            <a:endParaRPr lang="fr-FR" sz="1200" i="1" dirty="0"/>
          </a:p>
        </p:txBody>
      </p:sp>
      <p:grpSp>
        <p:nvGrpSpPr>
          <p:cNvPr id="128" name="Grouper 127"/>
          <p:cNvGrpSpPr/>
          <p:nvPr/>
        </p:nvGrpSpPr>
        <p:grpSpPr>
          <a:xfrm>
            <a:off x="8262977" y="2711513"/>
            <a:ext cx="3523158" cy="288760"/>
            <a:chOff x="8010017" y="2571345"/>
            <a:chExt cx="3523158" cy="288760"/>
          </a:xfrm>
        </p:grpSpPr>
        <p:sp>
          <p:nvSpPr>
            <p:cNvPr id="73" name="Rectangle 72"/>
            <p:cNvSpPr/>
            <p:nvPr/>
          </p:nvSpPr>
          <p:spPr>
            <a:xfrm>
              <a:off x="8010017" y="2661616"/>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10664283" y="2583106"/>
              <a:ext cx="868892" cy="276999"/>
            </a:xfrm>
            <a:prstGeom prst="rect">
              <a:avLst/>
            </a:prstGeom>
          </p:spPr>
          <p:txBody>
            <a:bodyPr wrap="none">
              <a:spAutoFit/>
            </a:bodyPr>
            <a:lstStyle/>
            <a:p>
              <a:r>
                <a:rPr lang="fr-FR" sz="1200" i="1" dirty="0" smtClean="0"/>
                <a:t>Autonomie</a:t>
              </a:r>
              <a:endParaRPr lang="fr-FR" sz="1200" i="1" dirty="0"/>
            </a:p>
          </p:txBody>
        </p:sp>
        <p:cxnSp>
          <p:nvCxnSpPr>
            <p:cNvPr id="76" name="Connecteur droit 75"/>
            <p:cNvCxnSpPr/>
            <p:nvPr/>
          </p:nvCxnSpPr>
          <p:spPr>
            <a:xfrm>
              <a:off x="10664283"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9779529"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8010017"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9337151"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10221907"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8452395"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a:off x="8894773" y="2661616"/>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7" name="Grouper 126"/>
          <p:cNvGrpSpPr/>
          <p:nvPr/>
        </p:nvGrpSpPr>
        <p:grpSpPr>
          <a:xfrm>
            <a:off x="7417285" y="3433660"/>
            <a:ext cx="4114806" cy="288760"/>
            <a:chOff x="7164325" y="3293492"/>
            <a:chExt cx="4114806" cy="288760"/>
          </a:xfrm>
        </p:grpSpPr>
        <p:sp>
          <p:nvSpPr>
            <p:cNvPr id="94" name="Rectangle 93"/>
            <p:cNvSpPr/>
            <p:nvPr/>
          </p:nvSpPr>
          <p:spPr>
            <a:xfrm>
              <a:off x="7164325" y="3305253"/>
              <a:ext cx="805029" cy="276999"/>
            </a:xfrm>
            <a:prstGeom prst="rect">
              <a:avLst/>
            </a:prstGeom>
          </p:spPr>
          <p:txBody>
            <a:bodyPr wrap="none">
              <a:spAutoFit/>
            </a:bodyPr>
            <a:lstStyle/>
            <a:p>
              <a:r>
                <a:rPr lang="fr-FR" sz="1200" i="1" dirty="0" smtClean="0"/>
                <a:t>Prospectif</a:t>
              </a:r>
              <a:endParaRPr lang="fr-FR" sz="1200" i="1" dirty="0"/>
            </a:p>
          </p:txBody>
        </p:sp>
        <p:sp>
          <p:nvSpPr>
            <p:cNvPr id="95" name="Rectangle 94"/>
            <p:cNvSpPr/>
            <p:nvPr/>
          </p:nvSpPr>
          <p:spPr>
            <a:xfrm>
              <a:off x="8010017" y="3383763"/>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Rectangle 95"/>
            <p:cNvSpPr/>
            <p:nvPr/>
          </p:nvSpPr>
          <p:spPr>
            <a:xfrm>
              <a:off x="10664283" y="3305253"/>
              <a:ext cx="614848" cy="276999"/>
            </a:xfrm>
            <a:prstGeom prst="rect">
              <a:avLst/>
            </a:prstGeom>
          </p:spPr>
          <p:txBody>
            <a:bodyPr wrap="none">
              <a:spAutoFit/>
            </a:bodyPr>
            <a:lstStyle/>
            <a:p>
              <a:r>
                <a:rPr lang="fr-FR" sz="1200" i="1" dirty="0" smtClean="0"/>
                <a:t>Réactif</a:t>
              </a:r>
              <a:endParaRPr lang="fr-FR" sz="1200" i="1" dirty="0"/>
            </a:p>
          </p:txBody>
        </p:sp>
        <p:cxnSp>
          <p:nvCxnSpPr>
            <p:cNvPr id="98" name="Connecteur droit 97"/>
            <p:cNvCxnSpPr/>
            <p:nvPr/>
          </p:nvCxnSpPr>
          <p:spPr>
            <a:xfrm>
              <a:off x="10664283"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a:xfrm>
              <a:off x="9779529"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a:xfrm>
              <a:off x="8010017"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a:off x="9337151"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a:xfrm>
              <a:off x="10221907"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a:xfrm>
              <a:off x="8452395"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a:xfrm>
              <a:off x="8894773" y="3383763"/>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6" name="Grouper 125"/>
          <p:cNvGrpSpPr/>
          <p:nvPr/>
        </p:nvGrpSpPr>
        <p:grpSpPr>
          <a:xfrm>
            <a:off x="7877959" y="4284495"/>
            <a:ext cx="3323307" cy="2005436"/>
            <a:chOff x="7785359" y="3890951"/>
            <a:chExt cx="3323307" cy="2005436"/>
          </a:xfrm>
        </p:grpSpPr>
        <p:sp>
          <p:nvSpPr>
            <p:cNvPr id="119" name="Rectangle 118"/>
            <p:cNvSpPr/>
            <p:nvPr/>
          </p:nvSpPr>
          <p:spPr>
            <a:xfrm>
              <a:off x="7785359" y="5619388"/>
              <a:ext cx="602281" cy="276999"/>
            </a:xfrm>
            <a:prstGeom prst="rect">
              <a:avLst/>
            </a:prstGeom>
          </p:spPr>
          <p:txBody>
            <a:bodyPr wrap="none">
              <a:spAutoFit/>
            </a:bodyPr>
            <a:lstStyle/>
            <a:p>
              <a:r>
                <a:rPr lang="fr-FR" sz="1200" i="1" smtClean="0"/>
                <a:t>Métier</a:t>
              </a:r>
              <a:endParaRPr lang="fr-FR" sz="1200" i="1" dirty="0"/>
            </a:p>
          </p:txBody>
        </p:sp>
        <p:sp>
          <p:nvSpPr>
            <p:cNvPr id="120" name="Rectangle 119"/>
            <p:cNvSpPr/>
            <p:nvPr/>
          </p:nvSpPr>
          <p:spPr>
            <a:xfrm>
              <a:off x="10300560" y="5610159"/>
              <a:ext cx="808106" cy="276999"/>
            </a:xfrm>
            <a:prstGeom prst="rect">
              <a:avLst/>
            </a:prstGeom>
          </p:spPr>
          <p:txBody>
            <a:bodyPr wrap="none">
              <a:spAutoFit/>
            </a:bodyPr>
            <a:lstStyle/>
            <a:p>
              <a:r>
                <a:rPr lang="fr-FR" sz="1200" i="1" dirty="0" smtClean="0"/>
                <a:t>Technique</a:t>
              </a:r>
              <a:endParaRPr lang="fr-FR" sz="1200" i="1" dirty="0"/>
            </a:p>
          </p:txBody>
        </p:sp>
        <p:sp>
          <p:nvSpPr>
            <p:cNvPr id="121" name="Triangle 120"/>
            <p:cNvSpPr/>
            <p:nvPr/>
          </p:nvSpPr>
          <p:spPr>
            <a:xfrm>
              <a:off x="8410907" y="4168669"/>
              <a:ext cx="1852485" cy="15969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Rectangle 121"/>
            <p:cNvSpPr/>
            <p:nvPr/>
          </p:nvSpPr>
          <p:spPr>
            <a:xfrm>
              <a:off x="9001106" y="3890951"/>
              <a:ext cx="663067" cy="276999"/>
            </a:xfrm>
            <a:prstGeom prst="rect">
              <a:avLst/>
            </a:prstGeom>
          </p:spPr>
          <p:txBody>
            <a:bodyPr wrap="none">
              <a:spAutoFit/>
            </a:bodyPr>
            <a:lstStyle/>
            <a:p>
              <a:r>
                <a:rPr lang="fr-FR" sz="1200" i="1" smtClean="0"/>
                <a:t>Finance</a:t>
              </a:r>
              <a:endParaRPr lang="fr-FR" sz="1200" i="1" dirty="0"/>
            </a:p>
          </p:txBody>
        </p:sp>
        <p:cxnSp>
          <p:nvCxnSpPr>
            <p:cNvPr id="20" name="Connecteur droit 19"/>
            <p:cNvCxnSpPr>
              <a:stCxn id="121" idx="0"/>
            </p:cNvCxnSpPr>
            <p:nvPr/>
          </p:nvCxnSpPr>
          <p:spPr>
            <a:xfrm flipH="1">
              <a:off x="9327320" y="4168669"/>
              <a:ext cx="9830" cy="993266"/>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a:endCxn id="121" idx="4"/>
            </p:cNvCxnSpPr>
            <p:nvPr/>
          </p:nvCxnSpPr>
          <p:spPr>
            <a:xfrm>
              <a:off x="9337150" y="5161935"/>
              <a:ext cx="926242" cy="603704"/>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a:endCxn id="121" idx="2"/>
            </p:cNvCxnSpPr>
            <p:nvPr/>
          </p:nvCxnSpPr>
          <p:spPr>
            <a:xfrm flipH="1">
              <a:off x="8410907" y="5159199"/>
              <a:ext cx="921733" cy="606440"/>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gr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69" y="1841225"/>
            <a:ext cx="292326" cy="292326"/>
          </a:xfrm>
          <a:prstGeom prst="rect">
            <a:avLst/>
          </a:prstGeom>
        </p:spPr>
      </p:pic>
      <p:pic>
        <p:nvPicPr>
          <p:cNvPr id="75" name="Imag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2184" y="2564932"/>
            <a:ext cx="292326" cy="292326"/>
          </a:xfrm>
          <a:prstGeom prst="rect">
            <a:avLst/>
          </a:prstGeom>
        </p:spPr>
      </p:pic>
      <p:pic>
        <p:nvPicPr>
          <p:cNvPr id="97" name="Image 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1510" y="3287079"/>
            <a:ext cx="292326" cy="292326"/>
          </a:xfrm>
          <a:prstGeom prst="rect">
            <a:avLst/>
          </a:prstGeom>
        </p:spPr>
      </p:pic>
      <p:pic>
        <p:nvPicPr>
          <p:cNvPr id="125" name="Image 1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10386">
            <a:off x="8255950" y="5791705"/>
            <a:ext cx="388378" cy="388378"/>
          </a:xfrm>
          <a:prstGeom prst="rect">
            <a:avLst/>
          </a:prstGeom>
        </p:spPr>
      </p:pic>
      <p:sp>
        <p:nvSpPr>
          <p:cNvPr id="131" name="Rectangle 130"/>
          <p:cNvSpPr/>
          <p:nvPr/>
        </p:nvSpPr>
        <p:spPr>
          <a:xfrm>
            <a:off x="208345" y="3986886"/>
            <a:ext cx="2897306" cy="1031051"/>
          </a:xfrm>
          <a:prstGeom prst="rect">
            <a:avLst/>
          </a:prstGeom>
        </p:spPr>
        <p:txBody>
          <a:bodyPr wrap="square">
            <a:spAutoFit/>
          </a:bodyPr>
          <a:lstStyle/>
          <a:p>
            <a:pPr lvl="0"/>
            <a:r>
              <a:rPr lang="fr-FR" sz="1300" dirty="0">
                <a:solidFill>
                  <a:srgbClr val="00A0D1"/>
                </a:solidFill>
                <a:latin typeface="Arial Narrow" charset="0"/>
                <a:ea typeface="Arial Narrow" charset="0"/>
                <a:cs typeface="Arial Narrow" charset="0"/>
              </a:rPr>
              <a:t>Buts clés dans sa mission</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Travailler de la manière la plus efficace, avec un maximum de confort !</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Découvrir des produits similaires à ceux qu’il utilise déjà dans son activité.</a:t>
            </a:r>
            <a:endParaRPr lang="fr-FR" sz="1200" dirty="0">
              <a:solidFill>
                <a:prstClr val="black"/>
              </a:solidFill>
              <a:cs typeface="Segoe UI Light" panose="020B0502040204020203" pitchFamily="34" charset="0"/>
            </a:endParaRPr>
          </a:p>
        </p:txBody>
      </p:sp>
      <p:sp>
        <p:nvSpPr>
          <p:cNvPr id="134" name="Rectangle 133"/>
          <p:cNvSpPr/>
          <p:nvPr/>
        </p:nvSpPr>
        <p:spPr>
          <a:xfrm>
            <a:off x="5659448" y="3165503"/>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Laptop</a:t>
            </a:r>
          </a:p>
        </p:txBody>
      </p:sp>
      <p:sp>
        <p:nvSpPr>
          <p:cNvPr id="135" name="Rectangle 134"/>
          <p:cNvSpPr/>
          <p:nvPr/>
        </p:nvSpPr>
        <p:spPr>
          <a:xfrm>
            <a:off x="4063486" y="3560358"/>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Journalière</a:t>
            </a:r>
          </a:p>
        </p:txBody>
      </p:sp>
      <p:sp>
        <p:nvSpPr>
          <p:cNvPr id="136" name="Bulle rectangulaire à coins arrondis 135"/>
          <p:cNvSpPr/>
          <p:nvPr/>
        </p:nvSpPr>
        <p:spPr>
          <a:xfrm>
            <a:off x="302012" y="831642"/>
            <a:ext cx="2754523" cy="715089"/>
          </a:xfrm>
          <a:prstGeom prst="wedgeRoundRectCallout">
            <a:avLst>
              <a:gd name="adj1" fmla="val -12461"/>
              <a:gd name="adj2" fmla="val 76469"/>
              <a:gd name="adj3" fmla="val 16667"/>
            </a:avLst>
          </a:prstGeom>
          <a:solidFill>
            <a:srgbClr val="00A0D1"/>
          </a:solidFill>
        </p:spPr>
        <p:txBody>
          <a:bodyPr wrap="square">
            <a:spAutoFit/>
          </a:bodyPr>
          <a:lstStyle/>
          <a:p>
            <a:r>
              <a:rPr lang="fr-FR" sz="1200" i="1" dirty="0">
                <a:solidFill>
                  <a:schemeClr val="bg1"/>
                </a:solidFill>
                <a:ea typeface="Arial Narrow" charset="0"/>
                <a:cs typeface="Arial Narrow" charset="0"/>
              </a:rPr>
              <a:t>« </a:t>
            </a:r>
            <a:r>
              <a:rPr lang="fr-FR" sz="1200" i="1" dirty="0">
                <a:solidFill>
                  <a:schemeClr val="bg1"/>
                </a:solidFill>
                <a:ea typeface="Arial Narrow" charset="0"/>
                <a:cs typeface="Arial Narrow" charset="0"/>
              </a:rPr>
              <a:t>Celui qui ne prend pas conscience de ses qualités et de ses défauts ne se connaît pas.</a:t>
            </a:r>
            <a:r>
              <a:rPr lang="fr-FR" sz="1200" i="1" dirty="0">
                <a:solidFill>
                  <a:schemeClr val="bg1"/>
                </a:solidFill>
                <a:ea typeface="Arial Narrow" charset="0"/>
                <a:cs typeface="Arial Narrow" charset="0"/>
              </a:rPr>
              <a:t> »</a:t>
            </a: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Utilisateur final de produits d’Adeo </a:t>
            </a:r>
            <a:endParaRPr lang="fr-FR" b="1" dirty="0">
              <a:solidFill>
                <a:srgbClr val="00A0D1"/>
              </a:solidFill>
              <a:ea typeface="Arial Narrow" charset="0"/>
              <a:cs typeface="Arial Narrow" charset="0"/>
            </a:endParaRPr>
          </a:p>
        </p:txBody>
      </p:sp>
      <p:sp>
        <p:nvSpPr>
          <p:cNvPr id="151" name="Rectangle 150"/>
          <p:cNvSpPr/>
          <p:nvPr/>
        </p:nvSpPr>
        <p:spPr>
          <a:xfrm>
            <a:off x="3203107" y="2257260"/>
            <a:ext cx="4004702" cy="661720"/>
          </a:xfrm>
          <a:prstGeom prst="rect">
            <a:avLst/>
          </a:prstGeom>
        </p:spPr>
        <p:txBody>
          <a:bodyPr wrap="square">
            <a:spAutoFit/>
          </a:bodyPr>
          <a:lstStyle/>
          <a:p>
            <a:pPr lvl="0"/>
            <a:r>
              <a:rPr lang="fr-FR" sz="1300" dirty="0" smtClean="0">
                <a:solidFill>
                  <a:srgbClr val="00A0D1"/>
                </a:solidFill>
                <a:latin typeface="Arial Narrow" charset="0"/>
                <a:ea typeface="Arial Narrow" charset="0"/>
                <a:cs typeface="Arial Narrow" charset="0"/>
              </a:rPr>
              <a:t>Personnalité</a:t>
            </a:r>
            <a:endParaRPr lang="fr-FR" sz="1200" dirty="0" smtClean="0">
              <a:solidFill>
                <a:prstClr val="black"/>
              </a:solidFill>
              <a:cs typeface="Segoe UI Light" panose="020B0502040204020203" pitchFamily="34" charset="0"/>
            </a:endParaRP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Feedback-</a:t>
            </a:r>
            <a:r>
              <a:rPr lang="fr-FR" sz="1200" dirty="0" err="1" smtClean="0">
                <a:solidFill>
                  <a:prstClr val="black"/>
                </a:solidFill>
                <a:cs typeface="Segoe UI Light" panose="020B0502040204020203" pitchFamily="34" charset="0"/>
              </a:rPr>
              <a:t>friendly</a:t>
            </a:r>
            <a:r>
              <a:rPr lang="fr-FR" sz="1200" dirty="0" smtClean="0">
                <a:solidFill>
                  <a:prstClr val="black"/>
                </a:solidFill>
                <a:cs typeface="Segoe UI Light" panose="020B0502040204020203" pitchFamily="34" charset="0"/>
              </a:rPr>
              <a:t> : culture d’amélioration continue.</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Transparence et bienveillance.</a:t>
            </a:r>
            <a:endParaRPr lang="fr-FR" sz="1200" dirty="0">
              <a:solidFill>
                <a:prstClr val="black"/>
              </a:solidFill>
              <a:cs typeface="Segoe UI Light" panose="020B0502040204020203" pitchFamily="34" charset="0"/>
            </a:endParaRPr>
          </a:p>
        </p:txBody>
      </p:sp>
      <p:sp>
        <p:nvSpPr>
          <p:cNvPr id="152" name="Rectangle 151"/>
          <p:cNvSpPr/>
          <p:nvPr/>
        </p:nvSpPr>
        <p:spPr>
          <a:xfrm>
            <a:off x="6455695" y="3165503"/>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Desktop</a:t>
            </a:r>
          </a:p>
        </p:txBody>
      </p:sp>
      <p:sp>
        <p:nvSpPr>
          <p:cNvPr id="153" name="Rectangle 152"/>
          <p:cNvSpPr/>
          <p:nvPr/>
        </p:nvSpPr>
        <p:spPr>
          <a:xfrm>
            <a:off x="4871673" y="3560044"/>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Régulière</a:t>
            </a:r>
          </a:p>
        </p:txBody>
      </p:sp>
      <p:sp>
        <p:nvSpPr>
          <p:cNvPr id="154" name="Rectangle 153"/>
          <p:cNvSpPr/>
          <p:nvPr/>
        </p:nvSpPr>
        <p:spPr>
          <a:xfrm>
            <a:off x="5679859" y="3560044"/>
            <a:ext cx="857570" cy="237086"/>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Occasionnelle</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2661" t="26388" b="23818"/>
          <a:stretch/>
        </p:blipFill>
        <p:spPr>
          <a:xfrm>
            <a:off x="162626" y="1841225"/>
            <a:ext cx="2794620" cy="2030225"/>
          </a:xfrm>
          <a:prstGeom prst="rect">
            <a:avLst/>
          </a:prstGeom>
        </p:spPr>
      </p:pic>
    </p:spTree>
    <p:extLst>
      <p:ext uri="{BB962C8B-B14F-4D97-AF65-F5344CB8AC3E}">
        <p14:creationId xmlns:p14="http://schemas.microsoft.com/office/powerpoint/2010/main" val="1784724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Marco, </a:t>
            </a:r>
            <a:r>
              <a:rPr lang="fr-FR" dirty="0">
                <a:solidFill>
                  <a:srgbClr val="00A0D1"/>
                </a:solidFill>
                <a:ea typeface="Arial Narrow" charset="0"/>
                <a:cs typeface="Arial Narrow" charset="0"/>
              </a:rPr>
              <a:t>l</a:t>
            </a:r>
            <a:r>
              <a:rPr lang="fr-FR" dirty="0" smtClean="0">
                <a:solidFill>
                  <a:srgbClr val="00A0D1"/>
                </a:solidFill>
                <a:ea typeface="Arial Narrow" charset="0"/>
                <a:cs typeface="Arial Narrow" charset="0"/>
              </a:rPr>
              <a:t>eader de communauté </a:t>
            </a:r>
            <a:endParaRPr lang="fr-FR" dirty="0">
              <a:solidFill>
                <a:srgbClr val="00A0D1"/>
              </a:solidFill>
              <a:ea typeface="Arial Narrow" charset="0"/>
              <a:cs typeface="Arial Narrow" charset="0"/>
            </a:endParaRP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Manager</a:t>
            </a:r>
            <a:endParaRPr lang="fr-FR" b="1" dirty="0">
              <a:solidFill>
                <a:srgbClr val="00A0D1"/>
              </a:solidFill>
              <a:ea typeface="Arial Narrow" charset="0"/>
              <a:cs typeface="Arial Narrow" charset="0"/>
            </a:endParaRPr>
          </a:p>
        </p:txBody>
      </p:sp>
      <p:cxnSp>
        <p:nvCxnSpPr>
          <p:cNvPr id="5" name="Connecteur droit 4"/>
          <p:cNvCxnSpPr/>
          <p:nvPr/>
        </p:nvCxnSpPr>
        <p:spPr>
          <a:xfrm flipH="1" flipV="1">
            <a:off x="883920"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flipV="1">
            <a:off x="7595841"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766269" y="654830"/>
            <a:ext cx="2829572" cy="369332"/>
          </a:xfrm>
          <a:prstGeom prst="rect">
            <a:avLst/>
          </a:prstGeom>
          <a:noFill/>
        </p:spPr>
        <p:txBody>
          <a:bodyPr wrap="square" rtlCol="0">
            <a:spAutoFit/>
          </a:bodyPr>
          <a:lstStyle/>
          <a:p>
            <a:pPr algn="ctr"/>
            <a:r>
              <a:rPr lang="fr-FR" dirty="0" smtClean="0"/>
              <a:t>Ce qu’elle fait</a:t>
            </a:r>
            <a:endParaRPr lang="fr-FR" dirty="0"/>
          </a:p>
        </p:txBody>
      </p:sp>
      <p:sp>
        <p:nvSpPr>
          <p:cNvPr id="85" name="ZoneTexte 84"/>
          <p:cNvSpPr txBox="1"/>
          <p:nvPr/>
        </p:nvSpPr>
        <p:spPr>
          <a:xfrm rot="5400000">
            <a:off x="10437680" y="3251251"/>
            <a:ext cx="2081019" cy="369332"/>
          </a:xfrm>
          <a:prstGeom prst="rect">
            <a:avLst/>
          </a:prstGeom>
          <a:noFill/>
        </p:spPr>
        <p:txBody>
          <a:bodyPr wrap="none" rtlCol="0">
            <a:spAutoFit/>
          </a:bodyPr>
          <a:lstStyle/>
          <a:p>
            <a:r>
              <a:rPr lang="fr-FR" dirty="0" smtClean="0"/>
              <a:t>Comment elle le fait</a:t>
            </a:r>
            <a:endParaRPr lang="fr-FR" dirty="0"/>
          </a:p>
        </p:txBody>
      </p:sp>
      <p:cxnSp>
        <p:nvCxnSpPr>
          <p:cNvPr id="86" name="Connecteur droit 85"/>
          <p:cNvCxnSpPr/>
          <p:nvPr/>
        </p:nvCxnSpPr>
        <p:spPr>
          <a:xfrm flipH="1" flipV="1">
            <a:off x="7595841" y="4413207"/>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flipV="1">
            <a:off x="883920" y="4382726"/>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4766268" y="6017396"/>
            <a:ext cx="2829573" cy="369332"/>
          </a:xfrm>
          <a:prstGeom prst="rect">
            <a:avLst/>
          </a:prstGeom>
          <a:noFill/>
        </p:spPr>
        <p:txBody>
          <a:bodyPr wrap="square" rtlCol="0">
            <a:spAutoFit/>
          </a:bodyPr>
          <a:lstStyle/>
          <a:p>
            <a:pPr algn="ctr"/>
            <a:r>
              <a:rPr lang="fr-FR" dirty="0" smtClean="0"/>
              <a:t>Ce qu’elle pense</a:t>
            </a:r>
            <a:endParaRPr lang="fr-FR" dirty="0"/>
          </a:p>
        </p:txBody>
      </p:sp>
      <p:sp>
        <p:nvSpPr>
          <p:cNvPr id="89" name="ZoneTexte 88"/>
          <p:cNvSpPr txBox="1"/>
          <p:nvPr/>
        </p:nvSpPr>
        <p:spPr>
          <a:xfrm rot="16200000">
            <a:off x="-337505" y="3251251"/>
            <a:ext cx="2442848" cy="369332"/>
          </a:xfrm>
          <a:prstGeom prst="rect">
            <a:avLst/>
          </a:prstGeom>
          <a:noFill/>
        </p:spPr>
        <p:txBody>
          <a:bodyPr wrap="none" rtlCol="0">
            <a:spAutoFit/>
          </a:bodyPr>
          <a:lstStyle/>
          <a:p>
            <a:r>
              <a:rPr lang="fr-FR" dirty="0" smtClean="0"/>
              <a:t>Qu’est-ce qui l’influence</a:t>
            </a:r>
            <a:endParaRPr lang="fr-FR" dirty="0"/>
          </a:p>
        </p:txBody>
      </p:sp>
      <p:pic>
        <p:nvPicPr>
          <p:cNvPr id="15" name="Image 14"/>
          <p:cNvPicPr>
            <a:picLocks noChangeAspect="1"/>
          </p:cNvPicPr>
          <p:nvPr/>
        </p:nvPicPr>
        <p:blipFill rotWithShape="1">
          <a:blip r:embed="rId2">
            <a:extLst>
              <a:ext uri="{28A0092B-C50C-407E-A947-70E740481C1C}">
                <a14:useLocalDpi xmlns:a14="http://schemas.microsoft.com/office/drawing/2010/main" val="0"/>
              </a:ext>
            </a:extLst>
          </a:blip>
          <a:srcRect l="-2661" t="26388" b="23818"/>
          <a:stretch/>
        </p:blipFill>
        <p:spPr>
          <a:xfrm>
            <a:off x="4766268" y="2433209"/>
            <a:ext cx="2794620" cy="2030225"/>
          </a:xfrm>
          <a:prstGeom prst="rect">
            <a:avLst/>
          </a:prstGeom>
        </p:spPr>
      </p:pic>
    </p:spTree>
    <p:extLst>
      <p:ext uri="{BB962C8B-B14F-4D97-AF65-F5344CB8AC3E}">
        <p14:creationId xmlns:p14="http://schemas.microsoft.com/office/powerpoint/2010/main" val="826248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14012" t="10805" r="8265" b="7881"/>
          <a:stretch/>
        </p:blipFill>
        <p:spPr>
          <a:xfrm>
            <a:off x="194268" y="1823609"/>
            <a:ext cx="2829573" cy="1973521"/>
          </a:xfrm>
          <a:prstGeom prst="rect">
            <a:avLst/>
          </a:prstGeom>
        </p:spPr>
      </p:pic>
      <p:sp>
        <p:nvSpPr>
          <p:cNvPr id="133" name="Rectangle 132"/>
          <p:cNvSpPr/>
          <p:nvPr/>
        </p:nvSpPr>
        <p:spPr>
          <a:xfrm>
            <a:off x="3265071" y="3144417"/>
            <a:ext cx="1671755" cy="692497"/>
          </a:xfrm>
          <a:prstGeom prst="rect">
            <a:avLst/>
          </a:prstGeom>
        </p:spPr>
        <p:txBody>
          <a:bodyPr wrap="square">
            <a:spAutoFit/>
          </a:bodyPr>
          <a:lstStyle/>
          <a:p>
            <a:pPr lvl="0"/>
            <a:r>
              <a:rPr lang="fr-FR" sz="1300" dirty="0" err="1" smtClean="0">
                <a:solidFill>
                  <a:srgbClr val="00A0D1"/>
                </a:solidFill>
                <a:latin typeface="Arial Narrow" charset="0"/>
                <a:ea typeface="Arial Narrow" charset="0"/>
                <a:cs typeface="Arial Narrow" charset="0"/>
              </a:rPr>
              <a:t>Devices</a:t>
            </a:r>
            <a:r>
              <a:rPr lang="fr-FR" sz="1300" dirty="0" smtClean="0">
                <a:solidFill>
                  <a:srgbClr val="00A0D1"/>
                </a:solidFill>
                <a:latin typeface="Arial Narrow" charset="0"/>
                <a:ea typeface="Arial Narrow" charset="0"/>
                <a:cs typeface="Arial Narrow" charset="0"/>
              </a:rPr>
              <a:t> :</a:t>
            </a:r>
          </a:p>
          <a:p>
            <a:pPr lvl="0"/>
            <a:endParaRPr lang="fr-FR" sz="1300" dirty="0">
              <a:solidFill>
                <a:srgbClr val="00A0D1"/>
              </a:solidFill>
              <a:latin typeface="Arial Narrow" charset="0"/>
              <a:ea typeface="Arial Narrow" charset="0"/>
              <a:cs typeface="Arial Narrow" charset="0"/>
            </a:endParaRPr>
          </a:p>
          <a:p>
            <a:pPr lvl="0"/>
            <a:r>
              <a:rPr lang="fr-FR" sz="1300" dirty="0" smtClean="0">
                <a:solidFill>
                  <a:srgbClr val="00A0D1"/>
                </a:solidFill>
                <a:latin typeface="Arial Narrow" charset="0"/>
                <a:ea typeface="Arial Narrow" charset="0"/>
                <a:cs typeface="Arial Narrow" charset="0"/>
              </a:rPr>
              <a:t>Utilisation :</a:t>
            </a:r>
            <a:endParaRPr lang="fr-FR" sz="1200" dirty="0" smtClean="0">
              <a:solidFill>
                <a:prstClr val="black"/>
              </a:solidFill>
              <a:cs typeface="Segoe UI Light" panose="020B0502040204020203" pitchFamily="34" charset="0"/>
            </a:endParaRPr>
          </a:p>
        </p:txBody>
      </p:sp>
      <p:sp>
        <p:nvSpPr>
          <p:cNvPr id="142" name="Rectangle 141"/>
          <p:cNvSpPr/>
          <p:nvPr/>
        </p:nvSpPr>
        <p:spPr>
          <a:xfrm>
            <a:off x="10196385" y="4261602"/>
            <a:ext cx="1891439" cy="1223412"/>
          </a:xfrm>
          <a:prstGeom prst="rect">
            <a:avLst/>
          </a:prstGeom>
          <a:solidFill>
            <a:schemeClr val="accent4">
              <a:lumMod val="20000"/>
              <a:lumOff val="80000"/>
            </a:schemeClr>
          </a:solidFill>
        </p:spPr>
        <p:txBody>
          <a:bodyPr wrap="square">
            <a:spAutoFit/>
          </a:bodyPr>
          <a:lstStyle/>
          <a:p>
            <a:r>
              <a:rPr lang="fr-FR" sz="1050" b="1" i="1" dirty="0" smtClean="0">
                <a:ea typeface="Arial Narrow" charset="0"/>
                <a:cs typeface="Arial Narrow" charset="0"/>
              </a:rPr>
              <a:t>Note</a:t>
            </a:r>
            <a:r>
              <a:rPr lang="fr-FR" sz="1050" i="1" dirty="0" smtClean="0">
                <a:ea typeface="Arial Narrow" charset="0"/>
                <a:cs typeface="Arial Narrow" charset="0"/>
              </a:rPr>
              <a:t> : en fonction du profil (leader Digital ou Business), la sensibilité à la technologie ou au métier peut évidemment évoluer à la marge, en restant toutefois proche de cet équilibre.</a:t>
            </a:r>
            <a:endParaRPr lang="fr-FR" sz="1050" i="1" dirty="0">
              <a:ea typeface="Arial Narrow" charset="0"/>
              <a:cs typeface="Arial Narrow" charset="0"/>
            </a:endParaRPr>
          </a:p>
        </p:txBody>
      </p:sp>
      <p:sp>
        <p:nvSpPr>
          <p:cNvPr id="7" name="ZoneTexte 6"/>
          <p:cNvSpPr txBox="1"/>
          <p:nvPr/>
        </p:nvSpPr>
        <p:spPr>
          <a:xfrm>
            <a:off x="3252222" y="4010036"/>
            <a:ext cx="3955588" cy="2354491"/>
          </a:xfrm>
          <a:prstGeom prst="rect">
            <a:avLst/>
          </a:prstGeom>
          <a:noFill/>
        </p:spPr>
        <p:txBody>
          <a:bodyPr wrap="square" rtlCol="0">
            <a:spAutoFit/>
          </a:bodyPr>
          <a:lstStyle/>
          <a:p>
            <a:r>
              <a:rPr lang="fr-FR" sz="1300" dirty="0" smtClean="0">
                <a:solidFill>
                  <a:srgbClr val="00A0D1"/>
                </a:solidFill>
                <a:latin typeface="Arial Narrow" charset="0"/>
                <a:ea typeface="Arial Narrow" charset="0"/>
                <a:cs typeface="Arial Narrow" charset="0"/>
              </a:rPr>
              <a:t>Motivations pour l’utilisation du service</a:t>
            </a:r>
            <a:endParaRPr lang="fr-FR" sz="1300" dirty="0">
              <a:solidFill>
                <a:srgbClr val="00A0D1"/>
              </a:solidFill>
              <a:latin typeface="Arial Narrow" charset="0"/>
              <a:ea typeface="Arial Narrow" charset="0"/>
              <a:cs typeface="Arial Narrow" charset="0"/>
            </a:endParaRPr>
          </a:p>
          <a:p>
            <a:pPr marL="285750" indent="-285750">
              <a:buFont typeface="Arial" panose="020B0604020202020204" pitchFamily="34" charset="0"/>
              <a:buChar char="•"/>
            </a:pPr>
            <a:r>
              <a:rPr lang="fr-FR" sz="1200" dirty="0" smtClean="0">
                <a:cs typeface="Segoe UI Light" panose="020B0502040204020203" pitchFamily="34" charset="0"/>
              </a:rPr>
              <a:t>Mise en avant de tous les travaux sur son périmètre</a:t>
            </a:r>
          </a:p>
          <a:p>
            <a:pPr marL="285750" indent="-285750">
              <a:buFont typeface="Arial" panose="020B0604020202020204" pitchFamily="34" charset="0"/>
              <a:buChar char="•"/>
            </a:pPr>
            <a:r>
              <a:rPr lang="fr-FR" sz="1200" dirty="0" smtClean="0">
                <a:cs typeface="Segoe UI Light" panose="020B0502040204020203" pitchFamily="34" charset="0"/>
              </a:rPr>
              <a:t>Piloter l’opérationnel : vue d’ensemble (et détail si besoin)</a:t>
            </a:r>
          </a:p>
          <a:p>
            <a:pPr marL="285750" indent="-285750">
              <a:buFont typeface="Arial" panose="020B0604020202020204" pitchFamily="34" charset="0"/>
              <a:buChar char="•"/>
            </a:pPr>
            <a:r>
              <a:rPr lang="fr-FR" sz="1200" dirty="0" smtClean="0">
                <a:cs typeface="Segoe UI Light" panose="020B0502040204020203" pitchFamily="34" charset="0"/>
              </a:rPr>
              <a:t>Repérer les endroits où il faut animer</a:t>
            </a:r>
          </a:p>
          <a:p>
            <a:pPr marL="285750" indent="-285750">
              <a:buFont typeface="Arial" panose="020B0604020202020204" pitchFamily="34" charset="0"/>
              <a:buChar char="•"/>
            </a:pPr>
            <a:r>
              <a:rPr lang="fr-FR" sz="1200" dirty="0" smtClean="0">
                <a:cs typeface="Segoe UI Light" panose="020B0502040204020203" pitchFamily="34" charset="0"/>
              </a:rPr>
              <a:t>Promouvoir l’utilité des initiatives dans son périmètre</a:t>
            </a:r>
            <a:endParaRPr lang="fr-FR" sz="1200" dirty="0">
              <a:cs typeface="Segoe UI Light" panose="020B0502040204020203" pitchFamily="34" charset="0"/>
            </a:endParaRPr>
          </a:p>
          <a:p>
            <a:endParaRPr lang="fr-FR" sz="1300" dirty="0">
              <a:latin typeface="Arial Narrow" charset="0"/>
              <a:ea typeface="Arial Narrow" charset="0"/>
              <a:cs typeface="Arial Narrow" charset="0"/>
            </a:endParaRPr>
          </a:p>
          <a:p>
            <a:r>
              <a:rPr lang="fr-FR" sz="1300" dirty="0" smtClean="0">
                <a:solidFill>
                  <a:srgbClr val="00A0D1"/>
                </a:solidFill>
                <a:latin typeface="Arial Narrow" charset="0"/>
                <a:ea typeface="Arial Narrow" charset="0"/>
                <a:cs typeface="Arial Narrow" charset="0"/>
              </a:rPr>
              <a:t>Freins</a:t>
            </a:r>
            <a:r>
              <a:rPr lang="fr-FR" sz="1300" dirty="0">
                <a:solidFill>
                  <a:srgbClr val="00A0D1"/>
                </a:solidFill>
                <a:latin typeface="Arial Narrow" charset="0"/>
                <a:ea typeface="Arial Narrow" charset="0"/>
                <a:cs typeface="Arial Narrow" charset="0"/>
              </a:rPr>
              <a:t>, </a:t>
            </a:r>
            <a:r>
              <a:rPr lang="fr-FR" sz="1300" dirty="0" smtClean="0">
                <a:solidFill>
                  <a:srgbClr val="00A0D1"/>
                </a:solidFill>
                <a:latin typeface="Arial Narrow" charset="0"/>
                <a:ea typeface="Arial Narrow" charset="0"/>
                <a:cs typeface="Arial Narrow" charset="0"/>
              </a:rPr>
              <a:t>frustrations dans l’utilisation du service</a:t>
            </a:r>
            <a:endParaRPr lang="fr-FR" sz="1300" dirty="0">
              <a:solidFill>
                <a:srgbClr val="00A0D1"/>
              </a:solidFill>
              <a:latin typeface="Arial Narrow" charset="0"/>
              <a:ea typeface="Arial Narrow" charset="0"/>
              <a:cs typeface="Arial Narrow" charset="0"/>
            </a:endParaRPr>
          </a:p>
          <a:p>
            <a:pPr marL="285750" indent="-285750">
              <a:buFont typeface="Arial" panose="020B0604020202020204" pitchFamily="34" charset="0"/>
              <a:buChar char="•"/>
            </a:pPr>
            <a:r>
              <a:rPr lang="fr-FR" sz="1200" dirty="0" smtClean="0">
                <a:cs typeface="Segoe UI Light" panose="020B0502040204020203" pitchFamily="34" charset="0"/>
              </a:rPr>
              <a:t>Tout n’est pas dans l’outil</a:t>
            </a:r>
            <a:r>
              <a:rPr lang="mr-IN" sz="1200" dirty="0" smtClean="0">
                <a:cs typeface="Segoe UI Light" panose="020B0502040204020203" pitchFamily="34" charset="0"/>
              </a:rPr>
              <a:t>…</a:t>
            </a:r>
            <a:r>
              <a:rPr lang="fr-FR" sz="1200" dirty="0" smtClean="0">
                <a:cs typeface="Segoe UI Light" panose="020B0502040204020203" pitchFamily="34" charset="0"/>
              </a:rPr>
              <a:t> Il faut aussi aller voir sur le terrain pour savoir ce que les gens font.</a:t>
            </a:r>
          </a:p>
          <a:p>
            <a:pPr marL="285750" indent="-285750">
              <a:buFont typeface="Arial" panose="020B0604020202020204" pitchFamily="34" charset="0"/>
              <a:buChar char="•"/>
            </a:pPr>
            <a:r>
              <a:rPr lang="fr-FR" sz="1200" dirty="0" smtClean="0">
                <a:cs typeface="Segoe UI Light" panose="020B0502040204020203" pitchFamily="34" charset="0"/>
              </a:rPr>
              <a:t>Renseigner des informations prend du temps pris sur la création de valeur</a:t>
            </a:r>
            <a:endParaRPr lang="fr-FR" sz="1200" dirty="0">
              <a:cs typeface="Segoe UI Light" panose="020B0502040204020203" pitchFamily="34" charset="0"/>
            </a:endParaRPr>
          </a:p>
        </p:txBody>
      </p:sp>
      <p:sp>
        <p:nvSpPr>
          <p:cNvPr id="4" name="Rectangle 3"/>
          <p:cNvSpPr/>
          <p:nvPr/>
        </p:nvSpPr>
        <p:spPr>
          <a:xfrm>
            <a:off x="3974271" y="3181841"/>
            <a:ext cx="813043"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Smartphone</a:t>
            </a:r>
          </a:p>
        </p:txBody>
      </p:sp>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Marco, </a:t>
            </a:r>
            <a:r>
              <a:rPr lang="fr-FR" dirty="0">
                <a:solidFill>
                  <a:srgbClr val="00A0D1"/>
                </a:solidFill>
                <a:ea typeface="Arial Narrow" charset="0"/>
                <a:cs typeface="Arial Narrow" charset="0"/>
              </a:rPr>
              <a:t>l</a:t>
            </a:r>
            <a:r>
              <a:rPr lang="fr-FR" dirty="0" smtClean="0">
                <a:solidFill>
                  <a:srgbClr val="00A0D1"/>
                </a:solidFill>
                <a:ea typeface="Arial Narrow" charset="0"/>
                <a:cs typeface="Arial Narrow" charset="0"/>
              </a:rPr>
              <a:t>eader de communauté </a:t>
            </a:r>
            <a:endParaRPr lang="fr-FR" dirty="0">
              <a:solidFill>
                <a:srgbClr val="00A0D1"/>
              </a:solidFill>
              <a:ea typeface="Arial Narrow" charset="0"/>
              <a:cs typeface="Arial Narrow" charset="0"/>
            </a:endParaRPr>
          </a:p>
        </p:txBody>
      </p:sp>
      <p:sp>
        <p:nvSpPr>
          <p:cNvPr id="31" name="Rectangle 30"/>
          <p:cNvSpPr/>
          <p:nvPr/>
        </p:nvSpPr>
        <p:spPr>
          <a:xfrm>
            <a:off x="4866170" y="3186826"/>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Segoe UI Light" panose="020B0502040204020203" pitchFamily="34" charset="0"/>
                <a:cs typeface="Segoe UI Light" panose="020B0502040204020203" pitchFamily="34" charset="0"/>
              </a:rPr>
              <a:t>Tablette</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51" name="Rectangle 50"/>
          <p:cNvSpPr/>
          <p:nvPr/>
        </p:nvSpPr>
        <p:spPr>
          <a:xfrm>
            <a:off x="7361501" y="843268"/>
            <a:ext cx="4726323" cy="461665"/>
          </a:xfrm>
          <a:prstGeom prst="rect">
            <a:avLst/>
          </a:prstGeom>
          <a:solidFill>
            <a:schemeClr val="bg1"/>
          </a:solidFill>
        </p:spPr>
        <p:txBody>
          <a:bodyPr wrap="square">
            <a:spAutoFit/>
          </a:bodyPr>
          <a:lstStyle/>
          <a:p>
            <a:r>
              <a:rPr lang="fr-FR" sz="1200" dirty="0">
                <a:ea typeface="Arial Narrow" charset="0"/>
                <a:cs typeface="Arial Narrow" charset="0"/>
              </a:rPr>
              <a:t>Le manager (de </a:t>
            </a:r>
            <a:r>
              <a:rPr lang="fr-FR" sz="1200" dirty="0" smtClean="0">
                <a:ea typeface="Arial Narrow" charset="0"/>
                <a:cs typeface="Arial Narrow" charset="0"/>
              </a:rPr>
              <a:t>communauté</a:t>
            </a:r>
            <a:r>
              <a:rPr lang="fr-FR" sz="1200" dirty="0">
                <a:ea typeface="Arial Narrow" charset="0"/>
                <a:cs typeface="Arial Narrow" charset="0"/>
              </a:rPr>
              <a:t>, de domaine, </a:t>
            </a:r>
            <a:r>
              <a:rPr lang="fr-FR" sz="1200" dirty="0" smtClean="0">
                <a:ea typeface="Arial Narrow" charset="0"/>
                <a:cs typeface="Arial Narrow" charset="0"/>
              </a:rPr>
              <a:t>d’équipe, </a:t>
            </a:r>
            <a:r>
              <a:rPr lang="mr-IN" sz="1200" dirty="0" smtClean="0">
                <a:ea typeface="Arial Narrow" charset="0"/>
                <a:cs typeface="Arial Narrow" charset="0"/>
              </a:rPr>
              <a:t>…</a:t>
            </a:r>
            <a:r>
              <a:rPr lang="fr-FR" sz="1200" dirty="0" smtClean="0">
                <a:ea typeface="Arial Narrow" charset="0"/>
                <a:cs typeface="Arial Narrow" charset="0"/>
              </a:rPr>
              <a:t>) </a:t>
            </a:r>
            <a:r>
              <a:rPr lang="fr-FR" sz="1200" dirty="0">
                <a:ea typeface="Arial Narrow" charset="0"/>
                <a:cs typeface="Arial Narrow" charset="0"/>
              </a:rPr>
              <a:t>encadre et anime. </a:t>
            </a:r>
            <a:r>
              <a:rPr lang="fr-FR" sz="1200" dirty="0" smtClean="0">
                <a:ea typeface="Arial Narrow" charset="0"/>
                <a:cs typeface="Arial Narrow" charset="0"/>
              </a:rPr>
              <a:t>Il </a:t>
            </a:r>
            <a:r>
              <a:rPr lang="fr-FR" sz="1200" dirty="0">
                <a:ea typeface="Arial Narrow" charset="0"/>
                <a:cs typeface="Arial Narrow" charset="0"/>
              </a:rPr>
              <a:t>encourage et nourrit l’initiative et l’autonomie de ses équipes.</a:t>
            </a:r>
          </a:p>
        </p:txBody>
      </p:sp>
      <p:grpSp>
        <p:nvGrpSpPr>
          <p:cNvPr id="129" name="Grouper 128"/>
          <p:cNvGrpSpPr/>
          <p:nvPr/>
        </p:nvGrpSpPr>
        <p:grpSpPr>
          <a:xfrm>
            <a:off x="7417285" y="1987806"/>
            <a:ext cx="4050558" cy="288760"/>
            <a:chOff x="7164325" y="1847638"/>
            <a:chExt cx="4050558" cy="288760"/>
          </a:xfrm>
        </p:grpSpPr>
        <p:sp>
          <p:nvSpPr>
            <p:cNvPr id="21" name="Rectangle 20"/>
            <p:cNvSpPr/>
            <p:nvPr/>
          </p:nvSpPr>
          <p:spPr>
            <a:xfrm>
              <a:off x="7164325" y="1859399"/>
              <a:ext cx="849143" cy="276999"/>
            </a:xfrm>
            <a:prstGeom prst="rect">
              <a:avLst/>
            </a:prstGeom>
          </p:spPr>
          <p:txBody>
            <a:bodyPr wrap="none">
              <a:spAutoFit/>
            </a:bodyPr>
            <a:lstStyle/>
            <a:p>
              <a:r>
                <a:rPr lang="fr-FR" sz="1200" i="1" dirty="0" smtClean="0"/>
                <a:t>Transverse</a:t>
              </a:r>
              <a:endParaRPr lang="fr-FR" sz="1200" i="1" dirty="0"/>
            </a:p>
          </p:txBody>
        </p:sp>
        <p:sp>
          <p:nvSpPr>
            <p:cNvPr id="35" name="Rectangle 34"/>
            <p:cNvSpPr/>
            <p:nvPr/>
          </p:nvSpPr>
          <p:spPr>
            <a:xfrm>
              <a:off x="8010017" y="1937909"/>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10664283" y="1859399"/>
              <a:ext cx="550600" cy="276999"/>
            </a:xfrm>
            <a:prstGeom prst="rect">
              <a:avLst/>
            </a:prstGeom>
          </p:spPr>
          <p:txBody>
            <a:bodyPr wrap="none">
              <a:spAutoFit/>
            </a:bodyPr>
            <a:lstStyle/>
            <a:p>
              <a:r>
                <a:rPr lang="fr-FR" sz="1200" i="1" dirty="0" smtClean="0"/>
                <a:t>Détail</a:t>
              </a:r>
              <a:endParaRPr lang="fr-FR" sz="1200" i="1" dirty="0"/>
            </a:p>
          </p:txBody>
        </p:sp>
        <p:cxnSp>
          <p:nvCxnSpPr>
            <p:cNvPr id="57" name="Connecteur droit 56"/>
            <p:cNvCxnSpPr/>
            <p:nvPr/>
          </p:nvCxnSpPr>
          <p:spPr>
            <a:xfrm>
              <a:off x="10664283"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9779529"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8010017"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9337151"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10221907"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8452395"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8894773" y="1937909"/>
              <a:ext cx="0" cy="1357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7417285" y="2723274"/>
            <a:ext cx="663771" cy="276999"/>
          </a:xfrm>
          <a:prstGeom prst="rect">
            <a:avLst/>
          </a:prstGeom>
        </p:spPr>
        <p:txBody>
          <a:bodyPr wrap="none">
            <a:spAutoFit/>
          </a:bodyPr>
          <a:lstStyle/>
          <a:p>
            <a:r>
              <a:rPr lang="fr-FR" sz="1200" i="1" dirty="0" smtClean="0"/>
              <a:t>Contact</a:t>
            </a:r>
            <a:endParaRPr lang="fr-FR" sz="1200" i="1" dirty="0"/>
          </a:p>
        </p:txBody>
      </p:sp>
      <p:grpSp>
        <p:nvGrpSpPr>
          <p:cNvPr id="128" name="Grouper 127"/>
          <p:cNvGrpSpPr/>
          <p:nvPr/>
        </p:nvGrpSpPr>
        <p:grpSpPr>
          <a:xfrm>
            <a:off x="8262977" y="2711513"/>
            <a:ext cx="3523158" cy="288760"/>
            <a:chOff x="8010017" y="2571345"/>
            <a:chExt cx="3523158" cy="288760"/>
          </a:xfrm>
        </p:grpSpPr>
        <p:sp>
          <p:nvSpPr>
            <p:cNvPr id="73" name="Rectangle 72"/>
            <p:cNvSpPr/>
            <p:nvPr/>
          </p:nvSpPr>
          <p:spPr>
            <a:xfrm>
              <a:off x="8010017" y="2661616"/>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10664283" y="2583106"/>
              <a:ext cx="868892" cy="276999"/>
            </a:xfrm>
            <a:prstGeom prst="rect">
              <a:avLst/>
            </a:prstGeom>
          </p:spPr>
          <p:txBody>
            <a:bodyPr wrap="none">
              <a:spAutoFit/>
            </a:bodyPr>
            <a:lstStyle/>
            <a:p>
              <a:r>
                <a:rPr lang="fr-FR" sz="1200" i="1" dirty="0" smtClean="0"/>
                <a:t>Autonomie</a:t>
              </a:r>
              <a:endParaRPr lang="fr-FR" sz="1200" i="1" dirty="0"/>
            </a:p>
          </p:txBody>
        </p:sp>
        <p:cxnSp>
          <p:nvCxnSpPr>
            <p:cNvPr id="76" name="Connecteur droit 75"/>
            <p:cNvCxnSpPr/>
            <p:nvPr/>
          </p:nvCxnSpPr>
          <p:spPr>
            <a:xfrm>
              <a:off x="10664283"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9779529"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8010017"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9337151"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10221907"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8452395"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a:off x="8894773" y="2661616"/>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7" name="Grouper 126"/>
          <p:cNvGrpSpPr/>
          <p:nvPr/>
        </p:nvGrpSpPr>
        <p:grpSpPr>
          <a:xfrm>
            <a:off x="7417285" y="3433660"/>
            <a:ext cx="4114806" cy="288760"/>
            <a:chOff x="7164325" y="3293492"/>
            <a:chExt cx="4114806" cy="288760"/>
          </a:xfrm>
        </p:grpSpPr>
        <p:sp>
          <p:nvSpPr>
            <p:cNvPr id="94" name="Rectangle 93"/>
            <p:cNvSpPr/>
            <p:nvPr/>
          </p:nvSpPr>
          <p:spPr>
            <a:xfrm>
              <a:off x="7164325" y="3305253"/>
              <a:ext cx="805029" cy="276999"/>
            </a:xfrm>
            <a:prstGeom prst="rect">
              <a:avLst/>
            </a:prstGeom>
          </p:spPr>
          <p:txBody>
            <a:bodyPr wrap="none">
              <a:spAutoFit/>
            </a:bodyPr>
            <a:lstStyle/>
            <a:p>
              <a:r>
                <a:rPr lang="fr-FR" sz="1200" i="1" dirty="0" smtClean="0"/>
                <a:t>Prospectif</a:t>
              </a:r>
              <a:endParaRPr lang="fr-FR" sz="1200" i="1" dirty="0"/>
            </a:p>
          </p:txBody>
        </p:sp>
        <p:sp>
          <p:nvSpPr>
            <p:cNvPr id="95" name="Rectangle 94"/>
            <p:cNvSpPr/>
            <p:nvPr/>
          </p:nvSpPr>
          <p:spPr>
            <a:xfrm>
              <a:off x="8010017" y="3383763"/>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Rectangle 95"/>
            <p:cNvSpPr/>
            <p:nvPr/>
          </p:nvSpPr>
          <p:spPr>
            <a:xfrm>
              <a:off x="10664283" y="3305253"/>
              <a:ext cx="614848" cy="276999"/>
            </a:xfrm>
            <a:prstGeom prst="rect">
              <a:avLst/>
            </a:prstGeom>
          </p:spPr>
          <p:txBody>
            <a:bodyPr wrap="none">
              <a:spAutoFit/>
            </a:bodyPr>
            <a:lstStyle/>
            <a:p>
              <a:r>
                <a:rPr lang="fr-FR" sz="1200" i="1" dirty="0" smtClean="0"/>
                <a:t>Réactif</a:t>
              </a:r>
              <a:endParaRPr lang="fr-FR" sz="1200" i="1" dirty="0"/>
            </a:p>
          </p:txBody>
        </p:sp>
        <p:cxnSp>
          <p:nvCxnSpPr>
            <p:cNvPr id="98" name="Connecteur droit 97"/>
            <p:cNvCxnSpPr/>
            <p:nvPr/>
          </p:nvCxnSpPr>
          <p:spPr>
            <a:xfrm>
              <a:off x="10664283"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a:xfrm>
              <a:off x="9779529"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a:xfrm>
              <a:off x="8010017"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a:off x="9337151"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a:xfrm>
              <a:off x="10221907"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a:xfrm>
              <a:off x="8452395"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a:xfrm>
              <a:off x="8894773" y="3383763"/>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6" name="Grouper 125"/>
          <p:cNvGrpSpPr/>
          <p:nvPr/>
        </p:nvGrpSpPr>
        <p:grpSpPr>
          <a:xfrm>
            <a:off x="7877959" y="4284495"/>
            <a:ext cx="3323307" cy="2005436"/>
            <a:chOff x="7785359" y="3890951"/>
            <a:chExt cx="3323307" cy="2005436"/>
          </a:xfrm>
        </p:grpSpPr>
        <p:sp>
          <p:nvSpPr>
            <p:cNvPr id="119" name="Rectangle 118"/>
            <p:cNvSpPr/>
            <p:nvPr/>
          </p:nvSpPr>
          <p:spPr>
            <a:xfrm>
              <a:off x="7785359" y="5619388"/>
              <a:ext cx="602281" cy="276999"/>
            </a:xfrm>
            <a:prstGeom prst="rect">
              <a:avLst/>
            </a:prstGeom>
          </p:spPr>
          <p:txBody>
            <a:bodyPr wrap="none">
              <a:spAutoFit/>
            </a:bodyPr>
            <a:lstStyle/>
            <a:p>
              <a:r>
                <a:rPr lang="fr-FR" sz="1200" i="1" smtClean="0"/>
                <a:t>Métier</a:t>
              </a:r>
              <a:endParaRPr lang="fr-FR" sz="1200" i="1" dirty="0"/>
            </a:p>
          </p:txBody>
        </p:sp>
        <p:sp>
          <p:nvSpPr>
            <p:cNvPr id="120" name="Rectangle 119"/>
            <p:cNvSpPr/>
            <p:nvPr/>
          </p:nvSpPr>
          <p:spPr>
            <a:xfrm>
              <a:off x="10300560" y="5610159"/>
              <a:ext cx="808106" cy="276999"/>
            </a:xfrm>
            <a:prstGeom prst="rect">
              <a:avLst/>
            </a:prstGeom>
          </p:spPr>
          <p:txBody>
            <a:bodyPr wrap="none">
              <a:spAutoFit/>
            </a:bodyPr>
            <a:lstStyle/>
            <a:p>
              <a:r>
                <a:rPr lang="fr-FR" sz="1200" i="1" dirty="0" smtClean="0"/>
                <a:t>Technique</a:t>
              </a:r>
              <a:endParaRPr lang="fr-FR" sz="1200" i="1" dirty="0"/>
            </a:p>
          </p:txBody>
        </p:sp>
        <p:sp>
          <p:nvSpPr>
            <p:cNvPr id="121" name="Triangle 120"/>
            <p:cNvSpPr/>
            <p:nvPr/>
          </p:nvSpPr>
          <p:spPr>
            <a:xfrm>
              <a:off x="8410907" y="4168669"/>
              <a:ext cx="1852485" cy="15969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Rectangle 121"/>
            <p:cNvSpPr/>
            <p:nvPr/>
          </p:nvSpPr>
          <p:spPr>
            <a:xfrm>
              <a:off x="9001106" y="3890951"/>
              <a:ext cx="663067" cy="276999"/>
            </a:xfrm>
            <a:prstGeom prst="rect">
              <a:avLst/>
            </a:prstGeom>
          </p:spPr>
          <p:txBody>
            <a:bodyPr wrap="none">
              <a:spAutoFit/>
            </a:bodyPr>
            <a:lstStyle/>
            <a:p>
              <a:r>
                <a:rPr lang="fr-FR" sz="1200" i="1" smtClean="0"/>
                <a:t>Finance</a:t>
              </a:r>
              <a:endParaRPr lang="fr-FR" sz="1200" i="1" dirty="0"/>
            </a:p>
          </p:txBody>
        </p:sp>
        <p:cxnSp>
          <p:nvCxnSpPr>
            <p:cNvPr id="20" name="Connecteur droit 19"/>
            <p:cNvCxnSpPr>
              <a:stCxn id="121" idx="0"/>
            </p:cNvCxnSpPr>
            <p:nvPr/>
          </p:nvCxnSpPr>
          <p:spPr>
            <a:xfrm flipH="1">
              <a:off x="9327320" y="4168669"/>
              <a:ext cx="9830" cy="993266"/>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a:endCxn id="121" idx="4"/>
            </p:cNvCxnSpPr>
            <p:nvPr/>
          </p:nvCxnSpPr>
          <p:spPr>
            <a:xfrm>
              <a:off x="9337150" y="5161935"/>
              <a:ext cx="926242" cy="603704"/>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a:endCxn id="121" idx="2"/>
            </p:cNvCxnSpPr>
            <p:nvPr/>
          </p:nvCxnSpPr>
          <p:spPr>
            <a:xfrm flipH="1">
              <a:off x="8410907" y="5159199"/>
              <a:ext cx="921733" cy="606440"/>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gr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9190" y="1841225"/>
            <a:ext cx="292326" cy="292326"/>
          </a:xfrm>
          <a:prstGeom prst="rect">
            <a:avLst/>
          </a:prstGeom>
        </p:spPr>
      </p:pic>
      <p:pic>
        <p:nvPicPr>
          <p:cNvPr id="75" name="Imag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840" y="2564932"/>
            <a:ext cx="292326" cy="292326"/>
          </a:xfrm>
          <a:prstGeom prst="rect">
            <a:avLst/>
          </a:prstGeom>
        </p:spPr>
      </p:pic>
      <p:pic>
        <p:nvPicPr>
          <p:cNvPr id="97" name="Imag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9192" y="3287079"/>
            <a:ext cx="292326" cy="292326"/>
          </a:xfrm>
          <a:prstGeom prst="rect">
            <a:avLst/>
          </a:prstGeom>
        </p:spPr>
      </p:pic>
      <p:pic>
        <p:nvPicPr>
          <p:cNvPr id="125" name="Image 1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152898">
            <a:off x="9387531" y="5268126"/>
            <a:ext cx="388378" cy="388378"/>
          </a:xfrm>
          <a:prstGeom prst="rect">
            <a:avLst/>
          </a:prstGeom>
        </p:spPr>
      </p:pic>
      <p:sp>
        <p:nvSpPr>
          <p:cNvPr id="131" name="Rectangle 130"/>
          <p:cNvSpPr/>
          <p:nvPr/>
        </p:nvSpPr>
        <p:spPr>
          <a:xfrm>
            <a:off x="194268" y="4014598"/>
            <a:ext cx="2829573" cy="2139047"/>
          </a:xfrm>
          <a:prstGeom prst="rect">
            <a:avLst/>
          </a:prstGeom>
        </p:spPr>
        <p:txBody>
          <a:bodyPr wrap="square">
            <a:spAutoFit/>
          </a:bodyPr>
          <a:lstStyle/>
          <a:p>
            <a:pPr lvl="0"/>
            <a:r>
              <a:rPr lang="fr-FR" sz="1300" dirty="0">
                <a:solidFill>
                  <a:srgbClr val="00A0D1"/>
                </a:solidFill>
                <a:latin typeface="Arial Narrow" charset="0"/>
                <a:ea typeface="Arial Narrow" charset="0"/>
                <a:cs typeface="Arial Narrow" charset="0"/>
              </a:rPr>
              <a:t>Buts clés dans sa mission</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Donner à tous les membres de la communauté les moyens de travailler en autonomie</a:t>
            </a:r>
            <a:endParaRPr lang="fr-FR" sz="1200" dirty="0">
              <a:solidFill>
                <a:prstClr val="black"/>
              </a:solidFill>
              <a:cs typeface="Segoe UI Light" panose="020B0502040204020203" pitchFamily="34" charset="0"/>
            </a:endParaRP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Avoir une vision transverse sur les produits dans son périmètre</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Arbitrer les investissements</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Partager les initiatives locales et intégrer dans la communauté</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Animer la réutilisabilité et l’</a:t>
            </a:r>
            <a:r>
              <a:rPr lang="fr-FR" sz="1200" dirty="0" err="1" smtClean="0">
                <a:solidFill>
                  <a:prstClr val="black"/>
                </a:solidFill>
                <a:cs typeface="Segoe UI Light" panose="020B0502040204020203" pitchFamily="34" charset="0"/>
              </a:rPr>
              <a:t>innersourcing</a:t>
            </a:r>
            <a:endParaRPr lang="fr-FR" sz="1200" dirty="0">
              <a:solidFill>
                <a:prstClr val="black"/>
              </a:solidFill>
              <a:cs typeface="Segoe UI Light" panose="020B0502040204020203" pitchFamily="34" charset="0"/>
            </a:endParaRPr>
          </a:p>
        </p:txBody>
      </p:sp>
      <p:sp>
        <p:nvSpPr>
          <p:cNvPr id="134" name="Rectangle 133"/>
          <p:cNvSpPr/>
          <p:nvPr/>
        </p:nvSpPr>
        <p:spPr>
          <a:xfrm>
            <a:off x="5662417" y="3186826"/>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Laptop</a:t>
            </a:r>
          </a:p>
        </p:txBody>
      </p:sp>
      <p:sp>
        <p:nvSpPr>
          <p:cNvPr id="135" name="Rectangle 134"/>
          <p:cNvSpPr/>
          <p:nvPr/>
        </p:nvSpPr>
        <p:spPr>
          <a:xfrm>
            <a:off x="4066455" y="3581681"/>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1"/>
                </a:solidFill>
                <a:latin typeface="Segoe UI Light" panose="020B0502040204020203" pitchFamily="34" charset="0"/>
                <a:cs typeface="Segoe UI Light" panose="020B0502040204020203" pitchFamily="34" charset="0"/>
              </a:rPr>
              <a:t>Journalière</a:t>
            </a:r>
            <a:endParaRPr lang="fr-FR" sz="900" b="1" dirty="0">
              <a:solidFill>
                <a:schemeClr val="bg1"/>
              </a:solidFill>
              <a:latin typeface="Segoe UI Light" panose="020B0502040204020203" pitchFamily="34" charset="0"/>
              <a:cs typeface="Segoe UI Light" panose="020B0502040204020203" pitchFamily="34" charset="0"/>
            </a:endParaRPr>
          </a:p>
        </p:txBody>
      </p:sp>
      <p:sp>
        <p:nvSpPr>
          <p:cNvPr id="136" name="Bulle rectangulaire à coins arrondis 135"/>
          <p:cNvSpPr/>
          <p:nvPr/>
        </p:nvSpPr>
        <p:spPr>
          <a:xfrm>
            <a:off x="302012" y="831642"/>
            <a:ext cx="2754523" cy="715089"/>
          </a:xfrm>
          <a:prstGeom prst="wedgeRoundRectCallout">
            <a:avLst>
              <a:gd name="adj1" fmla="val -12047"/>
              <a:gd name="adj2" fmla="val 79717"/>
              <a:gd name="adj3" fmla="val 16667"/>
            </a:avLst>
          </a:prstGeom>
          <a:solidFill>
            <a:srgbClr val="00A0D1"/>
          </a:solidFill>
        </p:spPr>
        <p:txBody>
          <a:bodyPr wrap="square">
            <a:spAutoFit/>
          </a:bodyPr>
          <a:lstStyle/>
          <a:p>
            <a:r>
              <a:rPr lang="fr-FR" sz="1200" i="1" dirty="0">
                <a:solidFill>
                  <a:schemeClr val="bg1"/>
                </a:solidFill>
                <a:ea typeface="Arial Narrow" charset="0"/>
                <a:cs typeface="Arial Narrow" charset="0"/>
              </a:rPr>
              <a:t>« Pour que les gens travaillent efficacement et avec plaisir, ils doivent y gagner quelque chose. »</a:t>
            </a: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Manager</a:t>
            </a:r>
            <a:endParaRPr lang="fr-FR" b="1" dirty="0">
              <a:solidFill>
                <a:srgbClr val="00A0D1"/>
              </a:solidFill>
              <a:ea typeface="Arial Narrow" charset="0"/>
              <a:cs typeface="Arial Narrow" charset="0"/>
            </a:endParaRPr>
          </a:p>
        </p:txBody>
      </p:sp>
      <p:sp>
        <p:nvSpPr>
          <p:cNvPr id="151" name="Rectangle 150"/>
          <p:cNvSpPr/>
          <p:nvPr/>
        </p:nvSpPr>
        <p:spPr>
          <a:xfrm>
            <a:off x="3316603" y="2255191"/>
            <a:ext cx="3891206" cy="846386"/>
          </a:xfrm>
          <a:prstGeom prst="rect">
            <a:avLst/>
          </a:prstGeom>
        </p:spPr>
        <p:txBody>
          <a:bodyPr wrap="square">
            <a:spAutoFit/>
          </a:bodyPr>
          <a:lstStyle/>
          <a:p>
            <a:pPr lvl="0"/>
            <a:r>
              <a:rPr lang="fr-FR" sz="1300" dirty="0">
                <a:solidFill>
                  <a:srgbClr val="00A0D1"/>
                </a:solidFill>
                <a:latin typeface="Arial Narrow" charset="0"/>
                <a:ea typeface="Arial Narrow" charset="0"/>
                <a:cs typeface="Arial Narrow" charset="0"/>
              </a:rPr>
              <a:t>Personnalité</a:t>
            </a:r>
          </a:p>
          <a:p>
            <a:pPr marL="285750" lvl="0" indent="-285750">
              <a:buFont typeface="Arial" panose="020B0604020202020204" pitchFamily="34" charset="0"/>
              <a:buChar char="•"/>
            </a:pPr>
            <a:r>
              <a:rPr lang="fr-FR" sz="1200" dirty="0">
                <a:solidFill>
                  <a:prstClr val="black"/>
                </a:solidFill>
                <a:cs typeface="Segoe UI Light" panose="020B0502040204020203" pitchFamily="34" charset="0"/>
              </a:rPr>
              <a:t>Garde toujours l’objectif long terme en visibilité</a:t>
            </a:r>
          </a:p>
          <a:p>
            <a:pPr marL="285750" lvl="0" indent="-285750">
              <a:buFont typeface="Arial" panose="020B0604020202020204" pitchFamily="34" charset="0"/>
              <a:buChar char="•"/>
            </a:pPr>
            <a:r>
              <a:rPr lang="fr-FR" sz="1200" dirty="0">
                <a:solidFill>
                  <a:prstClr val="black"/>
                </a:solidFill>
                <a:cs typeface="Segoe UI Light" panose="020B0502040204020203" pitchFamily="34" charset="0"/>
              </a:rPr>
              <a:t>Prise de </a:t>
            </a:r>
            <a:r>
              <a:rPr lang="fr-FR" sz="1200" dirty="0" smtClean="0">
                <a:solidFill>
                  <a:prstClr val="black"/>
                </a:solidFill>
                <a:cs typeface="Segoe UI Light" panose="020B0502040204020203" pitchFamily="34" charset="0"/>
              </a:rPr>
              <a:t>recul</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Charisme, capacité à emmener</a:t>
            </a:r>
            <a:endParaRPr lang="fr-FR" sz="1200" dirty="0">
              <a:solidFill>
                <a:prstClr val="black"/>
              </a:solidFill>
              <a:cs typeface="Segoe UI Light" panose="020B0502040204020203" pitchFamily="34" charset="0"/>
            </a:endParaRPr>
          </a:p>
        </p:txBody>
      </p:sp>
      <p:sp>
        <p:nvSpPr>
          <p:cNvPr id="152" name="Rectangle 151"/>
          <p:cNvSpPr/>
          <p:nvPr/>
        </p:nvSpPr>
        <p:spPr>
          <a:xfrm>
            <a:off x="6458664" y="3186826"/>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Segoe UI Light" panose="020B0502040204020203" pitchFamily="34" charset="0"/>
                <a:cs typeface="Segoe UI Light" panose="020B0502040204020203" pitchFamily="34" charset="0"/>
              </a:rPr>
              <a:t>Desktop</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153" name="Rectangle 152"/>
          <p:cNvSpPr/>
          <p:nvPr/>
        </p:nvSpPr>
        <p:spPr>
          <a:xfrm>
            <a:off x="4874642" y="3581367"/>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Segoe UI Light" panose="020B0502040204020203" pitchFamily="34" charset="0"/>
                <a:cs typeface="Segoe UI Light" panose="020B0502040204020203" pitchFamily="34" charset="0"/>
              </a:rPr>
              <a:t>Régulière</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154" name="Rectangle 153"/>
          <p:cNvSpPr/>
          <p:nvPr/>
        </p:nvSpPr>
        <p:spPr>
          <a:xfrm>
            <a:off x="5682828" y="3581367"/>
            <a:ext cx="857570" cy="2370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O</a:t>
            </a:r>
            <a:r>
              <a:rPr lang="fr-FR" sz="900" dirty="0" smtClean="0">
                <a:solidFill>
                  <a:schemeClr val="tx1"/>
                </a:solidFill>
                <a:latin typeface="Segoe UI Light" panose="020B0502040204020203" pitchFamily="34" charset="0"/>
                <a:cs typeface="Segoe UI Light" panose="020B0502040204020203" pitchFamily="34" charset="0"/>
              </a:rPr>
              <a:t>ccasionnelle</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83" name="Rectangle 82"/>
          <p:cNvSpPr/>
          <p:nvPr/>
        </p:nvSpPr>
        <p:spPr>
          <a:xfrm>
            <a:off x="3203107" y="831642"/>
            <a:ext cx="4004702" cy="1400383"/>
          </a:xfrm>
          <a:prstGeom prst="rect">
            <a:avLst/>
          </a:prstGeom>
          <a:solidFill>
            <a:schemeClr val="bg1">
              <a:lumMod val="95000"/>
            </a:schemeClr>
          </a:solidFill>
        </p:spPr>
        <p:txBody>
          <a:bodyPr wrap="square">
            <a:spAutoFit/>
          </a:bodyPr>
          <a:lstStyle/>
          <a:p>
            <a:r>
              <a:rPr lang="fr-FR" sz="1300" dirty="0" smtClean="0">
                <a:solidFill>
                  <a:srgbClr val="00A0D1"/>
                </a:solidFill>
                <a:latin typeface="Arial Narrow" charset="0"/>
                <a:ea typeface="Arial Narrow" charset="0"/>
                <a:cs typeface="Arial Narrow" charset="0"/>
              </a:rPr>
              <a:t>Biographie</a:t>
            </a:r>
            <a:endParaRPr lang="fr-FR" sz="1300" dirty="0">
              <a:solidFill>
                <a:srgbClr val="00A0D1"/>
              </a:solidFill>
              <a:latin typeface="Arial Narrow" charset="0"/>
              <a:ea typeface="Arial Narrow" charset="0"/>
              <a:cs typeface="Arial Narrow" charset="0"/>
            </a:endParaRPr>
          </a:p>
          <a:p>
            <a:pPr algn="just"/>
            <a:r>
              <a:rPr lang="fr-FR" sz="1200" dirty="0" err="1" smtClean="0">
                <a:cs typeface="Segoe UI Light" panose="020B0502040204020203" pitchFamily="34" charset="0"/>
              </a:rPr>
              <a:t>Lorem</a:t>
            </a:r>
            <a:r>
              <a:rPr lang="fr-FR" sz="1200" dirty="0" smtClean="0">
                <a:cs typeface="Segoe UI Light" panose="020B0502040204020203" pitchFamily="34" charset="0"/>
              </a:rPr>
              <a:t> </a:t>
            </a:r>
            <a:r>
              <a:rPr lang="fr-FR" sz="1200" dirty="0" err="1" smtClean="0">
                <a:cs typeface="Segoe UI Light" panose="020B0502040204020203" pitchFamily="34" charset="0"/>
              </a:rPr>
              <a:t>Ipsum</a:t>
            </a:r>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26177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14012" t="10805" r="8265" b="7881"/>
          <a:stretch/>
        </p:blipFill>
        <p:spPr>
          <a:xfrm>
            <a:off x="4766268" y="2448449"/>
            <a:ext cx="2829573" cy="1973521"/>
          </a:xfrm>
          <a:prstGeom prst="rect">
            <a:avLst/>
          </a:prstGeom>
        </p:spPr>
      </p:pic>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Marco, </a:t>
            </a:r>
            <a:r>
              <a:rPr lang="fr-FR" dirty="0">
                <a:solidFill>
                  <a:srgbClr val="00A0D1"/>
                </a:solidFill>
                <a:ea typeface="Arial Narrow" charset="0"/>
                <a:cs typeface="Arial Narrow" charset="0"/>
              </a:rPr>
              <a:t>l</a:t>
            </a:r>
            <a:r>
              <a:rPr lang="fr-FR" dirty="0" smtClean="0">
                <a:solidFill>
                  <a:srgbClr val="00A0D1"/>
                </a:solidFill>
                <a:ea typeface="Arial Narrow" charset="0"/>
                <a:cs typeface="Arial Narrow" charset="0"/>
              </a:rPr>
              <a:t>eader de communauté </a:t>
            </a:r>
            <a:endParaRPr lang="fr-FR" dirty="0">
              <a:solidFill>
                <a:srgbClr val="00A0D1"/>
              </a:solidFill>
              <a:ea typeface="Arial Narrow" charset="0"/>
              <a:cs typeface="Arial Narrow" charset="0"/>
            </a:endParaRP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Manager</a:t>
            </a:r>
            <a:endParaRPr lang="fr-FR" b="1" dirty="0">
              <a:solidFill>
                <a:srgbClr val="00A0D1"/>
              </a:solidFill>
              <a:ea typeface="Arial Narrow" charset="0"/>
              <a:cs typeface="Arial Narrow" charset="0"/>
            </a:endParaRPr>
          </a:p>
        </p:txBody>
      </p:sp>
      <p:cxnSp>
        <p:nvCxnSpPr>
          <p:cNvPr id="5" name="Connecteur droit 4"/>
          <p:cNvCxnSpPr/>
          <p:nvPr/>
        </p:nvCxnSpPr>
        <p:spPr>
          <a:xfrm flipH="1" flipV="1">
            <a:off x="883920"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flipV="1">
            <a:off x="7595841"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766269" y="654830"/>
            <a:ext cx="2829572" cy="369332"/>
          </a:xfrm>
          <a:prstGeom prst="rect">
            <a:avLst/>
          </a:prstGeom>
          <a:noFill/>
        </p:spPr>
        <p:txBody>
          <a:bodyPr wrap="square" rtlCol="0">
            <a:spAutoFit/>
          </a:bodyPr>
          <a:lstStyle/>
          <a:p>
            <a:pPr algn="ctr"/>
            <a:r>
              <a:rPr lang="fr-FR" dirty="0" smtClean="0"/>
              <a:t>Ce qu’il fait</a:t>
            </a:r>
            <a:endParaRPr lang="fr-FR" dirty="0"/>
          </a:p>
        </p:txBody>
      </p:sp>
      <p:sp>
        <p:nvSpPr>
          <p:cNvPr id="85" name="ZoneTexte 84"/>
          <p:cNvSpPr txBox="1"/>
          <p:nvPr/>
        </p:nvSpPr>
        <p:spPr>
          <a:xfrm rot="5400000">
            <a:off x="10553096" y="3251251"/>
            <a:ext cx="1850186" cy="369332"/>
          </a:xfrm>
          <a:prstGeom prst="rect">
            <a:avLst/>
          </a:prstGeom>
          <a:noFill/>
        </p:spPr>
        <p:txBody>
          <a:bodyPr wrap="none" rtlCol="0">
            <a:spAutoFit/>
          </a:bodyPr>
          <a:lstStyle/>
          <a:p>
            <a:r>
              <a:rPr lang="fr-FR" dirty="0" smtClean="0"/>
              <a:t>Comment il le fait</a:t>
            </a:r>
            <a:endParaRPr lang="fr-FR" dirty="0"/>
          </a:p>
        </p:txBody>
      </p:sp>
      <p:cxnSp>
        <p:nvCxnSpPr>
          <p:cNvPr id="86" name="Connecteur droit 85"/>
          <p:cNvCxnSpPr/>
          <p:nvPr/>
        </p:nvCxnSpPr>
        <p:spPr>
          <a:xfrm flipH="1" flipV="1">
            <a:off x="7595841" y="4413207"/>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flipV="1">
            <a:off x="883920" y="4382726"/>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4766268" y="6017396"/>
            <a:ext cx="2829573" cy="369332"/>
          </a:xfrm>
          <a:prstGeom prst="rect">
            <a:avLst/>
          </a:prstGeom>
          <a:noFill/>
        </p:spPr>
        <p:txBody>
          <a:bodyPr wrap="square" rtlCol="0">
            <a:spAutoFit/>
          </a:bodyPr>
          <a:lstStyle/>
          <a:p>
            <a:pPr algn="ctr"/>
            <a:r>
              <a:rPr lang="fr-FR" dirty="0" smtClean="0"/>
              <a:t>Ce </a:t>
            </a:r>
            <a:r>
              <a:rPr lang="fr-FR" smtClean="0"/>
              <a:t>qu’il pense</a:t>
            </a:r>
            <a:endParaRPr lang="fr-FR" dirty="0"/>
          </a:p>
        </p:txBody>
      </p:sp>
      <p:sp>
        <p:nvSpPr>
          <p:cNvPr id="89" name="ZoneTexte 88"/>
          <p:cNvSpPr txBox="1"/>
          <p:nvPr/>
        </p:nvSpPr>
        <p:spPr>
          <a:xfrm rot="16200000">
            <a:off x="-337505" y="3251251"/>
            <a:ext cx="2442848" cy="369332"/>
          </a:xfrm>
          <a:prstGeom prst="rect">
            <a:avLst/>
          </a:prstGeom>
          <a:noFill/>
        </p:spPr>
        <p:txBody>
          <a:bodyPr wrap="none" rtlCol="0">
            <a:spAutoFit/>
          </a:bodyPr>
          <a:lstStyle/>
          <a:p>
            <a:r>
              <a:rPr lang="fr-FR" dirty="0" smtClean="0"/>
              <a:t>Qu’est-ce qui l’influence</a:t>
            </a:r>
            <a:endParaRPr lang="fr-FR" dirty="0"/>
          </a:p>
        </p:txBody>
      </p:sp>
    </p:spTree>
    <p:extLst>
      <p:ext uri="{BB962C8B-B14F-4D97-AF65-F5344CB8AC3E}">
        <p14:creationId xmlns:p14="http://schemas.microsoft.com/office/powerpoint/2010/main" val="304813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3099" t="24722" r="-1121" b="26002"/>
          <a:stretch/>
        </p:blipFill>
        <p:spPr>
          <a:xfrm>
            <a:off x="231528" y="1800597"/>
            <a:ext cx="2845898" cy="2018286"/>
          </a:xfrm>
          <a:prstGeom prst="rect">
            <a:avLst/>
          </a:prstGeom>
        </p:spPr>
      </p:pic>
      <p:sp>
        <p:nvSpPr>
          <p:cNvPr id="133" name="Rectangle 132"/>
          <p:cNvSpPr/>
          <p:nvPr/>
        </p:nvSpPr>
        <p:spPr>
          <a:xfrm>
            <a:off x="3262102" y="3123094"/>
            <a:ext cx="1671755" cy="692497"/>
          </a:xfrm>
          <a:prstGeom prst="rect">
            <a:avLst/>
          </a:prstGeom>
        </p:spPr>
        <p:txBody>
          <a:bodyPr wrap="square">
            <a:spAutoFit/>
          </a:bodyPr>
          <a:lstStyle/>
          <a:p>
            <a:pPr lvl="0"/>
            <a:r>
              <a:rPr lang="fr-FR" sz="1300" dirty="0" err="1" smtClean="0">
                <a:solidFill>
                  <a:srgbClr val="00A0D1"/>
                </a:solidFill>
                <a:latin typeface="Arial Narrow" charset="0"/>
                <a:ea typeface="Arial Narrow" charset="0"/>
                <a:cs typeface="Arial Narrow" charset="0"/>
              </a:rPr>
              <a:t>Devices</a:t>
            </a:r>
            <a:r>
              <a:rPr lang="fr-FR" sz="1300" dirty="0" smtClean="0">
                <a:solidFill>
                  <a:srgbClr val="00A0D1"/>
                </a:solidFill>
                <a:latin typeface="Arial Narrow" charset="0"/>
                <a:ea typeface="Arial Narrow" charset="0"/>
                <a:cs typeface="Arial Narrow" charset="0"/>
              </a:rPr>
              <a:t> :</a:t>
            </a:r>
          </a:p>
          <a:p>
            <a:pPr lvl="0"/>
            <a:endParaRPr lang="fr-FR" sz="1300" dirty="0">
              <a:solidFill>
                <a:srgbClr val="00A0D1"/>
              </a:solidFill>
              <a:latin typeface="Arial Narrow" charset="0"/>
              <a:ea typeface="Arial Narrow" charset="0"/>
              <a:cs typeface="Arial Narrow" charset="0"/>
            </a:endParaRPr>
          </a:p>
          <a:p>
            <a:pPr lvl="0"/>
            <a:r>
              <a:rPr lang="fr-FR" sz="1300" dirty="0" smtClean="0">
                <a:solidFill>
                  <a:srgbClr val="00A0D1"/>
                </a:solidFill>
                <a:latin typeface="Arial Narrow" charset="0"/>
                <a:ea typeface="Arial Narrow" charset="0"/>
                <a:cs typeface="Arial Narrow" charset="0"/>
              </a:rPr>
              <a:t>Utilisation :</a:t>
            </a:r>
            <a:endParaRPr lang="fr-FR" sz="1200" dirty="0" smtClean="0">
              <a:solidFill>
                <a:prstClr val="black"/>
              </a:solidFill>
              <a:cs typeface="Segoe UI Light" panose="020B0502040204020203" pitchFamily="34" charset="0"/>
            </a:endParaRPr>
          </a:p>
        </p:txBody>
      </p:sp>
      <p:sp>
        <p:nvSpPr>
          <p:cNvPr id="7" name="ZoneTexte 6"/>
          <p:cNvSpPr txBox="1"/>
          <p:nvPr/>
        </p:nvSpPr>
        <p:spPr>
          <a:xfrm>
            <a:off x="3252222" y="4010036"/>
            <a:ext cx="3955588" cy="1969770"/>
          </a:xfrm>
          <a:prstGeom prst="rect">
            <a:avLst/>
          </a:prstGeom>
          <a:noFill/>
        </p:spPr>
        <p:txBody>
          <a:bodyPr wrap="square" rtlCol="0">
            <a:spAutoFit/>
          </a:bodyPr>
          <a:lstStyle/>
          <a:p>
            <a:r>
              <a:rPr lang="fr-FR" sz="1300" dirty="0" smtClean="0">
                <a:solidFill>
                  <a:srgbClr val="00A0D1"/>
                </a:solidFill>
                <a:latin typeface="Arial Narrow" charset="0"/>
                <a:ea typeface="Arial Narrow" charset="0"/>
                <a:cs typeface="Arial Narrow" charset="0"/>
              </a:rPr>
              <a:t>Motivations pour l’utilisation du service</a:t>
            </a:r>
            <a:endParaRPr lang="fr-FR" sz="1300" dirty="0">
              <a:solidFill>
                <a:srgbClr val="00A0D1"/>
              </a:solidFill>
              <a:latin typeface="Arial Narrow" charset="0"/>
              <a:ea typeface="Arial Narrow" charset="0"/>
              <a:cs typeface="Arial Narrow" charset="0"/>
            </a:endParaRPr>
          </a:p>
          <a:p>
            <a:pPr marL="285750" indent="-285750">
              <a:buFont typeface="Arial" panose="020B0604020202020204" pitchFamily="34" charset="0"/>
              <a:buChar char="•"/>
            </a:pPr>
            <a:r>
              <a:rPr lang="fr-FR" sz="1200" dirty="0" smtClean="0">
                <a:cs typeface="Segoe UI Light" panose="020B0502040204020203" pitchFamily="34" charset="0"/>
              </a:rPr>
              <a:t>Facilité à trouver tout ce qui existe chez Adeo </a:t>
            </a:r>
          </a:p>
          <a:p>
            <a:pPr marL="285750" indent="-285750">
              <a:buFont typeface="Arial" panose="020B0604020202020204" pitchFamily="34" charset="0"/>
              <a:buChar char="•"/>
            </a:pPr>
            <a:r>
              <a:rPr lang="fr-FR" sz="1200" dirty="0">
                <a:solidFill>
                  <a:prstClr val="black"/>
                </a:solidFill>
                <a:cs typeface="Segoe UI Light" panose="020B0502040204020203" pitchFamily="34" charset="0"/>
              </a:rPr>
              <a:t>Peut comparer </a:t>
            </a:r>
            <a:r>
              <a:rPr lang="fr-FR" sz="1200" dirty="0" smtClean="0">
                <a:solidFill>
                  <a:prstClr val="black"/>
                </a:solidFill>
                <a:cs typeface="Segoe UI Light" panose="020B0502040204020203" pitchFamily="34" charset="0"/>
              </a:rPr>
              <a:t>(des produits, des avis, des coûts, </a:t>
            </a:r>
            <a:r>
              <a:rPr lang="mr-IN" sz="1200" dirty="0" smtClean="0">
                <a:solidFill>
                  <a:prstClr val="black"/>
                </a:solidFill>
                <a:cs typeface="Segoe UI Light" panose="020B0502040204020203" pitchFamily="34" charset="0"/>
              </a:rPr>
              <a:t>…</a:t>
            </a:r>
            <a:r>
              <a:rPr lang="fr-FR" sz="1200" dirty="0" smtClean="0">
                <a:solidFill>
                  <a:prstClr val="black"/>
                </a:solidFill>
                <a:cs typeface="Segoe UI Light" panose="020B0502040204020203" pitchFamily="34" charset="0"/>
              </a:rPr>
              <a:t>)</a:t>
            </a:r>
          </a:p>
          <a:p>
            <a:pPr marL="285750" indent="-285750">
              <a:buFont typeface="Arial" panose="020B0604020202020204" pitchFamily="34" charset="0"/>
              <a:buChar char="•"/>
            </a:pPr>
            <a:r>
              <a:rPr lang="fr-FR" sz="1200" dirty="0" smtClean="0">
                <a:solidFill>
                  <a:prstClr val="black"/>
                </a:solidFill>
                <a:cs typeface="Segoe UI Light" panose="020B0502040204020203" pitchFamily="34" charset="0"/>
              </a:rPr>
              <a:t>Trouver des gens avec qui échanger sur leur expérience</a:t>
            </a:r>
          </a:p>
          <a:p>
            <a:pPr marL="285750" indent="-285750">
              <a:buFont typeface="Arial" panose="020B0604020202020204" pitchFamily="34" charset="0"/>
              <a:buChar char="•"/>
            </a:pPr>
            <a:r>
              <a:rPr lang="fr-FR" sz="1200" dirty="0" smtClean="0">
                <a:solidFill>
                  <a:prstClr val="black"/>
                </a:solidFill>
                <a:cs typeface="Segoe UI Light" panose="020B0502040204020203" pitchFamily="34" charset="0"/>
              </a:rPr>
              <a:t>Identifier les produits à réutiliser lorsque c’est pertinent</a:t>
            </a:r>
          </a:p>
          <a:p>
            <a:r>
              <a:rPr lang="fr-FR" sz="1200" dirty="0" smtClean="0">
                <a:solidFill>
                  <a:prstClr val="black"/>
                </a:solidFill>
                <a:cs typeface="Segoe UI Light" panose="020B0502040204020203" pitchFamily="34" charset="0"/>
              </a:rPr>
              <a:t> </a:t>
            </a:r>
            <a:endParaRPr lang="fr-FR" sz="1200" dirty="0">
              <a:solidFill>
                <a:prstClr val="black"/>
              </a:solidFill>
              <a:cs typeface="Segoe UI Light" panose="020B0502040204020203" pitchFamily="34" charset="0"/>
            </a:endParaRPr>
          </a:p>
          <a:p>
            <a:r>
              <a:rPr lang="fr-FR" sz="1300" dirty="0" smtClean="0">
                <a:solidFill>
                  <a:srgbClr val="00A0D1"/>
                </a:solidFill>
                <a:latin typeface="Arial Narrow" charset="0"/>
                <a:ea typeface="Arial Narrow" charset="0"/>
                <a:cs typeface="Arial Narrow" charset="0"/>
              </a:rPr>
              <a:t>Freins</a:t>
            </a:r>
            <a:r>
              <a:rPr lang="fr-FR" sz="1300" dirty="0">
                <a:solidFill>
                  <a:srgbClr val="00A0D1"/>
                </a:solidFill>
                <a:latin typeface="Arial Narrow" charset="0"/>
                <a:ea typeface="Arial Narrow" charset="0"/>
                <a:cs typeface="Arial Narrow" charset="0"/>
              </a:rPr>
              <a:t>, </a:t>
            </a:r>
            <a:r>
              <a:rPr lang="fr-FR" sz="1300" dirty="0" smtClean="0">
                <a:solidFill>
                  <a:srgbClr val="00A0D1"/>
                </a:solidFill>
                <a:latin typeface="Arial Narrow" charset="0"/>
                <a:ea typeface="Arial Narrow" charset="0"/>
                <a:cs typeface="Arial Narrow" charset="0"/>
              </a:rPr>
              <a:t>frustrations dans l’utilisation du service</a:t>
            </a:r>
            <a:endParaRPr lang="fr-FR" sz="1300" dirty="0">
              <a:solidFill>
                <a:srgbClr val="00A0D1"/>
              </a:solidFill>
              <a:latin typeface="Arial Narrow" charset="0"/>
              <a:ea typeface="Arial Narrow" charset="0"/>
              <a:cs typeface="Arial Narrow" charset="0"/>
            </a:endParaRP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Tout </a:t>
            </a:r>
            <a:r>
              <a:rPr lang="fr-FR" sz="1200" dirty="0">
                <a:solidFill>
                  <a:prstClr val="black"/>
                </a:solidFill>
                <a:cs typeface="Segoe UI Light" panose="020B0502040204020203" pitchFamily="34" charset="0"/>
              </a:rPr>
              <a:t>n’est pas dans l’outil, il faut aussi utiliser </a:t>
            </a:r>
            <a:r>
              <a:rPr lang="fr-FR" sz="1200" dirty="0" smtClean="0">
                <a:solidFill>
                  <a:prstClr val="black"/>
                </a:solidFill>
                <a:cs typeface="Segoe UI Light" panose="020B0502040204020203" pitchFamily="34" charset="0"/>
              </a:rPr>
              <a:t>Google.</a:t>
            </a:r>
            <a:endParaRPr lang="fr-FR" sz="1200" dirty="0">
              <a:solidFill>
                <a:prstClr val="black"/>
              </a:solidFill>
              <a:cs typeface="Segoe UI Light" panose="020B0502040204020203" pitchFamily="34" charset="0"/>
            </a:endParaRPr>
          </a:p>
          <a:p>
            <a:pPr marL="285750" lvl="0" indent="-285750">
              <a:buFont typeface="Arial" panose="020B0604020202020204" pitchFamily="34" charset="0"/>
              <a:buChar char="•"/>
            </a:pPr>
            <a:r>
              <a:rPr lang="fr-FR" sz="1200" dirty="0">
                <a:solidFill>
                  <a:prstClr val="black"/>
                </a:solidFill>
                <a:cs typeface="Segoe UI Light" panose="020B0502040204020203" pitchFamily="34" charset="0"/>
              </a:rPr>
              <a:t>Ce qui pour mon voisin ne l’est pas forcément pour moi (et vice-versa</a:t>
            </a:r>
            <a:r>
              <a:rPr lang="fr-FR" sz="1200" dirty="0" smtClean="0">
                <a:solidFill>
                  <a:prstClr val="black"/>
                </a:solidFill>
                <a:cs typeface="Segoe UI Light" panose="020B0502040204020203" pitchFamily="34" charset="0"/>
              </a:rPr>
              <a:t>).</a:t>
            </a:r>
            <a:endParaRPr lang="fr-FR" sz="1200" dirty="0">
              <a:solidFill>
                <a:prstClr val="black"/>
              </a:solidFill>
              <a:cs typeface="Segoe UI Light" panose="020B0502040204020203" pitchFamily="34" charset="0"/>
            </a:endParaRPr>
          </a:p>
        </p:txBody>
      </p:sp>
      <p:sp>
        <p:nvSpPr>
          <p:cNvPr id="4" name="Rectangle 3"/>
          <p:cNvSpPr/>
          <p:nvPr/>
        </p:nvSpPr>
        <p:spPr>
          <a:xfrm>
            <a:off x="3971302" y="3160518"/>
            <a:ext cx="813043"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Smartphone</a:t>
            </a:r>
          </a:p>
        </p:txBody>
      </p:sp>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Philippe, </a:t>
            </a:r>
            <a:r>
              <a:rPr lang="fr-FR" dirty="0" smtClean="0">
                <a:solidFill>
                  <a:srgbClr val="00A0D1"/>
                </a:solidFill>
                <a:ea typeface="Arial Narrow" charset="0"/>
                <a:cs typeface="Arial Narrow" charset="0"/>
              </a:rPr>
              <a:t>digital leader en BU</a:t>
            </a:r>
            <a:endParaRPr lang="fr-FR" dirty="0">
              <a:solidFill>
                <a:srgbClr val="00A0D1"/>
              </a:solidFill>
              <a:ea typeface="Arial Narrow" charset="0"/>
              <a:cs typeface="Arial Narrow" charset="0"/>
            </a:endParaRPr>
          </a:p>
        </p:txBody>
      </p:sp>
      <p:sp>
        <p:nvSpPr>
          <p:cNvPr id="31" name="Rectangle 30"/>
          <p:cNvSpPr/>
          <p:nvPr/>
        </p:nvSpPr>
        <p:spPr>
          <a:xfrm>
            <a:off x="4863201" y="3165503"/>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Segoe UI Light" panose="020B0502040204020203" pitchFamily="34" charset="0"/>
                <a:cs typeface="Segoe UI Light" panose="020B0502040204020203" pitchFamily="34" charset="0"/>
              </a:rPr>
              <a:t>Tablette</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51" name="Rectangle 50"/>
          <p:cNvSpPr/>
          <p:nvPr/>
        </p:nvSpPr>
        <p:spPr>
          <a:xfrm>
            <a:off x="7361501" y="843268"/>
            <a:ext cx="4726323" cy="646331"/>
          </a:xfrm>
          <a:prstGeom prst="rect">
            <a:avLst/>
          </a:prstGeom>
          <a:solidFill>
            <a:schemeClr val="bg1"/>
          </a:solidFill>
        </p:spPr>
        <p:txBody>
          <a:bodyPr wrap="square">
            <a:spAutoFit/>
          </a:bodyPr>
          <a:lstStyle/>
          <a:p>
            <a:r>
              <a:rPr lang="fr-FR" sz="1200" dirty="0">
                <a:ea typeface="Arial Narrow" charset="0"/>
                <a:cs typeface="Arial Narrow" charset="0"/>
              </a:rPr>
              <a:t>Le </a:t>
            </a:r>
            <a:r>
              <a:rPr lang="fr-FR" sz="1200" dirty="0" smtClean="0">
                <a:ea typeface="Arial Narrow" charset="0"/>
                <a:cs typeface="Arial Narrow" charset="0"/>
              </a:rPr>
              <a:t>décideur (en BU, en communauté métier, etc.) porte la responsabilité des choix de produit déployés auprès des métiers opérationnels. Il est responsable de la valeur métier et de la dette que ces choix génèrent.</a:t>
            </a:r>
            <a:endParaRPr lang="fr-FR" sz="1200" dirty="0">
              <a:ea typeface="Arial Narrow" charset="0"/>
              <a:cs typeface="Arial Narrow" charset="0"/>
            </a:endParaRPr>
          </a:p>
        </p:txBody>
      </p:sp>
      <p:grpSp>
        <p:nvGrpSpPr>
          <p:cNvPr id="129" name="Grouper 128"/>
          <p:cNvGrpSpPr/>
          <p:nvPr/>
        </p:nvGrpSpPr>
        <p:grpSpPr>
          <a:xfrm>
            <a:off x="7417285" y="1987806"/>
            <a:ext cx="4050558" cy="288760"/>
            <a:chOff x="7164325" y="1847638"/>
            <a:chExt cx="4050558" cy="288760"/>
          </a:xfrm>
        </p:grpSpPr>
        <p:sp>
          <p:nvSpPr>
            <p:cNvPr id="21" name="Rectangle 20"/>
            <p:cNvSpPr/>
            <p:nvPr/>
          </p:nvSpPr>
          <p:spPr>
            <a:xfrm>
              <a:off x="7164325" y="1859399"/>
              <a:ext cx="849143" cy="276999"/>
            </a:xfrm>
            <a:prstGeom prst="rect">
              <a:avLst/>
            </a:prstGeom>
          </p:spPr>
          <p:txBody>
            <a:bodyPr wrap="none">
              <a:spAutoFit/>
            </a:bodyPr>
            <a:lstStyle/>
            <a:p>
              <a:r>
                <a:rPr lang="fr-FR" sz="1200" i="1" dirty="0" smtClean="0"/>
                <a:t>Transverse</a:t>
              </a:r>
              <a:endParaRPr lang="fr-FR" sz="1200" i="1" dirty="0"/>
            </a:p>
          </p:txBody>
        </p:sp>
        <p:sp>
          <p:nvSpPr>
            <p:cNvPr id="35" name="Rectangle 34"/>
            <p:cNvSpPr/>
            <p:nvPr/>
          </p:nvSpPr>
          <p:spPr>
            <a:xfrm>
              <a:off x="8010017" y="1937909"/>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10664283" y="1859399"/>
              <a:ext cx="550600" cy="276999"/>
            </a:xfrm>
            <a:prstGeom prst="rect">
              <a:avLst/>
            </a:prstGeom>
          </p:spPr>
          <p:txBody>
            <a:bodyPr wrap="none">
              <a:spAutoFit/>
            </a:bodyPr>
            <a:lstStyle/>
            <a:p>
              <a:r>
                <a:rPr lang="fr-FR" sz="1200" i="1" dirty="0" smtClean="0"/>
                <a:t>Détail</a:t>
              </a:r>
              <a:endParaRPr lang="fr-FR" sz="1200" i="1" dirty="0"/>
            </a:p>
          </p:txBody>
        </p:sp>
        <p:cxnSp>
          <p:nvCxnSpPr>
            <p:cNvPr id="57" name="Connecteur droit 56"/>
            <p:cNvCxnSpPr/>
            <p:nvPr/>
          </p:nvCxnSpPr>
          <p:spPr>
            <a:xfrm>
              <a:off x="10664283"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9779529"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8010017"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9337151"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10221907"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8452395"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8894773" y="1937909"/>
              <a:ext cx="0" cy="1357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7417285" y="2723274"/>
            <a:ext cx="663771" cy="276999"/>
          </a:xfrm>
          <a:prstGeom prst="rect">
            <a:avLst/>
          </a:prstGeom>
        </p:spPr>
        <p:txBody>
          <a:bodyPr wrap="none">
            <a:spAutoFit/>
          </a:bodyPr>
          <a:lstStyle/>
          <a:p>
            <a:r>
              <a:rPr lang="fr-FR" sz="1200" i="1" dirty="0" smtClean="0"/>
              <a:t>Contact</a:t>
            </a:r>
            <a:endParaRPr lang="fr-FR" sz="1200" i="1" dirty="0"/>
          </a:p>
        </p:txBody>
      </p:sp>
      <p:grpSp>
        <p:nvGrpSpPr>
          <p:cNvPr id="128" name="Grouper 127"/>
          <p:cNvGrpSpPr/>
          <p:nvPr/>
        </p:nvGrpSpPr>
        <p:grpSpPr>
          <a:xfrm>
            <a:off x="8262977" y="2711513"/>
            <a:ext cx="3523158" cy="288760"/>
            <a:chOff x="8010017" y="2571345"/>
            <a:chExt cx="3523158" cy="288760"/>
          </a:xfrm>
        </p:grpSpPr>
        <p:sp>
          <p:nvSpPr>
            <p:cNvPr id="73" name="Rectangle 72"/>
            <p:cNvSpPr/>
            <p:nvPr/>
          </p:nvSpPr>
          <p:spPr>
            <a:xfrm>
              <a:off x="8010017" y="2661616"/>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10664283" y="2583106"/>
              <a:ext cx="868892" cy="276999"/>
            </a:xfrm>
            <a:prstGeom prst="rect">
              <a:avLst/>
            </a:prstGeom>
          </p:spPr>
          <p:txBody>
            <a:bodyPr wrap="none">
              <a:spAutoFit/>
            </a:bodyPr>
            <a:lstStyle/>
            <a:p>
              <a:r>
                <a:rPr lang="fr-FR" sz="1200" i="1" dirty="0" smtClean="0"/>
                <a:t>Autonomie</a:t>
              </a:r>
              <a:endParaRPr lang="fr-FR" sz="1200" i="1" dirty="0"/>
            </a:p>
          </p:txBody>
        </p:sp>
        <p:cxnSp>
          <p:nvCxnSpPr>
            <p:cNvPr id="76" name="Connecteur droit 75"/>
            <p:cNvCxnSpPr/>
            <p:nvPr/>
          </p:nvCxnSpPr>
          <p:spPr>
            <a:xfrm>
              <a:off x="10664283"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9779529"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8010017"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9337151"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10221907"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8452395"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a:off x="8894773" y="2661616"/>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7" name="Grouper 126"/>
          <p:cNvGrpSpPr/>
          <p:nvPr/>
        </p:nvGrpSpPr>
        <p:grpSpPr>
          <a:xfrm>
            <a:off x="7417285" y="3433660"/>
            <a:ext cx="4114806" cy="288760"/>
            <a:chOff x="7164325" y="3293492"/>
            <a:chExt cx="4114806" cy="288760"/>
          </a:xfrm>
        </p:grpSpPr>
        <p:sp>
          <p:nvSpPr>
            <p:cNvPr id="94" name="Rectangle 93"/>
            <p:cNvSpPr/>
            <p:nvPr/>
          </p:nvSpPr>
          <p:spPr>
            <a:xfrm>
              <a:off x="7164325" y="3305253"/>
              <a:ext cx="805029" cy="276999"/>
            </a:xfrm>
            <a:prstGeom prst="rect">
              <a:avLst/>
            </a:prstGeom>
          </p:spPr>
          <p:txBody>
            <a:bodyPr wrap="none">
              <a:spAutoFit/>
            </a:bodyPr>
            <a:lstStyle/>
            <a:p>
              <a:r>
                <a:rPr lang="fr-FR" sz="1200" i="1" dirty="0" smtClean="0"/>
                <a:t>Prospectif</a:t>
              </a:r>
              <a:endParaRPr lang="fr-FR" sz="1200" i="1" dirty="0"/>
            </a:p>
          </p:txBody>
        </p:sp>
        <p:sp>
          <p:nvSpPr>
            <p:cNvPr id="95" name="Rectangle 94"/>
            <p:cNvSpPr/>
            <p:nvPr/>
          </p:nvSpPr>
          <p:spPr>
            <a:xfrm>
              <a:off x="8010017" y="3383763"/>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Rectangle 95"/>
            <p:cNvSpPr/>
            <p:nvPr/>
          </p:nvSpPr>
          <p:spPr>
            <a:xfrm>
              <a:off x="10664283" y="3305253"/>
              <a:ext cx="614848" cy="276999"/>
            </a:xfrm>
            <a:prstGeom prst="rect">
              <a:avLst/>
            </a:prstGeom>
          </p:spPr>
          <p:txBody>
            <a:bodyPr wrap="none">
              <a:spAutoFit/>
            </a:bodyPr>
            <a:lstStyle/>
            <a:p>
              <a:r>
                <a:rPr lang="fr-FR" sz="1200" i="1" dirty="0" smtClean="0"/>
                <a:t>Réactif</a:t>
              </a:r>
              <a:endParaRPr lang="fr-FR" sz="1200" i="1" dirty="0"/>
            </a:p>
          </p:txBody>
        </p:sp>
        <p:cxnSp>
          <p:nvCxnSpPr>
            <p:cNvPr id="98" name="Connecteur droit 97"/>
            <p:cNvCxnSpPr/>
            <p:nvPr/>
          </p:nvCxnSpPr>
          <p:spPr>
            <a:xfrm>
              <a:off x="10664283"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a:xfrm>
              <a:off x="9779529"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a:xfrm>
              <a:off x="8010017"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a:off x="9337151"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a:xfrm>
              <a:off x="10221907"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a:xfrm>
              <a:off x="8452395"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a:xfrm>
              <a:off x="8894773" y="3383763"/>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6" name="Grouper 125"/>
          <p:cNvGrpSpPr/>
          <p:nvPr/>
        </p:nvGrpSpPr>
        <p:grpSpPr>
          <a:xfrm>
            <a:off x="7877959" y="4284495"/>
            <a:ext cx="3323307" cy="2005436"/>
            <a:chOff x="7785359" y="3890951"/>
            <a:chExt cx="3323307" cy="2005436"/>
          </a:xfrm>
        </p:grpSpPr>
        <p:sp>
          <p:nvSpPr>
            <p:cNvPr id="119" name="Rectangle 118"/>
            <p:cNvSpPr/>
            <p:nvPr/>
          </p:nvSpPr>
          <p:spPr>
            <a:xfrm>
              <a:off x="7785359" y="5619388"/>
              <a:ext cx="602281" cy="276999"/>
            </a:xfrm>
            <a:prstGeom prst="rect">
              <a:avLst/>
            </a:prstGeom>
          </p:spPr>
          <p:txBody>
            <a:bodyPr wrap="none">
              <a:spAutoFit/>
            </a:bodyPr>
            <a:lstStyle/>
            <a:p>
              <a:r>
                <a:rPr lang="fr-FR" sz="1200" i="1" smtClean="0"/>
                <a:t>Métier</a:t>
              </a:r>
              <a:endParaRPr lang="fr-FR" sz="1200" i="1" dirty="0"/>
            </a:p>
          </p:txBody>
        </p:sp>
        <p:sp>
          <p:nvSpPr>
            <p:cNvPr id="120" name="Rectangle 119"/>
            <p:cNvSpPr/>
            <p:nvPr/>
          </p:nvSpPr>
          <p:spPr>
            <a:xfrm>
              <a:off x="10300560" y="5610159"/>
              <a:ext cx="808106" cy="276999"/>
            </a:xfrm>
            <a:prstGeom prst="rect">
              <a:avLst/>
            </a:prstGeom>
          </p:spPr>
          <p:txBody>
            <a:bodyPr wrap="none">
              <a:spAutoFit/>
            </a:bodyPr>
            <a:lstStyle/>
            <a:p>
              <a:r>
                <a:rPr lang="fr-FR" sz="1200" i="1" dirty="0" smtClean="0"/>
                <a:t>Technique</a:t>
              </a:r>
              <a:endParaRPr lang="fr-FR" sz="1200" i="1" dirty="0"/>
            </a:p>
          </p:txBody>
        </p:sp>
        <p:sp>
          <p:nvSpPr>
            <p:cNvPr id="121" name="Triangle 120"/>
            <p:cNvSpPr/>
            <p:nvPr/>
          </p:nvSpPr>
          <p:spPr>
            <a:xfrm>
              <a:off x="8410907" y="4168669"/>
              <a:ext cx="1852485" cy="15969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Rectangle 121"/>
            <p:cNvSpPr/>
            <p:nvPr/>
          </p:nvSpPr>
          <p:spPr>
            <a:xfrm>
              <a:off x="9001106" y="3890951"/>
              <a:ext cx="663067" cy="276999"/>
            </a:xfrm>
            <a:prstGeom prst="rect">
              <a:avLst/>
            </a:prstGeom>
          </p:spPr>
          <p:txBody>
            <a:bodyPr wrap="none">
              <a:spAutoFit/>
            </a:bodyPr>
            <a:lstStyle/>
            <a:p>
              <a:r>
                <a:rPr lang="fr-FR" sz="1200" i="1" smtClean="0"/>
                <a:t>Finance</a:t>
              </a:r>
              <a:endParaRPr lang="fr-FR" sz="1200" i="1" dirty="0"/>
            </a:p>
          </p:txBody>
        </p:sp>
        <p:cxnSp>
          <p:nvCxnSpPr>
            <p:cNvPr id="20" name="Connecteur droit 19"/>
            <p:cNvCxnSpPr>
              <a:stCxn id="121" idx="0"/>
            </p:cNvCxnSpPr>
            <p:nvPr/>
          </p:nvCxnSpPr>
          <p:spPr>
            <a:xfrm flipH="1">
              <a:off x="9327320" y="4168669"/>
              <a:ext cx="9830" cy="993266"/>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a:endCxn id="121" idx="4"/>
            </p:cNvCxnSpPr>
            <p:nvPr/>
          </p:nvCxnSpPr>
          <p:spPr>
            <a:xfrm>
              <a:off x="9337150" y="5161935"/>
              <a:ext cx="926242" cy="603704"/>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a:endCxn id="121" idx="2"/>
            </p:cNvCxnSpPr>
            <p:nvPr/>
          </p:nvCxnSpPr>
          <p:spPr>
            <a:xfrm flipH="1">
              <a:off x="8410907" y="5159199"/>
              <a:ext cx="921733" cy="606440"/>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gr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9897" y="1841225"/>
            <a:ext cx="292326" cy="292326"/>
          </a:xfrm>
          <a:prstGeom prst="rect">
            <a:avLst/>
          </a:prstGeom>
        </p:spPr>
      </p:pic>
      <p:pic>
        <p:nvPicPr>
          <p:cNvPr id="75" name="Imag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919" y="2564932"/>
            <a:ext cx="292326" cy="292326"/>
          </a:xfrm>
          <a:prstGeom prst="rect">
            <a:avLst/>
          </a:prstGeom>
        </p:spPr>
      </p:pic>
      <p:pic>
        <p:nvPicPr>
          <p:cNvPr id="97" name="Imag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353" y="3287079"/>
            <a:ext cx="292326" cy="292326"/>
          </a:xfrm>
          <a:prstGeom prst="rect">
            <a:avLst/>
          </a:prstGeom>
        </p:spPr>
      </p:pic>
      <p:pic>
        <p:nvPicPr>
          <p:cNvPr id="125" name="Image 1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152898">
            <a:off x="9387530" y="4978751"/>
            <a:ext cx="388378" cy="388378"/>
          </a:xfrm>
          <a:prstGeom prst="rect">
            <a:avLst/>
          </a:prstGeom>
        </p:spPr>
      </p:pic>
      <p:sp>
        <p:nvSpPr>
          <p:cNvPr id="131" name="Rectangle 130"/>
          <p:cNvSpPr/>
          <p:nvPr/>
        </p:nvSpPr>
        <p:spPr>
          <a:xfrm>
            <a:off x="208345" y="3986886"/>
            <a:ext cx="2897306" cy="1954381"/>
          </a:xfrm>
          <a:prstGeom prst="rect">
            <a:avLst/>
          </a:prstGeom>
        </p:spPr>
        <p:txBody>
          <a:bodyPr wrap="square">
            <a:spAutoFit/>
          </a:bodyPr>
          <a:lstStyle/>
          <a:p>
            <a:pPr lvl="0"/>
            <a:r>
              <a:rPr lang="fr-FR" sz="1300" dirty="0">
                <a:solidFill>
                  <a:srgbClr val="00A0D1"/>
                </a:solidFill>
                <a:latin typeface="Arial Narrow" charset="0"/>
                <a:ea typeface="Arial Narrow" charset="0"/>
                <a:cs typeface="Arial Narrow" charset="0"/>
              </a:rPr>
              <a:t>Buts clés dans sa mission</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Prendre la décision la plus éclairée possible (sur la valeur métier, les coûts, la dette technique, </a:t>
            </a:r>
            <a:r>
              <a:rPr lang="mr-IN" sz="1200" dirty="0" smtClean="0">
                <a:solidFill>
                  <a:prstClr val="black"/>
                </a:solidFill>
                <a:cs typeface="Segoe UI Light" panose="020B0502040204020203" pitchFamily="34" charset="0"/>
              </a:rPr>
              <a:t>…</a:t>
            </a:r>
            <a:r>
              <a:rPr lang="fr-FR" sz="1200" dirty="0" smtClean="0">
                <a:solidFill>
                  <a:prstClr val="black"/>
                </a:solidFill>
                <a:cs typeface="Segoe UI Light" panose="020B0502040204020203" pitchFamily="34" charset="0"/>
              </a:rPr>
              <a:t>) sur les produits prescrits aux opérationnels sur son périmètre.</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Avoir une vue transversale sur un domaine, et détailler si besoin (sur la technique, les coûts, la valeur métier, etc.)</a:t>
            </a:r>
            <a:endParaRPr lang="fr-FR" sz="1200" dirty="0">
              <a:solidFill>
                <a:prstClr val="black"/>
              </a:solidFill>
              <a:cs typeface="Segoe UI Light" panose="020B0502040204020203" pitchFamily="34" charset="0"/>
            </a:endParaRPr>
          </a:p>
        </p:txBody>
      </p:sp>
      <p:sp>
        <p:nvSpPr>
          <p:cNvPr id="134" name="Rectangle 133"/>
          <p:cNvSpPr/>
          <p:nvPr/>
        </p:nvSpPr>
        <p:spPr>
          <a:xfrm>
            <a:off x="5659448" y="3165503"/>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Laptop</a:t>
            </a:r>
          </a:p>
        </p:txBody>
      </p:sp>
      <p:sp>
        <p:nvSpPr>
          <p:cNvPr id="135" name="Rectangle 134"/>
          <p:cNvSpPr/>
          <p:nvPr/>
        </p:nvSpPr>
        <p:spPr>
          <a:xfrm>
            <a:off x="4063486" y="3560358"/>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Journalière</a:t>
            </a:r>
          </a:p>
        </p:txBody>
      </p:sp>
      <p:sp>
        <p:nvSpPr>
          <p:cNvPr id="136" name="Bulle rectangulaire à coins arrondis 135"/>
          <p:cNvSpPr/>
          <p:nvPr/>
        </p:nvSpPr>
        <p:spPr>
          <a:xfrm>
            <a:off x="302012" y="831642"/>
            <a:ext cx="2754523" cy="715089"/>
          </a:xfrm>
          <a:prstGeom prst="wedgeRoundRectCallout">
            <a:avLst>
              <a:gd name="adj1" fmla="val -11354"/>
              <a:gd name="adj2" fmla="val 78601"/>
              <a:gd name="adj3" fmla="val 16667"/>
            </a:avLst>
          </a:prstGeom>
          <a:solidFill>
            <a:srgbClr val="00A0D1"/>
          </a:solidFill>
        </p:spPr>
        <p:txBody>
          <a:bodyPr wrap="square">
            <a:spAutoFit/>
          </a:bodyPr>
          <a:lstStyle/>
          <a:p>
            <a:r>
              <a:rPr lang="fr-FR" sz="1200" i="1" dirty="0">
                <a:solidFill>
                  <a:schemeClr val="bg1"/>
                </a:solidFill>
                <a:ea typeface="Arial Narrow" charset="0"/>
                <a:cs typeface="Arial Narrow" charset="0"/>
              </a:rPr>
              <a:t>« </a:t>
            </a:r>
            <a:r>
              <a:rPr lang="fr-FR" sz="1200" i="1" dirty="0">
                <a:solidFill>
                  <a:schemeClr val="bg1"/>
                </a:solidFill>
                <a:ea typeface="Arial Narrow" charset="0"/>
                <a:cs typeface="Arial Narrow" charset="0"/>
              </a:rPr>
              <a:t>Choisir avec discernement, c’est d’abord comprendre les choix faits par d’autres dans leur contexte..</a:t>
            </a:r>
            <a:r>
              <a:rPr lang="fr-FR" sz="1200" i="1" dirty="0">
                <a:solidFill>
                  <a:schemeClr val="bg1"/>
                </a:solidFill>
                <a:ea typeface="Arial Narrow" charset="0"/>
                <a:cs typeface="Arial Narrow" charset="0"/>
              </a:rPr>
              <a:t> »</a:t>
            </a: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Décideur</a:t>
            </a:r>
            <a:endParaRPr lang="fr-FR" b="1" dirty="0">
              <a:solidFill>
                <a:srgbClr val="00A0D1"/>
              </a:solidFill>
              <a:ea typeface="Arial Narrow" charset="0"/>
              <a:cs typeface="Arial Narrow" charset="0"/>
            </a:endParaRPr>
          </a:p>
        </p:txBody>
      </p:sp>
      <p:sp>
        <p:nvSpPr>
          <p:cNvPr id="151" name="Rectangle 150"/>
          <p:cNvSpPr/>
          <p:nvPr/>
        </p:nvSpPr>
        <p:spPr>
          <a:xfrm>
            <a:off x="3203107" y="2257260"/>
            <a:ext cx="4004702" cy="846386"/>
          </a:xfrm>
          <a:prstGeom prst="rect">
            <a:avLst/>
          </a:prstGeom>
        </p:spPr>
        <p:txBody>
          <a:bodyPr wrap="square">
            <a:spAutoFit/>
          </a:bodyPr>
          <a:lstStyle/>
          <a:p>
            <a:pPr lvl="0"/>
            <a:r>
              <a:rPr lang="fr-FR" sz="1300" dirty="0" smtClean="0">
                <a:solidFill>
                  <a:srgbClr val="00A0D1"/>
                </a:solidFill>
                <a:latin typeface="Arial Narrow" charset="0"/>
                <a:ea typeface="Arial Narrow" charset="0"/>
                <a:cs typeface="Arial Narrow" charset="0"/>
              </a:rPr>
              <a:t>Personnalité</a:t>
            </a:r>
            <a:endParaRPr lang="fr-FR" sz="1200" dirty="0" smtClean="0">
              <a:solidFill>
                <a:prstClr val="black"/>
              </a:solidFill>
              <a:cs typeface="Segoe UI Light" panose="020B0502040204020203" pitchFamily="34" charset="0"/>
            </a:endParaRP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Capacité à décider et à s’engager pour d’autres</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Curieux, et toujours prêt à nourrir ses choix de l’expérience des autres.</a:t>
            </a:r>
            <a:endParaRPr lang="fr-FR" sz="1200" dirty="0">
              <a:solidFill>
                <a:prstClr val="black"/>
              </a:solidFill>
              <a:cs typeface="Segoe UI Light" panose="020B0502040204020203" pitchFamily="34" charset="0"/>
            </a:endParaRPr>
          </a:p>
        </p:txBody>
      </p:sp>
      <p:sp>
        <p:nvSpPr>
          <p:cNvPr id="152" name="Rectangle 151"/>
          <p:cNvSpPr/>
          <p:nvPr/>
        </p:nvSpPr>
        <p:spPr>
          <a:xfrm>
            <a:off x="6455695" y="3165503"/>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Segoe UI Light" panose="020B0502040204020203" pitchFamily="34" charset="0"/>
                <a:cs typeface="Segoe UI Light" panose="020B0502040204020203" pitchFamily="34" charset="0"/>
              </a:rPr>
              <a:t>Desktop</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153" name="Rectangle 152"/>
          <p:cNvSpPr/>
          <p:nvPr/>
        </p:nvSpPr>
        <p:spPr>
          <a:xfrm>
            <a:off x="4871673" y="3560044"/>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Régulière</a:t>
            </a:r>
          </a:p>
        </p:txBody>
      </p:sp>
      <p:sp>
        <p:nvSpPr>
          <p:cNvPr id="154" name="Rectangle 153"/>
          <p:cNvSpPr/>
          <p:nvPr/>
        </p:nvSpPr>
        <p:spPr>
          <a:xfrm>
            <a:off x="5679859" y="3560044"/>
            <a:ext cx="857570" cy="2370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O</a:t>
            </a:r>
            <a:r>
              <a:rPr lang="fr-FR" sz="900" dirty="0" smtClean="0">
                <a:solidFill>
                  <a:schemeClr val="tx1"/>
                </a:solidFill>
                <a:latin typeface="Segoe UI Light" panose="020B0502040204020203" pitchFamily="34" charset="0"/>
                <a:cs typeface="Segoe UI Light" panose="020B0502040204020203" pitchFamily="34" charset="0"/>
              </a:rPr>
              <a:t>ccasionnelle</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84" name="Rectangle 83"/>
          <p:cNvSpPr/>
          <p:nvPr/>
        </p:nvSpPr>
        <p:spPr>
          <a:xfrm>
            <a:off x="3203107" y="831642"/>
            <a:ext cx="4004702" cy="1400383"/>
          </a:xfrm>
          <a:prstGeom prst="rect">
            <a:avLst/>
          </a:prstGeom>
          <a:solidFill>
            <a:schemeClr val="bg1">
              <a:lumMod val="95000"/>
            </a:schemeClr>
          </a:solidFill>
        </p:spPr>
        <p:txBody>
          <a:bodyPr wrap="square">
            <a:spAutoFit/>
          </a:bodyPr>
          <a:lstStyle/>
          <a:p>
            <a:r>
              <a:rPr lang="fr-FR" sz="1300" dirty="0" smtClean="0">
                <a:solidFill>
                  <a:srgbClr val="00A0D1"/>
                </a:solidFill>
                <a:latin typeface="Arial Narrow" charset="0"/>
                <a:ea typeface="Arial Narrow" charset="0"/>
                <a:cs typeface="Arial Narrow" charset="0"/>
              </a:rPr>
              <a:t>Biographie</a:t>
            </a:r>
            <a:endParaRPr lang="fr-FR" sz="1300" dirty="0">
              <a:solidFill>
                <a:srgbClr val="00A0D1"/>
              </a:solidFill>
              <a:latin typeface="Arial Narrow" charset="0"/>
              <a:ea typeface="Arial Narrow" charset="0"/>
              <a:cs typeface="Arial Narrow" charset="0"/>
            </a:endParaRPr>
          </a:p>
          <a:p>
            <a:pPr algn="just"/>
            <a:r>
              <a:rPr lang="fr-FR" sz="1200" dirty="0" err="1" smtClean="0">
                <a:cs typeface="Segoe UI Light" panose="020B0502040204020203" pitchFamily="34" charset="0"/>
              </a:rPr>
              <a:t>Lorem</a:t>
            </a:r>
            <a:r>
              <a:rPr lang="fr-FR" sz="1200" dirty="0" smtClean="0">
                <a:cs typeface="Segoe UI Light" panose="020B0502040204020203" pitchFamily="34" charset="0"/>
              </a:rPr>
              <a:t> </a:t>
            </a:r>
            <a:r>
              <a:rPr lang="fr-FR" sz="1200" dirty="0" err="1" smtClean="0">
                <a:cs typeface="Segoe UI Light" panose="020B0502040204020203" pitchFamily="34" charset="0"/>
              </a:rPr>
              <a:t>Ipsum</a:t>
            </a:r>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1924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Marco, </a:t>
            </a:r>
            <a:r>
              <a:rPr lang="fr-FR" dirty="0">
                <a:solidFill>
                  <a:srgbClr val="00A0D1"/>
                </a:solidFill>
                <a:ea typeface="Arial Narrow" charset="0"/>
                <a:cs typeface="Arial Narrow" charset="0"/>
              </a:rPr>
              <a:t>l</a:t>
            </a:r>
            <a:r>
              <a:rPr lang="fr-FR" dirty="0" smtClean="0">
                <a:solidFill>
                  <a:srgbClr val="00A0D1"/>
                </a:solidFill>
                <a:ea typeface="Arial Narrow" charset="0"/>
                <a:cs typeface="Arial Narrow" charset="0"/>
              </a:rPr>
              <a:t>eader de communauté </a:t>
            </a:r>
            <a:endParaRPr lang="fr-FR" dirty="0">
              <a:solidFill>
                <a:srgbClr val="00A0D1"/>
              </a:solidFill>
              <a:ea typeface="Arial Narrow" charset="0"/>
              <a:cs typeface="Arial Narrow" charset="0"/>
            </a:endParaRP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Manager</a:t>
            </a:r>
            <a:endParaRPr lang="fr-FR" b="1" dirty="0">
              <a:solidFill>
                <a:srgbClr val="00A0D1"/>
              </a:solidFill>
              <a:ea typeface="Arial Narrow" charset="0"/>
              <a:cs typeface="Arial Narrow" charset="0"/>
            </a:endParaRPr>
          </a:p>
        </p:txBody>
      </p:sp>
      <p:cxnSp>
        <p:nvCxnSpPr>
          <p:cNvPr id="5" name="Connecteur droit 4"/>
          <p:cNvCxnSpPr/>
          <p:nvPr/>
        </p:nvCxnSpPr>
        <p:spPr>
          <a:xfrm flipH="1" flipV="1">
            <a:off x="883920"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flipV="1">
            <a:off x="7595841"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766269" y="654830"/>
            <a:ext cx="2829572" cy="369332"/>
          </a:xfrm>
          <a:prstGeom prst="rect">
            <a:avLst/>
          </a:prstGeom>
          <a:noFill/>
        </p:spPr>
        <p:txBody>
          <a:bodyPr wrap="square" rtlCol="0">
            <a:spAutoFit/>
          </a:bodyPr>
          <a:lstStyle/>
          <a:p>
            <a:pPr algn="ctr"/>
            <a:r>
              <a:rPr lang="fr-FR" dirty="0" smtClean="0"/>
              <a:t>Ce qu’il fait</a:t>
            </a:r>
            <a:endParaRPr lang="fr-FR" dirty="0"/>
          </a:p>
        </p:txBody>
      </p:sp>
      <p:sp>
        <p:nvSpPr>
          <p:cNvPr id="85" name="ZoneTexte 84"/>
          <p:cNvSpPr txBox="1"/>
          <p:nvPr/>
        </p:nvSpPr>
        <p:spPr>
          <a:xfrm rot="5400000">
            <a:off x="10553096" y="3251251"/>
            <a:ext cx="1850186" cy="369332"/>
          </a:xfrm>
          <a:prstGeom prst="rect">
            <a:avLst/>
          </a:prstGeom>
          <a:noFill/>
        </p:spPr>
        <p:txBody>
          <a:bodyPr wrap="none" rtlCol="0">
            <a:spAutoFit/>
          </a:bodyPr>
          <a:lstStyle/>
          <a:p>
            <a:r>
              <a:rPr lang="fr-FR" dirty="0" smtClean="0"/>
              <a:t>Comment il le fait</a:t>
            </a:r>
            <a:endParaRPr lang="fr-FR" dirty="0"/>
          </a:p>
        </p:txBody>
      </p:sp>
      <p:cxnSp>
        <p:nvCxnSpPr>
          <p:cNvPr id="86" name="Connecteur droit 85"/>
          <p:cNvCxnSpPr/>
          <p:nvPr/>
        </p:nvCxnSpPr>
        <p:spPr>
          <a:xfrm flipH="1" flipV="1">
            <a:off x="7595841" y="4413207"/>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flipV="1">
            <a:off x="883920" y="4382726"/>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4766268" y="6017396"/>
            <a:ext cx="2829573" cy="369332"/>
          </a:xfrm>
          <a:prstGeom prst="rect">
            <a:avLst/>
          </a:prstGeom>
          <a:noFill/>
        </p:spPr>
        <p:txBody>
          <a:bodyPr wrap="square" rtlCol="0">
            <a:spAutoFit/>
          </a:bodyPr>
          <a:lstStyle/>
          <a:p>
            <a:pPr algn="ctr"/>
            <a:r>
              <a:rPr lang="fr-FR" dirty="0" smtClean="0"/>
              <a:t>Ce </a:t>
            </a:r>
            <a:r>
              <a:rPr lang="fr-FR" smtClean="0"/>
              <a:t>qu’il pense</a:t>
            </a:r>
            <a:endParaRPr lang="fr-FR" dirty="0"/>
          </a:p>
        </p:txBody>
      </p:sp>
      <p:sp>
        <p:nvSpPr>
          <p:cNvPr id="89" name="ZoneTexte 88"/>
          <p:cNvSpPr txBox="1"/>
          <p:nvPr/>
        </p:nvSpPr>
        <p:spPr>
          <a:xfrm rot="16200000">
            <a:off x="-337505" y="3251251"/>
            <a:ext cx="2442848" cy="369332"/>
          </a:xfrm>
          <a:prstGeom prst="rect">
            <a:avLst/>
          </a:prstGeom>
          <a:noFill/>
        </p:spPr>
        <p:txBody>
          <a:bodyPr wrap="none" rtlCol="0">
            <a:spAutoFit/>
          </a:bodyPr>
          <a:lstStyle/>
          <a:p>
            <a:r>
              <a:rPr lang="fr-FR" dirty="0" smtClean="0"/>
              <a:t>Qu’est-ce qui l’influence</a:t>
            </a:r>
            <a:endParaRPr lang="fr-FR" dirty="0"/>
          </a:p>
        </p:txBody>
      </p:sp>
      <p:pic>
        <p:nvPicPr>
          <p:cNvPr id="15" name="Image 14"/>
          <p:cNvPicPr>
            <a:picLocks noChangeAspect="1"/>
          </p:cNvPicPr>
          <p:nvPr/>
        </p:nvPicPr>
        <p:blipFill rotWithShape="1">
          <a:blip r:embed="rId2">
            <a:extLst>
              <a:ext uri="{28A0092B-C50C-407E-A947-70E740481C1C}">
                <a14:useLocalDpi xmlns:a14="http://schemas.microsoft.com/office/drawing/2010/main" val="0"/>
              </a:ext>
            </a:extLst>
          </a:blip>
          <a:srcRect l="-3099" t="24722" r="-1121" b="26002"/>
          <a:stretch/>
        </p:blipFill>
        <p:spPr>
          <a:xfrm>
            <a:off x="4734703" y="2439317"/>
            <a:ext cx="2845898" cy="2018286"/>
          </a:xfrm>
          <a:prstGeom prst="rect">
            <a:avLst/>
          </a:prstGeom>
        </p:spPr>
      </p:pic>
    </p:spTree>
    <p:extLst>
      <p:ext uri="{BB962C8B-B14F-4D97-AF65-F5344CB8AC3E}">
        <p14:creationId xmlns:p14="http://schemas.microsoft.com/office/powerpoint/2010/main" val="205417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18759" r="8640" b="23345"/>
          <a:stretch/>
        </p:blipFill>
        <p:spPr>
          <a:xfrm>
            <a:off x="215128" y="1839601"/>
            <a:ext cx="2907026" cy="2046231"/>
          </a:xfrm>
          <a:prstGeom prst="rect">
            <a:avLst/>
          </a:prstGeom>
        </p:spPr>
      </p:pic>
      <p:sp>
        <p:nvSpPr>
          <p:cNvPr id="133" name="Rectangle 132"/>
          <p:cNvSpPr/>
          <p:nvPr/>
        </p:nvSpPr>
        <p:spPr>
          <a:xfrm>
            <a:off x="3262102" y="3123094"/>
            <a:ext cx="873517" cy="692497"/>
          </a:xfrm>
          <a:prstGeom prst="rect">
            <a:avLst/>
          </a:prstGeom>
        </p:spPr>
        <p:txBody>
          <a:bodyPr wrap="square">
            <a:spAutoFit/>
          </a:bodyPr>
          <a:lstStyle/>
          <a:p>
            <a:pPr lvl="0"/>
            <a:r>
              <a:rPr lang="fr-FR" sz="1300" dirty="0" err="1" smtClean="0">
                <a:solidFill>
                  <a:srgbClr val="00A0D1"/>
                </a:solidFill>
                <a:latin typeface="Arial Narrow" charset="0"/>
                <a:ea typeface="Arial Narrow" charset="0"/>
                <a:cs typeface="Arial Narrow" charset="0"/>
              </a:rPr>
              <a:t>Devices</a:t>
            </a:r>
            <a:r>
              <a:rPr lang="fr-FR" sz="1300" dirty="0" smtClean="0">
                <a:solidFill>
                  <a:srgbClr val="00A0D1"/>
                </a:solidFill>
                <a:latin typeface="Arial Narrow" charset="0"/>
                <a:ea typeface="Arial Narrow" charset="0"/>
                <a:cs typeface="Arial Narrow" charset="0"/>
              </a:rPr>
              <a:t> :</a:t>
            </a:r>
          </a:p>
          <a:p>
            <a:pPr lvl="0"/>
            <a:endParaRPr lang="fr-FR" sz="1300" dirty="0">
              <a:solidFill>
                <a:srgbClr val="00A0D1"/>
              </a:solidFill>
              <a:latin typeface="Arial Narrow" charset="0"/>
              <a:ea typeface="Arial Narrow" charset="0"/>
              <a:cs typeface="Arial Narrow" charset="0"/>
            </a:endParaRPr>
          </a:p>
          <a:p>
            <a:pPr lvl="0"/>
            <a:r>
              <a:rPr lang="fr-FR" sz="1300" dirty="0" smtClean="0">
                <a:solidFill>
                  <a:srgbClr val="00A0D1"/>
                </a:solidFill>
                <a:latin typeface="Arial Narrow" charset="0"/>
                <a:ea typeface="Arial Narrow" charset="0"/>
                <a:cs typeface="Arial Narrow" charset="0"/>
              </a:rPr>
              <a:t>Utilisation :</a:t>
            </a:r>
            <a:endParaRPr lang="fr-FR" sz="1200" dirty="0" smtClean="0">
              <a:solidFill>
                <a:prstClr val="black"/>
              </a:solidFill>
              <a:cs typeface="Segoe UI Light" panose="020B0502040204020203" pitchFamily="34" charset="0"/>
            </a:endParaRPr>
          </a:p>
        </p:txBody>
      </p:sp>
      <p:sp>
        <p:nvSpPr>
          <p:cNvPr id="7" name="ZoneTexte 6"/>
          <p:cNvSpPr txBox="1"/>
          <p:nvPr/>
        </p:nvSpPr>
        <p:spPr>
          <a:xfrm>
            <a:off x="3252222" y="4010036"/>
            <a:ext cx="3955588" cy="2339102"/>
          </a:xfrm>
          <a:prstGeom prst="rect">
            <a:avLst/>
          </a:prstGeom>
          <a:noFill/>
        </p:spPr>
        <p:txBody>
          <a:bodyPr wrap="square" rtlCol="0">
            <a:spAutoFit/>
          </a:bodyPr>
          <a:lstStyle/>
          <a:p>
            <a:r>
              <a:rPr lang="fr-FR" sz="1300" dirty="0" smtClean="0">
                <a:solidFill>
                  <a:srgbClr val="00A0D1"/>
                </a:solidFill>
                <a:latin typeface="Arial Narrow" charset="0"/>
                <a:ea typeface="Arial Narrow" charset="0"/>
                <a:cs typeface="Arial Narrow" charset="0"/>
              </a:rPr>
              <a:t>Motivations pour l’utilisation du service</a:t>
            </a:r>
            <a:endParaRPr lang="fr-FR" sz="1300" dirty="0">
              <a:solidFill>
                <a:srgbClr val="00A0D1"/>
              </a:solidFill>
              <a:latin typeface="Arial Narrow" charset="0"/>
              <a:ea typeface="Arial Narrow" charset="0"/>
              <a:cs typeface="Arial Narrow" charset="0"/>
            </a:endParaRPr>
          </a:p>
          <a:p>
            <a:pPr marL="285750" indent="-285750">
              <a:buFont typeface="Arial" panose="020B0604020202020204" pitchFamily="34" charset="0"/>
              <a:buChar char="•"/>
            </a:pPr>
            <a:r>
              <a:rPr lang="fr-FR" sz="1200" dirty="0" smtClean="0">
                <a:cs typeface="Segoe UI Light" panose="020B0502040204020203" pitchFamily="34" charset="0"/>
              </a:rPr>
              <a:t>Trouver les indicateurs les plus utiles pour l’aider à estimer dans quelle mesure la transformation prend corps.</a:t>
            </a:r>
          </a:p>
          <a:p>
            <a:pPr marL="285750" indent="-285750">
              <a:buFont typeface="Arial" panose="020B0604020202020204" pitchFamily="34" charset="0"/>
              <a:buChar char="•"/>
            </a:pPr>
            <a:r>
              <a:rPr lang="fr-FR" sz="1200" dirty="0" smtClean="0">
                <a:solidFill>
                  <a:prstClr val="black"/>
                </a:solidFill>
                <a:cs typeface="Segoe UI Light" panose="020B0502040204020203" pitchFamily="34" charset="0"/>
              </a:rPr>
              <a:t>Identifier les prochaines actions les plus efficaces à mener auprès des communautés, des BU, etc.</a:t>
            </a:r>
          </a:p>
          <a:p>
            <a:pPr marL="285750" indent="-285750">
              <a:buFont typeface="Arial" panose="020B0604020202020204" pitchFamily="34" charset="0"/>
              <a:buChar char="•"/>
            </a:pPr>
            <a:r>
              <a:rPr lang="fr-FR" sz="1200" dirty="0" smtClean="0">
                <a:solidFill>
                  <a:prstClr val="black"/>
                </a:solidFill>
                <a:cs typeface="Segoe UI Light" panose="020B0502040204020203" pitchFamily="34" charset="0"/>
              </a:rPr>
              <a:t>Préparer les voyages et les échanges avec les décideurs en BU, en communauté, en projet, etc. </a:t>
            </a:r>
          </a:p>
          <a:p>
            <a:r>
              <a:rPr lang="fr-FR" sz="1200" dirty="0" smtClean="0">
                <a:solidFill>
                  <a:prstClr val="black"/>
                </a:solidFill>
                <a:cs typeface="Segoe UI Light" panose="020B0502040204020203" pitchFamily="34" charset="0"/>
              </a:rPr>
              <a:t> </a:t>
            </a:r>
            <a:endParaRPr lang="fr-FR" sz="1200" dirty="0">
              <a:solidFill>
                <a:prstClr val="black"/>
              </a:solidFill>
              <a:cs typeface="Segoe UI Light" panose="020B0502040204020203" pitchFamily="34" charset="0"/>
            </a:endParaRPr>
          </a:p>
          <a:p>
            <a:r>
              <a:rPr lang="fr-FR" sz="1300" dirty="0" smtClean="0">
                <a:solidFill>
                  <a:srgbClr val="00A0D1"/>
                </a:solidFill>
                <a:latin typeface="Arial Narrow" charset="0"/>
                <a:ea typeface="Arial Narrow" charset="0"/>
                <a:cs typeface="Arial Narrow" charset="0"/>
              </a:rPr>
              <a:t>Freins</a:t>
            </a:r>
            <a:r>
              <a:rPr lang="fr-FR" sz="1300" dirty="0">
                <a:solidFill>
                  <a:srgbClr val="00A0D1"/>
                </a:solidFill>
                <a:latin typeface="Arial Narrow" charset="0"/>
                <a:ea typeface="Arial Narrow" charset="0"/>
                <a:cs typeface="Arial Narrow" charset="0"/>
              </a:rPr>
              <a:t>, </a:t>
            </a:r>
            <a:r>
              <a:rPr lang="fr-FR" sz="1300" dirty="0" smtClean="0">
                <a:solidFill>
                  <a:srgbClr val="00A0D1"/>
                </a:solidFill>
                <a:latin typeface="Arial Narrow" charset="0"/>
                <a:ea typeface="Arial Narrow" charset="0"/>
                <a:cs typeface="Arial Narrow" charset="0"/>
              </a:rPr>
              <a:t>frustrations dans l’utilisation du service</a:t>
            </a:r>
            <a:endParaRPr lang="fr-FR" sz="1300" dirty="0">
              <a:solidFill>
                <a:srgbClr val="00A0D1"/>
              </a:solidFill>
              <a:latin typeface="Arial Narrow" charset="0"/>
              <a:ea typeface="Arial Narrow" charset="0"/>
              <a:cs typeface="Arial Narrow" charset="0"/>
            </a:endParaRP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La transformation est un tout, ce n’est pas l’outil qui va le mieux la représenter.</a:t>
            </a:r>
            <a:endParaRPr lang="fr-FR" sz="1200" dirty="0">
              <a:solidFill>
                <a:prstClr val="black"/>
              </a:solidFill>
              <a:cs typeface="Segoe UI Light" panose="020B0502040204020203" pitchFamily="34" charset="0"/>
            </a:endParaRPr>
          </a:p>
        </p:txBody>
      </p:sp>
      <p:sp>
        <p:nvSpPr>
          <p:cNvPr id="4" name="Rectangle 3"/>
          <p:cNvSpPr/>
          <p:nvPr/>
        </p:nvSpPr>
        <p:spPr>
          <a:xfrm>
            <a:off x="3971302" y="3160518"/>
            <a:ext cx="813043"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Smartphone</a:t>
            </a:r>
          </a:p>
        </p:txBody>
      </p:sp>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Anne, </a:t>
            </a:r>
            <a:r>
              <a:rPr lang="fr-FR" dirty="0" smtClean="0">
                <a:solidFill>
                  <a:srgbClr val="00A0D1"/>
                </a:solidFill>
                <a:ea typeface="Arial Narrow" charset="0"/>
                <a:cs typeface="Arial Narrow" charset="0"/>
              </a:rPr>
              <a:t>contributrice </a:t>
            </a:r>
            <a:r>
              <a:rPr lang="fr-FR" dirty="0" smtClean="0">
                <a:solidFill>
                  <a:srgbClr val="00A0D1"/>
                </a:solidFill>
                <a:ea typeface="Arial Narrow" charset="0"/>
                <a:cs typeface="Arial Narrow" charset="0"/>
              </a:rPr>
              <a:t>de la plateforme de transformation</a:t>
            </a:r>
            <a:endParaRPr lang="fr-FR" dirty="0">
              <a:solidFill>
                <a:srgbClr val="00A0D1"/>
              </a:solidFill>
              <a:ea typeface="Arial Narrow" charset="0"/>
              <a:cs typeface="Arial Narrow" charset="0"/>
            </a:endParaRPr>
          </a:p>
        </p:txBody>
      </p:sp>
      <p:sp>
        <p:nvSpPr>
          <p:cNvPr id="31" name="Rectangle 30"/>
          <p:cNvSpPr/>
          <p:nvPr/>
        </p:nvSpPr>
        <p:spPr>
          <a:xfrm>
            <a:off x="4863201" y="3165503"/>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Tablette</a:t>
            </a:r>
          </a:p>
        </p:txBody>
      </p:sp>
      <p:sp>
        <p:nvSpPr>
          <p:cNvPr id="14" name="Rectangle 13"/>
          <p:cNvSpPr/>
          <p:nvPr/>
        </p:nvSpPr>
        <p:spPr>
          <a:xfrm>
            <a:off x="3203107" y="831642"/>
            <a:ext cx="4004702" cy="1400383"/>
          </a:xfrm>
          <a:prstGeom prst="rect">
            <a:avLst/>
          </a:prstGeom>
          <a:solidFill>
            <a:schemeClr val="bg1">
              <a:lumMod val="95000"/>
            </a:schemeClr>
          </a:solidFill>
        </p:spPr>
        <p:txBody>
          <a:bodyPr wrap="square">
            <a:spAutoFit/>
          </a:bodyPr>
          <a:lstStyle/>
          <a:p>
            <a:r>
              <a:rPr lang="fr-FR" sz="1300" dirty="0" smtClean="0">
                <a:solidFill>
                  <a:srgbClr val="00A0D1"/>
                </a:solidFill>
                <a:latin typeface="Arial Narrow" charset="0"/>
                <a:ea typeface="Arial Narrow" charset="0"/>
                <a:cs typeface="Arial Narrow" charset="0"/>
              </a:rPr>
              <a:t>Biographie</a:t>
            </a:r>
            <a:endParaRPr lang="fr-FR" sz="1300" dirty="0">
              <a:solidFill>
                <a:srgbClr val="00A0D1"/>
              </a:solidFill>
              <a:latin typeface="Arial Narrow" charset="0"/>
              <a:ea typeface="Arial Narrow" charset="0"/>
              <a:cs typeface="Arial Narrow" charset="0"/>
            </a:endParaRPr>
          </a:p>
          <a:p>
            <a:pPr algn="just"/>
            <a:r>
              <a:rPr lang="fr-FR" sz="1200" dirty="0" err="1" smtClean="0">
                <a:cs typeface="Segoe UI Light" panose="020B0502040204020203" pitchFamily="34" charset="0"/>
              </a:rPr>
              <a:t>Lorem</a:t>
            </a:r>
            <a:r>
              <a:rPr lang="fr-FR" sz="1200" dirty="0" smtClean="0">
                <a:cs typeface="Segoe UI Light" panose="020B0502040204020203" pitchFamily="34" charset="0"/>
              </a:rPr>
              <a:t> </a:t>
            </a:r>
            <a:r>
              <a:rPr lang="fr-FR" sz="1200" dirty="0" err="1" smtClean="0">
                <a:cs typeface="Segoe UI Light" panose="020B0502040204020203" pitchFamily="34" charset="0"/>
              </a:rPr>
              <a:t>Ipsum</a:t>
            </a:r>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latin typeface="Segoe UI Light" panose="020B0502040204020203" pitchFamily="34" charset="0"/>
              <a:cs typeface="Segoe UI Light" panose="020B0502040204020203" pitchFamily="34" charset="0"/>
            </a:endParaRPr>
          </a:p>
        </p:txBody>
      </p:sp>
      <p:sp>
        <p:nvSpPr>
          <p:cNvPr id="51" name="Rectangle 50"/>
          <p:cNvSpPr/>
          <p:nvPr/>
        </p:nvSpPr>
        <p:spPr>
          <a:xfrm>
            <a:off x="7361501" y="843268"/>
            <a:ext cx="4726323" cy="830997"/>
          </a:xfrm>
          <a:prstGeom prst="rect">
            <a:avLst/>
          </a:prstGeom>
          <a:solidFill>
            <a:schemeClr val="bg1"/>
          </a:solidFill>
        </p:spPr>
        <p:txBody>
          <a:bodyPr wrap="square">
            <a:spAutoFit/>
          </a:bodyPr>
          <a:lstStyle/>
          <a:p>
            <a:r>
              <a:rPr lang="fr-FR" sz="1200" dirty="0">
                <a:ea typeface="Arial Narrow" charset="0"/>
                <a:cs typeface="Arial Narrow" charset="0"/>
              </a:rPr>
              <a:t>Le </a:t>
            </a:r>
            <a:r>
              <a:rPr lang="fr-FR" sz="1200" dirty="0" smtClean="0">
                <a:ea typeface="Arial Narrow" charset="0"/>
                <a:cs typeface="Arial Narrow" charset="0"/>
              </a:rPr>
              <a:t>pilote de la transformation cherche à faire émerger une culture dans un collectif, pour que l’entreprise se transforme. Il sait que cette transformation se traduit par des changements de posture, qu’il sait repérer et encourager. Il se fait porteur du sens.</a:t>
            </a:r>
            <a:endParaRPr lang="fr-FR" sz="1200" dirty="0">
              <a:ea typeface="Arial Narrow" charset="0"/>
              <a:cs typeface="Arial Narrow" charset="0"/>
            </a:endParaRPr>
          </a:p>
        </p:txBody>
      </p:sp>
      <p:grpSp>
        <p:nvGrpSpPr>
          <p:cNvPr id="129" name="Grouper 128"/>
          <p:cNvGrpSpPr/>
          <p:nvPr/>
        </p:nvGrpSpPr>
        <p:grpSpPr>
          <a:xfrm>
            <a:off x="7417285" y="1987806"/>
            <a:ext cx="4050558" cy="288760"/>
            <a:chOff x="7164325" y="1847638"/>
            <a:chExt cx="4050558" cy="288760"/>
          </a:xfrm>
        </p:grpSpPr>
        <p:sp>
          <p:nvSpPr>
            <p:cNvPr id="21" name="Rectangle 20"/>
            <p:cNvSpPr/>
            <p:nvPr/>
          </p:nvSpPr>
          <p:spPr>
            <a:xfrm>
              <a:off x="7164325" y="1859399"/>
              <a:ext cx="849143" cy="276999"/>
            </a:xfrm>
            <a:prstGeom prst="rect">
              <a:avLst/>
            </a:prstGeom>
          </p:spPr>
          <p:txBody>
            <a:bodyPr wrap="none">
              <a:spAutoFit/>
            </a:bodyPr>
            <a:lstStyle/>
            <a:p>
              <a:r>
                <a:rPr lang="fr-FR" sz="1200" i="1" dirty="0" smtClean="0"/>
                <a:t>Transverse</a:t>
              </a:r>
              <a:endParaRPr lang="fr-FR" sz="1200" i="1" dirty="0"/>
            </a:p>
          </p:txBody>
        </p:sp>
        <p:sp>
          <p:nvSpPr>
            <p:cNvPr id="35" name="Rectangle 34"/>
            <p:cNvSpPr/>
            <p:nvPr/>
          </p:nvSpPr>
          <p:spPr>
            <a:xfrm>
              <a:off x="8010017" y="1937909"/>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10664283" y="1859399"/>
              <a:ext cx="550600" cy="276999"/>
            </a:xfrm>
            <a:prstGeom prst="rect">
              <a:avLst/>
            </a:prstGeom>
          </p:spPr>
          <p:txBody>
            <a:bodyPr wrap="none">
              <a:spAutoFit/>
            </a:bodyPr>
            <a:lstStyle/>
            <a:p>
              <a:r>
                <a:rPr lang="fr-FR" sz="1200" i="1" dirty="0" smtClean="0"/>
                <a:t>Détail</a:t>
              </a:r>
              <a:endParaRPr lang="fr-FR" sz="1200" i="1" dirty="0"/>
            </a:p>
          </p:txBody>
        </p:sp>
        <p:cxnSp>
          <p:nvCxnSpPr>
            <p:cNvPr id="57" name="Connecteur droit 56"/>
            <p:cNvCxnSpPr/>
            <p:nvPr/>
          </p:nvCxnSpPr>
          <p:spPr>
            <a:xfrm>
              <a:off x="10664283"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9779529"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8010017"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9337151"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10221907"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8452395"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8894773" y="1937909"/>
              <a:ext cx="0" cy="1357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7417285" y="2723274"/>
            <a:ext cx="663771" cy="276999"/>
          </a:xfrm>
          <a:prstGeom prst="rect">
            <a:avLst/>
          </a:prstGeom>
        </p:spPr>
        <p:txBody>
          <a:bodyPr wrap="none">
            <a:spAutoFit/>
          </a:bodyPr>
          <a:lstStyle/>
          <a:p>
            <a:r>
              <a:rPr lang="fr-FR" sz="1200" i="1" dirty="0" smtClean="0"/>
              <a:t>Contact</a:t>
            </a:r>
            <a:endParaRPr lang="fr-FR" sz="1200" i="1" dirty="0"/>
          </a:p>
        </p:txBody>
      </p:sp>
      <p:grpSp>
        <p:nvGrpSpPr>
          <p:cNvPr id="128" name="Grouper 127"/>
          <p:cNvGrpSpPr/>
          <p:nvPr/>
        </p:nvGrpSpPr>
        <p:grpSpPr>
          <a:xfrm>
            <a:off x="8262977" y="2711513"/>
            <a:ext cx="3523158" cy="288760"/>
            <a:chOff x="8010017" y="2571345"/>
            <a:chExt cx="3523158" cy="288760"/>
          </a:xfrm>
        </p:grpSpPr>
        <p:sp>
          <p:nvSpPr>
            <p:cNvPr id="73" name="Rectangle 72"/>
            <p:cNvSpPr/>
            <p:nvPr/>
          </p:nvSpPr>
          <p:spPr>
            <a:xfrm>
              <a:off x="8010017" y="2661616"/>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10664283" y="2583106"/>
              <a:ext cx="868892" cy="276999"/>
            </a:xfrm>
            <a:prstGeom prst="rect">
              <a:avLst/>
            </a:prstGeom>
          </p:spPr>
          <p:txBody>
            <a:bodyPr wrap="none">
              <a:spAutoFit/>
            </a:bodyPr>
            <a:lstStyle/>
            <a:p>
              <a:r>
                <a:rPr lang="fr-FR" sz="1200" i="1" dirty="0" smtClean="0"/>
                <a:t>Autonomie</a:t>
              </a:r>
              <a:endParaRPr lang="fr-FR" sz="1200" i="1" dirty="0"/>
            </a:p>
          </p:txBody>
        </p:sp>
        <p:cxnSp>
          <p:nvCxnSpPr>
            <p:cNvPr id="76" name="Connecteur droit 75"/>
            <p:cNvCxnSpPr/>
            <p:nvPr/>
          </p:nvCxnSpPr>
          <p:spPr>
            <a:xfrm>
              <a:off x="10664283"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9779529"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8010017"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9337151"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10221907"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8452395"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a:off x="8894773" y="2661616"/>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7" name="Grouper 126"/>
          <p:cNvGrpSpPr/>
          <p:nvPr/>
        </p:nvGrpSpPr>
        <p:grpSpPr>
          <a:xfrm>
            <a:off x="7417285" y="3433660"/>
            <a:ext cx="4114806" cy="288760"/>
            <a:chOff x="7164325" y="3293492"/>
            <a:chExt cx="4114806" cy="288760"/>
          </a:xfrm>
        </p:grpSpPr>
        <p:sp>
          <p:nvSpPr>
            <p:cNvPr id="94" name="Rectangle 93"/>
            <p:cNvSpPr/>
            <p:nvPr/>
          </p:nvSpPr>
          <p:spPr>
            <a:xfrm>
              <a:off x="7164325" y="3305253"/>
              <a:ext cx="805029" cy="276999"/>
            </a:xfrm>
            <a:prstGeom prst="rect">
              <a:avLst/>
            </a:prstGeom>
          </p:spPr>
          <p:txBody>
            <a:bodyPr wrap="none">
              <a:spAutoFit/>
            </a:bodyPr>
            <a:lstStyle/>
            <a:p>
              <a:r>
                <a:rPr lang="fr-FR" sz="1200" i="1" dirty="0" smtClean="0"/>
                <a:t>Prospectif</a:t>
              </a:r>
              <a:endParaRPr lang="fr-FR" sz="1200" i="1" dirty="0"/>
            </a:p>
          </p:txBody>
        </p:sp>
        <p:sp>
          <p:nvSpPr>
            <p:cNvPr id="95" name="Rectangle 94"/>
            <p:cNvSpPr/>
            <p:nvPr/>
          </p:nvSpPr>
          <p:spPr>
            <a:xfrm>
              <a:off x="8010017" y="3383763"/>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Rectangle 95"/>
            <p:cNvSpPr/>
            <p:nvPr/>
          </p:nvSpPr>
          <p:spPr>
            <a:xfrm>
              <a:off x="10664283" y="3305253"/>
              <a:ext cx="614848" cy="276999"/>
            </a:xfrm>
            <a:prstGeom prst="rect">
              <a:avLst/>
            </a:prstGeom>
          </p:spPr>
          <p:txBody>
            <a:bodyPr wrap="none">
              <a:spAutoFit/>
            </a:bodyPr>
            <a:lstStyle/>
            <a:p>
              <a:r>
                <a:rPr lang="fr-FR" sz="1200" i="1" dirty="0" smtClean="0"/>
                <a:t>Réactif</a:t>
              </a:r>
              <a:endParaRPr lang="fr-FR" sz="1200" i="1" dirty="0"/>
            </a:p>
          </p:txBody>
        </p:sp>
        <p:cxnSp>
          <p:nvCxnSpPr>
            <p:cNvPr id="98" name="Connecteur droit 97"/>
            <p:cNvCxnSpPr/>
            <p:nvPr/>
          </p:nvCxnSpPr>
          <p:spPr>
            <a:xfrm>
              <a:off x="10664283"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a:xfrm>
              <a:off x="9779529"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a:xfrm>
              <a:off x="8010017"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a:off x="9337151"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a:xfrm>
              <a:off x="10221907"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a:xfrm>
              <a:off x="8452395"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a:xfrm>
              <a:off x="8894773" y="3383763"/>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6" name="Grouper 125"/>
          <p:cNvGrpSpPr/>
          <p:nvPr/>
        </p:nvGrpSpPr>
        <p:grpSpPr>
          <a:xfrm>
            <a:off x="7877959" y="4284495"/>
            <a:ext cx="3323307" cy="2005436"/>
            <a:chOff x="7785359" y="3890951"/>
            <a:chExt cx="3323307" cy="2005436"/>
          </a:xfrm>
        </p:grpSpPr>
        <p:sp>
          <p:nvSpPr>
            <p:cNvPr id="119" name="Rectangle 118"/>
            <p:cNvSpPr/>
            <p:nvPr/>
          </p:nvSpPr>
          <p:spPr>
            <a:xfrm>
              <a:off x="7785359" y="5619388"/>
              <a:ext cx="602281" cy="276999"/>
            </a:xfrm>
            <a:prstGeom prst="rect">
              <a:avLst/>
            </a:prstGeom>
          </p:spPr>
          <p:txBody>
            <a:bodyPr wrap="none">
              <a:spAutoFit/>
            </a:bodyPr>
            <a:lstStyle/>
            <a:p>
              <a:r>
                <a:rPr lang="fr-FR" sz="1200" i="1" smtClean="0"/>
                <a:t>Métier</a:t>
              </a:r>
              <a:endParaRPr lang="fr-FR" sz="1200" i="1" dirty="0"/>
            </a:p>
          </p:txBody>
        </p:sp>
        <p:sp>
          <p:nvSpPr>
            <p:cNvPr id="120" name="Rectangle 119"/>
            <p:cNvSpPr/>
            <p:nvPr/>
          </p:nvSpPr>
          <p:spPr>
            <a:xfrm>
              <a:off x="10300560" y="5610159"/>
              <a:ext cx="808106" cy="276999"/>
            </a:xfrm>
            <a:prstGeom prst="rect">
              <a:avLst/>
            </a:prstGeom>
          </p:spPr>
          <p:txBody>
            <a:bodyPr wrap="none">
              <a:spAutoFit/>
            </a:bodyPr>
            <a:lstStyle/>
            <a:p>
              <a:r>
                <a:rPr lang="fr-FR" sz="1200" i="1" dirty="0" smtClean="0"/>
                <a:t>Technique</a:t>
              </a:r>
              <a:endParaRPr lang="fr-FR" sz="1200" i="1" dirty="0"/>
            </a:p>
          </p:txBody>
        </p:sp>
        <p:sp>
          <p:nvSpPr>
            <p:cNvPr id="121" name="Triangle 120"/>
            <p:cNvSpPr/>
            <p:nvPr/>
          </p:nvSpPr>
          <p:spPr>
            <a:xfrm>
              <a:off x="8410907" y="4168669"/>
              <a:ext cx="1852485" cy="15969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Rectangle 121"/>
            <p:cNvSpPr/>
            <p:nvPr/>
          </p:nvSpPr>
          <p:spPr>
            <a:xfrm>
              <a:off x="9001106" y="3890951"/>
              <a:ext cx="663067" cy="276999"/>
            </a:xfrm>
            <a:prstGeom prst="rect">
              <a:avLst/>
            </a:prstGeom>
          </p:spPr>
          <p:txBody>
            <a:bodyPr wrap="none">
              <a:spAutoFit/>
            </a:bodyPr>
            <a:lstStyle/>
            <a:p>
              <a:r>
                <a:rPr lang="fr-FR" sz="1200" i="1" smtClean="0"/>
                <a:t>Finance</a:t>
              </a:r>
              <a:endParaRPr lang="fr-FR" sz="1200" i="1" dirty="0"/>
            </a:p>
          </p:txBody>
        </p:sp>
        <p:cxnSp>
          <p:nvCxnSpPr>
            <p:cNvPr id="20" name="Connecteur droit 19"/>
            <p:cNvCxnSpPr>
              <a:stCxn id="121" idx="0"/>
            </p:cNvCxnSpPr>
            <p:nvPr/>
          </p:nvCxnSpPr>
          <p:spPr>
            <a:xfrm flipH="1">
              <a:off x="9327320" y="4168669"/>
              <a:ext cx="9830" cy="993266"/>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a:endCxn id="121" idx="4"/>
            </p:cNvCxnSpPr>
            <p:nvPr/>
          </p:nvCxnSpPr>
          <p:spPr>
            <a:xfrm>
              <a:off x="9337150" y="5161935"/>
              <a:ext cx="926242" cy="603704"/>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a:endCxn id="121" idx="2"/>
            </p:cNvCxnSpPr>
            <p:nvPr/>
          </p:nvCxnSpPr>
          <p:spPr>
            <a:xfrm flipH="1">
              <a:off x="8410907" y="5159199"/>
              <a:ext cx="921733" cy="606440"/>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gr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143" y="1841225"/>
            <a:ext cx="292326" cy="292326"/>
          </a:xfrm>
          <a:prstGeom prst="rect">
            <a:avLst/>
          </a:prstGeom>
        </p:spPr>
      </p:pic>
      <p:pic>
        <p:nvPicPr>
          <p:cNvPr id="75" name="Imag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347" y="2564932"/>
            <a:ext cx="292326" cy="292326"/>
          </a:xfrm>
          <a:prstGeom prst="rect">
            <a:avLst/>
          </a:prstGeom>
        </p:spPr>
      </p:pic>
      <p:pic>
        <p:nvPicPr>
          <p:cNvPr id="97" name="Imag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353" y="3287079"/>
            <a:ext cx="292326" cy="292326"/>
          </a:xfrm>
          <a:prstGeom prst="rect">
            <a:avLst/>
          </a:prstGeom>
        </p:spPr>
      </p:pic>
      <p:pic>
        <p:nvPicPr>
          <p:cNvPr id="125" name="Image 1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152898">
            <a:off x="9042429" y="5071646"/>
            <a:ext cx="388378" cy="388378"/>
          </a:xfrm>
          <a:prstGeom prst="rect">
            <a:avLst/>
          </a:prstGeom>
        </p:spPr>
      </p:pic>
      <p:sp>
        <p:nvSpPr>
          <p:cNvPr id="131" name="Rectangle 130"/>
          <p:cNvSpPr/>
          <p:nvPr/>
        </p:nvSpPr>
        <p:spPr>
          <a:xfrm>
            <a:off x="208345" y="3986886"/>
            <a:ext cx="2897306" cy="1585049"/>
          </a:xfrm>
          <a:prstGeom prst="rect">
            <a:avLst/>
          </a:prstGeom>
        </p:spPr>
        <p:txBody>
          <a:bodyPr wrap="square">
            <a:spAutoFit/>
          </a:bodyPr>
          <a:lstStyle/>
          <a:p>
            <a:pPr lvl="0"/>
            <a:r>
              <a:rPr lang="fr-FR" sz="1300" dirty="0">
                <a:solidFill>
                  <a:srgbClr val="00A0D1"/>
                </a:solidFill>
                <a:latin typeface="Arial Narrow" charset="0"/>
                <a:ea typeface="Arial Narrow" charset="0"/>
                <a:cs typeface="Arial Narrow" charset="0"/>
              </a:rPr>
              <a:t>Buts clés dans sa mission</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Faire « prendre » la transformation dans l’entreprise ou dans une partie de son organisation.</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Animer cette transformation par la pédagogie, l’échange, et par la transmission du sens.</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Alimenter la prise de décision d’autrui.</a:t>
            </a:r>
            <a:endParaRPr lang="fr-FR" sz="1200" dirty="0">
              <a:solidFill>
                <a:prstClr val="black"/>
              </a:solidFill>
              <a:cs typeface="Segoe UI Light" panose="020B0502040204020203" pitchFamily="34" charset="0"/>
            </a:endParaRPr>
          </a:p>
        </p:txBody>
      </p:sp>
      <p:sp>
        <p:nvSpPr>
          <p:cNvPr id="134" name="Rectangle 133"/>
          <p:cNvSpPr/>
          <p:nvPr/>
        </p:nvSpPr>
        <p:spPr>
          <a:xfrm>
            <a:off x="5659448" y="3165503"/>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Laptop</a:t>
            </a:r>
          </a:p>
        </p:txBody>
      </p:sp>
      <p:sp>
        <p:nvSpPr>
          <p:cNvPr id="135" name="Rectangle 134"/>
          <p:cNvSpPr/>
          <p:nvPr/>
        </p:nvSpPr>
        <p:spPr>
          <a:xfrm>
            <a:off x="4063486" y="3560358"/>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Journalière</a:t>
            </a:r>
          </a:p>
        </p:txBody>
      </p:sp>
      <p:sp>
        <p:nvSpPr>
          <p:cNvPr id="136" name="Bulle rectangulaire à coins arrondis 135"/>
          <p:cNvSpPr/>
          <p:nvPr/>
        </p:nvSpPr>
        <p:spPr>
          <a:xfrm>
            <a:off x="302012" y="831642"/>
            <a:ext cx="2754523" cy="715089"/>
          </a:xfrm>
          <a:prstGeom prst="wedgeRoundRectCallout">
            <a:avLst>
              <a:gd name="adj1" fmla="val -10248"/>
              <a:gd name="adj2" fmla="val 80731"/>
              <a:gd name="adj3" fmla="val 16667"/>
            </a:avLst>
          </a:prstGeom>
          <a:solidFill>
            <a:srgbClr val="00A0D1"/>
          </a:solidFill>
        </p:spPr>
        <p:txBody>
          <a:bodyPr wrap="square">
            <a:spAutoFit/>
          </a:bodyPr>
          <a:lstStyle/>
          <a:p>
            <a:r>
              <a:rPr lang="fr-FR" sz="1200" i="1" dirty="0">
                <a:solidFill>
                  <a:schemeClr val="bg1"/>
                </a:solidFill>
                <a:ea typeface="Arial Narrow" charset="0"/>
                <a:cs typeface="Arial Narrow" charset="0"/>
              </a:rPr>
              <a:t>« </a:t>
            </a:r>
            <a:r>
              <a:rPr lang="fr-FR" sz="1200" i="1" dirty="0">
                <a:solidFill>
                  <a:schemeClr val="bg1"/>
                </a:solidFill>
                <a:ea typeface="Arial Narrow" charset="0"/>
                <a:cs typeface="Arial Narrow" charset="0"/>
              </a:rPr>
              <a:t>La culture ne se décrète pas, elle émerge lorsque l’on crée les bonnes conditions pour la nourrir.</a:t>
            </a:r>
            <a:r>
              <a:rPr lang="fr-FR" sz="1200" i="1" dirty="0">
                <a:solidFill>
                  <a:schemeClr val="bg1"/>
                </a:solidFill>
                <a:ea typeface="Arial Narrow" charset="0"/>
                <a:cs typeface="Arial Narrow" charset="0"/>
              </a:rPr>
              <a:t> »</a:t>
            </a: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Pilote de la transformation</a:t>
            </a:r>
            <a:endParaRPr lang="fr-FR" b="1" dirty="0">
              <a:solidFill>
                <a:srgbClr val="00A0D1"/>
              </a:solidFill>
              <a:ea typeface="Arial Narrow" charset="0"/>
              <a:cs typeface="Arial Narrow" charset="0"/>
            </a:endParaRPr>
          </a:p>
        </p:txBody>
      </p:sp>
      <p:sp>
        <p:nvSpPr>
          <p:cNvPr id="151" name="Rectangle 150"/>
          <p:cNvSpPr/>
          <p:nvPr/>
        </p:nvSpPr>
        <p:spPr>
          <a:xfrm>
            <a:off x="3203107" y="2257260"/>
            <a:ext cx="4004702" cy="846386"/>
          </a:xfrm>
          <a:prstGeom prst="rect">
            <a:avLst/>
          </a:prstGeom>
        </p:spPr>
        <p:txBody>
          <a:bodyPr wrap="square">
            <a:spAutoFit/>
          </a:bodyPr>
          <a:lstStyle/>
          <a:p>
            <a:pPr lvl="0"/>
            <a:r>
              <a:rPr lang="fr-FR" sz="1300" dirty="0" smtClean="0">
                <a:solidFill>
                  <a:srgbClr val="00A0D1"/>
                </a:solidFill>
                <a:latin typeface="Arial Narrow" charset="0"/>
                <a:ea typeface="Arial Narrow" charset="0"/>
                <a:cs typeface="Arial Narrow" charset="0"/>
              </a:rPr>
              <a:t>Personnalité</a:t>
            </a:r>
            <a:endParaRPr lang="fr-FR" sz="1200" dirty="0" smtClean="0">
              <a:solidFill>
                <a:prstClr val="black"/>
              </a:solidFill>
              <a:cs typeface="Segoe UI Light" panose="020B0502040204020203" pitchFamily="34" charset="0"/>
            </a:endParaRP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Pédagogue, attentif aux évolutions de « comportement ».</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Vision long-terme.</a:t>
            </a:r>
            <a:endParaRPr lang="fr-FR" sz="1200" dirty="0">
              <a:solidFill>
                <a:prstClr val="black"/>
              </a:solidFill>
              <a:cs typeface="Segoe UI Light" panose="020B0502040204020203" pitchFamily="34" charset="0"/>
            </a:endParaRPr>
          </a:p>
        </p:txBody>
      </p:sp>
      <p:sp>
        <p:nvSpPr>
          <p:cNvPr id="152" name="Rectangle 151"/>
          <p:cNvSpPr/>
          <p:nvPr/>
        </p:nvSpPr>
        <p:spPr>
          <a:xfrm>
            <a:off x="6455695" y="3165503"/>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Segoe UI Light" panose="020B0502040204020203" pitchFamily="34" charset="0"/>
                <a:cs typeface="Segoe UI Light" panose="020B0502040204020203" pitchFamily="34" charset="0"/>
              </a:rPr>
              <a:t>Desktop</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153" name="Rectangle 152"/>
          <p:cNvSpPr/>
          <p:nvPr/>
        </p:nvSpPr>
        <p:spPr>
          <a:xfrm>
            <a:off x="4871673" y="3560044"/>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Régulière</a:t>
            </a:r>
          </a:p>
        </p:txBody>
      </p:sp>
      <p:sp>
        <p:nvSpPr>
          <p:cNvPr id="154" name="Rectangle 153"/>
          <p:cNvSpPr/>
          <p:nvPr/>
        </p:nvSpPr>
        <p:spPr>
          <a:xfrm>
            <a:off x="5679859" y="3560044"/>
            <a:ext cx="857570" cy="2370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O</a:t>
            </a:r>
            <a:r>
              <a:rPr lang="fr-FR" sz="900" dirty="0" smtClean="0">
                <a:solidFill>
                  <a:schemeClr val="tx1"/>
                </a:solidFill>
                <a:latin typeface="Segoe UI Light" panose="020B0502040204020203" pitchFamily="34" charset="0"/>
                <a:cs typeface="Segoe UI Light" panose="020B0502040204020203" pitchFamily="34" charset="0"/>
              </a:rPr>
              <a:t>ccasionnelle</a:t>
            </a:r>
            <a:endParaRPr lang="fr-FR" sz="9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753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Marco, </a:t>
            </a:r>
            <a:r>
              <a:rPr lang="fr-FR" dirty="0">
                <a:solidFill>
                  <a:srgbClr val="00A0D1"/>
                </a:solidFill>
                <a:ea typeface="Arial Narrow" charset="0"/>
                <a:cs typeface="Arial Narrow" charset="0"/>
              </a:rPr>
              <a:t>l</a:t>
            </a:r>
            <a:r>
              <a:rPr lang="fr-FR" dirty="0" smtClean="0">
                <a:solidFill>
                  <a:srgbClr val="00A0D1"/>
                </a:solidFill>
                <a:ea typeface="Arial Narrow" charset="0"/>
                <a:cs typeface="Arial Narrow" charset="0"/>
              </a:rPr>
              <a:t>eader de communauté </a:t>
            </a:r>
            <a:endParaRPr lang="fr-FR" dirty="0">
              <a:solidFill>
                <a:srgbClr val="00A0D1"/>
              </a:solidFill>
              <a:ea typeface="Arial Narrow" charset="0"/>
              <a:cs typeface="Arial Narrow" charset="0"/>
            </a:endParaRP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Manager</a:t>
            </a:r>
            <a:endParaRPr lang="fr-FR" b="1" dirty="0">
              <a:solidFill>
                <a:srgbClr val="00A0D1"/>
              </a:solidFill>
              <a:ea typeface="Arial Narrow" charset="0"/>
              <a:cs typeface="Arial Narrow" charset="0"/>
            </a:endParaRPr>
          </a:p>
        </p:txBody>
      </p:sp>
      <p:cxnSp>
        <p:nvCxnSpPr>
          <p:cNvPr id="5" name="Connecteur droit 4"/>
          <p:cNvCxnSpPr/>
          <p:nvPr/>
        </p:nvCxnSpPr>
        <p:spPr>
          <a:xfrm flipH="1" flipV="1">
            <a:off x="883920"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flipV="1">
            <a:off x="7595841"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766269" y="654830"/>
            <a:ext cx="2829572" cy="369332"/>
          </a:xfrm>
          <a:prstGeom prst="rect">
            <a:avLst/>
          </a:prstGeom>
          <a:noFill/>
        </p:spPr>
        <p:txBody>
          <a:bodyPr wrap="square" rtlCol="0">
            <a:spAutoFit/>
          </a:bodyPr>
          <a:lstStyle/>
          <a:p>
            <a:pPr algn="ctr"/>
            <a:r>
              <a:rPr lang="fr-FR" dirty="0" smtClean="0"/>
              <a:t>Ce qu’elle fait</a:t>
            </a:r>
            <a:endParaRPr lang="fr-FR" dirty="0"/>
          </a:p>
        </p:txBody>
      </p:sp>
      <p:sp>
        <p:nvSpPr>
          <p:cNvPr id="85" name="ZoneTexte 84"/>
          <p:cNvSpPr txBox="1"/>
          <p:nvPr/>
        </p:nvSpPr>
        <p:spPr>
          <a:xfrm rot="5400000">
            <a:off x="10437680" y="3251251"/>
            <a:ext cx="2081019" cy="369332"/>
          </a:xfrm>
          <a:prstGeom prst="rect">
            <a:avLst/>
          </a:prstGeom>
          <a:noFill/>
        </p:spPr>
        <p:txBody>
          <a:bodyPr wrap="none" rtlCol="0">
            <a:spAutoFit/>
          </a:bodyPr>
          <a:lstStyle/>
          <a:p>
            <a:r>
              <a:rPr lang="fr-FR" dirty="0" smtClean="0"/>
              <a:t>Comment elle le fait</a:t>
            </a:r>
            <a:endParaRPr lang="fr-FR" dirty="0"/>
          </a:p>
        </p:txBody>
      </p:sp>
      <p:cxnSp>
        <p:nvCxnSpPr>
          <p:cNvPr id="86" name="Connecteur droit 85"/>
          <p:cNvCxnSpPr/>
          <p:nvPr/>
        </p:nvCxnSpPr>
        <p:spPr>
          <a:xfrm flipH="1" flipV="1">
            <a:off x="7595841" y="4413207"/>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flipV="1">
            <a:off x="883920" y="4382726"/>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4766268" y="6017396"/>
            <a:ext cx="2829573" cy="369332"/>
          </a:xfrm>
          <a:prstGeom prst="rect">
            <a:avLst/>
          </a:prstGeom>
          <a:noFill/>
        </p:spPr>
        <p:txBody>
          <a:bodyPr wrap="square" rtlCol="0">
            <a:spAutoFit/>
          </a:bodyPr>
          <a:lstStyle/>
          <a:p>
            <a:pPr algn="ctr"/>
            <a:r>
              <a:rPr lang="fr-FR" dirty="0" smtClean="0"/>
              <a:t>Ce qu’elle pense</a:t>
            </a:r>
            <a:endParaRPr lang="fr-FR" dirty="0"/>
          </a:p>
        </p:txBody>
      </p:sp>
      <p:sp>
        <p:nvSpPr>
          <p:cNvPr id="89" name="ZoneTexte 88"/>
          <p:cNvSpPr txBox="1"/>
          <p:nvPr/>
        </p:nvSpPr>
        <p:spPr>
          <a:xfrm rot="16200000">
            <a:off x="-337505" y="3251251"/>
            <a:ext cx="2442848" cy="369332"/>
          </a:xfrm>
          <a:prstGeom prst="rect">
            <a:avLst/>
          </a:prstGeom>
          <a:noFill/>
        </p:spPr>
        <p:txBody>
          <a:bodyPr wrap="none" rtlCol="0">
            <a:spAutoFit/>
          </a:bodyPr>
          <a:lstStyle/>
          <a:p>
            <a:r>
              <a:rPr lang="fr-FR" dirty="0" smtClean="0"/>
              <a:t>Qu’est-ce qui l’influence</a:t>
            </a:r>
            <a:endParaRPr lang="fr-FR" dirty="0"/>
          </a:p>
        </p:txBody>
      </p:sp>
      <p:pic>
        <p:nvPicPr>
          <p:cNvPr id="16" name="Image 15"/>
          <p:cNvPicPr>
            <a:picLocks noChangeAspect="1"/>
          </p:cNvPicPr>
          <p:nvPr/>
        </p:nvPicPr>
        <p:blipFill rotWithShape="1">
          <a:blip r:embed="rId2">
            <a:extLst>
              <a:ext uri="{28A0092B-C50C-407E-A947-70E740481C1C}">
                <a14:useLocalDpi xmlns:a14="http://schemas.microsoft.com/office/drawing/2010/main" val="0"/>
              </a:ext>
            </a:extLst>
          </a:blip>
          <a:srcRect l="18759" r="8640" b="23345"/>
          <a:stretch/>
        </p:blipFill>
        <p:spPr>
          <a:xfrm>
            <a:off x="4688814" y="2411910"/>
            <a:ext cx="2907026" cy="2046231"/>
          </a:xfrm>
          <a:prstGeom prst="rect">
            <a:avLst/>
          </a:prstGeom>
        </p:spPr>
      </p:pic>
    </p:spTree>
    <p:extLst>
      <p:ext uri="{BB962C8B-B14F-4D97-AF65-F5344CB8AC3E}">
        <p14:creationId xmlns:p14="http://schemas.microsoft.com/office/powerpoint/2010/main" val="531825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1" y="1772247"/>
            <a:ext cx="2716513" cy="2037385"/>
          </a:xfrm>
          <a:prstGeom prst="rect">
            <a:avLst/>
          </a:prstGeom>
        </p:spPr>
      </p:pic>
      <p:sp>
        <p:nvSpPr>
          <p:cNvPr id="133" name="Rectangle 132"/>
          <p:cNvSpPr/>
          <p:nvPr/>
        </p:nvSpPr>
        <p:spPr>
          <a:xfrm>
            <a:off x="3262102" y="3447190"/>
            <a:ext cx="870978" cy="692497"/>
          </a:xfrm>
          <a:prstGeom prst="rect">
            <a:avLst/>
          </a:prstGeom>
        </p:spPr>
        <p:txBody>
          <a:bodyPr wrap="square">
            <a:spAutoFit/>
          </a:bodyPr>
          <a:lstStyle/>
          <a:p>
            <a:pPr lvl="0"/>
            <a:r>
              <a:rPr lang="fr-FR" sz="1300" dirty="0" err="1" smtClean="0">
                <a:solidFill>
                  <a:srgbClr val="00A0D1"/>
                </a:solidFill>
                <a:latin typeface="Arial Narrow" charset="0"/>
                <a:ea typeface="Arial Narrow" charset="0"/>
                <a:cs typeface="Arial Narrow" charset="0"/>
              </a:rPr>
              <a:t>Devices</a:t>
            </a:r>
            <a:r>
              <a:rPr lang="fr-FR" sz="1300" dirty="0" smtClean="0">
                <a:solidFill>
                  <a:srgbClr val="00A0D1"/>
                </a:solidFill>
                <a:latin typeface="Arial Narrow" charset="0"/>
                <a:ea typeface="Arial Narrow" charset="0"/>
                <a:cs typeface="Arial Narrow" charset="0"/>
              </a:rPr>
              <a:t> :</a:t>
            </a:r>
          </a:p>
          <a:p>
            <a:pPr lvl="0"/>
            <a:endParaRPr lang="fr-FR" sz="1300" dirty="0">
              <a:solidFill>
                <a:srgbClr val="00A0D1"/>
              </a:solidFill>
              <a:latin typeface="Arial Narrow" charset="0"/>
              <a:ea typeface="Arial Narrow" charset="0"/>
              <a:cs typeface="Arial Narrow" charset="0"/>
            </a:endParaRPr>
          </a:p>
          <a:p>
            <a:pPr lvl="0"/>
            <a:r>
              <a:rPr lang="fr-FR" sz="1300" dirty="0" smtClean="0">
                <a:solidFill>
                  <a:srgbClr val="00A0D1"/>
                </a:solidFill>
                <a:latin typeface="Arial Narrow" charset="0"/>
                <a:ea typeface="Arial Narrow" charset="0"/>
                <a:cs typeface="Arial Narrow" charset="0"/>
              </a:rPr>
              <a:t>Utilisation :</a:t>
            </a:r>
            <a:endParaRPr lang="fr-FR" sz="1200" dirty="0" smtClean="0">
              <a:solidFill>
                <a:prstClr val="black"/>
              </a:solidFill>
              <a:cs typeface="Segoe UI Light" panose="020B0502040204020203" pitchFamily="34" charset="0"/>
            </a:endParaRPr>
          </a:p>
        </p:txBody>
      </p:sp>
      <p:sp>
        <p:nvSpPr>
          <p:cNvPr id="7" name="ZoneTexte 6"/>
          <p:cNvSpPr txBox="1"/>
          <p:nvPr/>
        </p:nvSpPr>
        <p:spPr>
          <a:xfrm>
            <a:off x="3252222" y="4334132"/>
            <a:ext cx="3955588" cy="1985159"/>
          </a:xfrm>
          <a:prstGeom prst="rect">
            <a:avLst/>
          </a:prstGeom>
          <a:noFill/>
        </p:spPr>
        <p:txBody>
          <a:bodyPr wrap="square" rtlCol="0">
            <a:spAutoFit/>
          </a:bodyPr>
          <a:lstStyle/>
          <a:p>
            <a:r>
              <a:rPr lang="fr-FR" sz="1300" dirty="0" smtClean="0">
                <a:solidFill>
                  <a:srgbClr val="00A0D1"/>
                </a:solidFill>
                <a:latin typeface="Arial Narrow" charset="0"/>
                <a:ea typeface="Arial Narrow" charset="0"/>
                <a:cs typeface="Arial Narrow" charset="0"/>
              </a:rPr>
              <a:t>Motivations pour l’utilisation du service</a:t>
            </a:r>
            <a:endParaRPr lang="fr-FR" sz="1300" dirty="0">
              <a:solidFill>
                <a:srgbClr val="00A0D1"/>
              </a:solidFill>
              <a:latin typeface="Arial Narrow" charset="0"/>
              <a:ea typeface="Arial Narrow" charset="0"/>
              <a:cs typeface="Arial Narrow" charset="0"/>
            </a:endParaRPr>
          </a:p>
          <a:p>
            <a:pPr marL="285750" indent="-285750">
              <a:buFont typeface="Arial" panose="020B0604020202020204" pitchFamily="34" charset="0"/>
              <a:buChar char="•"/>
            </a:pPr>
            <a:r>
              <a:rPr lang="fr-FR" sz="1200" dirty="0" smtClean="0">
                <a:cs typeface="Segoe UI Light" panose="020B0502040204020203" pitchFamily="34" charset="0"/>
              </a:rPr>
              <a:t>Profiter de retours du terrain</a:t>
            </a:r>
          </a:p>
          <a:p>
            <a:pPr marL="285750" indent="-285750">
              <a:buFont typeface="Arial" panose="020B0604020202020204" pitchFamily="34" charset="0"/>
              <a:buChar char="•"/>
            </a:pPr>
            <a:r>
              <a:rPr lang="fr-FR" sz="1200" dirty="0" smtClean="0">
                <a:cs typeface="Segoe UI Light" panose="020B0502040204020203" pitchFamily="34" charset="0"/>
              </a:rPr>
              <a:t>Prioriser (et décider) grâce à ces retours utilisateurs</a:t>
            </a:r>
          </a:p>
          <a:p>
            <a:pPr marL="285750" indent="-285750">
              <a:buFont typeface="Arial" panose="020B0604020202020204" pitchFamily="34" charset="0"/>
              <a:buChar char="•"/>
            </a:pPr>
            <a:r>
              <a:rPr lang="fr-FR" sz="1200" dirty="0" smtClean="0">
                <a:cs typeface="Segoe UI Light" panose="020B0502040204020203" pitchFamily="34" charset="0"/>
              </a:rPr>
              <a:t>Animer le club utilisateur, et en recruter de nouveaux</a:t>
            </a:r>
          </a:p>
          <a:p>
            <a:pPr marL="285750" indent="-285750">
              <a:buFont typeface="Arial" panose="020B0604020202020204" pitchFamily="34" charset="0"/>
              <a:buChar char="•"/>
            </a:pPr>
            <a:r>
              <a:rPr lang="fr-FR" sz="1200" dirty="0" smtClean="0">
                <a:cs typeface="Segoe UI Light" panose="020B0502040204020203" pitchFamily="34" charset="0"/>
              </a:rPr>
              <a:t>Gagner en visibilité, recruter des contributeurs</a:t>
            </a:r>
            <a:endParaRPr lang="fr-FR" sz="1200" dirty="0">
              <a:cs typeface="Segoe UI Light" panose="020B0502040204020203" pitchFamily="34" charset="0"/>
            </a:endParaRPr>
          </a:p>
          <a:p>
            <a:endParaRPr lang="fr-FR" sz="1300" dirty="0">
              <a:latin typeface="Arial Narrow" charset="0"/>
              <a:ea typeface="Arial Narrow" charset="0"/>
              <a:cs typeface="Arial Narrow" charset="0"/>
            </a:endParaRPr>
          </a:p>
          <a:p>
            <a:r>
              <a:rPr lang="fr-FR" sz="1300" dirty="0" smtClean="0">
                <a:solidFill>
                  <a:srgbClr val="00A0D1"/>
                </a:solidFill>
                <a:latin typeface="Arial Narrow" charset="0"/>
                <a:ea typeface="Arial Narrow" charset="0"/>
                <a:cs typeface="Arial Narrow" charset="0"/>
              </a:rPr>
              <a:t>Freins</a:t>
            </a:r>
            <a:r>
              <a:rPr lang="fr-FR" sz="1300" dirty="0">
                <a:solidFill>
                  <a:srgbClr val="00A0D1"/>
                </a:solidFill>
                <a:latin typeface="Arial Narrow" charset="0"/>
                <a:ea typeface="Arial Narrow" charset="0"/>
                <a:cs typeface="Arial Narrow" charset="0"/>
              </a:rPr>
              <a:t>, </a:t>
            </a:r>
            <a:r>
              <a:rPr lang="fr-FR" sz="1300" dirty="0" smtClean="0">
                <a:solidFill>
                  <a:srgbClr val="00A0D1"/>
                </a:solidFill>
                <a:latin typeface="Arial Narrow" charset="0"/>
                <a:ea typeface="Arial Narrow" charset="0"/>
                <a:cs typeface="Arial Narrow" charset="0"/>
              </a:rPr>
              <a:t>frustrations dans l’utilisation du service</a:t>
            </a:r>
            <a:endParaRPr lang="fr-FR" sz="1300" dirty="0">
              <a:solidFill>
                <a:srgbClr val="00A0D1"/>
              </a:solidFill>
              <a:latin typeface="Arial Narrow" charset="0"/>
              <a:ea typeface="Arial Narrow" charset="0"/>
              <a:cs typeface="Arial Narrow" charset="0"/>
            </a:endParaRPr>
          </a:p>
          <a:p>
            <a:pPr marL="285750" indent="-285750">
              <a:buFont typeface="Arial" panose="020B0604020202020204" pitchFamily="34" charset="0"/>
              <a:buChar char="•"/>
            </a:pPr>
            <a:r>
              <a:rPr lang="fr-FR" sz="1200" dirty="0" smtClean="0">
                <a:cs typeface="Segoe UI Light" panose="020B0502040204020203" pitchFamily="34" charset="0"/>
              </a:rPr>
              <a:t>Peur d’être ralenti (le projet est visible donc plus de monde peut s’y intéresser)</a:t>
            </a:r>
          </a:p>
          <a:p>
            <a:pPr marL="285750" indent="-285750">
              <a:buFont typeface="Arial" panose="020B0604020202020204" pitchFamily="34" charset="0"/>
              <a:buChar char="•"/>
            </a:pPr>
            <a:r>
              <a:rPr lang="fr-FR" sz="1200" dirty="0" smtClean="0">
                <a:cs typeface="Segoe UI Light" panose="020B0502040204020203" pitchFamily="34" charset="0"/>
              </a:rPr>
              <a:t>Peur d’être jugé</a:t>
            </a:r>
          </a:p>
        </p:txBody>
      </p:sp>
      <p:sp>
        <p:nvSpPr>
          <p:cNvPr id="4" name="Rectangle 3"/>
          <p:cNvSpPr/>
          <p:nvPr/>
        </p:nvSpPr>
        <p:spPr>
          <a:xfrm>
            <a:off x="3971302" y="3484614"/>
            <a:ext cx="813043"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Smartphone</a:t>
            </a:r>
          </a:p>
        </p:txBody>
      </p:sp>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Julien, </a:t>
            </a:r>
            <a:r>
              <a:rPr lang="fr-FR" dirty="0" smtClean="0">
                <a:solidFill>
                  <a:srgbClr val="00A0D1"/>
                </a:solidFill>
                <a:ea typeface="Arial Narrow" charset="0"/>
                <a:cs typeface="Arial Narrow" charset="0"/>
              </a:rPr>
              <a:t>équipier d’une Product Team</a:t>
            </a:r>
            <a:endParaRPr lang="fr-FR" dirty="0">
              <a:solidFill>
                <a:srgbClr val="00A0D1"/>
              </a:solidFill>
              <a:ea typeface="Arial Narrow" charset="0"/>
              <a:cs typeface="Arial Narrow" charset="0"/>
            </a:endParaRPr>
          </a:p>
        </p:txBody>
      </p:sp>
      <p:sp>
        <p:nvSpPr>
          <p:cNvPr id="31" name="Rectangle 30"/>
          <p:cNvSpPr/>
          <p:nvPr/>
        </p:nvSpPr>
        <p:spPr>
          <a:xfrm>
            <a:off x="4863201" y="3489599"/>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Segoe UI Light" panose="020B0502040204020203" pitchFamily="34" charset="0"/>
                <a:cs typeface="Segoe UI Light" panose="020B0502040204020203" pitchFamily="34" charset="0"/>
              </a:rPr>
              <a:t>Tablette</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14" name="Rectangle 13"/>
          <p:cNvSpPr/>
          <p:nvPr/>
        </p:nvSpPr>
        <p:spPr>
          <a:xfrm>
            <a:off x="3203107" y="831642"/>
            <a:ext cx="4004702" cy="1400383"/>
          </a:xfrm>
          <a:prstGeom prst="rect">
            <a:avLst/>
          </a:prstGeom>
          <a:solidFill>
            <a:schemeClr val="bg1">
              <a:lumMod val="95000"/>
            </a:schemeClr>
          </a:solidFill>
        </p:spPr>
        <p:txBody>
          <a:bodyPr wrap="square">
            <a:spAutoFit/>
          </a:bodyPr>
          <a:lstStyle/>
          <a:p>
            <a:r>
              <a:rPr lang="fr-FR" sz="1300" dirty="0" smtClean="0">
                <a:solidFill>
                  <a:srgbClr val="00A0D1"/>
                </a:solidFill>
                <a:latin typeface="Arial Narrow" charset="0"/>
                <a:ea typeface="Arial Narrow" charset="0"/>
                <a:cs typeface="Arial Narrow" charset="0"/>
              </a:rPr>
              <a:t>Biographie</a:t>
            </a:r>
            <a:endParaRPr lang="fr-FR" sz="1300" dirty="0">
              <a:solidFill>
                <a:srgbClr val="00A0D1"/>
              </a:solidFill>
              <a:latin typeface="Arial Narrow" charset="0"/>
              <a:ea typeface="Arial Narrow" charset="0"/>
              <a:cs typeface="Arial Narrow" charset="0"/>
            </a:endParaRPr>
          </a:p>
          <a:p>
            <a:pPr algn="just"/>
            <a:r>
              <a:rPr lang="fr-FR" sz="1200" dirty="0" err="1" smtClean="0">
                <a:cs typeface="Segoe UI Light" panose="020B0502040204020203" pitchFamily="34" charset="0"/>
              </a:rPr>
              <a:t>Lorem</a:t>
            </a:r>
            <a:r>
              <a:rPr lang="fr-FR" sz="1200" dirty="0" smtClean="0">
                <a:cs typeface="Segoe UI Light" panose="020B0502040204020203" pitchFamily="34" charset="0"/>
              </a:rPr>
              <a:t> </a:t>
            </a:r>
            <a:r>
              <a:rPr lang="fr-FR" sz="1200" dirty="0" err="1" smtClean="0">
                <a:cs typeface="Segoe UI Light" panose="020B0502040204020203" pitchFamily="34" charset="0"/>
              </a:rPr>
              <a:t>Ipsum</a:t>
            </a:r>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cs typeface="Segoe UI Light" panose="020B0502040204020203" pitchFamily="34" charset="0"/>
            </a:endParaRPr>
          </a:p>
          <a:p>
            <a:pPr algn="just"/>
            <a:endParaRPr lang="fr-FR" sz="1200" dirty="0" smtClean="0">
              <a:cs typeface="Segoe UI Light" panose="020B0502040204020203" pitchFamily="34" charset="0"/>
            </a:endParaRPr>
          </a:p>
          <a:p>
            <a:pPr algn="just"/>
            <a:endParaRPr lang="fr-FR" sz="1200" dirty="0">
              <a:latin typeface="Segoe UI Light" panose="020B0502040204020203" pitchFamily="34" charset="0"/>
              <a:cs typeface="Segoe UI Light" panose="020B0502040204020203" pitchFamily="34" charset="0"/>
            </a:endParaRPr>
          </a:p>
        </p:txBody>
      </p:sp>
      <p:sp>
        <p:nvSpPr>
          <p:cNvPr id="51" name="Rectangle 50"/>
          <p:cNvSpPr/>
          <p:nvPr/>
        </p:nvSpPr>
        <p:spPr>
          <a:xfrm>
            <a:off x="7361501" y="843268"/>
            <a:ext cx="4726323" cy="646331"/>
          </a:xfrm>
          <a:prstGeom prst="rect">
            <a:avLst/>
          </a:prstGeom>
          <a:solidFill>
            <a:schemeClr val="bg1"/>
          </a:solidFill>
        </p:spPr>
        <p:txBody>
          <a:bodyPr wrap="square">
            <a:spAutoFit/>
          </a:bodyPr>
          <a:lstStyle/>
          <a:p>
            <a:r>
              <a:rPr lang="fr-FR" sz="1200" dirty="0">
                <a:ea typeface="Arial Narrow" charset="0"/>
                <a:cs typeface="Arial Narrow" charset="0"/>
              </a:rPr>
              <a:t>Le </a:t>
            </a:r>
            <a:r>
              <a:rPr lang="fr-FR" sz="1200" dirty="0" err="1" smtClean="0">
                <a:ea typeface="Arial Narrow" charset="0"/>
                <a:cs typeface="Arial Narrow" charset="0"/>
              </a:rPr>
              <a:t>Doer</a:t>
            </a:r>
            <a:r>
              <a:rPr lang="fr-FR" sz="1200" dirty="0" smtClean="0">
                <a:ea typeface="Arial Narrow" charset="0"/>
                <a:cs typeface="Arial Narrow" charset="0"/>
              </a:rPr>
              <a:t> est une personne d’action, dédiée à la construction et le </a:t>
            </a:r>
            <a:r>
              <a:rPr lang="fr-FR" sz="1200" dirty="0" err="1" smtClean="0">
                <a:ea typeface="Arial Narrow" charset="0"/>
                <a:cs typeface="Arial Narrow" charset="0"/>
              </a:rPr>
              <a:t>run</a:t>
            </a:r>
            <a:r>
              <a:rPr lang="fr-FR" sz="1200" dirty="0" smtClean="0">
                <a:ea typeface="Arial Narrow" charset="0"/>
                <a:cs typeface="Arial Narrow" charset="0"/>
              </a:rPr>
              <a:t> du produit qu’il porte. Il marche à la fierté (celle liée à son produit) et cherche le feedback pour pouvoir encore l’améliorer.</a:t>
            </a:r>
            <a:endParaRPr lang="fr-FR" sz="1200" dirty="0">
              <a:ea typeface="Arial Narrow" charset="0"/>
              <a:cs typeface="Arial Narrow" charset="0"/>
            </a:endParaRPr>
          </a:p>
        </p:txBody>
      </p:sp>
      <p:grpSp>
        <p:nvGrpSpPr>
          <p:cNvPr id="129" name="Grouper 128"/>
          <p:cNvGrpSpPr/>
          <p:nvPr/>
        </p:nvGrpSpPr>
        <p:grpSpPr>
          <a:xfrm>
            <a:off x="7417285" y="1987806"/>
            <a:ext cx="4050558" cy="288760"/>
            <a:chOff x="7164325" y="1847638"/>
            <a:chExt cx="4050558" cy="288760"/>
          </a:xfrm>
        </p:grpSpPr>
        <p:sp>
          <p:nvSpPr>
            <p:cNvPr id="21" name="Rectangle 20"/>
            <p:cNvSpPr/>
            <p:nvPr/>
          </p:nvSpPr>
          <p:spPr>
            <a:xfrm>
              <a:off x="7164325" y="1859399"/>
              <a:ext cx="849143" cy="276999"/>
            </a:xfrm>
            <a:prstGeom prst="rect">
              <a:avLst/>
            </a:prstGeom>
          </p:spPr>
          <p:txBody>
            <a:bodyPr wrap="none">
              <a:spAutoFit/>
            </a:bodyPr>
            <a:lstStyle/>
            <a:p>
              <a:r>
                <a:rPr lang="fr-FR" sz="1200" i="1" dirty="0" smtClean="0"/>
                <a:t>Transverse</a:t>
              </a:r>
              <a:endParaRPr lang="fr-FR" sz="1200" i="1" dirty="0"/>
            </a:p>
          </p:txBody>
        </p:sp>
        <p:sp>
          <p:nvSpPr>
            <p:cNvPr id="35" name="Rectangle 34"/>
            <p:cNvSpPr/>
            <p:nvPr/>
          </p:nvSpPr>
          <p:spPr>
            <a:xfrm>
              <a:off x="8010017" y="1937909"/>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10664283" y="1859399"/>
              <a:ext cx="550600" cy="276999"/>
            </a:xfrm>
            <a:prstGeom prst="rect">
              <a:avLst/>
            </a:prstGeom>
          </p:spPr>
          <p:txBody>
            <a:bodyPr wrap="none">
              <a:spAutoFit/>
            </a:bodyPr>
            <a:lstStyle/>
            <a:p>
              <a:r>
                <a:rPr lang="fr-FR" sz="1200" i="1" dirty="0" smtClean="0"/>
                <a:t>Détail</a:t>
              </a:r>
              <a:endParaRPr lang="fr-FR" sz="1200" i="1" dirty="0"/>
            </a:p>
          </p:txBody>
        </p:sp>
        <p:cxnSp>
          <p:nvCxnSpPr>
            <p:cNvPr id="57" name="Connecteur droit 56"/>
            <p:cNvCxnSpPr/>
            <p:nvPr/>
          </p:nvCxnSpPr>
          <p:spPr>
            <a:xfrm>
              <a:off x="10664283"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9779529"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8010017"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9337151" y="1847638"/>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10221907"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8452395" y="1937909"/>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8894773" y="1937909"/>
              <a:ext cx="0" cy="1357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7417285" y="2723274"/>
            <a:ext cx="663771" cy="276999"/>
          </a:xfrm>
          <a:prstGeom prst="rect">
            <a:avLst/>
          </a:prstGeom>
        </p:spPr>
        <p:txBody>
          <a:bodyPr wrap="none">
            <a:spAutoFit/>
          </a:bodyPr>
          <a:lstStyle/>
          <a:p>
            <a:r>
              <a:rPr lang="fr-FR" sz="1200" i="1" dirty="0" smtClean="0"/>
              <a:t>Contact</a:t>
            </a:r>
            <a:endParaRPr lang="fr-FR" sz="1200" i="1" dirty="0"/>
          </a:p>
        </p:txBody>
      </p:sp>
      <p:grpSp>
        <p:nvGrpSpPr>
          <p:cNvPr id="128" name="Grouper 127"/>
          <p:cNvGrpSpPr/>
          <p:nvPr/>
        </p:nvGrpSpPr>
        <p:grpSpPr>
          <a:xfrm>
            <a:off x="8262977" y="2711513"/>
            <a:ext cx="3523158" cy="288760"/>
            <a:chOff x="8010017" y="2571345"/>
            <a:chExt cx="3523158" cy="288760"/>
          </a:xfrm>
        </p:grpSpPr>
        <p:sp>
          <p:nvSpPr>
            <p:cNvPr id="73" name="Rectangle 72"/>
            <p:cNvSpPr/>
            <p:nvPr/>
          </p:nvSpPr>
          <p:spPr>
            <a:xfrm>
              <a:off x="8010017" y="2661616"/>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10664283" y="2583106"/>
              <a:ext cx="868892" cy="276999"/>
            </a:xfrm>
            <a:prstGeom prst="rect">
              <a:avLst/>
            </a:prstGeom>
          </p:spPr>
          <p:txBody>
            <a:bodyPr wrap="none">
              <a:spAutoFit/>
            </a:bodyPr>
            <a:lstStyle/>
            <a:p>
              <a:r>
                <a:rPr lang="fr-FR" sz="1200" i="1" dirty="0" smtClean="0"/>
                <a:t>Autonomie</a:t>
              </a:r>
              <a:endParaRPr lang="fr-FR" sz="1200" i="1" dirty="0"/>
            </a:p>
          </p:txBody>
        </p:sp>
        <p:cxnSp>
          <p:nvCxnSpPr>
            <p:cNvPr id="76" name="Connecteur droit 75"/>
            <p:cNvCxnSpPr/>
            <p:nvPr/>
          </p:nvCxnSpPr>
          <p:spPr>
            <a:xfrm>
              <a:off x="10664283"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9779529"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8010017"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9337151" y="2571345"/>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10221907"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8452395" y="2661616"/>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a:off x="8894773" y="2661616"/>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7" name="Grouper 126"/>
          <p:cNvGrpSpPr/>
          <p:nvPr/>
        </p:nvGrpSpPr>
        <p:grpSpPr>
          <a:xfrm>
            <a:off x="7417285" y="3433660"/>
            <a:ext cx="4114806" cy="288760"/>
            <a:chOff x="7164325" y="3293492"/>
            <a:chExt cx="4114806" cy="288760"/>
          </a:xfrm>
        </p:grpSpPr>
        <p:sp>
          <p:nvSpPr>
            <p:cNvPr id="94" name="Rectangle 93"/>
            <p:cNvSpPr/>
            <p:nvPr/>
          </p:nvSpPr>
          <p:spPr>
            <a:xfrm>
              <a:off x="7164325" y="3305253"/>
              <a:ext cx="805029" cy="276999"/>
            </a:xfrm>
            <a:prstGeom prst="rect">
              <a:avLst/>
            </a:prstGeom>
          </p:spPr>
          <p:txBody>
            <a:bodyPr wrap="none">
              <a:spAutoFit/>
            </a:bodyPr>
            <a:lstStyle/>
            <a:p>
              <a:r>
                <a:rPr lang="fr-FR" sz="1200" i="1" dirty="0" smtClean="0"/>
                <a:t>Prospectif</a:t>
              </a:r>
              <a:endParaRPr lang="fr-FR" sz="1200" i="1" dirty="0"/>
            </a:p>
          </p:txBody>
        </p:sp>
        <p:sp>
          <p:nvSpPr>
            <p:cNvPr id="95" name="Rectangle 94"/>
            <p:cNvSpPr/>
            <p:nvPr/>
          </p:nvSpPr>
          <p:spPr>
            <a:xfrm>
              <a:off x="8010017" y="3383763"/>
              <a:ext cx="2654266" cy="135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Rectangle 95"/>
            <p:cNvSpPr/>
            <p:nvPr/>
          </p:nvSpPr>
          <p:spPr>
            <a:xfrm>
              <a:off x="10664283" y="3305253"/>
              <a:ext cx="614848" cy="276999"/>
            </a:xfrm>
            <a:prstGeom prst="rect">
              <a:avLst/>
            </a:prstGeom>
          </p:spPr>
          <p:txBody>
            <a:bodyPr wrap="none">
              <a:spAutoFit/>
            </a:bodyPr>
            <a:lstStyle/>
            <a:p>
              <a:r>
                <a:rPr lang="fr-FR" sz="1200" i="1" dirty="0" smtClean="0"/>
                <a:t>Réactif</a:t>
              </a:r>
              <a:endParaRPr lang="fr-FR" sz="1200" i="1" dirty="0"/>
            </a:p>
          </p:txBody>
        </p:sp>
        <p:cxnSp>
          <p:nvCxnSpPr>
            <p:cNvPr id="98" name="Connecteur droit 97"/>
            <p:cNvCxnSpPr/>
            <p:nvPr/>
          </p:nvCxnSpPr>
          <p:spPr>
            <a:xfrm>
              <a:off x="10664283"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a:xfrm>
              <a:off x="9779529"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a:xfrm>
              <a:off x="8010017"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a:off x="9337151" y="3293492"/>
              <a:ext cx="0" cy="28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a:xfrm>
              <a:off x="10221907"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a:xfrm>
              <a:off x="8452395" y="3383763"/>
              <a:ext cx="0" cy="135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a:xfrm>
              <a:off x="8894773" y="3383763"/>
              <a:ext cx="0" cy="1357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6" name="Grouper 125"/>
          <p:cNvGrpSpPr/>
          <p:nvPr/>
        </p:nvGrpSpPr>
        <p:grpSpPr>
          <a:xfrm>
            <a:off x="7877959" y="4284495"/>
            <a:ext cx="3323307" cy="2005436"/>
            <a:chOff x="7785359" y="3890951"/>
            <a:chExt cx="3323307" cy="2005436"/>
          </a:xfrm>
        </p:grpSpPr>
        <p:sp>
          <p:nvSpPr>
            <p:cNvPr id="119" name="Rectangle 118"/>
            <p:cNvSpPr/>
            <p:nvPr/>
          </p:nvSpPr>
          <p:spPr>
            <a:xfrm>
              <a:off x="7785359" y="5619388"/>
              <a:ext cx="602281" cy="276999"/>
            </a:xfrm>
            <a:prstGeom prst="rect">
              <a:avLst/>
            </a:prstGeom>
          </p:spPr>
          <p:txBody>
            <a:bodyPr wrap="none">
              <a:spAutoFit/>
            </a:bodyPr>
            <a:lstStyle/>
            <a:p>
              <a:r>
                <a:rPr lang="fr-FR" sz="1200" i="1" smtClean="0"/>
                <a:t>Métier</a:t>
              </a:r>
              <a:endParaRPr lang="fr-FR" sz="1200" i="1" dirty="0"/>
            </a:p>
          </p:txBody>
        </p:sp>
        <p:sp>
          <p:nvSpPr>
            <p:cNvPr id="120" name="Rectangle 119"/>
            <p:cNvSpPr/>
            <p:nvPr/>
          </p:nvSpPr>
          <p:spPr>
            <a:xfrm>
              <a:off x="10300560" y="5610159"/>
              <a:ext cx="808106" cy="276999"/>
            </a:xfrm>
            <a:prstGeom prst="rect">
              <a:avLst/>
            </a:prstGeom>
          </p:spPr>
          <p:txBody>
            <a:bodyPr wrap="none">
              <a:spAutoFit/>
            </a:bodyPr>
            <a:lstStyle/>
            <a:p>
              <a:r>
                <a:rPr lang="fr-FR" sz="1200" i="1" dirty="0" smtClean="0"/>
                <a:t>Technique</a:t>
              </a:r>
              <a:endParaRPr lang="fr-FR" sz="1200" i="1" dirty="0"/>
            </a:p>
          </p:txBody>
        </p:sp>
        <p:sp>
          <p:nvSpPr>
            <p:cNvPr id="121" name="Triangle 120"/>
            <p:cNvSpPr/>
            <p:nvPr/>
          </p:nvSpPr>
          <p:spPr>
            <a:xfrm>
              <a:off x="8410907" y="4168669"/>
              <a:ext cx="1852485" cy="15969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Rectangle 121"/>
            <p:cNvSpPr/>
            <p:nvPr/>
          </p:nvSpPr>
          <p:spPr>
            <a:xfrm>
              <a:off x="9001106" y="3890951"/>
              <a:ext cx="663067" cy="276999"/>
            </a:xfrm>
            <a:prstGeom prst="rect">
              <a:avLst/>
            </a:prstGeom>
          </p:spPr>
          <p:txBody>
            <a:bodyPr wrap="none">
              <a:spAutoFit/>
            </a:bodyPr>
            <a:lstStyle/>
            <a:p>
              <a:r>
                <a:rPr lang="fr-FR" sz="1200" i="1" smtClean="0"/>
                <a:t>Finance</a:t>
              </a:r>
              <a:endParaRPr lang="fr-FR" sz="1200" i="1" dirty="0"/>
            </a:p>
          </p:txBody>
        </p:sp>
        <p:cxnSp>
          <p:nvCxnSpPr>
            <p:cNvPr id="20" name="Connecteur droit 19"/>
            <p:cNvCxnSpPr>
              <a:stCxn id="121" idx="0"/>
            </p:cNvCxnSpPr>
            <p:nvPr/>
          </p:nvCxnSpPr>
          <p:spPr>
            <a:xfrm flipH="1">
              <a:off x="9327320" y="4168669"/>
              <a:ext cx="9830" cy="993266"/>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a:endCxn id="121" idx="4"/>
            </p:cNvCxnSpPr>
            <p:nvPr/>
          </p:nvCxnSpPr>
          <p:spPr>
            <a:xfrm>
              <a:off x="9337150" y="5161935"/>
              <a:ext cx="926242" cy="603704"/>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a:endCxn id="121" idx="2"/>
            </p:cNvCxnSpPr>
            <p:nvPr/>
          </p:nvCxnSpPr>
          <p:spPr>
            <a:xfrm flipH="1">
              <a:off x="8410907" y="5159199"/>
              <a:ext cx="921733" cy="606440"/>
            </a:xfrm>
            <a:prstGeom prst="line">
              <a:avLst/>
            </a:prstGeom>
            <a:ln>
              <a:solidFill>
                <a:srgbClr val="00A0D1"/>
              </a:solidFill>
              <a:prstDash val="dash"/>
            </a:ln>
          </p:spPr>
          <p:style>
            <a:lnRef idx="1">
              <a:schemeClr val="accent1"/>
            </a:lnRef>
            <a:fillRef idx="0">
              <a:schemeClr val="accent1"/>
            </a:fillRef>
            <a:effectRef idx="0">
              <a:schemeClr val="accent1"/>
            </a:effectRef>
            <a:fontRef idx="minor">
              <a:schemeClr val="tx1"/>
            </a:fontRef>
          </p:style>
        </p:cxnSp>
      </p:gr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982" y="1841225"/>
            <a:ext cx="292326" cy="292326"/>
          </a:xfrm>
          <a:prstGeom prst="rect">
            <a:avLst/>
          </a:prstGeom>
        </p:spPr>
      </p:pic>
      <p:pic>
        <p:nvPicPr>
          <p:cNvPr id="75" name="Imag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347" y="2564932"/>
            <a:ext cx="292326" cy="292326"/>
          </a:xfrm>
          <a:prstGeom prst="rect">
            <a:avLst/>
          </a:prstGeom>
        </p:spPr>
      </p:pic>
      <p:pic>
        <p:nvPicPr>
          <p:cNvPr id="97" name="Imag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2547" y="3287079"/>
            <a:ext cx="292326" cy="292326"/>
          </a:xfrm>
          <a:prstGeom prst="rect">
            <a:avLst/>
          </a:prstGeom>
        </p:spPr>
      </p:pic>
      <p:pic>
        <p:nvPicPr>
          <p:cNvPr id="125" name="Image 1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999730">
            <a:off x="9581114" y="5942131"/>
            <a:ext cx="388378" cy="388378"/>
          </a:xfrm>
          <a:prstGeom prst="rect">
            <a:avLst/>
          </a:prstGeom>
        </p:spPr>
      </p:pic>
      <p:sp>
        <p:nvSpPr>
          <p:cNvPr id="131" name="Rectangle 130"/>
          <p:cNvSpPr/>
          <p:nvPr/>
        </p:nvSpPr>
        <p:spPr>
          <a:xfrm>
            <a:off x="208345" y="3986886"/>
            <a:ext cx="2897306" cy="1400383"/>
          </a:xfrm>
          <a:prstGeom prst="rect">
            <a:avLst/>
          </a:prstGeom>
        </p:spPr>
        <p:txBody>
          <a:bodyPr wrap="square">
            <a:spAutoFit/>
          </a:bodyPr>
          <a:lstStyle/>
          <a:p>
            <a:pPr lvl="0"/>
            <a:r>
              <a:rPr lang="fr-FR" sz="1300" dirty="0">
                <a:solidFill>
                  <a:srgbClr val="00A0D1"/>
                </a:solidFill>
                <a:latin typeface="Arial Narrow" charset="0"/>
                <a:ea typeface="Arial Narrow" charset="0"/>
                <a:cs typeface="Arial Narrow" charset="0"/>
              </a:rPr>
              <a:t>Buts clés dans sa mission</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Fabriquer le meilleur produit possible</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Remporter un maximum d’adhésion des utilisateurs (et développeurs tiers) avec le produit (et ses API)</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Prendre du plaisir dans la conception et la réalisation</a:t>
            </a:r>
            <a:endParaRPr lang="fr-FR" sz="1200" dirty="0">
              <a:solidFill>
                <a:prstClr val="black"/>
              </a:solidFill>
              <a:cs typeface="Segoe UI Light" panose="020B0502040204020203" pitchFamily="34" charset="0"/>
            </a:endParaRPr>
          </a:p>
        </p:txBody>
      </p:sp>
      <p:sp>
        <p:nvSpPr>
          <p:cNvPr id="134" name="Rectangle 133"/>
          <p:cNvSpPr/>
          <p:nvPr/>
        </p:nvSpPr>
        <p:spPr>
          <a:xfrm>
            <a:off x="5659448" y="3489599"/>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Laptop</a:t>
            </a:r>
          </a:p>
        </p:txBody>
      </p:sp>
      <p:sp>
        <p:nvSpPr>
          <p:cNvPr id="135" name="Rectangle 134"/>
          <p:cNvSpPr/>
          <p:nvPr/>
        </p:nvSpPr>
        <p:spPr>
          <a:xfrm>
            <a:off x="4063486" y="3884454"/>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1"/>
                </a:solidFill>
                <a:latin typeface="Segoe UI Light" panose="020B0502040204020203" pitchFamily="34" charset="0"/>
                <a:cs typeface="Segoe UI Light" panose="020B0502040204020203" pitchFamily="34" charset="0"/>
              </a:rPr>
              <a:t>Journalière</a:t>
            </a:r>
            <a:endParaRPr lang="fr-FR" sz="900" b="1" dirty="0">
              <a:solidFill>
                <a:schemeClr val="bg1"/>
              </a:solidFill>
              <a:latin typeface="Segoe UI Light" panose="020B0502040204020203" pitchFamily="34" charset="0"/>
              <a:cs typeface="Segoe UI Light" panose="020B0502040204020203" pitchFamily="34" charset="0"/>
            </a:endParaRPr>
          </a:p>
        </p:txBody>
      </p:sp>
      <p:sp>
        <p:nvSpPr>
          <p:cNvPr id="136" name="Bulle rectangulaire à coins arrondis 135"/>
          <p:cNvSpPr/>
          <p:nvPr/>
        </p:nvSpPr>
        <p:spPr>
          <a:xfrm>
            <a:off x="302012" y="831642"/>
            <a:ext cx="2754523" cy="510778"/>
          </a:xfrm>
          <a:prstGeom prst="wedgeRoundRectCallout">
            <a:avLst>
              <a:gd name="adj1" fmla="val -13566"/>
              <a:gd name="adj2" fmla="val 98795"/>
              <a:gd name="adj3" fmla="val 16667"/>
            </a:avLst>
          </a:prstGeom>
          <a:solidFill>
            <a:srgbClr val="00A0D1"/>
          </a:solidFill>
        </p:spPr>
        <p:txBody>
          <a:bodyPr wrap="square">
            <a:spAutoFit/>
          </a:bodyPr>
          <a:lstStyle/>
          <a:p>
            <a:r>
              <a:rPr lang="fr-FR" sz="1200" i="1" dirty="0">
                <a:solidFill>
                  <a:schemeClr val="bg1"/>
                </a:solidFill>
                <a:ea typeface="Arial Narrow" charset="0"/>
                <a:cs typeface="Arial Narrow" charset="0"/>
              </a:rPr>
              <a:t>« </a:t>
            </a:r>
            <a:r>
              <a:rPr lang="fr-FR" sz="1200" i="1" dirty="0" smtClean="0">
                <a:solidFill>
                  <a:schemeClr val="bg1"/>
                </a:solidFill>
                <a:ea typeface="Arial Narrow" charset="0"/>
                <a:cs typeface="Arial Narrow" charset="0"/>
              </a:rPr>
              <a:t>Je trouverai le chemin</a:t>
            </a:r>
            <a:r>
              <a:rPr lang="mr-IN" sz="1200" i="1" dirty="0" smtClean="0">
                <a:solidFill>
                  <a:schemeClr val="bg1"/>
                </a:solidFill>
                <a:ea typeface="Arial Narrow" charset="0"/>
                <a:cs typeface="Arial Narrow" charset="0"/>
              </a:rPr>
              <a:t>…</a:t>
            </a:r>
            <a:r>
              <a:rPr lang="fr-FR" sz="1200" i="1" dirty="0" smtClean="0">
                <a:solidFill>
                  <a:schemeClr val="bg1"/>
                </a:solidFill>
                <a:ea typeface="Arial Narrow" charset="0"/>
                <a:cs typeface="Arial Narrow" charset="0"/>
              </a:rPr>
              <a:t> Ou j’en créerai un !</a:t>
            </a:r>
            <a:r>
              <a:rPr lang="fr-FR" sz="1200" i="1" dirty="0">
                <a:solidFill>
                  <a:schemeClr val="bg1"/>
                </a:solidFill>
                <a:ea typeface="Arial Narrow" charset="0"/>
                <a:cs typeface="Arial Narrow" charset="0"/>
              </a:rPr>
              <a:t> »</a:t>
            </a: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err="1" smtClean="0">
                <a:solidFill>
                  <a:srgbClr val="00A0D1"/>
                </a:solidFill>
                <a:ea typeface="Arial Narrow" charset="0"/>
                <a:cs typeface="Arial Narrow" charset="0"/>
              </a:rPr>
              <a:t>Doer</a:t>
            </a:r>
            <a:endParaRPr lang="fr-FR" b="1" dirty="0">
              <a:solidFill>
                <a:srgbClr val="00A0D1"/>
              </a:solidFill>
              <a:ea typeface="Arial Narrow" charset="0"/>
              <a:cs typeface="Arial Narrow" charset="0"/>
            </a:endParaRPr>
          </a:p>
        </p:txBody>
      </p:sp>
      <p:sp>
        <p:nvSpPr>
          <p:cNvPr id="151" name="Rectangle 150"/>
          <p:cNvSpPr/>
          <p:nvPr/>
        </p:nvSpPr>
        <p:spPr>
          <a:xfrm>
            <a:off x="3203107" y="2257260"/>
            <a:ext cx="4004702" cy="1031051"/>
          </a:xfrm>
          <a:prstGeom prst="rect">
            <a:avLst/>
          </a:prstGeom>
        </p:spPr>
        <p:txBody>
          <a:bodyPr wrap="square">
            <a:spAutoFit/>
          </a:bodyPr>
          <a:lstStyle/>
          <a:p>
            <a:pPr lvl="0"/>
            <a:r>
              <a:rPr lang="fr-FR" sz="1300" dirty="0">
                <a:solidFill>
                  <a:srgbClr val="00A0D1"/>
                </a:solidFill>
                <a:latin typeface="Arial Narrow" charset="0"/>
                <a:ea typeface="Arial Narrow" charset="0"/>
                <a:cs typeface="Arial Narrow" charset="0"/>
              </a:rPr>
              <a:t>Personnalité</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Pragmatique, sens de la réalisation</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Cherche à toujours s’améliorer, et à bâtir sur le long terme</a:t>
            </a:r>
          </a:p>
          <a:p>
            <a:pPr marL="285750" lvl="0" indent="-285750">
              <a:buFont typeface="Arial" panose="020B0604020202020204" pitchFamily="34" charset="0"/>
              <a:buChar char="•"/>
            </a:pPr>
            <a:r>
              <a:rPr lang="fr-FR" sz="1200" dirty="0" smtClean="0">
                <a:solidFill>
                  <a:prstClr val="black"/>
                </a:solidFill>
                <a:cs typeface="Segoe UI Light" panose="020B0502040204020203" pitchFamily="34" charset="0"/>
              </a:rPr>
              <a:t>Passionné</a:t>
            </a:r>
            <a:endParaRPr lang="fr-FR" sz="1200" dirty="0">
              <a:solidFill>
                <a:prstClr val="black"/>
              </a:solidFill>
              <a:cs typeface="Segoe UI Light" panose="020B0502040204020203" pitchFamily="34" charset="0"/>
            </a:endParaRPr>
          </a:p>
        </p:txBody>
      </p:sp>
      <p:sp>
        <p:nvSpPr>
          <p:cNvPr id="152" name="Rectangle 151"/>
          <p:cNvSpPr/>
          <p:nvPr/>
        </p:nvSpPr>
        <p:spPr>
          <a:xfrm>
            <a:off x="6455695" y="3489599"/>
            <a:ext cx="717391" cy="241334"/>
          </a:xfrm>
          <a:prstGeom prst="rect">
            <a:avLst/>
          </a:prstGeom>
          <a:solidFill>
            <a:srgbClr val="00A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Segoe UI Light" panose="020B0502040204020203" pitchFamily="34" charset="0"/>
                <a:cs typeface="Segoe UI Light" panose="020B0502040204020203" pitchFamily="34" charset="0"/>
              </a:rPr>
              <a:t>Desktop</a:t>
            </a:r>
          </a:p>
        </p:txBody>
      </p:sp>
      <p:sp>
        <p:nvSpPr>
          <p:cNvPr id="153" name="Rectangle 152"/>
          <p:cNvSpPr/>
          <p:nvPr/>
        </p:nvSpPr>
        <p:spPr>
          <a:xfrm>
            <a:off x="4871673" y="3884140"/>
            <a:ext cx="717391" cy="241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Segoe UI Light" panose="020B0502040204020203" pitchFamily="34" charset="0"/>
                <a:cs typeface="Segoe UI Light" panose="020B0502040204020203" pitchFamily="34" charset="0"/>
              </a:rPr>
              <a:t>Régulière</a:t>
            </a:r>
            <a:endParaRPr lang="fr-FR" sz="900" dirty="0">
              <a:solidFill>
                <a:schemeClr val="tx1"/>
              </a:solidFill>
              <a:latin typeface="Segoe UI Light" panose="020B0502040204020203" pitchFamily="34" charset="0"/>
              <a:cs typeface="Segoe UI Light" panose="020B0502040204020203" pitchFamily="34" charset="0"/>
            </a:endParaRPr>
          </a:p>
        </p:txBody>
      </p:sp>
      <p:sp>
        <p:nvSpPr>
          <p:cNvPr id="154" name="Rectangle 153"/>
          <p:cNvSpPr/>
          <p:nvPr/>
        </p:nvSpPr>
        <p:spPr>
          <a:xfrm>
            <a:off x="5679859" y="3884140"/>
            <a:ext cx="857570" cy="2370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Segoe UI Light" panose="020B0502040204020203" pitchFamily="34" charset="0"/>
                <a:cs typeface="Segoe UI Light" panose="020B0502040204020203" pitchFamily="34" charset="0"/>
              </a:rPr>
              <a:t>O</a:t>
            </a:r>
            <a:r>
              <a:rPr lang="fr-FR" sz="900" dirty="0" smtClean="0">
                <a:solidFill>
                  <a:schemeClr val="tx1"/>
                </a:solidFill>
                <a:latin typeface="Segoe UI Light" panose="020B0502040204020203" pitchFamily="34" charset="0"/>
                <a:cs typeface="Segoe UI Light" panose="020B0502040204020203" pitchFamily="34" charset="0"/>
              </a:rPr>
              <a:t>ccasionnelle</a:t>
            </a:r>
            <a:endParaRPr lang="fr-FR" sz="9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42055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2012" y="81729"/>
            <a:ext cx="6905797"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r>
              <a:rPr lang="fr-FR" sz="2400" b="1" dirty="0" smtClean="0">
                <a:solidFill>
                  <a:srgbClr val="00A0D1"/>
                </a:solidFill>
                <a:ea typeface="Arial Narrow" charset="0"/>
                <a:cs typeface="Arial Narrow" charset="0"/>
              </a:rPr>
              <a:t>Marco, </a:t>
            </a:r>
            <a:r>
              <a:rPr lang="fr-FR" dirty="0">
                <a:solidFill>
                  <a:srgbClr val="00A0D1"/>
                </a:solidFill>
                <a:ea typeface="Arial Narrow" charset="0"/>
                <a:cs typeface="Arial Narrow" charset="0"/>
              </a:rPr>
              <a:t>l</a:t>
            </a:r>
            <a:r>
              <a:rPr lang="fr-FR" dirty="0" smtClean="0">
                <a:solidFill>
                  <a:srgbClr val="00A0D1"/>
                </a:solidFill>
                <a:ea typeface="Arial Narrow" charset="0"/>
                <a:cs typeface="Arial Narrow" charset="0"/>
              </a:rPr>
              <a:t>eader de communauté </a:t>
            </a:r>
            <a:endParaRPr lang="fr-FR" dirty="0">
              <a:solidFill>
                <a:srgbClr val="00A0D1"/>
              </a:solidFill>
              <a:ea typeface="Arial Narrow" charset="0"/>
              <a:cs typeface="Arial Narrow" charset="0"/>
            </a:endParaRPr>
          </a:p>
        </p:txBody>
      </p:sp>
      <p:cxnSp>
        <p:nvCxnSpPr>
          <p:cNvPr id="138" name="Connecteur droit 137"/>
          <p:cNvCxnSpPr/>
          <p:nvPr/>
        </p:nvCxnSpPr>
        <p:spPr>
          <a:xfrm>
            <a:off x="7361501" y="602633"/>
            <a:ext cx="47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13778" y="602633"/>
            <a:ext cx="6894031"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256925" y="81729"/>
            <a:ext cx="4830899" cy="52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11113" algn="ctr"/>
            <a:r>
              <a:rPr lang="fr-FR" dirty="0" smtClean="0">
                <a:solidFill>
                  <a:srgbClr val="00A0D1"/>
                </a:solidFill>
                <a:ea typeface="Arial Narrow" charset="0"/>
                <a:cs typeface="Arial Narrow" charset="0"/>
              </a:rPr>
              <a:t>Profil : </a:t>
            </a:r>
            <a:r>
              <a:rPr lang="fr-FR" b="1" dirty="0" smtClean="0">
                <a:solidFill>
                  <a:srgbClr val="00A0D1"/>
                </a:solidFill>
                <a:ea typeface="Arial Narrow" charset="0"/>
                <a:cs typeface="Arial Narrow" charset="0"/>
              </a:rPr>
              <a:t>Manager</a:t>
            </a:r>
            <a:endParaRPr lang="fr-FR" b="1" dirty="0">
              <a:solidFill>
                <a:srgbClr val="00A0D1"/>
              </a:solidFill>
              <a:ea typeface="Arial Narrow" charset="0"/>
              <a:cs typeface="Arial Narrow" charset="0"/>
            </a:endParaRPr>
          </a:p>
        </p:txBody>
      </p:sp>
      <p:cxnSp>
        <p:nvCxnSpPr>
          <p:cNvPr id="5" name="Connecteur droit 4"/>
          <p:cNvCxnSpPr/>
          <p:nvPr/>
        </p:nvCxnSpPr>
        <p:spPr>
          <a:xfrm flipH="1" flipV="1">
            <a:off x="883920"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flipV="1">
            <a:off x="7595841" y="838200"/>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766269" y="654830"/>
            <a:ext cx="2829572" cy="369332"/>
          </a:xfrm>
          <a:prstGeom prst="rect">
            <a:avLst/>
          </a:prstGeom>
          <a:noFill/>
        </p:spPr>
        <p:txBody>
          <a:bodyPr wrap="square" rtlCol="0">
            <a:spAutoFit/>
          </a:bodyPr>
          <a:lstStyle/>
          <a:p>
            <a:pPr algn="ctr"/>
            <a:r>
              <a:rPr lang="fr-FR" dirty="0" smtClean="0"/>
              <a:t>Ce qu’il fait</a:t>
            </a:r>
            <a:endParaRPr lang="fr-FR" dirty="0"/>
          </a:p>
        </p:txBody>
      </p:sp>
      <p:sp>
        <p:nvSpPr>
          <p:cNvPr id="85" name="ZoneTexte 84"/>
          <p:cNvSpPr txBox="1"/>
          <p:nvPr/>
        </p:nvSpPr>
        <p:spPr>
          <a:xfrm rot="5400000">
            <a:off x="10553096" y="3251251"/>
            <a:ext cx="1850186" cy="369332"/>
          </a:xfrm>
          <a:prstGeom prst="rect">
            <a:avLst/>
          </a:prstGeom>
          <a:noFill/>
        </p:spPr>
        <p:txBody>
          <a:bodyPr wrap="none" rtlCol="0">
            <a:spAutoFit/>
          </a:bodyPr>
          <a:lstStyle/>
          <a:p>
            <a:r>
              <a:rPr lang="fr-FR" dirty="0" smtClean="0"/>
              <a:t>Comment il le fait</a:t>
            </a:r>
            <a:endParaRPr lang="fr-FR" dirty="0"/>
          </a:p>
        </p:txBody>
      </p:sp>
      <p:cxnSp>
        <p:nvCxnSpPr>
          <p:cNvPr id="86" name="Connecteur droit 85"/>
          <p:cNvCxnSpPr/>
          <p:nvPr/>
        </p:nvCxnSpPr>
        <p:spPr>
          <a:xfrm flipH="1" flipV="1">
            <a:off x="7595841" y="4413207"/>
            <a:ext cx="3882348" cy="161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flipV="1">
            <a:off x="883920" y="4382726"/>
            <a:ext cx="3882348" cy="1610249"/>
          </a:xfrm>
          <a:prstGeom prst="line">
            <a:avLst/>
          </a:prstGeom>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4766268" y="6017396"/>
            <a:ext cx="2829573" cy="369332"/>
          </a:xfrm>
          <a:prstGeom prst="rect">
            <a:avLst/>
          </a:prstGeom>
          <a:noFill/>
        </p:spPr>
        <p:txBody>
          <a:bodyPr wrap="square" rtlCol="0">
            <a:spAutoFit/>
          </a:bodyPr>
          <a:lstStyle/>
          <a:p>
            <a:pPr algn="ctr"/>
            <a:r>
              <a:rPr lang="fr-FR" dirty="0" smtClean="0"/>
              <a:t>Ce </a:t>
            </a:r>
            <a:r>
              <a:rPr lang="fr-FR" smtClean="0"/>
              <a:t>qu’il pense</a:t>
            </a:r>
            <a:endParaRPr lang="fr-FR" dirty="0"/>
          </a:p>
        </p:txBody>
      </p:sp>
      <p:sp>
        <p:nvSpPr>
          <p:cNvPr id="89" name="ZoneTexte 88"/>
          <p:cNvSpPr txBox="1"/>
          <p:nvPr/>
        </p:nvSpPr>
        <p:spPr>
          <a:xfrm rot="16200000">
            <a:off x="-337505" y="3251251"/>
            <a:ext cx="2442848" cy="369332"/>
          </a:xfrm>
          <a:prstGeom prst="rect">
            <a:avLst/>
          </a:prstGeom>
          <a:noFill/>
        </p:spPr>
        <p:txBody>
          <a:bodyPr wrap="none" rtlCol="0">
            <a:spAutoFit/>
          </a:bodyPr>
          <a:lstStyle/>
          <a:p>
            <a:r>
              <a:rPr lang="fr-FR" dirty="0" smtClean="0"/>
              <a:t>Qu’est-ce qui l’influence</a:t>
            </a:r>
            <a:endParaRPr lang="fr-FR" dirty="0"/>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797" y="2433209"/>
            <a:ext cx="2716513" cy="2037385"/>
          </a:xfrm>
          <a:prstGeom prst="rect">
            <a:avLst/>
          </a:prstGeom>
        </p:spPr>
      </p:pic>
    </p:spTree>
    <p:extLst>
      <p:ext uri="{BB962C8B-B14F-4D97-AF65-F5344CB8AC3E}">
        <p14:creationId xmlns:p14="http://schemas.microsoft.com/office/powerpoint/2010/main" val="292209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7054</TotalTime>
  <Words>1166</Words>
  <Application>Microsoft Macintosh PowerPoint</Application>
  <PresentationFormat>Grand écran</PresentationFormat>
  <Paragraphs>252</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 Narrow</vt:lpstr>
      <vt:lpstr>Calibri</vt:lpstr>
      <vt:lpstr>Calibri Light</vt:lpstr>
      <vt:lpstr>Segoe UI Light</vt:lpstr>
      <vt:lpstr>Arial</vt:lpstr>
      <vt:lpstr>Thème Office</vt:lpstr>
      <vt:lpstr>Adeo App Store Persona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Sophie Raedersdorf</dc:creator>
  <cp:lastModifiedBy>THIBAULT DE BUTTET</cp:lastModifiedBy>
  <cp:revision>190</cp:revision>
  <cp:lastPrinted>2018-09-26T08:26:19Z</cp:lastPrinted>
  <dcterms:created xsi:type="dcterms:W3CDTF">2016-09-23T07:10:00Z</dcterms:created>
  <dcterms:modified xsi:type="dcterms:W3CDTF">2018-09-27T08:14:19Z</dcterms:modified>
</cp:coreProperties>
</file>