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2"/>
  </p:notesMasterIdLst>
  <p:sldIdLst>
    <p:sldId id="256" r:id="rId2"/>
    <p:sldId id="280" r:id="rId3"/>
    <p:sldId id="258" r:id="rId4"/>
    <p:sldId id="281" r:id="rId5"/>
    <p:sldId id="259" r:id="rId6"/>
    <p:sldId id="267" r:id="rId7"/>
    <p:sldId id="279" r:id="rId8"/>
    <p:sldId id="262" r:id="rId9"/>
    <p:sldId id="282" r:id="rId10"/>
    <p:sldId id="277" r:id="rId11"/>
    <p:sldId id="278" r:id="rId12"/>
    <p:sldId id="283" r:id="rId13"/>
    <p:sldId id="276" r:id="rId14"/>
    <p:sldId id="275" r:id="rId15"/>
    <p:sldId id="284" r:id="rId16"/>
    <p:sldId id="274" r:id="rId17"/>
    <p:sldId id="273" r:id="rId18"/>
    <p:sldId id="285" r:id="rId19"/>
    <p:sldId id="272" r:id="rId20"/>
    <p:sldId id="263" r:id="rId21"/>
    <p:sldId id="286" r:id="rId22"/>
    <p:sldId id="264" r:id="rId23"/>
    <p:sldId id="265" r:id="rId24"/>
    <p:sldId id="287" r:id="rId25"/>
    <p:sldId id="271" r:id="rId26"/>
    <p:sldId id="266" r:id="rId27"/>
    <p:sldId id="269" r:id="rId28"/>
    <p:sldId id="288" r:id="rId29"/>
    <p:sldId id="290" r:id="rId30"/>
    <p:sldId id="28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6"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83773-27F9-4B84-9155-43D0A127A644}" type="datetimeFigureOut">
              <a:rPr lang="en-CA" smtClean="0"/>
              <a:t>2021-10-03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4E48F-7060-407B-B568-A712C5747BA9}" type="slidenum">
              <a:rPr lang="en-CA" smtClean="0"/>
              <a:t>‹#›</a:t>
            </a:fld>
            <a:endParaRPr lang="en-CA"/>
          </a:p>
        </p:txBody>
      </p:sp>
    </p:spTree>
    <p:extLst>
      <p:ext uri="{BB962C8B-B14F-4D97-AF65-F5344CB8AC3E}">
        <p14:creationId xmlns:p14="http://schemas.microsoft.com/office/powerpoint/2010/main" val="352160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6DFF08F-DC6B-4601-B491-B0F83F6DD2DA}" type="datetimeFigureOut">
              <a:rPr lang="en-US" smtClean="0"/>
              <a:pPr/>
              <a:t>10/3/2021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FAB73BC-B049-4115-A692-8D63A059BFB8}"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6625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414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77619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713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7315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5600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8785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2093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29964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15921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238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4156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10/3/2021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459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10/3/2021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32256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5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85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10/3/2021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737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10/3/2021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695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948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498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6DFF08F-DC6B-4601-B491-B0F83F6DD2DA}" type="datetimeFigureOut">
              <a:rPr lang="en-US" smtClean="0"/>
              <a:pPr/>
              <a:t>10/3/2021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203853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CEFC-F347-4EA0-AC5C-D71E9A751428}"/>
              </a:ext>
            </a:extLst>
          </p:cNvPr>
          <p:cNvSpPr>
            <a:spLocks noGrp="1"/>
          </p:cNvSpPr>
          <p:nvPr>
            <p:ph type="ctrTitle"/>
          </p:nvPr>
        </p:nvSpPr>
        <p:spPr/>
        <p:txBody>
          <a:bodyPr/>
          <a:lstStyle/>
          <a:p>
            <a:r>
              <a:rPr lang="en-US" dirty="0"/>
              <a:t>Project-one</a:t>
            </a:r>
            <a:endParaRPr lang="en-CA" dirty="0"/>
          </a:p>
        </p:txBody>
      </p:sp>
      <p:sp>
        <p:nvSpPr>
          <p:cNvPr id="3" name="Subtitle 2">
            <a:extLst>
              <a:ext uri="{FF2B5EF4-FFF2-40B4-BE49-F238E27FC236}">
                <a16:creationId xmlns:a16="http://schemas.microsoft.com/office/drawing/2014/main" id="{B45A3435-7BDD-4F1C-BBB4-E864E4BED087}"/>
              </a:ext>
            </a:extLst>
          </p:cNvPr>
          <p:cNvSpPr>
            <a:spLocks noGrp="1"/>
          </p:cNvSpPr>
          <p:nvPr>
            <p:ph type="subTitle" idx="1"/>
          </p:nvPr>
        </p:nvSpPr>
        <p:spPr/>
        <p:txBody>
          <a:bodyPr/>
          <a:lstStyle/>
          <a:p>
            <a:r>
              <a:rPr lang="en-US" dirty="0"/>
              <a:t>What makes a Hit Song?</a:t>
            </a:r>
          </a:p>
        </p:txBody>
      </p:sp>
      <p:sp>
        <p:nvSpPr>
          <p:cNvPr id="4" name="TextBox 3">
            <a:extLst>
              <a:ext uri="{FF2B5EF4-FFF2-40B4-BE49-F238E27FC236}">
                <a16:creationId xmlns:a16="http://schemas.microsoft.com/office/drawing/2014/main" id="{8B534AB2-D46B-4A8D-AAB3-1D12B85B56F4}"/>
              </a:ext>
            </a:extLst>
          </p:cNvPr>
          <p:cNvSpPr txBox="1"/>
          <p:nvPr/>
        </p:nvSpPr>
        <p:spPr>
          <a:xfrm rot="21370764">
            <a:off x="7029450" y="5162550"/>
            <a:ext cx="4200525" cy="369332"/>
          </a:xfrm>
          <a:prstGeom prst="rect">
            <a:avLst/>
          </a:prstGeom>
          <a:noFill/>
        </p:spPr>
        <p:txBody>
          <a:bodyPr wrap="square" rtlCol="0">
            <a:spAutoFit/>
          </a:bodyPr>
          <a:lstStyle/>
          <a:p>
            <a:r>
              <a:rPr lang="en-US" dirty="0"/>
              <a:t>Analyzed by Jon Wood and Meme Guerrini</a:t>
            </a:r>
            <a:endParaRPr lang="en-CA" dirty="0"/>
          </a:p>
        </p:txBody>
      </p:sp>
    </p:spTree>
    <p:extLst>
      <p:ext uri="{BB962C8B-B14F-4D97-AF65-F5344CB8AC3E}">
        <p14:creationId xmlns:p14="http://schemas.microsoft.com/office/powerpoint/2010/main" val="30693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A640-32D8-460B-A896-102914B5F2CA}"/>
              </a:ext>
            </a:extLst>
          </p:cNvPr>
          <p:cNvSpPr>
            <a:spLocks noGrp="1"/>
          </p:cNvSpPr>
          <p:nvPr>
            <p:ph type="title"/>
          </p:nvPr>
        </p:nvSpPr>
        <p:spPr/>
        <p:txBody>
          <a:bodyPr/>
          <a:lstStyle/>
          <a:p>
            <a:r>
              <a:rPr lang="en-CA" dirty="0"/>
              <a:t>Data Analysis</a:t>
            </a:r>
          </a:p>
        </p:txBody>
      </p:sp>
      <p:pic>
        <p:nvPicPr>
          <p:cNvPr id="6" name="Content Placeholder 5">
            <a:extLst>
              <a:ext uri="{FF2B5EF4-FFF2-40B4-BE49-F238E27FC236}">
                <a16:creationId xmlns:a16="http://schemas.microsoft.com/office/drawing/2014/main" id="{FA8B8A74-D445-443B-9149-07F69EFFAA4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6134" y="2063750"/>
            <a:ext cx="6995870" cy="3311525"/>
          </a:xfrm>
          <a:prstGeom prst="rect">
            <a:avLst/>
          </a:prstGeom>
        </p:spPr>
      </p:pic>
    </p:spTree>
    <p:extLst>
      <p:ext uri="{BB962C8B-B14F-4D97-AF65-F5344CB8AC3E}">
        <p14:creationId xmlns:p14="http://schemas.microsoft.com/office/powerpoint/2010/main" val="216297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A640-32D8-460B-A896-102914B5F2CA}"/>
              </a:ext>
            </a:extLst>
          </p:cNvPr>
          <p:cNvSpPr>
            <a:spLocks noGrp="1"/>
          </p:cNvSpPr>
          <p:nvPr>
            <p:ph type="title"/>
          </p:nvPr>
        </p:nvSpPr>
        <p:spPr/>
        <p:txBody>
          <a:bodyPr/>
          <a:lstStyle/>
          <a:p>
            <a:r>
              <a:rPr lang="en-CA" dirty="0"/>
              <a:t>Data Analysis</a:t>
            </a:r>
          </a:p>
        </p:txBody>
      </p:sp>
      <p:pic>
        <p:nvPicPr>
          <p:cNvPr id="6" name="Content Placeholder 5">
            <a:extLst>
              <a:ext uri="{FF2B5EF4-FFF2-40B4-BE49-F238E27FC236}">
                <a16:creationId xmlns:a16="http://schemas.microsoft.com/office/drawing/2014/main" id="{E2F04452-0A93-4457-96A2-5AB894E5718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48721" y="2063750"/>
            <a:ext cx="7670696" cy="3311525"/>
          </a:xfrm>
          <a:prstGeom prst="rect">
            <a:avLst/>
          </a:prstGeom>
        </p:spPr>
      </p:pic>
    </p:spTree>
    <p:extLst>
      <p:ext uri="{BB962C8B-B14F-4D97-AF65-F5344CB8AC3E}">
        <p14:creationId xmlns:p14="http://schemas.microsoft.com/office/powerpoint/2010/main" val="2623168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F636-B8F3-4CB4-B339-23F1A5E55670}"/>
              </a:ext>
            </a:extLst>
          </p:cNvPr>
          <p:cNvSpPr>
            <a:spLocks noGrp="1"/>
          </p:cNvSpPr>
          <p:nvPr>
            <p:ph type="title"/>
          </p:nvPr>
        </p:nvSpPr>
        <p:spPr>
          <a:xfrm>
            <a:off x="685801" y="685800"/>
            <a:ext cx="5087937" cy="1158140"/>
          </a:xfrm>
        </p:spPr>
        <p:txBody>
          <a:bodyPr>
            <a:normAutofit/>
          </a:bodyPr>
          <a:lstStyle/>
          <a:p>
            <a:r>
              <a:rPr lang="en-US" sz="2400" dirty="0"/>
              <a:t>DATA Analysis</a:t>
            </a:r>
            <a:br>
              <a:rPr lang="en-US" sz="2400" dirty="0"/>
            </a:br>
            <a:r>
              <a:rPr lang="en-US" sz="2400" dirty="0"/>
              <a:t>energy vs popularity</a:t>
            </a:r>
            <a:endParaRPr lang="en-CA" sz="2400" dirty="0"/>
          </a:p>
        </p:txBody>
      </p:sp>
      <p:pic>
        <p:nvPicPr>
          <p:cNvPr id="5" name="Content Placeholder 6">
            <a:extLst>
              <a:ext uri="{FF2B5EF4-FFF2-40B4-BE49-F238E27FC236}">
                <a16:creationId xmlns:a16="http://schemas.microsoft.com/office/drawing/2014/main" id="{8195390F-60B2-4D32-A4A5-EA0044CE5240}"/>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843940"/>
            <a:ext cx="5087938" cy="3059379"/>
          </a:xfrm>
          <a:prstGeom prst="rect">
            <a:avLst/>
          </a:prstGeom>
        </p:spPr>
      </p:pic>
      <p:pic>
        <p:nvPicPr>
          <p:cNvPr id="6" name="Content Placeholder 6">
            <a:extLst>
              <a:ext uri="{FF2B5EF4-FFF2-40B4-BE49-F238E27FC236}">
                <a16:creationId xmlns:a16="http://schemas.microsoft.com/office/drawing/2014/main" id="{2AEA443D-F37B-44AD-A8FE-AF875567AB32}"/>
              </a:ext>
            </a:extLst>
          </p:cNvPr>
          <p:cNvPicPr>
            <a:picLocks noGrp="1"/>
          </p:cNvPicPr>
          <p:nvPr>
            <p:ph sz="quarter" idx="14"/>
          </p:nvPr>
        </p:nvPicPr>
        <p:blipFill>
          <a:blip r:embed="rId3">
            <a:extLst>
              <a:ext uri="{28A0092B-C50C-407E-A947-70E740481C1C}">
                <a14:useLocalDpi xmlns:a14="http://schemas.microsoft.com/office/drawing/2010/main" val="0"/>
              </a:ext>
            </a:extLst>
          </a:blip>
          <a:stretch>
            <a:fillRect/>
          </a:stretch>
        </p:blipFill>
        <p:spPr>
          <a:xfrm>
            <a:off x="5895975" y="685801"/>
            <a:ext cx="5610223" cy="4217518"/>
          </a:xfrm>
          <a:prstGeom prst="rect">
            <a:avLst/>
          </a:prstGeom>
        </p:spPr>
      </p:pic>
    </p:spTree>
    <p:extLst>
      <p:ext uri="{BB962C8B-B14F-4D97-AF65-F5344CB8AC3E}">
        <p14:creationId xmlns:p14="http://schemas.microsoft.com/office/powerpoint/2010/main" val="175239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A640-32D8-460B-A896-102914B5F2CA}"/>
              </a:ext>
            </a:extLst>
          </p:cNvPr>
          <p:cNvSpPr>
            <a:spLocks noGrp="1"/>
          </p:cNvSpPr>
          <p:nvPr>
            <p:ph type="title"/>
          </p:nvPr>
        </p:nvSpPr>
        <p:spPr/>
        <p:txBody>
          <a:bodyPr/>
          <a:lstStyle/>
          <a:p>
            <a:endParaRPr lang="en-CA"/>
          </a:p>
        </p:txBody>
      </p:sp>
      <p:pic>
        <p:nvPicPr>
          <p:cNvPr id="7" name="Content Placeholder 6">
            <a:extLst>
              <a:ext uri="{FF2B5EF4-FFF2-40B4-BE49-F238E27FC236}">
                <a16:creationId xmlns:a16="http://schemas.microsoft.com/office/drawing/2014/main" id="{5E7E3A58-EE13-49E8-8D76-A58212C891B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25881" y="2063750"/>
            <a:ext cx="7116376" cy="3311525"/>
          </a:xfrm>
          <a:prstGeom prst="rect">
            <a:avLst/>
          </a:prstGeom>
        </p:spPr>
      </p:pic>
    </p:spTree>
    <p:extLst>
      <p:ext uri="{BB962C8B-B14F-4D97-AF65-F5344CB8AC3E}">
        <p14:creationId xmlns:p14="http://schemas.microsoft.com/office/powerpoint/2010/main" val="353420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A640-32D8-460B-A896-102914B5F2CA}"/>
              </a:ext>
            </a:extLst>
          </p:cNvPr>
          <p:cNvSpPr>
            <a:spLocks noGrp="1"/>
          </p:cNvSpPr>
          <p:nvPr>
            <p:ph type="title"/>
          </p:nvPr>
        </p:nvSpPr>
        <p:spPr/>
        <p:txBody>
          <a:bodyPr/>
          <a:lstStyle/>
          <a:p>
            <a:endParaRPr lang="en-CA"/>
          </a:p>
        </p:txBody>
      </p:sp>
      <p:pic>
        <p:nvPicPr>
          <p:cNvPr id="7" name="Content Placeholder 6">
            <a:extLst>
              <a:ext uri="{FF2B5EF4-FFF2-40B4-BE49-F238E27FC236}">
                <a16:creationId xmlns:a16="http://schemas.microsoft.com/office/drawing/2014/main" id="{4FBDC9F5-BD78-4686-BD99-86AA5355D0B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88091" y="2063750"/>
            <a:ext cx="6591955" cy="3311525"/>
          </a:xfrm>
          <a:prstGeom prst="rect">
            <a:avLst/>
          </a:prstGeom>
        </p:spPr>
      </p:pic>
    </p:spTree>
    <p:extLst>
      <p:ext uri="{BB962C8B-B14F-4D97-AF65-F5344CB8AC3E}">
        <p14:creationId xmlns:p14="http://schemas.microsoft.com/office/powerpoint/2010/main" val="170518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F636-B8F3-4CB4-B339-23F1A5E55670}"/>
              </a:ext>
            </a:extLst>
          </p:cNvPr>
          <p:cNvSpPr>
            <a:spLocks noGrp="1"/>
          </p:cNvSpPr>
          <p:nvPr>
            <p:ph type="title"/>
          </p:nvPr>
        </p:nvSpPr>
        <p:spPr>
          <a:xfrm>
            <a:off x="685801" y="685800"/>
            <a:ext cx="5087937" cy="1158140"/>
          </a:xfrm>
        </p:spPr>
        <p:txBody>
          <a:bodyPr>
            <a:normAutofit/>
          </a:bodyPr>
          <a:lstStyle/>
          <a:p>
            <a:r>
              <a:rPr lang="en-US" sz="2400" dirty="0"/>
              <a:t>DATA Analysis</a:t>
            </a:r>
            <a:br>
              <a:rPr lang="en-US" sz="2400" dirty="0"/>
            </a:br>
            <a:r>
              <a:rPr lang="en-US" sz="2400" dirty="0"/>
              <a:t>tempo vs popularity</a:t>
            </a:r>
            <a:endParaRPr lang="en-CA" sz="2400" dirty="0"/>
          </a:p>
        </p:txBody>
      </p:sp>
      <p:pic>
        <p:nvPicPr>
          <p:cNvPr id="8" name="Content Placeholder 5">
            <a:extLst>
              <a:ext uri="{FF2B5EF4-FFF2-40B4-BE49-F238E27FC236}">
                <a16:creationId xmlns:a16="http://schemas.microsoft.com/office/drawing/2014/main" id="{BE26E4E2-EFC3-472A-8808-34CF893E3AC6}"/>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843940"/>
            <a:ext cx="5087938" cy="3059379"/>
          </a:xfrm>
          <a:prstGeom prst="rect">
            <a:avLst/>
          </a:prstGeom>
        </p:spPr>
      </p:pic>
      <p:pic>
        <p:nvPicPr>
          <p:cNvPr id="11" name="Content Placeholder 6">
            <a:extLst>
              <a:ext uri="{FF2B5EF4-FFF2-40B4-BE49-F238E27FC236}">
                <a16:creationId xmlns:a16="http://schemas.microsoft.com/office/drawing/2014/main" id="{BDBB1751-D64C-402C-8693-61C810813A4A}"/>
              </a:ext>
            </a:extLst>
          </p:cNvPr>
          <p:cNvPicPr>
            <a:picLocks noGrp="1"/>
          </p:cNvPicPr>
          <p:nvPr>
            <p:ph sz="quarter" idx="14"/>
          </p:nvPr>
        </p:nvPicPr>
        <p:blipFill>
          <a:blip r:embed="rId3">
            <a:extLst>
              <a:ext uri="{28A0092B-C50C-407E-A947-70E740481C1C}">
                <a14:useLocalDpi xmlns:a14="http://schemas.microsoft.com/office/drawing/2010/main" val="0"/>
              </a:ext>
            </a:extLst>
          </a:blip>
          <a:stretch>
            <a:fillRect/>
          </a:stretch>
        </p:blipFill>
        <p:spPr>
          <a:xfrm>
            <a:off x="5924551" y="685800"/>
            <a:ext cx="5010150" cy="4306303"/>
          </a:xfrm>
          <a:prstGeom prst="rect">
            <a:avLst/>
          </a:prstGeom>
        </p:spPr>
      </p:pic>
    </p:spTree>
    <p:extLst>
      <p:ext uri="{BB962C8B-B14F-4D97-AF65-F5344CB8AC3E}">
        <p14:creationId xmlns:p14="http://schemas.microsoft.com/office/powerpoint/2010/main" val="158315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A640-32D8-460B-A896-102914B5F2CA}"/>
              </a:ext>
            </a:extLst>
          </p:cNvPr>
          <p:cNvSpPr>
            <a:spLocks noGrp="1"/>
          </p:cNvSpPr>
          <p:nvPr>
            <p:ph type="title"/>
          </p:nvPr>
        </p:nvSpPr>
        <p:spPr/>
        <p:txBody>
          <a:bodyPr/>
          <a:lstStyle/>
          <a:p>
            <a:endParaRPr lang="en-CA"/>
          </a:p>
        </p:txBody>
      </p:sp>
      <p:pic>
        <p:nvPicPr>
          <p:cNvPr id="6" name="Content Placeholder 5">
            <a:extLst>
              <a:ext uri="{FF2B5EF4-FFF2-40B4-BE49-F238E27FC236}">
                <a16:creationId xmlns:a16="http://schemas.microsoft.com/office/drawing/2014/main" id="{96017002-35F7-4092-8A4D-B98E494F199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53475" y="2063750"/>
            <a:ext cx="7461188" cy="3311525"/>
          </a:xfrm>
          <a:prstGeom prst="rect">
            <a:avLst/>
          </a:prstGeom>
        </p:spPr>
      </p:pic>
    </p:spTree>
    <p:extLst>
      <p:ext uri="{BB962C8B-B14F-4D97-AF65-F5344CB8AC3E}">
        <p14:creationId xmlns:p14="http://schemas.microsoft.com/office/powerpoint/2010/main" val="2886024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A640-32D8-460B-A896-102914B5F2CA}"/>
              </a:ext>
            </a:extLst>
          </p:cNvPr>
          <p:cNvSpPr>
            <a:spLocks noGrp="1"/>
          </p:cNvSpPr>
          <p:nvPr>
            <p:ph type="title"/>
          </p:nvPr>
        </p:nvSpPr>
        <p:spPr/>
        <p:txBody>
          <a:bodyPr/>
          <a:lstStyle/>
          <a:p>
            <a:endParaRPr lang="en-CA"/>
          </a:p>
        </p:txBody>
      </p:sp>
      <p:pic>
        <p:nvPicPr>
          <p:cNvPr id="7" name="Content Placeholder 6">
            <a:extLst>
              <a:ext uri="{FF2B5EF4-FFF2-40B4-BE49-F238E27FC236}">
                <a16:creationId xmlns:a16="http://schemas.microsoft.com/office/drawing/2014/main" id="{3E5E3F27-EE04-4422-A1D9-731A3D1DECC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5156" y="2063750"/>
            <a:ext cx="6617826" cy="3311525"/>
          </a:xfrm>
          <a:prstGeom prst="rect">
            <a:avLst/>
          </a:prstGeom>
        </p:spPr>
      </p:pic>
    </p:spTree>
    <p:extLst>
      <p:ext uri="{BB962C8B-B14F-4D97-AF65-F5344CB8AC3E}">
        <p14:creationId xmlns:p14="http://schemas.microsoft.com/office/powerpoint/2010/main" val="581324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F636-B8F3-4CB4-B339-23F1A5E55670}"/>
              </a:ext>
            </a:extLst>
          </p:cNvPr>
          <p:cNvSpPr>
            <a:spLocks noGrp="1"/>
          </p:cNvSpPr>
          <p:nvPr>
            <p:ph type="title"/>
          </p:nvPr>
        </p:nvSpPr>
        <p:spPr>
          <a:xfrm>
            <a:off x="685801" y="685800"/>
            <a:ext cx="5087937" cy="1158140"/>
          </a:xfrm>
        </p:spPr>
        <p:txBody>
          <a:bodyPr>
            <a:normAutofit/>
          </a:bodyPr>
          <a:lstStyle/>
          <a:p>
            <a:r>
              <a:rPr lang="en-US" sz="2400" dirty="0"/>
              <a:t>DATA Analysis</a:t>
            </a:r>
            <a:br>
              <a:rPr lang="en-US" sz="2400" dirty="0"/>
            </a:br>
            <a:r>
              <a:rPr lang="en-US" sz="2400" dirty="0"/>
              <a:t>valence vs popularity</a:t>
            </a:r>
            <a:endParaRPr lang="en-CA" sz="2400" dirty="0"/>
          </a:p>
        </p:txBody>
      </p:sp>
      <p:pic>
        <p:nvPicPr>
          <p:cNvPr id="9" name="Content Placeholder 5">
            <a:extLst>
              <a:ext uri="{FF2B5EF4-FFF2-40B4-BE49-F238E27FC236}">
                <a16:creationId xmlns:a16="http://schemas.microsoft.com/office/drawing/2014/main" id="{868C3C3E-06E5-4193-9FB4-2B519F3F590C}"/>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843941"/>
            <a:ext cx="5087938" cy="3036334"/>
          </a:xfrm>
          <a:prstGeom prst="rect">
            <a:avLst/>
          </a:prstGeom>
        </p:spPr>
      </p:pic>
      <p:pic>
        <p:nvPicPr>
          <p:cNvPr id="10" name="Content Placeholder 3">
            <a:extLst>
              <a:ext uri="{FF2B5EF4-FFF2-40B4-BE49-F238E27FC236}">
                <a16:creationId xmlns:a16="http://schemas.microsoft.com/office/drawing/2014/main" id="{DCE9780F-5585-46B4-B3D6-89A21182E9A4}"/>
              </a:ext>
            </a:extLst>
          </p:cNvPr>
          <p:cNvPicPr>
            <a:picLocks noGrp="1"/>
          </p:cNvPicPr>
          <p:nvPr>
            <p:ph sz="quarter" idx="14"/>
          </p:nvPr>
        </p:nvPicPr>
        <p:blipFill>
          <a:blip r:embed="rId3">
            <a:extLst>
              <a:ext uri="{28A0092B-C50C-407E-A947-70E740481C1C}">
                <a14:useLocalDpi xmlns:a14="http://schemas.microsoft.com/office/drawing/2010/main" val="0"/>
              </a:ext>
            </a:extLst>
          </a:blip>
          <a:stretch>
            <a:fillRect/>
          </a:stretch>
        </p:blipFill>
        <p:spPr>
          <a:xfrm>
            <a:off x="5773738" y="619126"/>
            <a:ext cx="5087937" cy="4235422"/>
          </a:xfrm>
          <a:prstGeom prst="rect">
            <a:avLst/>
          </a:prstGeom>
        </p:spPr>
      </p:pic>
    </p:spTree>
    <p:extLst>
      <p:ext uri="{BB962C8B-B14F-4D97-AF65-F5344CB8AC3E}">
        <p14:creationId xmlns:p14="http://schemas.microsoft.com/office/powerpoint/2010/main" val="889562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A640-32D8-460B-A896-102914B5F2CA}"/>
              </a:ext>
            </a:extLst>
          </p:cNvPr>
          <p:cNvSpPr>
            <a:spLocks noGrp="1"/>
          </p:cNvSpPr>
          <p:nvPr>
            <p:ph type="title"/>
          </p:nvPr>
        </p:nvSpPr>
        <p:spPr/>
        <p:txBody>
          <a:bodyPr/>
          <a:lstStyle/>
          <a:p>
            <a:endParaRPr lang="en-CA"/>
          </a:p>
        </p:txBody>
      </p:sp>
      <p:pic>
        <p:nvPicPr>
          <p:cNvPr id="6" name="Content Placeholder 5">
            <a:extLst>
              <a:ext uri="{FF2B5EF4-FFF2-40B4-BE49-F238E27FC236}">
                <a16:creationId xmlns:a16="http://schemas.microsoft.com/office/drawing/2014/main" id="{92A4BCD2-2EAA-437A-8010-16AD1A8E068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55237" y="2063750"/>
            <a:ext cx="7257663" cy="3311525"/>
          </a:xfrm>
          <a:prstGeom prst="rect">
            <a:avLst/>
          </a:prstGeom>
        </p:spPr>
      </p:pic>
    </p:spTree>
    <p:extLst>
      <p:ext uri="{BB962C8B-B14F-4D97-AF65-F5344CB8AC3E}">
        <p14:creationId xmlns:p14="http://schemas.microsoft.com/office/powerpoint/2010/main" val="111118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C7D8-D9CE-4BAF-8987-BB771E47AD04}"/>
              </a:ext>
            </a:extLst>
          </p:cNvPr>
          <p:cNvSpPr>
            <a:spLocks noGrp="1"/>
          </p:cNvSpPr>
          <p:nvPr>
            <p:ph type="title"/>
          </p:nvPr>
        </p:nvSpPr>
        <p:spPr/>
        <p:txBody>
          <a:bodyPr/>
          <a:lstStyle/>
          <a:p>
            <a:r>
              <a:rPr lang="en-US" dirty="0"/>
              <a:t>Motivation</a:t>
            </a:r>
            <a:endParaRPr lang="en-CA" dirty="0"/>
          </a:p>
        </p:txBody>
      </p:sp>
      <p:sp>
        <p:nvSpPr>
          <p:cNvPr id="3" name="Content Placeholder 2">
            <a:extLst>
              <a:ext uri="{FF2B5EF4-FFF2-40B4-BE49-F238E27FC236}">
                <a16:creationId xmlns:a16="http://schemas.microsoft.com/office/drawing/2014/main" id="{90D89EC1-8955-4929-9014-E9B11014AE2F}"/>
              </a:ext>
            </a:extLst>
          </p:cNvPr>
          <p:cNvSpPr>
            <a:spLocks noGrp="1"/>
          </p:cNvSpPr>
          <p:nvPr>
            <p:ph idx="1"/>
          </p:nvPr>
        </p:nvSpPr>
        <p:spPr/>
        <p:txBody>
          <a:bodyPr>
            <a:normAutofit/>
          </a:bodyPr>
          <a:lstStyle/>
          <a:p>
            <a:r>
              <a:rPr lang="en-US" dirty="0"/>
              <a:t>Project Scope:</a:t>
            </a:r>
          </a:p>
          <a:p>
            <a:r>
              <a:rPr lang="en-US" dirty="0"/>
              <a:t>What makes a popular song on Spotify?</a:t>
            </a:r>
          </a:p>
          <a:p>
            <a:pPr marL="0" indent="0">
              <a:buNone/>
            </a:pPr>
            <a:endParaRPr lang="en-US" dirty="0"/>
          </a:p>
        </p:txBody>
      </p:sp>
    </p:spTree>
    <p:extLst>
      <p:ext uri="{BB962C8B-B14F-4D97-AF65-F5344CB8AC3E}">
        <p14:creationId xmlns:p14="http://schemas.microsoft.com/office/powerpoint/2010/main" val="3381624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A640-32D8-460B-A896-102914B5F2CA}"/>
              </a:ext>
            </a:extLst>
          </p:cNvPr>
          <p:cNvSpPr>
            <a:spLocks noGrp="1"/>
          </p:cNvSpPr>
          <p:nvPr>
            <p:ph type="title"/>
          </p:nvPr>
        </p:nvSpPr>
        <p:spPr/>
        <p:txBody>
          <a:bodyPr/>
          <a:lstStyle/>
          <a:p>
            <a:endParaRPr lang="en-CA"/>
          </a:p>
        </p:txBody>
      </p:sp>
      <p:pic>
        <p:nvPicPr>
          <p:cNvPr id="4" name="Content Placeholder 3">
            <a:extLst>
              <a:ext uri="{FF2B5EF4-FFF2-40B4-BE49-F238E27FC236}">
                <a16:creationId xmlns:a16="http://schemas.microsoft.com/office/drawing/2014/main" id="{0284C01D-63EB-42F5-81D1-F29E13C9A06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74144" y="2063750"/>
            <a:ext cx="7419850" cy="3311525"/>
          </a:xfrm>
          <a:prstGeom prst="rect">
            <a:avLst/>
          </a:prstGeom>
        </p:spPr>
      </p:pic>
    </p:spTree>
    <p:extLst>
      <p:ext uri="{BB962C8B-B14F-4D97-AF65-F5344CB8AC3E}">
        <p14:creationId xmlns:p14="http://schemas.microsoft.com/office/powerpoint/2010/main" val="3250333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F636-B8F3-4CB4-B339-23F1A5E55670}"/>
              </a:ext>
            </a:extLst>
          </p:cNvPr>
          <p:cNvSpPr>
            <a:spLocks noGrp="1"/>
          </p:cNvSpPr>
          <p:nvPr>
            <p:ph type="title"/>
          </p:nvPr>
        </p:nvSpPr>
        <p:spPr>
          <a:xfrm>
            <a:off x="685801" y="685800"/>
            <a:ext cx="5087937" cy="1158140"/>
          </a:xfrm>
        </p:spPr>
        <p:txBody>
          <a:bodyPr>
            <a:normAutofit/>
          </a:bodyPr>
          <a:lstStyle/>
          <a:p>
            <a:r>
              <a:rPr lang="en-US" sz="2400" dirty="0"/>
              <a:t>DATA Analysis</a:t>
            </a:r>
            <a:br>
              <a:rPr lang="en-US" sz="2400" dirty="0"/>
            </a:br>
            <a:r>
              <a:rPr lang="en-US" sz="2400" dirty="0"/>
              <a:t>duration (</a:t>
            </a:r>
            <a:r>
              <a:rPr lang="en-US" sz="2400" dirty="0" err="1"/>
              <a:t>ms</a:t>
            </a:r>
            <a:r>
              <a:rPr lang="en-US" sz="2400" dirty="0"/>
              <a:t>) vs popularity</a:t>
            </a:r>
            <a:endParaRPr lang="en-CA" sz="2400" dirty="0"/>
          </a:p>
        </p:txBody>
      </p:sp>
      <p:pic>
        <p:nvPicPr>
          <p:cNvPr id="11" name="Content Placeholder 6">
            <a:extLst>
              <a:ext uri="{FF2B5EF4-FFF2-40B4-BE49-F238E27FC236}">
                <a16:creationId xmlns:a16="http://schemas.microsoft.com/office/drawing/2014/main" id="{3A949607-376F-4F60-B945-7BE072628337}"/>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843940"/>
            <a:ext cx="5087938" cy="3154263"/>
          </a:xfrm>
          <a:prstGeom prst="rect">
            <a:avLst/>
          </a:prstGeom>
        </p:spPr>
      </p:pic>
      <p:pic>
        <p:nvPicPr>
          <p:cNvPr id="12" name="Content Placeholder 4">
            <a:extLst>
              <a:ext uri="{FF2B5EF4-FFF2-40B4-BE49-F238E27FC236}">
                <a16:creationId xmlns:a16="http://schemas.microsoft.com/office/drawing/2014/main" id="{32F52207-0E01-43A8-949D-7B1B5BD6DAE8}"/>
              </a:ext>
            </a:extLst>
          </p:cNvPr>
          <p:cNvPicPr>
            <a:picLocks noGrp="1"/>
          </p:cNvPicPr>
          <p:nvPr>
            <p:ph sz="quarter" idx="14"/>
          </p:nvPr>
        </p:nvPicPr>
        <p:blipFill>
          <a:blip r:embed="rId3">
            <a:extLst>
              <a:ext uri="{28A0092B-C50C-407E-A947-70E740481C1C}">
                <a14:useLocalDpi xmlns:a14="http://schemas.microsoft.com/office/drawing/2010/main" val="0"/>
              </a:ext>
            </a:extLst>
          </a:blip>
          <a:stretch>
            <a:fillRect/>
          </a:stretch>
        </p:blipFill>
        <p:spPr>
          <a:xfrm>
            <a:off x="5857875" y="685800"/>
            <a:ext cx="5334000" cy="4312403"/>
          </a:xfrm>
          <a:prstGeom prst="rect">
            <a:avLst/>
          </a:prstGeom>
        </p:spPr>
      </p:pic>
    </p:spTree>
    <p:extLst>
      <p:ext uri="{BB962C8B-B14F-4D97-AF65-F5344CB8AC3E}">
        <p14:creationId xmlns:p14="http://schemas.microsoft.com/office/powerpoint/2010/main" val="53841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02AC4EC-77FF-4986-97C3-D9667152E1DB}"/>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1119410" y="1113601"/>
            <a:ext cx="9518205" cy="4351397"/>
          </a:xfrm>
          <a:prstGeom prst="rect">
            <a:avLst/>
          </a:prstGeom>
        </p:spPr>
      </p:pic>
    </p:spTree>
    <p:extLst>
      <p:ext uri="{BB962C8B-B14F-4D97-AF65-F5344CB8AC3E}">
        <p14:creationId xmlns:p14="http://schemas.microsoft.com/office/powerpoint/2010/main" val="3983601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E6B389-DF76-42F8-84CB-C93242F102B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18124" y="1096963"/>
            <a:ext cx="9276326" cy="4664075"/>
          </a:xfrm>
          <a:prstGeom prst="rect">
            <a:avLst/>
          </a:prstGeom>
        </p:spPr>
      </p:pic>
    </p:spTree>
    <p:extLst>
      <p:ext uri="{BB962C8B-B14F-4D97-AF65-F5344CB8AC3E}">
        <p14:creationId xmlns:p14="http://schemas.microsoft.com/office/powerpoint/2010/main" val="1938362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6F636-B8F3-4CB4-B339-23F1A5E55670}"/>
              </a:ext>
            </a:extLst>
          </p:cNvPr>
          <p:cNvSpPr>
            <a:spLocks noGrp="1"/>
          </p:cNvSpPr>
          <p:nvPr>
            <p:ph type="title"/>
          </p:nvPr>
        </p:nvSpPr>
        <p:spPr>
          <a:xfrm>
            <a:off x="685801" y="685800"/>
            <a:ext cx="5087937" cy="1158140"/>
          </a:xfrm>
        </p:spPr>
        <p:txBody>
          <a:bodyPr>
            <a:normAutofit/>
          </a:bodyPr>
          <a:lstStyle/>
          <a:p>
            <a:r>
              <a:rPr lang="en-US" sz="2400" dirty="0"/>
              <a:t>DATA Analysis</a:t>
            </a:r>
            <a:br>
              <a:rPr lang="en-US" sz="2400" dirty="0"/>
            </a:br>
            <a:r>
              <a:rPr lang="en-US" sz="2400" dirty="0"/>
              <a:t>Loudness vs popularity</a:t>
            </a:r>
            <a:endParaRPr lang="en-CA" sz="2400" dirty="0"/>
          </a:p>
        </p:txBody>
      </p:sp>
      <p:pic>
        <p:nvPicPr>
          <p:cNvPr id="9" name="Picture Placeholder 4">
            <a:extLst>
              <a:ext uri="{FF2B5EF4-FFF2-40B4-BE49-F238E27FC236}">
                <a16:creationId xmlns:a16="http://schemas.microsoft.com/office/drawing/2014/main" id="{F3CC2FDF-F002-428D-91A2-4720749F2771}"/>
              </a:ext>
            </a:extLst>
          </p:cNvPr>
          <p:cNvPicPr preferRelativeResize="0">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843940"/>
            <a:ext cx="5087938" cy="3019749"/>
          </a:xfrm>
          <a:prstGeom prst="rect">
            <a:avLst/>
          </a:prstGeom>
        </p:spPr>
      </p:pic>
      <p:pic>
        <p:nvPicPr>
          <p:cNvPr id="10" name="Picture Placeholder 4">
            <a:extLst>
              <a:ext uri="{FF2B5EF4-FFF2-40B4-BE49-F238E27FC236}">
                <a16:creationId xmlns:a16="http://schemas.microsoft.com/office/drawing/2014/main" id="{6695A120-6A30-43DE-B7B7-84AEB4B99609}"/>
              </a:ext>
            </a:extLst>
          </p:cNvPr>
          <p:cNvPicPr preferRelativeResize="0">
            <a:picLocks noGrp="1"/>
          </p:cNvPicPr>
          <p:nvPr>
            <p:ph sz="quarter" idx="14"/>
          </p:nvPr>
        </p:nvPicPr>
        <p:blipFill>
          <a:blip r:embed="rId3">
            <a:extLst>
              <a:ext uri="{28A0092B-C50C-407E-A947-70E740481C1C}">
                <a14:useLocalDpi xmlns:a14="http://schemas.microsoft.com/office/drawing/2010/main" val="0"/>
              </a:ext>
            </a:extLst>
          </a:blip>
          <a:stretch>
            <a:fillRect/>
          </a:stretch>
        </p:blipFill>
        <p:spPr>
          <a:xfrm>
            <a:off x="5886450" y="685800"/>
            <a:ext cx="5334000" cy="4241219"/>
          </a:xfrm>
          <a:prstGeom prst="rect">
            <a:avLst/>
          </a:prstGeom>
        </p:spPr>
      </p:pic>
    </p:spTree>
    <p:extLst>
      <p:ext uri="{BB962C8B-B14F-4D97-AF65-F5344CB8AC3E}">
        <p14:creationId xmlns:p14="http://schemas.microsoft.com/office/powerpoint/2010/main" val="1666192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135A45D-AB0F-4DED-AAFD-58583A4DE8F5}"/>
              </a:ext>
            </a:extLst>
          </p:cNvPr>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1200204" y="1069847"/>
            <a:ext cx="9556308" cy="4298052"/>
          </a:xfrm>
          <a:prstGeom prst="rect">
            <a:avLst/>
          </a:prstGeom>
        </p:spPr>
      </p:pic>
    </p:spTree>
    <p:extLst>
      <p:ext uri="{BB962C8B-B14F-4D97-AF65-F5344CB8AC3E}">
        <p14:creationId xmlns:p14="http://schemas.microsoft.com/office/powerpoint/2010/main" val="3907744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86333CD0-F7EB-4770-A9B3-49BA8E4EBB56}"/>
              </a:ext>
            </a:extLst>
          </p:cNvPr>
          <p:cNvPicPr preferRelativeResize="0">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755354" y="1809750"/>
            <a:ext cx="9678239" cy="4595258"/>
          </a:xfrm>
          <a:prstGeom prst="rect">
            <a:avLst/>
          </a:prstGeom>
        </p:spPr>
      </p:pic>
      <p:sp>
        <p:nvSpPr>
          <p:cNvPr id="4" name="Text Placeholder 3">
            <a:extLst>
              <a:ext uri="{FF2B5EF4-FFF2-40B4-BE49-F238E27FC236}">
                <a16:creationId xmlns:a16="http://schemas.microsoft.com/office/drawing/2014/main" id="{CF1FCFA9-47EB-472C-A0A7-6C3E352A9913}"/>
              </a:ext>
            </a:extLst>
          </p:cNvPr>
          <p:cNvSpPr>
            <a:spLocks noGrp="1"/>
          </p:cNvSpPr>
          <p:nvPr>
            <p:ph type="body" sz="half" idx="2"/>
          </p:nvPr>
        </p:nvSpPr>
        <p:spPr>
          <a:xfrm>
            <a:off x="755354" y="600076"/>
            <a:ext cx="10827046" cy="971550"/>
          </a:xfrm>
        </p:spPr>
        <p:txBody>
          <a:bodyPr/>
          <a:lstStyle/>
          <a:p>
            <a:endParaRPr lang="en-CA" dirty="0"/>
          </a:p>
        </p:txBody>
      </p:sp>
    </p:spTree>
    <p:extLst>
      <p:ext uri="{BB962C8B-B14F-4D97-AF65-F5344CB8AC3E}">
        <p14:creationId xmlns:p14="http://schemas.microsoft.com/office/powerpoint/2010/main" val="2864403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AE4A66-80C2-4392-9EC7-630DFEB4EB48}"/>
              </a:ext>
            </a:extLst>
          </p:cNvPr>
          <p:cNvSpPr txBox="1"/>
          <p:nvPr/>
        </p:nvSpPr>
        <p:spPr>
          <a:xfrm>
            <a:off x="3047260" y="1800292"/>
            <a:ext cx="6094520" cy="3261855"/>
          </a:xfrm>
          <a:prstGeom prst="rect">
            <a:avLst/>
          </a:prstGeom>
          <a:noFill/>
        </p:spPr>
        <p:txBody>
          <a:bodyPr wrap="square">
            <a:spAutoFit/>
          </a:bodyPr>
          <a:lstStyle/>
          <a:p>
            <a:pPr marL="0" marR="0">
              <a:lnSpc>
                <a:spcPct val="107000"/>
              </a:lnSpc>
              <a:spcBef>
                <a:spcPts val="0"/>
              </a:spcBef>
              <a:spcAft>
                <a:spcPts val="800"/>
              </a:spcAft>
            </a:pPr>
            <a:r>
              <a:rPr lang="en-CA" sz="1800" dirty="0">
                <a:effectLst/>
                <a:latin typeface="Times New Roman" panose="02020603050405020304" pitchFamily="18" charset="0"/>
                <a:ea typeface="Times New Roman" panose="02020603050405020304" pitchFamily="18" charset="0"/>
                <a:cs typeface="Times New Roman" panose="02020603050405020304" pitchFamily="18" charset="0"/>
              </a:rPr>
              <a:t>After refining our dataset we found the averages (and medians) for each key attribute.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IE – ACOUSTIC 0.180  // DANCEABILITY 0.697 // ENERGY 0.689    // TEMPO 116  ….</a:t>
            </a:r>
          </a:p>
          <a:p>
            <a:pPr marL="0" marR="0">
              <a:lnSpc>
                <a:spcPct val="107000"/>
              </a:lnSpc>
              <a:spcBef>
                <a:spcPts val="0"/>
              </a:spcBef>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CA"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told us that “popular” songs had:</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CA"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High danceability and energy</a:t>
            </a:r>
            <a:endParaRPr lang="en-CA"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CA"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Low </a:t>
            </a:r>
            <a:r>
              <a:rPr lang="en-CA"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acousticness</a:t>
            </a:r>
            <a:r>
              <a:rPr lang="en-CA"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CA" sz="1800"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speechiness</a:t>
            </a:r>
            <a:endParaRPr lang="en-CA"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CA" sz="1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Tempo around 117 BPM</a:t>
            </a:r>
            <a:endParaRPr lang="en-CA"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2826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BAF8-B226-443D-B1E1-4270450FC9E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AD601AFB-ADA6-41E9-AF8D-C57B791D58E4}"/>
              </a:ext>
            </a:extLst>
          </p:cNvPr>
          <p:cNvSpPr>
            <a:spLocks noGrp="1"/>
          </p:cNvSpPr>
          <p:nvPr>
            <p:ph idx="1"/>
          </p:nvPr>
        </p:nvSpPr>
        <p:spPr/>
        <p:txBody>
          <a:bodyPr/>
          <a:lstStyle/>
          <a:p>
            <a:r>
              <a:rPr lang="en-US" dirty="0"/>
              <a:t>based on the following correlations between popularity and key attributes such as  tempo,  valance (musical positiveness - higher values denote the song sounded happier where as lower values denote the song sounded sad or angry),  danceability,  energy, we can assert that in fact our assumptions were true in that:</a:t>
            </a:r>
          </a:p>
          <a:p>
            <a:r>
              <a:rPr lang="en-US" dirty="0"/>
              <a:t> A song that has a shorter duration, higher tempo, higher valance, higher energy, higher danceability is more popular.</a:t>
            </a:r>
            <a:endParaRPr lang="en-CA" dirty="0"/>
          </a:p>
          <a:p>
            <a:endParaRPr lang="en-CA" dirty="0"/>
          </a:p>
        </p:txBody>
      </p:sp>
    </p:spTree>
    <p:extLst>
      <p:ext uri="{BB962C8B-B14F-4D97-AF65-F5344CB8AC3E}">
        <p14:creationId xmlns:p14="http://schemas.microsoft.com/office/powerpoint/2010/main" val="303325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BAF8-B226-443D-B1E1-4270450FC9ED}"/>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AD601AFB-ADA6-41E9-AF8D-C57B791D58E4}"/>
              </a:ext>
            </a:extLst>
          </p:cNvPr>
          <p:cNvSpPr>
            <a:spLocks noGrp="1"/>
          </p:cNvSpPr>
          <p:nvPr>
            <p:ph idx="1"/>
          </p:nvPr>
        </p:nvSpPr>
        <p:spPr/>
        <p:txBody>
          <a:bodyPr/>
          <a:lstStyle/>
          <a:p>
            <a:r>
              <a:rPr lang="en-US" dirty="0"/>
              <a:t>THE MOST POPULAR SONGS FOR 2020-2021 TEND TO HAVE:</a:t>
            </a:r>
          </a:p>
          <a:p>
            <a:r>
              <a:rPr lang="en-US" dirty="0"/>
              <a:t>HIGH DANCEABILITY</a:t>
            </a:r>
          </a:p>
          <a:p>
            <a:r>
              <a:rPr lang="en-US" dirty="0"/>
              <a:t>HIGHER ENERGY</a:t>
            </a:r>
          </a:p>
          <a:p>
            <a:r>
              <a:rPr lang="en-US" dirty="0"/>
              <a:t>LOW ACOUSTINESS</a:t>
            </a:r>
          </a:p>
          <a:p>
            <a:r>
              <a:rPr lang="en-US" dirty="0"/>
              <a:t>POP ARTISTS APPEAR TO HAVE MORE SONGS ON THE TOP 200 SPOTIFY CHARTS.</a:t>
            </a:r>
          </a:p>
          <a:p>
            <a:r>
              <a:rPr lang="en-US" dirty="0"/>
              <a:t>NOTE: NON-TRADITIONAL ARTISTS SEEM TO HAVE LESS SONGS ON THE TOP 200CHARTS</a:t>
            </a:r>
          </a:p>
          <a:p>
            <a:endParaRPr lang="en-CA" dirty="0"/>
          </a:p>
        </p:txBody>
      </p:sp>
    </p:spTree>
    <p:extLst>
      <p:ext uri="{BB962C8B-B14F-4D97-AF65-F5344CB8AC3E}">
        <p14:creationId xmlns:p14="http://schemas.microsoft.com/office/powerpoint/2010/main" val="325573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F773-592F-474A-9529-41C920048B2B}"/>
              </a:ext>
            </a:extLst>
          </p:cNvPr>
          <p:cNvSpPr>
            <a:spLocks noGrp="1"/>
          </p:cNvSpPr>
          <p:nvPr>
            <p:ph type="title"/>
          </p:nvPr>
        </p:nvSpPr>
        <p:spPr>
          <a:xfrm>
            <a:off x="685801" y="685801"/>
            <a:ext cx="10396882" cy="990600"/>
          </a:xfrm>
        </p:spPr>
        <p:txBody>
          <a:bodyPr>
            <a:normAutofit/>
          </a:bodyPr>
          <a:lstStyle/>
          <a:p>
            <a:r>
              <a:rPr lang="en-US" dirty="0"/>
              <a:t>Questions &amp; Data</a:t>
            </a:r>
            <a:endParaRPr lang="en-CA" dirty="0"/>
          </a:p>
        </p:txBody>
      </p:sp>
      <p:sp>
        <p:nvSpPr>
          <p:cNvPr id="5" name="TextBox 4">
            <a:extLst>
              <a:ext uri="{FF2B5EF4-FFF2-40B4-BE49-F238E27FC236}">
                <a16:creationId xmlns:a16="http://schemas.microsoft.com/office/drawing/2014/main" id="{21343400-B186-449F-8621-27CD52F21FAC}"/>
              </a:ext>
            </a:extLst>
          </p:cNvPr>
          <p:cNvSpPr txBox="1"/>
          <p:nvPr/>
        </p:nvSpPr>
        <p:spPr>
          <a:xfrm>
            <a:off x="725906" y="1795212"/>
            <a:ext cx="10740188" cy="2062103"/>
          </a:xfrm>
          <a:prstGeom prst="rect">
            <a:avLst/>
          </a:prstGeom>
          <a:noFill/>
        </p:spPr>
        <p:txBody>
          <a:bodyPr wrap="square" rtlCol="0" anchor="ctr">
            <a:spAutoFit/>
          </a:bodyPr>
          <a:lstStyle/>
          <a:p>
            <a:r>
              <a:rPr lang="en-CA" sz="1400" dirty="0"/>
              <a:t>What are the top 10 Genres by utilization (pie chart) </a:t>
            </a:r>
          </a:p>
          <a:p>
            <a:endParaRPr lang="en-CA" sz="1400" dirty="0"/>
          </a:p>
          <a:p>
            <a:r>
              <a:rPr lang="en-CA" sz="1400" dirty="0"/>
              <a:t>How do genres corelate with popularity?</a:t>
            </a:r>
          </a:p>
          <a:p>
            <a:endParaRPr lang="en-CA" sz="1400" dirty="0"/>
          </a:p>
          <a:p>
            <a:r>
              <a:rPr lang="en-CA" sz="1400" dirty="0"/>
              <a:t>What correlations can be identified for popularity vs. Danceability vs. Energy vs. Valence vs. Number of times Charted vs. Highest Charting Position vs. Streams</a:t>
            </a:r>
          </a:p>
          <a:p>
            <a:endParaRPr lang="en-CA" sz="1400" dirty="0"/>
          </a:p>
          <a:p>
            <a:r>
              <a:rPr lang="en-CA" sz="1400" dirty="0"/>
              <a:t>Can we infer what metric contributes the most to a songs popularity?</a:t>
            </a:r>
          </a:p>
          <a:p>
            <a:endParaRPr lang="en-CA" sz="1600" dirty="0"/>
          </a:p>
        </p:txBody>
      </p:sp>
    </p:spTree>
    <p:extLst>
      <p:ext uri="{BB962C8B-B14F-4D97-AF65-F5344CB8AC3E}">
        <p14:creationId xmlns:p14="http://schemas.microsoft.com/office/powerpoint/2010/main" val="2321814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BAF8-B226-443D-B1E1-4270450FC9ED}"/>
              </a:ext>
            </a:extLst>
          </p:cNvPr>
          <p:cNvSpPr>
            <a:spLocks noGrp="1"/>
          </p:cNvSpPr>
          <p:nvPr>
            <p:ph type="title"/>
          </p:nvPr>
        </p:nvSpPr>
        <p:spPr/>
        <p:txBody>
          <a:bodyPr/>
          <a:lstStyle/>
          <a:p>
            <a:r>
              <a:rPr lang="en-CA" dirty="0"/>
              <a:t>Post Mortem</a:t>
            </a:r>
          </a:p>
        </p:txBody>
      </p:sp>
      <p:sp>
        <p:nvSpPr>
          <p:cNvPr id="3" name="Content Placeholder 2">
            <a:extLst>
              <a:ext uri="{FF2B5EF4-FFF2-40B4-BE49-F238E27FC236}">
                <a16:creationId xmlns:a16="http://schemas.microsoft.com/office/drawing/2014/main" id="{AD601AFB-ADA6-41E9-AF8D-C57B791D58E4}"/>
              </a:ext>
            </a:extLst>
          </p:cNvPr>
          <p:cNvSpPr>
            <a:spLocks noGrp="1"/>
          </p:cNvSpPr>
          <p:nvPr>
            <p:ph idx="1"/>
          </p:nvPr>
        </p:nvSpPr>
        <p:spPr/>
        <p:txBody>
          <a:bodyPr/>
          <a:lstStyle/>
          <a:p>
            <a:r>
              <a:rPr lang="en-US" dirty="0"/>
              <a:t>Things we could look at further and explore with ML would be to be able to predict: Once an artist has a popular song, are more of that artists songs likely to become popular?</a:t>
            </a:r>
          </a:p>
          <a:p>
            <a:r>
              <a:rPr lang="en-US" dirty="0"/>
              <a:t> Things to look at further to explore rational would be to look at outliers and compare their data with the majority to see what things stand out (if anything) besides the indicator in question (i.e. Danceability)</a:t>
            </a:r>
            <a:endParaRPr lang="en-CA" dirty="0"/>
          </a:p>
          <a:p>
            <a:endParaRPr lang="en-CA" dirty="0"/>
          </a:p>
        </p:txBody>
      </p:sp>
    </p:spTree>
    <p:extLst>
      <p:ext uri="{BB962C8B-B14F-4D97-AF65-F5344CB8AC3E}">
        <p14:creationId xmlns:p14="http://schemas.microsoft.com/office/powerpoint/2010/main" val="78180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F773-592F-474A-9529-41C920048B2B}"/>
              </a:ext>
            </a:extLst>
          </p:cNvPr>
          <p:cNvSpPr>
            <a:spLocks noGrp="1"/>
          </p:cNvSpPr>
          <p:nvPr>
            <p:ph type="title"/>
          </p:nvPr>
        </p:nvSpPr>
        <p:spPr>
          <a:xfrm>
            <a:off x="685801" y="685801"/>
            <a:ext cx="10396882" cy="990600"/>
          </a:xfrm>
        </p:spPr>
        <p:txBody>
          <a:bodyPr>
            <a:normAutofit/>
          </a:bodyPr>
          <a:lstStyle/>
          <a:p>
            <a:r>
              <a:rPr lang="en-US" dirty="0"/>
              <a:t>Questions &amp; Data</a:t>
            </a:r>
            <a:endParaRPr lang="en-CA" dirty="0"/>
          </a:p>
        </p:txBody>
      </p:sp>
      <p:sp>
        <p:nvSpPr>
          <p:cNvPr id="5" name="TextBox 4">
            <a:extLst>
              <a:ext uri="{FF2B5EF4-FFF2-40B4-BE49-F238E27FC236}">
                <a16:creationId xmlns:a16="http://schemas.microsoft.com/office/drawing/2014/main" id="{21343400-B186-449F-8621-27CD52F21FAC}"/>
              </a:ext>
            </a:extLst>
          </p:cNvPr>
          <p:cNvSpPr txBox="1"/>
          <p:nvPr/>
        </p:nvSpPr>
        <p:spPr>
          <a:xfrm>
            <a:off x="766011" y="1566612"/>
            <a:ext cx="10740188" cy="2277547"/>
          </a:xfrm>
          <a:prstGeom prst="rect">
            <a:avLst/>
          </a:prstGeom>
          <a:noFill/>
        </p:spPr>
        <p:txBody>
          <a:bodyPr wrap="square" rtlCol="0">
            <a:spAutoFit/>
          </a:bodyPr>
          <a:lstStyle/>
          <a:p>
            <a:endParaRPr lang="en-CA" sz="1400" dirty="0"/>
          </a:p>
          <a:p>
            <a:r>
              <a:rPr lang="en-US" sz="1400" dirty="0"/>
              <a:t>We choose to analyze </a:t>
            </a:r>
            <a:r>
              <a:rPr lang="en-US" sz="1400" dirty="0" err="1"/>
              <a:t>spotify’s</a:t>
            </a:r>
            <a:r>
              <a:rPr lang="en-US" sz="1400" dirty="0"/>
              <a:t>  top 200 weekly charting songs from 2020-01 to 2021-08, with a dataset of 1556 rows and 23 unique columns</a:t>
            </a:r>
          </a:p>
          <a:p>
            <a:r>
              <a:rPr lang="en-US" sz="1400" dirty="0"/>
              <a:t> </a:t>
            </a:r>
          </a:p>
          <a:p>
            <a:r>
              <a:rPr lang="en-US" sz="1400" dirty="0"/>
              <a:t>We will Analysis each song based on various meta data to see if any correlations exist between popularity and key attributes such as Danceability, Energy, Valence, Tempo ..</a:t>
            </a:r>
          </a:p>
          <a:p>
            <a:endParaRPr lang="en-US" sz="1400" dirty="0"/>
          </a:p>
          <a:p>
            <a:r>
              <a:rPr lang="en-US" sz="1400" dirty="0"/>
              <a:t>Using a Spotify database downloaded from </a:t>
            </a:r>
            <a:r>
              <a:rPr lang="en-CA" sz="1400" dirty="0"/>
              <a:t>https://www.kaggle.com/sashankpillai/spotify-top-200-charts-20202021/version/2</a:t>
            </a:r>
          </a:p>
          <a:p>
            <a:endParaRPr lang="en-CA" sz="1400" dirty="0"/>
          </a:p>
          <a:p>
            <a:r>
              <a:rPr lang="en-US" sz="1400" dirty="0"/>
              <a:t>We made some assumptions like if a song is more danceable or has a higher stream count it will probably be more popular. </a:t>
            </a:r>
            <a:endParaRPr lang="en-CA" sz="1400" dirty="0"/>
          </a:p>
          <a:p>
            <a:endParaRPr lang="en-CA" sz="1600" dirty="0"/>
          </a:p>
        </p:txBody>
      </p:sp>
    </p:spTree>
    <p:extLst>
      <p:ext uri="{BB962C8B-B14F-4D97-AF65-F5344CB8AC3E}">
        <p14:creationId xmlns:p14="http://schemas.microsoft.com/office/powerpoint/2010/main" val="5782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F773-592F-474A-9529-41C920048B2B}"/>
              </a:ext>
            </a:extLst>
          </p:cNvPr>
          <p:cNvSpPr>
            <a:spLocks noGrp="1"/>
          </p:cNvSpPr>
          <p:nvPr>
            <p:ph type="title"/>
          </p:nvPr>
        </p:nvSpPr>
        <p:spPr/>
        <p:txBody>
          <a:bodyPr>
            <a:normAutofit/>
          </a:bodyPr>
          <a:lstStyle/>
          <a:p>
            <a:r>
              <a:rPr lang="en-US" dirty="0"/>
              <a:t>Data Cleanup &amp; Exploration</a:t>
            </a:r>
            <a:endParaRPr lang="en-CA" dirty="0"/>
          </a:p>
        </p:txBody>
      </p:sp>
      <p:sp>
        <p:nvSpPr>
          <p:cNvPr id="5" name="TextBox 4">
            <a:extLst>
              <a:ext uri="{FF2B5EF4-FFF2-40B4-BE49-F238E27FC236}">
                <a16:creationId xmlns:a16="http://schemas.microsoft.com/office/drawing/2014/main" id="{21343400-B186-449F-8621-27CD52F21FAC}"/>
              </a:ext>
            </a:extLst>
          </p:cNvPr>
          <p:cNvSpPr txBox="1"/>
          <p:nvPr/>
        </p:nvSpPr>
        <p:spPr>
          <a:xfrm>
            <a:off x="685802" y="2261937"/>
            <a:ext cx="10740188" cy="1600438"/>
          </a:xfrm>
          <a:prstGeom prst="rect">
            <a:avLst/>
          </a:prstGeom>
          <a:noFill/>
        </p:spPr>
        <p:txBody>
          <a:bodyPr wrap="square" rtlCol="0">
            <a:spAutoFit/>
          </a:bodyPr>
          <a:lstStyle/>
          <a:p>
            <a:r>
              <a:rPr lang="en-US" sz="1400" dirty="0"/>
              <a:t>The data had some issues with regards to running analysis on it to make comparisons on the popularity field (some had 0 and we felt had no bearing on "what makes a song popular").  </a:t>
            </a:r>
          </a:p>
          <a:p>
            <a:endParaRPr lang="en-US" sz="1400" dirty="0"/>
          </a:p>
          <a:p>
            <a:r>
              <a:rPr lang="en-US" sz="1400" dirty="0"/>
              <a:t>There were also a number of records with incomplete data and so we only wanted to use information from records that were complete.  </a:t>
            </a:r>
          </a:p>
          <a:p>
            <a:endParaRPr lang="en-US" sz="1400" dirty="0"/>
          </a:p>
          <a:p>
            <a:r>
              <a:rPr lang="en-US" sz="1400" dirty="0"/>
              <a:t>Finally the genre info was stored in such a way that it was really difficult to try and utilize matplotlib chart plotting so we had to reshape the genre data and explode it out into separate records to then be able to chart it with matplotlib.</a:t>
            </a:r>
            <a:endParaRPr lang="en-CA" sz="1400" dirty="0"/>
          </a:p>
        </p:txBody>
      </p:sp>
    </p:spTree>
    <p:extLst>
      <p:ext uri="{BB962C8B-B14F-4D97-AF65-F5344CB8AC3E}">
        <p14:creationId xmlns:p14="http://schemas.microsoft.com/office/powerpoint/2010/main" val="294682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F773-592F-474A-9529-41C920048B2B}"/>
              </a:ext>
            </a:extLst>
          </p:cNvPr>
          <p:cNvSpPr>
            <a:spLocks noGrp="1"/>
          </p:cNvSpPr>
          <p:nvPr>
            <p:ph type="title"/>
          </p:nvPr>
        </p:nvSpPr>
        <p:spPr/>
        <p:txBody>
          <a:bodyPr>
            <a:normAutofit/>
          </a:bodyPr>
          <a:lstStyle/>
          <a:p>
            <a:r>
              <a:rPr lang="en-US" dirty="0"/>
              <a:t>Data Cleanup &amp; Exploration</a:t>
            </a:r>
            <a:endParaRPr lang="en-CA" dirty="0"/>
          </a:p>
        </p:txBody>
      </p:sp>
      <p:sp>
        <p:nvSpPr>
          <p:cNvPr id="5" name="TextBox 4">
            <a:extLst>
              <a:ext uri="{FF2B5EF4-FFF2-40B4-BE49-F238E27FC236}">
                <a16:creationId xmlns:a16="http://schemas.microsoft.com/office/drawing/2014/main" id="{21343400-B186-449F-8621-27CD52F21FAC}"/>
              </a:ext>
            </a:extLst>
          </p:cNvPr>
          <p:cNvSpPr txBox="1"/>
          <p:nvPr/>
        </p:nvSpPr>
        <p:spPr>
          <a:xfrm>
            <a:off x="1143000" y="2261937"/>
            <a:ext cx="10282989" cy="2031325"/>
          </a:xfrm>
          <a:prstGeom prst="rect">
            <a:avLst/>
          </a:prstGeom>
          <a:noFill/>
        </p:spPr>
        <p:txBody>
          <a:bodyPr wrap="square" rtlCol="0">
            <a:spAutoFit/>
          </a:bodyPr>
          <a:lstStyle/>
          <a:p>
            <a:r>
              <a:rPr lang="en-US" sz="1400" dirty="0"/>
              <a:t>What we will explore</a:t>
            </a:r>
          </a:p>
          <a:p>
            <a:endParaRPr lang="en-US" sz="1400" dirty="0"/>
          </a:p>
          <a:p>
            <a:pPr marL="342900" indent="-342900">
              <a:buAutoNum type="arabicPeriod"/>
            </a:pPr>
            <a:r>
              <a:rPr lang="en-US" sz="1400" dirty="0"/>
              <a:t>What are the top 10 Genres by utilization (pie chart) </a:t>
            </a:r>
          </a:p>
          <a:p>
            <a:endParaRPr lang="en-US" sz="1400" dirty="0"/>
          </a:p>
          <a:p>
            <a:pPr marL="342900" indent="-342900">
              <a:buAutoNum type="arabicPeriod" startAt="2"/>
            </a:pPr>
            <a:r>
              <a:rPr lang="en-US" sz="1400" dirty="0"/>
              <a:t>How do genres corelate with popularity? </a:t>
            </a:r>
          </a:p>
          <a:p>
            <a:endParaRPr lang="en-US" sz="1400" dirty="0"/>
          </a:p>
          <a:p>
            <a:r>
              <a:rPr lang="en-US" sz="1400" dirty="0"/>
              <a:t>3. What correlations can be identified for popularity vs. Key Attributes such as Danceability ,  Energy,  Valence, Tempo, Duration, Loudness..</a:t>
            </a:r>
          </a:p>
          <a:p>
            <a:endParaRPr lang="en-US" sz="1400" dirty="0"/>
          </a:p>
          <a:p>
            <a:r>
              <a:rPr lang="en-US" sz="1400" dirty="0"/>
              <a:t>	And can we infer what metric contributes the most to a songs popularity?</a:t>
            </a:r>
            <a:endParaRPr lang="en-CA" sz="1400" dirty="0"/>
          </a:p>
        </p:txBody>
      </p:sp>
    </p:spTree>
    <p:extLst>
      <p:ext uri="{BB962C8B-B14F-4D97-AF65-F5344CB8AC3E}">
        <p14:creationId xmlns:p14="http://schemas.microsoft.com/office/powerpoint/2010/main" val="128406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F9F3-E031-480D-97F9-F10CB5950B35}"/>
              </a:ext>
            </a:extLst>
          </p:cNvPr>
          <p:cNvSpPr>
            <a:spLocks noGrp="1"/>
          </p:cNvSpPr>
          <p:nvPr>
            <p:ph type="title"/>
          </p:nvPr>
        </p:nvSpPr>
        <p:spPr/>
        <p:txBody>
          <a:bodyPr/>
          <a:lstStyle/>
          <a:p>
            <a:r>
              <a:rPr lang="en-CA" dirty="0"/>
              <a:t>Data Analysis </a:t>
            </a:r>
            <a:r>
              <a:rPr lang="en-CA" dirty="0" err="1"/>
              <a:t>dataframe</a:t>
            </a:r>
            <a:endParaRPr lang="en-CA" dirty="0"/>
          </a:p>
        </p:txBody>
      </p:sp>
      <p:pic>
        <p:nvPicPr>
          <p:cNvPr id="4" name="Content Placeholder 3">
            <a:extLst>
              <a:ext uri="{FF2B5EF4-FFF2-40B4-BE49-F238E27FC236}">
                <a16:creationId xmlns:a16="http://schemas.microsoft.com/office/drawing/2014/main" id="{AAE43EFA-E46E-46B0-8ED4-1C5D618FE93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34479" y="2063750"/>
            <a:ext cx="9299180" cy="3311525"/>
          </a:xfrm>
          <a:prstGeom prst="rect">
            <a:avLst/>
          </a:prstGeom>
        </p:spPr>
      </p:pic>
    </p:spTree>
    <p:extLst>
      <p:ext uri="{BB962C8B-B14F-4D97-AF65-F5344CB8AC3E}">
        <p14:creationId xmlns:p14="http://schemas.microsoft.com/office/powerpoint/2010/main" val="377667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D5C5-0664-4D4F-A685-5E76F7706784}"/>
              </a:ext>
            </a:extLst>
          </p:cNvPr>
          <p:cNvSpPr>
            <a:spLocks noGrp="1"/>
          </p:cNvSpPr>
          <p:nvPr>
            <p:ph type="title"/>
          </p:nvPr>
        </p:nvSpPr>
        <p:spPr/>
        <p:txBody>
          <a:bodyPr/>
          <a:lstStyle/>
          <a:p>
            <a:r>
              <a:rPr lang="en-CA" dirty="0"/>
              <a:t>Data Analysis</a:t>
            </a:r>
          </a:p>
        </p:txBody>
      </p:sp>
      <p:pic>
        <p:nvPicPr>
          <p:cNvPr id="5" name="Content Placeholder 4">
            <a:extLst>
              <a:ext uri="{FF2B5EF4-FFF2-40B4-BE49-F238E27FC236}">
                <a16:creationId xmlns:a16="http://schemas.microsoft.com/office/drawing/2014/main" id="{EFA06923-E101-4EB2-97EA-5A9F7560A05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081044" y="798513"/>
            <a:ext cx="5938338" cy="4659312"/>
          </a:xfrm>
          <a:prstGeom prst="rect">
            <a:avLst/>
          </a:prstGeom>
        </p:spPr>
      </p:pic>
      <p:sp>
        <p:nvSpPr>
          <p:cNvPr id="4" name="Text Placeholder 3">
            <a:extLst>
              <a:ext uri="{FF2B5EF4-FFF2-40B4-BE49-F238E27FC236}">
                <a16:creationId xmlns:a16="http://schemas.microsoft.com/office/drawing/2014/main" id="{39BE099D-B2DB-4373-BD10-0D5FC9962F98}"/>
              </a:ext>
            </a:extLst>
          </p:cNvPr>
          <p:cNvSpPr>
            <a:spLocks noGrp="1"/>
          </p:cNvSpPr>
          <p:nvPr>
            <p:ph type="body" sz="half" idx="2"/>
          </p:nvPr>
        </p:nvSpPr>
        <p:spPr/>
        <p:txBody>
          <a:bodyPr/>
          <a:lstStyle/>
          <a:p>
            <a:r>
              <a:rPr lang="en-US" dirty="0"/>
              <a:t>Top 10 genres</a:t>
            </a:r>
            <a:endParaRPr lang="en-CA" dirty="0"/>
          </a:p>
        </p:txBody>
      </p:sp>
    </p:spTree>
    <p:extLst>
      <p:ext uri="{BB962C8B-B14F-4D97-AF65-F5344CB8AC3E}">
        <p14:creationId xmlns:p14="http://schemas.microsoft.com/office/powerpoint/2010/main" val="119856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7896-2631-49A0-A00C-B5A575922B87}"/>
              </a:ext>
            </a:extLst>
          </p:cNvPr>
          <p:cNvSpPr>
            <a:spLocks noGrp="1"/>
          </p:cNvSpPr>
          <p:nvPr>
            <p:ph type="title"/>
          </p:nvPr>
        </p:nvSpPr>
        <p:spPr>
          <a:xfrm>
            <a:off x="685801" y="685800"/>
            <a:ext cx="5087937" cy="1158140"/>
          </a:xfrm>
        </p:spPr>
        <p:txBody>
          <a:bodyPr>
            <a:normAutofit/>
          </a:bodyPr>
          <a:lstStyle/>
          <a:p>
            <a:r>
              <a:rPr lang="en-US" sz="2400" dirty="0"/>
              <a:t>DATA Analysis</a:t>
            </a:r>
            <a:br>
              <a:rPr lang="en-US" sz="2400" dirty="0"/>
            </a:br>
            <a:r>
              <a:rPr lang="en-US" sz="2400" dirty="0"/>
              <a:t>danceability vs popularity</a:t>
            </a:r>
            <a:endParaRPr lang="en-CA" sz="2400" dirty="0"/>
          </a:p>
        </p:txBody>
      </p:sp>
      <p:pic>
        <p:nvPicPr>
          <p:cNvPr id="5" name="Content Placeholder 5">
            <a:extLst>
              <a:ext uri="{FF2B5EF4-FFF2-40B4-BE49-F238E27FC236}">
                <a16:creationId xmlns:a16="http://schemas.microsoft.com/office/drawing/2014/main" id="{BAE39F80-B540-4CFA-87A7-AB40A9205495}"/>
              </a:ext>
            </a:extLst>
          </p:cNvPr>
          <p:cNvPicPr>
            <a:picLocks noGrp="1"/>
          </p:cNvPicPr>
          <p:nvPr>
            <p:ph sz="quarter" idx="14"/>
          </p:nvPr>
        </p:nvPicPr>
        <p:blipFill>
          <a:blip r:embed="rId2">
            <a:extLst>
              <a:ext uri="{28A0092B-C50C-407E-A947-70E740481C1C}">
                <a14:useLocalDpi xmlns:a14="http://schemas.microsoft.com/office/drawing/2010/main" val="0"/>
              </a:ext>
            </a:extLst>
          </a:blip>
          <a:stretch>
            <a:fillRect/>
          </a:stretch>
        </p:blipFill>
        <p:spPr>
          <a:xfrm>
            <a:off x="5992812" y="752475"/>
            <a:ext cx="5418138" cy="4171235"/>
          </a:xfrm>
          <a:prstGeom prst="rect">
            <a:avLst/>
          </a:prstGeom>
        </p:spPr>
      </p:pic>
      <p:pic>
        <p:nvPicPr>
          <p:cNvPr id="6" name="Content Placeholder 5">
            <a:extLst>
              <a:ext uri="{FF2B5EF4-FFF2-40B4-BE49-F238E27FC236}">
                <a16:creationId xmlns:a16="http://schemas.microsoft.com/office/drawing/2014/main" id="{8D9597A5-B2D9-42A7-9BAB-3B0E65CDF2C7}"/>
              </a:ext>
            </a:extLst>
          </p:cNvPr>
          <p:cNvPicPr>
            <a:picLocks noGrp="1"/>
          </p:cNvPicPr>
          <p:nvPr>
            <p:ph sz="quarter" idx="13"/>
          </p:nvPr>
        </p:nvPicPr>
        <p:blipFill>
          <a:blip r:embed="rId3">
            <a:extLst>
              <a:ext uri="{28A0092B-C50C-407E-A947-70E740481C1C}">
                <a14:useLocalDpi xmlns:a14="http://schemas.microsoft.com/office/drawing/2010/main" val="0"/>
              </a:ext>
            </a:extLst>
          </a:blip>
          <a:stretch>
            <a:fillRect/>
          </a:stretch>
        </p:blipFill>
        <p:spPr>
          <a:xfrm>
            <a:off x="685800" y="1962150"/>
            <a:ext cx="5087938" cy="2961560"/>
          </a:xfrm>
          <a:prstGeom prst="rect">
            <a:avLst/>
          </a:prstGeom>
        </p:spPr>
      </p:pic>
    </p:spTree>
    <p:extLst>
      <p:ext uri="{BB962C8B-B14F-4D97-AF65-F5344CB8AC3E}">
        <p14:creationId xmlns:p14="http://schemas.microsoft.com/office/powerpoint/2010/main" val="3862902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503</TotalTime>
  <Words>690</Words>
  <Application>Microsoft Office PowerPoint</Application>
  <PresentationFormat>Widescreen</PresentationFormat>
  <Paragraphs>70</Paragraphs>
  <Slides>30</Slides>
  <Notes>0</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Impact</vt:lpstr>
      <vt:lpstr>Symbol</vt:lpstr>
      <vt:lpstr>Times New Roman</vt:lpstr>
      <vt:lpstr>Main Event</vt:lpstr>
      <vt:lpstr>Project-one</vt:lpstr>
      <vt:lpstr>Motivation</vt:lpstr>
      <vt:lpstr>Questions &amp; Data</vt:lpstr>
      <vt:lpstr>Questions &amp; Data</vt:lpstr>
      <vt:lpstr>Data Cleanup &amp; Exploration</vt:lpstr>
      <vt:lpstr>Data Cleanup &amp; Exploration</vt:lpstr>
      <vt:lpstr>Data Analysis dataframe</vt:lpstr>
      <vt:lpstr>Data Analysis</vt:lpstr>
      <vt:lpstr>DATA Analysis danceability vs popularity</vt:lpstr>
      <vt:lpstr>Data Analysis</vt:lpstr>
      <vt:lpstr>Data Analysis</vt:lpstr>
      <vt:lpstr>DATA Analysis energy vs popularity</vt:lpstr>
      <vt:lpstr>PowerPoint Presentation</vt:lpstr>
      <vt:lpstr>PowerPoint Presentation</vt:lpstr>
      <vt:lpstr>DATA Analysis tempo vs popularity</vt:lpstr>
      <vt:lpstr>PowerPoint Presentation</vt:lpstr>
      <vt:lpstr>PowerPoint Presentation</vt:lpstr>
      <vt:lpstr>DATA Analysis valence vs popularity</vt:lpstr>
      <vt:lpstr>PowerPoint Presentation</vt:lpstr>
      <vt:lpstr>PowerPoint Presentation</vt:lpstr>
      <vt:lpstr>DATA Analysis duration (ms) vs popularity</vt:lpstr>
      <vt:lpstr>PowerPoint Presentation</vt:lpstr>
      <vt:lpstr>PowerPoint Presentation</vt:lpstr>
      <vt:lpstr>DATA Analysis Loudness vs popularity</vt:lpstr>
      <vt:lpstr>PowerPoint Presentation</vt:lpstr>
      <vt:lpstr>PowerPoint Presentation</vt:lpstr>
      <vt:lpstr>PowerPoint Presentation</vt:lpstr>
      <vt:lpstr>conclusion</vt:lpstr>
      <vt:lpstr>conclusion</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Project-one</dc:title>
  <dc:creator>MEME GUERRINI</dc:creator>
  <cp:lastModifiedBy>MEME GUERRINI</cp:lastModifiedBy>
  <cp:revision>8</cp:revision>
  <dcterms:created xsi:type="dcterms:W3CDTF">2021-10-03T15:38:32Z</dcterms:created>
  <dcterms:modified xsi:type="dcterms:W3CDTF">2021-10-04T00:02:17Z</dcterms:modified>
</cp:coreProperties>
</file>