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83" r:id="rId2"/>
    <p:sldId id="322" r:id="rId3"/>
    <p:sldId id="324" r:id="rId4"/>
    <p:sldId id="333" r:id="rId5"/>
    <p:sldId id="331" r:id="rId6"/>
    <p:sldId id="326" r:id="rId7"/>
    <p:sldId id="332" r:id="rId8"/>
    <p:sldId id="330" r:id="rId9"/>
    <p:sldId id="329" r:id="rId10"/>
    <p:sldId id="325" r:id="rId11"/>
    <p:sldId id="327" r:id="rId12"/>
    <p:sldId id="328" r:id="rId13"/>
    <p:sldId id="32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D"/>
    <a:srgbClr val="0074C9"/>
    <a:srgbClr val="D49000"/>
    <a:srgbClr val="98C11E"/>
    <a:srgbClr val="A21622"/>
    <a:srgbClr val="005486"/>
    <a:srgbClr val="E0E1E4"/>
    <a:srgbClr val="EBEBEB"/>
    <a:srgbClr val="CCC58C"/>
    <a:srgbClr val="AA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06" y="72"/>
      </p:cViewPr>
      <p:guideLst>
        <p:guide orient="horz" pos="1980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MCU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9-4A26-9820-596B826BCD0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Passive Consumption (mA)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0.84960000000000002</c:v>
                </c:pt>
                <c:pt idx="2">
                  <c:v>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19-4A26-9820-596B826BCD0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Active Consumption (mA)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2E-3</c:v>
                </c:pt>
                <c:pt idx="1">
                  <c:v>0.3</c:v>
                </c:pt>
                <c:pt idx="2">
                  <c:v>2.5000000000000001E-5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Wireless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5B8-B858-745FA6FDB2D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Passive Consumption (mA)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</c:v>
                </c:pt>
                <c:pt idx="1">
                  <c:v>9.1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E-45B8-B858-745FA6FDB2DC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Active Consumption (mA)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1E-3</c:v>
                </c:pt>
                <c:pt idx="1">
                  <c:v>1E-4</c:v>
                </c:pt>
                <c:pt idx="2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CA2-E6FC-41B9-BD6A-7B8560871ABE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0332E0F4-F283-4CEB-91D9-5A72E94880D0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chemeClr val="bg1"/>
              </a:solidFill>
            </a:rPr>
            <a:t>DHT22</a:t>
          </a:r>
        </a:p>
        <a:p>
          <a:pPr algn="l"/>
          <a:r>
            <a:rPr lang="en-US" sz="1200" b="0" i="0" dirty="0"/>
            <a:t>-Low cost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2.5mA max current use during conversion (while requesting data)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-0 to 100% humidity reading with 2-5% accuracy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0 to 80°C temperature readings ±0.5°C accuracy</a:t>
          </a:r>
          <a:endParaRPr lang="en-US" sz="1200" b="1" dirty="0">
            <a:solidFill>
              <a:schemeClr val="bg1"/>
            </a:solidFill>
          </a:endParaRPr>
        </a:p>
      </dgm:t>
    </dgm:pt>
    <dgm:pt modelId="{1EA8AA3B-F056-4B03-977D-951DD417D440}" type="parTrans" cxnId="{706719E8-05AB-4FCD-9F5A-2AE9364F35BA}">
      <dgm:prSet/>
      <dgm:spPr/>
      <dgm:t>
        <a:bodyPr/>
        <a:lstStyle/>
        <a:p>
          <a:endParaRPr lang="en-US"/>
        </a:p>
      </dgm:t>
    </dgm:pt>
    <dgm:pt modelId="{865A75D3-E71E-497C-84B5-3A5586BFB8D8}" type="sibTrans" cxnId="{706719E8-05AB-4FCD-9F5A-2AE9364F35BA}">
      <dgm:prSet/>
      <dgm:spPr/>
      <dgm:t>
        <a:bodyPr/>
        <a:lstStyle/>
        <a:p>
          <a:endParaRPr lang="en-US"/>
        </a:p>
      </dgm:t>
    </dgm:pt>
    <dgm:pt modelId="{21FBE60E-EA96-4B55-8AAC-BEADCABFABF2}">
      <dgm:prSet phldrT="[Text]" custT="1"/>
      <dgm:spPr/>
      <dgm:t>
        <a:bodyPr/>
        <a:lstStyle/>
        <a:p>
          <a:pPr algn="ctr"/>
          <a:r>
            <a:rPr lang="en-US" sz="1400" b="1" kern="1200" dirty="0"/>
            <a:t>CJMCU-3216 AP3216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gm:t>
    </dgm:pt>
    <dgm:pt modelId="{FA603C7C-F02C-4F86-843E-4978A566BA48}" type="parTrans" cxnId="{42157DA3-B685-42ED-8FF4-BEF88C9D888C}">
      <dgm:prSet/>
      <dgm:spPr/>
      <dgm:t>
        <a:bodyPr/>
        <a:lstStyle/>
        <a:p>
          <a:endParaRPr lang="en-US"/>
        </a:p>
      </dgm:t>
    </dgm:pt>
    <dgm:pt modelId="{E5FB1211-7FAF-483F-BAAB-B9F8550CA668}" type="sibTrans" cxnId="{42157DA3-B685-42ED-8FF4-BEF88C9D888C}">
      <dgm:prSet/>
      <dgm:spPr/>
      <dgm:t>
        <a:bodyPr/>
        <a:lstStyle/>
        <a:p>
          <a:endParaRPr lang="en-US"/>
        </a:p>
      </dgm:t>
    </dgm:pt>
    <dgm:pt modelId="{E9A6BEA7-0E18-425A-A613-C43C4310D132}" type="pres">
      <dgm:prSet presAssocID="{14354CA2-E6FC-41B9-BD6A-7B8560871ABE}" presName="Name0" presStyleCnt="0">
        <dgm:presLayoutVars>
          <dgm:dir/>
          <dgm:resizeHandles val="exact"/>
        </dgm:presLayoutVars>
      </dgm:prSet>
      <dgm:spPr/>
    </dgm:pt>
    <dgm:pt modelId="{F3288DCE-83EE-4E51-9566-D6414B099972}" type="pres">
      <dgm:prSet presAssocID="{14354CA2-E6FC-41B9-BD6A-7B8560871ABE}" presName="bkgdShp" presStyleLbl="alignAccFollowNode1" presStyleIdx="0" presStyleCnt="1"/>
      <dgm:spPr/>
    </dgm:pt>
    <dgm:pt modelId="{48A23AF4-6B32-47F4-8E3B-93D26B2135A6}" type="pres">
      <dgm:prSet presAssocID="{14354CA2-E6FC-41B9-BD6A-7B8560871ABE}" presName="linComp" presStyleCnt="0"/>
      <dgm:spPr/>
    </dgm:pt>
    <dgm:pt modelId="{C8A01224-B436-4395-AB0C-9DB117B732E9}" type="pres">
      <dgm:prSet presAssocID="{0332E0F4-F283-4CEB-91D9-5A72E94880D0}" presName="compNode" presStyleCnt="0"/>
      <dgm:spPr/>
    </dgm:pt>
    <dgm:pt modelId="{21AC9DF7-0832-440F-9C3D-EA6E114A146D}" type="pres">
      <dgm:prSet presAssocID="{0332E0F4-F283-4CEB-91D9-5A72E94880D0}" presName="node" presStyleLbl="node1" presStyleIdx="0" presStyleCnt="2">
        <dgm:presLayoutVars>
          <dgm:bulletEnabled val="1"/>
        </dgm:presLayoutVars>
      </dgm:prSet>
      <dgm:spPr/>
    </dgm:pt>
    <dgm:pt modelId="{72FA7A4A-6DFA-48EF-A767-B970457BC294}" type="pres">
      <dgm:prSet presAssocID="{0332E0F4-F283-4CEB-91D9-5A72E94880D0}" presName="invisiNode" presStyleLbl="node1" presStyleIdx="0" presStyleCnt="2"/>
      <dgm:spPr/>
    </dgm:pt>
    <dgm:pt modelId="{E7953C82-58FB-4721-93C1-81A53BC13F22}" type="pres">
      <dgm:prSet presAssocID="{0332E0F4-F283-4CEB-91D9-5A72E94880D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B6C4CF-BA2D-465B-8D45-E1F7311D6AFF}" type="pres">
      <dgm:prSet presAssocID="{865A75D3-E71E-497C-84B5-3A5586BFB8D8}" presName="sibTrans" presStyleLbl="sibTrans2D1" presStyleIdx="0" presStyleCnt="0"/>
      <dgm:spPr/>
    </dgm:pt>
    <dgm:pt modelId="{E1997A60-DF79-4495-A4DD-77DAE982B2DA}" type="pres">
      <dgm:prSet presAssocID="{21FBE60E-EA96-4B55-8AAC-BEADCABFABF2}" presName="compNode" presStyleCnt="0"/>
      <dgm:spPr/>
    </dgm:pt>
    <dgm:pt modelId="{202C6917-EE44-4998-9882-44A25A300569}" type="pres">
      <dgm:prSet presAssocID="{21FBE60E-EA96-4B55-8AAC-BEADCABFABF2}" presName="node" presStyleLbl="node1" presStyleIdx="1" presStyleCnt="2" custLinFactNeighborY="0">
        <dgm:presLayoutVars>
          <dgm:bulletEnabled val="1"/>
        </dgm:presLayoutVars>
      </dgm:prSet>
      <dgm:spPr/>
    </dgm:pt>
    <dgm:pt modelId="{4136932C-694E-4C2C-B3B5-C2AA330CA558}" type="pres">
      <dgm:prSet presAssocID="{21FBE60E-EA96-4B55-8AAC-BEADCABFABF2}" presName="invisiNode" presStyleLbl="node1" presStyleIdx="1" presStyleCnt="2"/>
      <dgm:spPr/>
    </dgm:pt>
    <dgm:pt modelId="{55A5D3CE-C32F-47CA-8884-C6FE66FCFAD2}" type="pres">
      <dgm:prSet presAssocID="{21FBE60E-EA96-4B55-8AAC-BEADCABFABF2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CDBFA91B-455A-4BC0-AFA5-CE4D745A559C}" type="presOf" srcId="{865A75D3-E71E-497C-84B5-3A5586BFB8D8}" destId="{E5B6C4CF-BA2D-465B-8D45-E1F7311D6AFF}" srcOrd="0" destOrd="0" presId="urn:microsoft.com/office/officeart/2005/8/layout/pList2"/>
    <dgm:cxn modelId="{38D3F74D-9877-4122-867F-37BF01F94814}" type="presOf" srcId="{21FBE60E-EA96-4B55-8AAC-BEADCABFABF2}" destId="{202C6917-EE44-4998-9882-44A25A300569}" srcOrd="0" destOrd="0" presId="urn:microsoft.com/office/officeart/2005/8/layout/pList2"/>
    <dgm:cxn modelId="{42157DA3-B685-42ED-8FF4-BEF88C9D888C}" srcId="{14354CA2-E6FC-41B9-BD6A-7B8560871ABE}" destId="{21FBE60E-EA96-4B55-8AAC-BEADCABFABF2}" srcOrd="1" destOrd="0" parTransId="{FA603C7C-F02C-4F86-843E-4978A566BA48}" sibTransId="{E5FB1211-7FAF-483F-BAAB-B9F8550CA668}"/>
    <dgm:cxn modelId="{17930AB8-9622-4DCB-BD96-63CDE63FA88D}" type="presOf" srcId="{0332E0F4-F283-4CEB-91D9-5A72E94880D0}" destId="{21AC9DF7-0832-440F-9C3D-EA6E114A146D}" srcOrd="0" destOrd="0" presId="urn:microsoft.com/office/officeart/2005/8/layout/pList2"/>
    <dgm:cxn modelId="{73C841DD-3DD0-4413-B42E-74A79BCBDE45}" type="presOf" srcId="{14354CA2-E6FC-41B9-BD6A-7B8560871ABE}" destId="{E9A6BEA7-0E18-425A-A613-C43C4310D132}" srcOrd="0" destOrd="0" presId="urn:microsoft.com/office/officeart/2005/8/layout/pList2"/>
    <dgm:cxn modelId="{706719E8-05AB-4FCD-9F5A-2AE9364F35BA}" srcId="{14354CA2-E6FC-41B9-BD6A-7B8560871ABE}" destId="{0332E0F4-F283-4CEB-91D9-5A72E94880D0}" srcOrd="0" destOrd="0" parTransId="{1EA8AA3B-F056-4B03-977D-951DD417D440}" sibTransId="{865A75D3-E71E-497C-84B5-3A5586BFB8D8}"/>
    <dgm:cxn modelId="{DC59851F-3E56-4482-9FA9-2E81F10F3700}" type="presParOf" srcId="{E9A6BEA7-0E18-425A-A613-C43C4310D132}" destId="{F3288DCE-83EE-4E51-9566-D6414B099972}" srcOrd="0" destOrd="0" presId="urn:microsoft.com/office/officeart/2005/8/layout/pList2"/>
    <dgm:cxn modelId="{18B82930-2AB6-4E53-A89D-6D67F45A00B9}" type="presParOf" srcId="{E9A6BEA7-0E18-425A-A613-C43C4310D132}" destId="{48A23AF4-6B32-47F4-8E3B-93D26B2135A6}" srcOrd="1" destOrd="0" presId="urn:microsoft.com/office/officeart/2005/8/layout/pList2"/>
    <dgm:cxn modelId="{EDDE0812-DA55-41CA-B80B-FB41A99583F8}" type="presParOf" srcId="{48A23AF4-6B32-47F4-8E3B-93D26B2135A6}" destId="{C8A01224-B436-4395-AB0C-9DB117B732E9}" srcOrd="0" destOrd="0" presId="urn:microsoft.com/office/officeart/2005/8/layout/pList2"/>
    <dgm:cxn modelId="{C1EC5680-648D-4BA0-9345-B770ADE17653}" type="presParOf" srcId="{C8A01224-B436-4395-AB0C-9DB117B732E9}" destId="{21AC9DF7-0832-440F-9C3D-EA6E114A146D}" srcOrd="0" destOrd="0" presId="urn:microsoft.com/office/officeart/2005/8/layout/pList2"/>
    <dgm:cxn modelId="{E90A4D4D-1252-4922-87DA-F7101C036CDE}" type="presParOf" srcId="{C8A01224-B436-4395-AB0C-9DB117B732E9}" destId="{72FA7A4A-6DFA-48EF-A767-B970457BC294}" srcOrd="1" destOrd="0" presId="urn:microsoft.com/office/officeart/2005/8/layout/pList2"/>
    <dgm:cxn modelId="{0512D801-E46A-4AA8-BBE1-1609739325A5}" type="presParOf" srcId="{C8A01224-B436-4395-AB0C-9DB117B732E9}" destId="{E7953C82-58FB-4721-93C1-81A53BC13F22}" srcOrd="2" destOrd="0" presId="urn:microsoft.com/office/officeart/2005/8/layout/pList2"/>
    <dgm:cxn modelId="{B797DEA1-8116-41C1-83D7-548E4EDF7E3E}" type="presParOf" srcId="{48A23AF4-6B32-47F4-8E3B-93D26B2135A6}" destId="{E5B6C4CF-BA2D-465B-8D45-E1F7311D6AFF}" srcOrd="1" destOrd="0" presId="urn:microsoft.com/office/officeart/2005/8/layout/pList2"/>
    <dgm:cxn modelId="{2481ABEF-2D3B-4264-A5D3-C5A4CFC4C04A}" type="presParOf" srcId="{48A23AF4-6B32-47F4-8E3B-93D26B2135A6}" destId="{E1997A60-DF79-4495-A4DD-77DAE982B2DA}" srcOrd="2" destOrd="0" presId="urn:microsoft.com/office/officeart/2005/8/layout/pList2"/>
    <dgm:cxn modelId="{83EA7D50-9135-4900-A64E-E83B1FEE32EB}" type="presParOf" srcId="{E1997A60-DF79-4495-A4DD-77DAE982B2DA}" destId="{202C6917-EE44-4998-9882-44A25A300569}" srcOrd="0" destOrd="0" presId="urn:microsoft.com/office/officeart/2005/8/layout/pList2"/>
    <dgm:cxn modelId="{3F94C70C-37DF-45A2-922A-1FB5E19A664E}" type="presParOf" srcId="{E1997A60-DF79-4495-A4DD-77DAE982B2DA}" destId="{4136932C-694E-4C2C-B3B5-C2AA330CA558}" srcOrd="1" destOrd="0" presId="urn:microsoft.com/office/officeart/2005/8/layout/pList2"/>
    <dgm:cxn modelId="{A431DF11-C1B9-405D-B095-98F4639AA5A9}" type="presParOf" srcId="{E1997A60-DF79-4495-A4DD-77DAE982B2DA}" destId="{55A5D3CE-C32F-47CA-8884-C6FE66FCFAD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Code Composer Studio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LinFactNeighborY="-25468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dirty="0"/>
            <a:t>	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/>
      <dgm:spPr/>
      <dgm:t>
        <a:bodyPr/>
        <a:lstStyle/>
        <a:p>
          <a:r>
            <a:rPr lang="en-US" sz="1100" dirty="0"/>
            <a:t> Read temperature and humidity  </a:t>
          </a:r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20E3BEB-271C-433B-9652-BB812E88C467}">
      <dgm:prSet phldrT="[Text]"/>
      <dgm:spPr/>
      <dgm:t>
        <a:bodyPr/>
        <a:lstStyle/>
        <a:p>
          <a:r>
            <a:rPr lang="en-US" sz="1100" dirty="0"/>
            <a:t> 1-wire connection</a:t>
          </a:r>
        </a:p>
      </dgm:t>
    </dgm:pt>
    <dgm:pt modelId="{9AE5A5ED-71F2-4258-8B99-C94B09AFBDED}" type="parTrans" cxnId="{F05B71ED-2725-4806-8A8A-5F8F3A09DBED}">
      <dgm:prSet/>
      <dgm:spPr/>
      <dgm:t>
        <a:bodyPr/>
        <a:lstStyle/>
        <a:p>
          <a:endParaRPr lang="en-US"/>
        </a:p>
      </dgm:t>
    </dgm:pt>
    <dgm:pt modelId="{564E17D9-C69C-4525-BCC9-39B261E40232}" type="sibTrans" cxnId="{F05B71ED-2725-4806-8A8A-5F8F3A09DBED}">
      <dgm:prSet/>
      <dgm:spPr/>
      <dgm:t>
        <a:bodyPr/>
        <a:lstStyle/>
        <a:p>
          <a:endParaRPr lang="en-US"/>
        </a:p>
      </dgm:t>
    </dgm:pt>
    <dgm:pt modelId="{CC72D311-1C34-43ED-8E81-63A55D65F4CC}">
      <dgm:prSet phldrT="[Text]"/>
      <dgm:spPr/>
      <dgm:t>
        <a:bodyPr/>
        <a:lstStyle/>
        <a:p>
          <a:r>
            <a:rPr lang="en-US" sz="1100" dirty="0"/>
            <a:t> MCU sends start signal - DHT22 changes state from low power to run mode - DHT22 sends back data (humidity-temperature).</a:t>
          </a:r>
        </a:p>
      </dgm:t>
    </dgm:pt>
    <dgm:pt modelId="{9C3D29C4-AAA8-4AF7-BA20-8A05135D0250}" type="parTrans" cxnId="{F99A0B99-3D5E-4B6D-82A8-22C5472231EF}">
      <dgm:prSet/>
      <dgm:spPr/>
      <dgm:t>
        <a:bodyPr/>
        <a:lstStyle/>
        <a:p>
          <a:endParaRPr lang="en-US"/>
        </a:p>
      </dgm:t>
    </dgm:pt>
    <dgm:pt modelId="{B7BFA8DB-C179-46B8-8DCB-1204FB097C40}" type="sibTrans" cxnId="{F99A0B99-3D5E-4B6D-82A8-22C5472231EF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88917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4002C97-E8C9-43A0-AF62-6F929B17ED36}" type="presOf" srcId="{CC72D311-1C34-43ED-8E81-63A55D65F4CC}" destId="{5328E9DE-ABC1-4CAE-AD14-FDBE3C3DD788}" srcOrd="0" destOrd="3" presId="urn:microsoft.com/office/officeart/2005/8/layout/vList5"/>
    <dgm:cxn modelId="{F99A0B99-3D5E-4B6D-82A8-22C5472231EF}" srcId="{ABB5BD17-A21F-4FA0-AD54-03F045F8F545}" destId="{CC72D311-1C34-43ED-8E81-63A55D65F4CC}" srcOrd="3" destOrd="0" parTransId="{9C3D29C4-AAA8-4AF7-BA20-8A05135D0250}" sibTransId="{B7BFA8DB-C179-46B8-8DCB-1204FB097C40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F05B71ED-2725-4806-8A8A-5F8F3A09DBED}" srcId="{ABB5BD17-A21F-4FA0-AD54-03F045F8F545}" destId="{B20E3BEB-271C-433B-9652-BB812E88C467}" srcOrd="2" destOrd="0" parTransId="{9AE5A5ED-71F2-4258-8B99-C94B09AFBDED}" sibTransId="{564E17D9-C69C-4525-BCC9-39B261E40232}"/>
    <dgm:cxn modelId="{95ED54F8-614B-4A7B-83DA-7923573EE259}" type="presOf" srcId="{B20E3BEB-271C-433B-9652-BB812E88C467}" destId="{5328E9DE-ABC1-4CAE-AD14-FDBE3C3DD788}" srcOrd="0" destOrd="2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b="0" i="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dirty="0"/>
            <a:t>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 custT="1"/>
      <dgm:spPr/>
      <dgm:t>
        <a:bodyPr/>
        <a:lstStyle/>
        <a:p>
          <a:r>
            <a:rPr lang="en-US" sz="1100" b="0" i="0" dirty="0"/>
            <a:t> Digital Ambient Light Sensor</a:t>
          </a:r>
          <a:endParaRPr lang="en-US" sz="1100" dirty="0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A89F3DE2-28A3-4AE2-A2F8-F6135544F657}">
      <dgm:prSet phldrT="[Text]" custT="1"/>
      <dgm:spPr/>
      <dgm:t>
        <a:bodyPr/>
        <a:lstStyle/>
        <a:p>
          <a:r>
            <a:rPr lang="en-US" sz="1100" dirty="0"/>
            <a:t> I2C Interface</a:t>
          </a:r>
        </a:p>
      </dgm:t>
    </dgm:pt>
    <dgm:pt modelId="{CB43B5C8-686E-400B-B458-BB6E8A8CF2D2}" type="sibTrans" cxnId="{533D9935-429F-4981-9A41-FB72A55AEEE5}">
      <dgm:prSet/>
      <dgm:spPr/>
      <dgm:t>
        <a:bodyPr/>
        <a:lstStyle/>
        <a:p>
          <a:endParaRPr lang="en-US"/>
        </a:p>
      </dgm:t>
    </dgm:pt>
    <dgm:pt modelId="{06C2D14F-32FD-4E5F-96C5-F78726050D54}" type="parTrans" cxnId="{533D9935-429F-4981-9A41-FB72A55AEEE5}">
      <dgm:prSet/>
      <dgm:spPr/>
      <dgm:t>
        <a:bodyPr/>
        <a:lstStyle/>
        <a:p>
          <a:endParaRPr lang="en-US"/>
        </a:p>
      </dgm:t>
    </dgm:pt>
    <dgm:pt modelId="{B9807C07-4F06-4B5B-9A8A-96233CABBEE8}">
      <dgm:prSet phldrT="[Text]" custT="1"/>
      <dgm:spPr/>
      <dgm:t>
        <a:bodyPr/>
        <a:lstStyle/>
        <a:p>
          <a:r>
            <a:rPr lang="en-US" sz="1100" dirty="0"/>
            <a:t> Description:</a:t>
          </a:r>
        </a:p>
      </dgm:t>
    </dgm:pt>
    <dgm:pt modelId="{02142EC3-3587-4693-9BFE-6427AA8976F8}" type="parTrans" cxnId="{65D3552A-3AF6-46C6-83F7-89D5F96BB453}">
      <dgm:prSet/>
      <dgm:spPr/>
      <dgm:t>
        <a:bodyPr/>
        <a:lstStyle/>
        <a:p>
          <a:endParaRPr lang="en-US"/>
        </a:p>
      </dgm:t>
    </dgm:pt>
    <dgm:pt modelId="{F40346D5-7616-4DAC-B719-69FD41265D6D}" type="sibTrans" cxnId="{65D3552A-3AF6-46C6-83F7-89D5F96BB453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ScaleY="79801" custLinFactNeighborY="-1474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66234" custLinFactNeighborX="0" custLinFactNeighborY="-20828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65D3552A-3AF6-46C6-83F7-89D5F96BB453}" srcId="{ABB5BD17-A21F-4FA0-AD54-03F045F8F545}" destId="{B9807C07-4F06-4B5B-9A8A-96233CABBEE8}" srcOrd="3" destOrd="0" parTransId="{02142EC3-3587-4693-9BFE-6427AA8976F8}" sibTransId="{F40346D5-7616-4DAC-B719-69FD41265D6D}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533D9935-429F-4981-9A41-FB72A55AEEE5}" srcId="{ABB5BD17-A21F-4FA0-AD54-03F045F8F545}" destId="{A89F3DE2-28A3-4AE2-A2F8-F6135544F657}" srcOrd="2" destOrd="0" parTransId="{06C2D14F-32FD-4E5F-96C5-F78726050D54}" sibTransId="{CB43B5C8-686E-400B-B458-BB6E8A8CF2D2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365A946B-6265-41B4-8607-D396AFD27FE4}" type="presOf" srcId="{A89F3DE2-28A3-4AE2-A2F8-F6135544F657}" destId="{5328E9DE-ABC1-4CAE-AD14-FDBE3C3DD788}" srcOrd="0" destOrd="2" presId="urn:microsoft.com/office/officeart/2005/8/layout/vList5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201A5DF3-0672-4AF7-B7E3-E1A229C796B1}" type="presOf" srcId="{B9807C07-4F06-4B5B-9A8A-96233CABBEE8}" destId="{5328E9DE-ABC1-4CAE-AD14-FDBE3C3DD788}" srcOrd="0" destOrd="3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88DCE-83EE-4E51-9566-D6414B099972}">
      <dsp:nvSpPr>
        <dsp:cNvPr id="0" name=""/>
        <dsp:cNvSpPr/>
      </dsp:nvSpPr>
      <dsp:spPr>
        <a:xfrm>
          <a:off x="0" y="0"/>
          <a:ext cx="7027694" cy="15897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3C82-58FB-4721-93C1-81A53BC13F22}">
      <dsp:nvSpPr>
        <dsp:cNvPr id="0" name=""/>
        <dsp:cNvSpPr/>
      </dsp:nvSpPr>
      <dsp:spPr>
        <a:xfrm>
          <a:off x="211637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AC9DF7-0832-440F-9C3D-EA6E114A146D}">
      <dsp:nvSpPr>
        <dsp:cNvPr id="0" name=""/>
        <dsp:cNvSpPr/>
      </dsp:nvSpPr>
      <dsp:spPr>
        <a:xfrm rot="10800000">
          <a:off x="211637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DHT22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2.5mA max current use during conversion (while requesting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-0 to 100% humidity reading with 2-5% accuracy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0 to 80°C temperature readings ±0.5°C accuracy</a:t>
          </a:r>
          <a:endParaRPr lang="en-US" sz="1200" b="1" kern="1200" dirty="0">
            <a:solidFill>
              <a:schemeClr val="bg1"/>
            </a:solidFill>
          </a:endParaRPr>
        </a:p>
      </dsp:txBody>
      <dsp:txXfrm rot="10800000">
        <a:off x="271391" y="1589728"/>
        <a:ext cx="3025453" cy="1883246"/>
      </dsp:txXfrm>
    </dsp:sp>
    <dsp:sp modelId="{55A5D3CE-C32F-47CA-8884-C6FE66FCFAD2}">
      <dsp:nvSpPr>
        <dsp:cNvPr id="0" name=""/>
        <dsp:cNvSpPr/>
      </dsp:nvSpPr>
      <dsp:spPr>
        <a:xfrm>
          <a:off x="3671095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2C6917-EE44-4998-9882-44A25A300569}">
      <dsp:nvSpPr>
        <dsp:cNvPr id="0" name=""/>
        <dsp:cNvSpPr/>
      </dsp:nvSpPr>
      <dsp:spPr>
        <a:xfrm rot="10800000">
          <a:off x="3671095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CJMCU-3216 AP3216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sp:txBody>
      <dsp:txXfrm rot="10800000">
        <a:off x="3730849" y="1589728"/>
        <a:ext cx="3025453" cy="188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921492" y="-1580219"/>
          <a:ext cx="680484" cy="4011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sz="17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 Composer Studio</a:t>
          </a:r>
        </a:p>
      </dsp:txBody>
      <dsp:txXfrm rot="-5400000">
        <a:off x="2256212" y="118279"/>
        <a:ext cx="3977826" cy="61404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256212" cy="85060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noFill/>
          </a:endParaRPr>
        </a:p>
      </dsp:txBody>
      <dsp:txXfrm>
        <a:off x="41523" y="41523"/>
        <a:ext cx="2173166" cy="767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89351" y="-1789124"/>
          <a:ext cx="992294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kern="1200" dirty="0"/>
            <a:t>	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Read temperature and humidity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1-wire connection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MCU sends start signal - DHT22 changes state from low power to run mode - DHT22 sends back data (humidity-temperature).</a:t>
          </a:r>
        </a:p>
      </dsp:txBody>
      <dsp:txXfrm rot="-5400000">
        <a:off x="2798205" y="250462"/>
        <a:ext cx="4926146" cy="895414"/>
      </dsp:txXfrm>
    </dsp:sp>
    <dsp:sp modelId="{D5A56A03-553A-4CF6-94A9-FA88490F3CDB}">
      <dsp:nvSpPr>
        <dsp:cNvPr id="0" name=""/>
        <dsp:cNvSpPr/>
      </dsp:nvSpPr>
      <dsp:spPr>
        <a:xfrm>
          <a:off x="0" y="681"/>
          <a:ext cx="2798205" cy="139497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68097" y="68778"/>
        <a:ext cx="2662011" cy="1258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43974" y="-1805879"/>
          <a:ext cx="1083048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Digital Ambient Light Sensor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I2C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Description:</a:t>
          </a:r>
        </a:p>
      </dsp:txBody>
      <dsp:txXfrm rot="-5400000">
        <a:off x="2798205" y="192760"/>
        <a:ext cx="4921716" cy="97730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798205" cy="163111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79625" y="79625"/>
        <a:ext cx="2638955" cy="1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1704-5C83-0141-A9E1-74D8EA1C3DAE}" type="datetimeFigureOut">
              <a:rPr lang="en-US" smtClean="0">
                <a:latin typeface="Arial"/>
              </a:rPr>
              <a:pPr/>
              <a:t>30-May-17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036E-04DF-EF4A-99E2-8E5D50C22E70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1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9879085-23FA-3544-90BF-8EB0C47BDEEA}" type="datetimeFigureOut">
              <a:rPr lang="en-US" smtClean="0"/>
              <a:pPr/>
              <a:t>30-May-17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76E2E4B-81B4-D14B-9A81-A0E047802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2E4B-81B4-D14B-9A81-A0E0478026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9144000" cy="5143500"/>
          </a:xfrm>
          <a:prstGeom prst="rect">
            <a:avLst/>
          </a:prstGeom>
          <a:ln>
            <a:solidFill>
              <a:srgbClr val="E0E1E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2617110"/>
            <a:ext cx="5426201" cy="1000660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720394"/>
            <a:ext cx="5464685" cy="69804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Saguaro_Tech_RGB_XLR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" y="939864"/>
            <a:ext cx="3199644" cy="8726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3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01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8" y="2266098"/>
            <a:ext cx="4406354" cy="1379230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7" y="1054252"/>
            <a:ext cx="4406355" cy="10735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27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874" y="1200151"/>
            <a:ext cx="3489327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977" y="1200151"/>
            <a:ext cx="3624943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1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6" y="1063365"/>
            <a:ext cx="373062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60" y="1631156"/>
            <a:ext cx="3730626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937" y="1063365"/>
            <a:ext cx="387634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221" y="1631156"/>
            <a:ext cx="3693460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87209" y="-1"/>
            <a:ext cx="8456791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5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47"/>
            <a:ext cx="1033852" cy="5148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4888" y="-11547"/>
            <a:ext cx="8139112" cy="879701"/>
          </a:xfrm>
          <a:prstGeom prst="rect">
            <a:avLst/>
          </a:prstGeom>
          <a:solidFill>
            <a:srgbClr val="E0E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76" y="86178"/>
            <a:ext cx="7345044" cy="6890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4" y="974418"/>
            <a:ext cx="7345045" cy="372098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aguaro_Tech_RGB_XLRG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6" y="4714724"/>
            <a:ext cx="1252493" cy="34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6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89025" indent="-174625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018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61" y="2921375"/>
            <a:ext cx="5426201" cy="1000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5486"/>
                </a:solidFill>
              </a:rPr>
              <a:t>Data Acquisition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017068" y="4200525"/>
            <a:ext cx="2908269" cy="643947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72DB5-379E-4F41-BF17-A08971E5EBCA}"/>
              </a:ext>
            </a:extLst>
          </p:cNvPr>
          <p:cNvSpPr txBox="1"/>
          <p:nvPr/>
        </p:nvSpPr>
        <p:spPr>
          <a:xfrm>
            <a:off x="4466492" y="3896751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Vladoiu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Grigore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+mj-ea"/>
              <a:cs typeface="Arial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8023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FF1-484F-44FA-A933-86403E0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MSP432 -&gt; </a:t>
            </a:r>
            <a:r>
              <a:rPr lang="en-US" dirty="0" err="1"/>
              <a:t>NodeMCU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08B4-EFB4-45D1-9CF4-2CB214F8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Connections: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	-&gt; </a:t>
            </a:r>
            <a:r>
              <a:rPr lang="en-US" sz="1400" i="1" u="sng" dirty="0"/>
              <a:t>MSP</a:t>
            </a:r>
            <a:r>
              <a:rPr lang="en-US" sz="1400" dirty="0"/>
              <a:t>:     			RX -&gt; pin 3.2</a:t>
            </a:r>
          </a:p>
          <a:p>
            <a:pPr marL="0" indent="0">
              <a:buNone/>
            </a:pPr>
            <a:r>
              <a:rPr lang="en-US" sz="1400" dirty="0"/>
              <a:t>					 	TX -&gt; pin 3.3</a:t>
            </a:r>
          </a:p>
          <a:p>
            <a:pPr marL="0" indent="0">
              <a:buNone/>
            </a:pPr>
            <a:r>
              <a:rPr lang="en-US" sz="1400" dirty="0"/>
              <a:t>		-&gt; </a:t>
            </a:r>
            <a:r>
              <a:rPr lang="en-US" sz="1400" i="1" u="sng" dirty="0" err="1"/>
              <a:t>NodeMCU</a:t>
            </a:r>
            <a:r>
              <a:rPr lang="en-US" sz="1400" dirty="0"/>
              <a:t>: 		RX -&gt; pin D5</a:t>
            </a:r>
          </a:p>
          <a:p>
            <a:pPr marL="0" indent="0">
              <a:buNone/>
            </a:pPr>
            <a:r>
              <a:rPr lang="en-US" sz="1400" dirty="0"/>
              <a:t>						TX -&gt; pin D6</a:t>
            </a:r>
          </a:p>
          <a:p>
            <a:r>
              <a:rPr lang="en-US" dirty="0"/>
              <a:t>MSP runs a code that sends data through UART on pins 3.2 and 3.3 </a:t>
            </a:r>
          </a:p>
          <a:p>
            <a:r>
              <a:rPr lang="en-US" dirty="0" err="1"/>
              <a:t>NodeMCU</a:t>
            </a:r>
            <a:r>
              <a:rPr lang="en-US" dirty="0"/>
              <a:t> runs a code that reads data through UART on pins D5 and D6</a:t>
            </a:r>
          </a:p>
        </p:txBody>
      </p:sp>
    </p:spTree>
    <p:extLst>
      <p:ext uri="{BB962C8B-B14F-4D97-AF65-F5344CB8AC3E}">
        <p14:creationId xmlns:p14="http://schemas.microsoft.com/office/powerpoint/2010/main" val="557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1CF-4503-4B4C-983D-5C008BB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-&gt;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55F2-1A1C-4D44-A5BC-CCC7BCA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4" y="1146517"/>
            <a:ext cx="7345045" cy="3548884"/>
          </a:xfrm>
        </p:spPr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runs a code that sends data through Wi-Fi to a remote Server</a:t>
            </a:r>
          </a:p>
          <a:p>
            <a:r>
              <a:rPr lang="en-US" dirty="0"/>
              <a:t>The Server code is running and awaits for clients</a:t>
            </a:r>
          </a:p>
          <a:p>
            <a:r>
              <a:rPr lang="en-US" dirty="0"/>
              <a:t>The Client already knows the host name and the password</a:t>
            </a:r>
          </a:p>
          <a:p>
            <a:r>
              <a:rPr lang="en-US" dirty="0"/>
              <a:t>Once the connection is established, the data sent by the </a:t>
            </a:r>
            <a:r>
              <a:rPr lang="en-US" dirty="0" err="1"/>
              <a:t>NodeMCU</a:t>
            </a:r>
            <a:r>
              <a:rPr lang="en-US" dirty="0"/>
              <a:t> is received by the Server and printed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3EC4C00-EC00-408F-A438-2B268F970EA1}"/>
              </a:ext>
            </a:extLst>
          </p:cNvPr>
          <p:cNvSpPr/>
          <p:nvPr/>
        </p:nvSpPr>
        <p:spPr>
          <a:xfrm>
            <a:off x="-106137" y="389543"/>
            <a:ext cx="27574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B410A-0865-4776-A7BF-C95E551B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-&gt; Server</a:t>
            </a:r>
          </a:p>
        </p:txBody>
      </p:sp>
      <p:pic>
        <p:nvPicPr>
          <p:cNvPr id="5" name="Picture 4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6CC1DAE-9220-484F-AB42-8D36EA9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37" y="1300555"/>
            <a:ext cx="2002042" cy="1328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86D7B-A4F8-4B17-963D-563EA6E6D55F}"/>
              </a:ext>
            </a:extLst>
          </p:cNvPr>
          <p:cNvSpPr txBox="1"/>
          <p:nvPr/>
        </p:nvSpPr>
        <p:spPr>
          <a:xfrm rot="814638">
            <a:off x="3902492" y="3634334"/>
            <a:ext cx="108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1A28407-D1BB-42E0-B7F2-CE2F07DFA5F7}"/>
              </a:ext>
            </a:extLst>
          </p:cNvPr>
          <p:cNvSpPr/>
          <p:nvPr/>
        </p:nvSpPr>
        <p:spPr>
          <a:xfrm rot="4951506">
            <a:off x="4430467" y="1506051"/>
            <a:ext cx="1540066" cy="184308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6144841">
            <a:off x="4953340" y="1891399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5805881">
            <a:off x="5361294" y="2302366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EC5D-DE60-4CEC-9F4C-0002DD039137}"/>
              </a:ext>
            </a:extLst>
          </p:cNvPr>
          <p:cNvSpPr/>
          <p:nvPr/>
        </p:nvSpPr>
        <p:spPr>
          <a:xfrm rot="1252003">
            <a:off x="5693282" y="196274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HostName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ECC95-2DF0-4574-8B63-230C65908778}"/>
              </a:ext>
            </a:extLst>
          </p:cNvPr>
          <p:cNvSpPr/>
          <p:nvPr/>
        </p:nvSpPr>
        <p:spPr>
          <a:xfrm rot="20491231">
            <a:off x="4485013" y="2688993"/>
            <a:ext cx="13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DCA99-8597-43EA-864E-06208FCFB961}"/>
              </a:ext>
            </a:extLst>
          </p:cNvPr>
          <p:cNvSpPr txBox="1"/>
          <p:nvPr/>
        </p:nvSpPr>
        <p:spPr>
          <a:xfrm>
            <a:off x="3181556" y="1589332"/>
            <a:ext cx="9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21" name="Picture 20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0772AD6-1557-4A6A-B5C7-9D061087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18" y="3604410"/>
            <a:ext cx="2002042" cy="1328152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B6500F81-7FF5-41D0-A2D3-97A3DEE9D643}"/>
              </a:ext>
            </a:extLst>
          </p:cNvPr>
          <p:cNvSpPr/>
          <p:nvPr/>
        </p:nvSpPr>
        <p:spPr>
          <a:xfrm rot="2694954">
            <a:off x="3341203" y="3376466"/>
            <a:ext cx="1540066" cy="184308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E2E9A20-9835-4B06-BE5A-EF5AFD3ADECB}"/>
              </a:ext>
            </a:extLst>
          </p:cNvPr>
          <p:cNvSpPr/>
          <p:nvPr/>
        </p:nvSpPr>
        <p:spPr>
          <a:xfrm rot="2514402">
            <a:off x="4139535" y="3632104"/>
            <a:ext cx="1148906" cy="133180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B615A66-BEB0-4471-8EED-505765094A88}"/>
              </a:ext>
            </a:extLst>
          </p:cNvPr>
          <p:cNvSpPr/>
          <p:nvPr/>
        </p:nvSpPr>
        <p:spPr>
          <a:xfrm rot="2559992">
            <a:off x="4828744" y="3814125"/>
            <a:ext cx="728140" cy="92060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08638-C8B2-415A-A130-6C7180836EBC}"/>
              </a:ext>
            </a:extLst>
          </p:cNvPr>
          <p:cNvSpPr/>
          <p:nvPr/>
        </p:nvSpPr>
        <p:spPr>
          <a:xfrm>
            <a:off x="-21621" y="2341671"/>
            <a:ext cx="275747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20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F1796-6147-45F4-9BBA-8AEB9556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14" y="1300555"/>
            <a:ext cx="1280163" cy="17800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2199F17-8955-49B8-9B0F-40C3F465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12" y="2346729"/>
            <a:ext cx="1749004" cy="24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-1.97531E-6 L -2.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9" grpId="0" animBg="1"/>
      <p:bldP spid="10" grpId="0" animBg="1"/>
      <p:bldP spid="13" grpId="0" animBg="1"/>
      <p:bldP spid="14" grpId="0"/>
      <p:bldP spid="15" grpId="0"/>
      <p:bldP spid="16" grpId="0"/>
      <p:bldP spid="22" grpId="0" animBg="1"/>
      <p:bldP spid="23" grpId="0" animBg="1"/>
      <p:bldP spid="24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1C52-3C3B-4EC6-8982-65215115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2" y="344658"/>
            <a:ext cx="6921574" cy="4360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chemeClr val="accent2"/>
                </a:solidFill>
                <a:ea typeface="+mj-ea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6E077-F4D1-4E2A-AD82-D0B92A29393A}"/>
              </a:ext>
            </a:extLst>
          </p:cNvPr>
          <p:cNvSpPr txBox="1"/>
          <p:nvPr/>
        </p:nvSpPr>
        <p:spPr>
          <a:xfrm>
            <a:off x="928467" y="1399736"/>
            <a:ext cx="7730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system gathers information from the environment about light, temperature and humidity from 2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data is then transmitted from the sensors to the Microcontroller on I2C(AP3216) or 1-wire(DHT22)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After this, the MCU sends the data on UART to the 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Once the data is stored in the ESP8266 RAM, it will be sent via Wi-Fi to the server running on the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server reads the data and stores it in a .csv file </a:t>
            </a:r>
          </a:p>
        </p:txBody>
      </p:sp>
    </p:spTree>
    <p:extLst>
      <p:ext uri="{BB962C8B-B14F-4D97-AF65-F5344CB8AC3E}">
        <p14:creationId xmlns:p14="http://schemas.microsoft.com/office/powerpoint/2010/main" val="9148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9468-CB03-48E0-A6A1-A67C539A77FC}"/>
              </a:ext>
            </a:extLst>
          </p:cNvPr>
          <p:cNvSpPr txBox="1"/>
          <p:nvPr/>
        </p:nvSpPr>
        <p:spPr>
          <a:xfrm rot="19877489">
            <a:off x="504975" y="1853805"/>
            <a:ext cx="47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6"/>
                </a:solidFill>
              </a:rPr>
              <a:t>What are the requirements?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2691-B9CE-44E2-A7B8-9F6E8CF8E10F}"/>
              </a:ext>
            </a:extLst>
          </p:cNvPr>
          <p:cNvSpPr txBox="1"/>
          <p:nvPr/>
        </p:nvSpPr>
        <p:spPr>
          <a:xfrm rot="19832309">
            <a:off x="3774646" y="2076550"/>
            <a:ext cx="447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486"/>
                </a:solidFill>
              </a:rPr>
              <a:t>How many of the requirements did we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7C15-AE08-477D-8F72-3BFA5C4D8F2C}"/>
              </a:ext>
            </a:extLst>
          </p:cNvPr>
          <p:cNvSpPr txBox="1"/>
          <p:nvPr/>
        </p:nvSpPr>
        <p:spPr>
          <a:xfrm rot="1405089">
            <a:off x="5648602" y="3926406"/>
            <a:ext cx="5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486"/>
                </a:solidFill>
              </a:rPr>
              <a:t>What is left to be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0E8D-4498-41D7-A233-CC00CF9E5BFB}"/>
              </a:ext>
            </a:extLst>
          </p:cNvPr>
          <p:cNvSpPr txBox="1"/>
          <p:nvPr/>
        </p:nvSpPr>
        <p:spPr>
          <a:xfrm rot="1186644">
            <a:off x="1924138" y="3116895"/>
            <a:ext cx="2271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5486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1732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49AE-1E93-4568-B2BE-2DE58A8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MCU’s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98104-BAF1-4850-AA6C-6DB78779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39252"/>
              </p:ext>
            </p:extLst>
          </p:nvPr>
        </p:nvGraphicFramePr>
        <p:xfrm>
          <a:off x="1459365" y="974723"/>
          <a:ext cx="7034163" cy="31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21">
                  <a:extLst>
                    <a:ext uri="{9D8B030D-6E8A-4147-A177-3AD203B41FA5}">
                      <a16:colId xmlns:a16="http://schemas.microsoft.com/office/drawing/2014/main" val="2056428813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61551797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492923809"/>
                    </a:ext>
                  </a:extLst>
                </a:gridCol>
              </a:tblGrid>
              <a:tr h="1242876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42371"/>
                  </a:ext>
                </a:extLst>
              </a:tr>
              <a:tr h="9343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Lots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Low-Power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err="1"/>
                        <a:t>DriverLib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3601"/>
                  </a:ext>
                </a:extLst>
              </a:tr>
              <a:tr h="1004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that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Uses lots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a lot of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46388"/>
                  </a:ext>
                </a:extLst>
              </a:tr>
            </a:tbl>
          </a:graphicData>
        </a:graphic>
      </p:graphicFrame>
      <p:pic>
        <p:nvPicPr>
          <p:cNvPr id="6" name="Picture 5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9572B0E6-2833-46F5-A9C3-4A825D6E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5" y="974724"/>
            <a:ext cx="2342272" cy="1233903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7DC24BDA-84F3-4F26-BDBD-82AE373D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4" y="974723"/>
            <a:ext cx="2328203" cy="1233903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CB9A07F9-C04D-46B4-BFF3-3CB95D1F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49" y="974725"/>
            <a:ext cx="2363688" cy="1233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F7308-7B8A-4A02-9C11-2EEFFC16C220}"/>
              </a:ext>
            </a:extLst>
          </p:cNvPr>
          <p:cNvSpPr txBox="1"/>
          <p:nvPr/>
        </p:nvSpPr>
        <p:spPr>
          <a:xfrm>
            <a:off x="689316" y="243487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4AE0F-B99B-4352-99E1-339C923A4164}"/>
              </a:ext>
            </a:extLst>
          </p:cNvPr>
          <p:cNvSpPr txBox="1"/>
          <p:nvPr/>
        </p:nvSpPr>
        <p:spPr>
          <a:xfrm>
            <a:off x="601394" y="3345612"/>
            <a:ext cx="95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3C6-8477-4901-AE20-D22632E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0AF-69C0-4F1D-A82B-609FC8C4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33" y="1458686"/>
            <a:ext cx="7345045" cy="3098830"/>
          </a:xfrm>
        </p:spPr>
        <p:txBody>
          <a:bodyPr/>
          <a:lstStyle/>
          <a:p>
            <a:r>
              <a:rPr lang="en-US" dirty="0"/>
              <a:t>Active Mode -&gt; 80 </a:t>
            </a:r>
            <a:r>
              <a:rPr lang="el-GR" dirty="0"/>
              <a:t>μ</a:t>
            </a:r>
            <a:r>
              <a:rPr lang="en-US" dirty="0"/>
              <a:t>A/MHz</a:t>
            </a:r>
          </a:p>
          <a:p>
            <a:r>
              <a:rPr lang="en-US" dirty="0"/>
              <a:t>Low-Frequency Active -&gt; 83 </a:t>
            </a:r>
            <a:r>
              <a:rPr lang="el-GR" dirty="0"/>
              <a:t>μ</a:t>
            </a:r>
            <a:r>
              <a:rPr lang="en-US" dirty="0"/>
              <a:t>A at 128 kHz</a:t>
            </a:r>
          </a:p>
          <a:p>
            <a:r>
              <a:rPr lang="en-US" dirty="0"/>
              <a:t>LPM3(with RTC) -&gt; 660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LPM3.5(with RTC) -&gt; 630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LPM4 -&gt; 500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LPM4.5 -&gt; 25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sensors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57605"/>
              </p:ext>
            </p:extLst>
          </p:nvPr>
        </p:nvGraphicFramePr>
        <p:xfrm>
          <a:off x="1476226" y="1024292"/>
          <a:ext cx="7027694" cy="353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81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BA0-7D8F-43C5-97B1-A592B444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Wireless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3B03B-C683-4ED6-8C03-84CACA97F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01625"/>
              </p:ext>
            </p:extLst>
          </p:nvPr>
        </p:nvGraphicFramePr>
        <p:xfrm>
          <a:off x="1641599" y="974724"/>
          <a:ext cx="6862638" cy="35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4281990947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796927290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816927166"/>
                    </a:ext>
                  </a:extLst>
                </a:gridCol>
              </a:tblGrid>
              <a:tr h="1184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6190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1.6km)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Medium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4km)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7616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Hard to configure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565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C75A49-8703-4052-8234-93F44211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9" y="974726"/>
            <a:ext cx="2296800" cy="1192476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66B2E99D-1EC9-4CC6-BE96-C0875C3A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9" y="974726"/>
            <a:ext cx="2253599" cy="1192476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E7EDF392-A338-4129-A63C-36EAAB2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99" y="974726"/>
            <a:ext cx="2311921" cy="119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2A388-9C28-4176-98CE-6DE4654DE874}"/>
              </a:ext>
            </a:extLst>
          </p:cNvPr>
          <p:cNvSpPr txBox="1"/>
          <p:nvPr/>
        </p:nvSpPr>
        <p:spPr>
          <a:xfrm>
            <a:off x="768497" y="25732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92499-7C67-4A87-BA47-0FBF66A77EED}"/>
              </a:ext>
            </a:extLst>
          </p:cNvPr>
          <p:cNvSpPr txBox="1"/>
          <p:nvPr/>
        </p:nvSpPr>
        <p:spPr>
          <a:xfrm>
            <a:off x="684999" y="3758203"/>
            <a:ext cx="80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7B2-ECA2-4D6F-BE34-96DA59D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F2DB83D-5DDC-430E-BD58-C35FBEBD6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241733"/>
              </p:ext>
            </p:extLst>
          </p:nvPr>
        </p:nvGraphicFramePr>
        <p:xfrm>
          <a:off x="718457" y="928914"/>
          <a:ext cx="4165600" cy="373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1BB5F0B1-812E-4B3C-9075-EAC14860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308047"/>
              </p:ext>
            </p:extLst>
          </p:nvPr>
        </p:nvGraphicFramePr>
        <p:xfrm>
          <a:off x="4659086" y="994229"/>
          <a:ext cx="4367348" cy="367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8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components of the project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53689"/>
              </p:ext>
            </p:extLst>
          </p:nvPr>
        </p:nvGraphicFramePr>
        <p:xfrm>
          <a:off x="1697768" y="3710523"/>
          <a:ext cx="6267257" cy="8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A desk with a computer monitor&#10;&#10;Description generated with high confidence">
            <a:extLst>
              <a:ext uri="{FF2B5EF4-FFF2-40B4-BE49-F238E27FC236}">
                <a16:creationId xmlns:a16="http://schemas.microsoft.com/office/drawing/2014/main" id="{E8E6184F-3536-462F-AE68-6505C40D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75656" y="1087266"/>
            <a:ext cx="5711483" cy="2422525"/>
          </a:xfrm>
        </p:spPr>
      </p:pic>
    </p:spTree>
    <p:extLst>
      <p:ext uri="{BB962C8B-B14F-4D97-AF65-F5344CB8AC3E}">
        <p14:creationId xmlns:p14="http://schemas.microsoft.com/office/powerpoint/2010/main" val="163420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-&gt; MCU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152235"/>
              </p:ext>
            </p:extLst>
          </p:nvPr>
        </p:nvGraphicFramePr>
        <p:xfrm>
          <a:off x="944842" y="1112947"/>
          <a:ext cx="7772792" cy="139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838047"/>
              </p:ext>
            </p:extLst>
          </p:nvPr>
        </p:nvGraphicFramePr>
        <p:xfrm>
          <a:off x="944842" y="2846995"/>
          <a:ext cx="7772792" cy="204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38" y="4155479"/>
            <a:ext cx="4866396" cy="4555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C8012-7288-458C-97D3-40B569C718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5563" y="2386437"/>
            <a:ext cx="4382086" cy="5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Firetide-Presentation-16x9-Revised2">
  <a:themeElements>
    <a:clrScheme name="Custom 21">
      <a:dk1>
        <a:sysClr val="windowText" lastClr="000000"/>
      </a:dk1>
      <a:lt1>
        <a:sysClr val="window" lastClr="FFFFFF"/>
      </a:lt1>
      <a:dk2>
        <a:srgbClr val="005486"/>
      </a:dk2>
      <a:lt2>
        <a:srgbClr val="EEECE1"/>
      </a:lt2>
      <a:accent1>
        <a:srgbClr val="074173"/>
      </a:accent1>
      <a:accent2>
        <a:srgbClr val="A21622"/>
      </a:accent2>
      <a:accent3>
        <a:srgbClr val="88B818"/>
      </a:accent3>
      <a:accent4>
        <a:srgbClr val="CCC48D"/>
      </a:accent4>
      <a:accent5>
        <a:srgbClr val="0B60AE"/>
      </a:accent5>
      <a:accent6>
        <a:srgbClr val="C97E06"/>
      </a:accent6>
      <a:hlink>
        <a:srgbClr val="186FB6"/>
      </a:hlink>
      <a:folHlink>
        <a:srgbClr val="9340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444</Words>
  <Application>Microsoft Office PowerPoint</Application>
  <PresentationFormat>On-screen Show (16:9)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Firetide-Presentation-16x9-Revised2</vt:lpstr>
      <vt:lpstr>Data Acquisition System </vt:lpstr>
      <vt:lpstr>Introduction</vt:lpstr>
      <vt:lpstr>Different types of MCU’s</vt:lpstr>
      <vt:lpstr>MSP432 Sleep Modes</vt:lpstr>
      <vt:lpstr>Different types of sensors </vt:lpstr>
      <vt:lpstr>Different types of Wireless communication</vt:lpstr>
      <vt:lpstr>Comparisons</vt:lpstr>
      <vt:lpstr>The main components of the project</vt:lpstr>
      <vt:lpstr>Sensors -&gt; MCU</vt:lpstr>
      <vt:lpstr>MSP432 -&gt; NodeMCU </vt:lpstr>
      <vt:lpstr>NodeMCU -&gt; Server </vt:lpstr>
      <vt:lpstr>NodeMCU -&gt; Server</vt:lpstr>
      <vt:lpstr>PowerPoint Presentation</vt:lpstr>
    </vt:vector>
  </TitlesOfParts>
  <Company>2M Creative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2M Creative</dc:creator>
  <cp:lastModifiedBy>Mihnea Nandra</cp:lastModifiedBy>
  <cp:revision>294</cp:revision>
  <dcterms:created xsi:type="dcterms:W3CDTF">2013-06-21T21:10:56Z</dcterms:created>
  <dcterms:modified xsi:type="dcterms:W3CDTF">2017-05-30T11:46:01Z</dcterms:modified>
</cp:coreProperties>
</file>