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409" r:id="rId2"/>
    <p:sldId id="272" r:id="rId3"/>
    <p:sldId id="257" r:id="rId4"/>
    <p:sldId id="313" r:id="rId5"/>
    <p:sldId id="314" r:id="rId6"/>
    <p:sldId id="315" r:id="rId7"/>
    <p:sldId id="316" r:id="rId8"/>
    <p:sldId id="408" r:id="rId9"/>
    <p:sldId id="31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6]" lastIdx="1" clrIdx="6"/>
  <p:cmAuthor id="1" name="Na'ama Av-Shalom" initials="NA" lastIdx="13" clrIdx="0"/>
  <p:cmAuthor id="2" name="Microsoft Office User" initials="Office" lastIdx="9" clrIdx="1"/>
  <p:cmAuthor id="3" name="Microsoft Office User" initials="Office [2]" lastIdx="1" clrIdx="2"/>
  <p:cmAuthor id="4" name="Microsoft Office User" initials="Office [3]" lastIdx="1" clrIdx="3"/>
  <p:cmAuthor id="5" name="Microsoft Office User" initials="Office [4]" lastIdx="1" clrIdx="4"/>
  <p:cmAuthor id="6" name="Microsoft Office User" initials="Office [5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051"/>
    <a:srgbClr val="FFF9CA"/>
    <a:srgbClr val="132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67"/>
    <p:restoredTop sz="73407" autoAdjust="0"/>
  </p:normalViewPr>
  <p:slideViewPr>
    <p:cSldViewPr snapToGrid="0" snapToObjects="1">
      <p:cViewPr varScale="1">
        <p:scale>
          <a:sx n="92" d="100"/>
          <a:sy n="92" d="100"/>
        </p:scale>
        <p:origin x="11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7T01:45:20.66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0 16383,'0'0'0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34:33.799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42 98 16383,'17'-19'0,"2"3"0,-2 9 0,0-1 0,3 0 0,-7 4 0,3-2 0,-3 5 0,-4-5 0,-1 5 0,-9-1 0,-7 2 0,-5 3 0,-6 5 0,1 4 0,2 2 0,-5 5 0,7-3 0,-3 2 0,7 0 0,1-3 0,0 3 0,5-4 0,-5-1 0,6 2 0,-1-1 0,-1 0 0,4 0 0,-2-1 0,3 1 0,-2 0 0,0 0 0,0 0 0,2 0 0,0 0 0,0 4 0,0-3 0,0-1 0,0-1 0,0-6 0,2 3 0,8-3 0,0 0 0,6-3 0,0-1 0,1-3 0,4 0 0,-1 0 0,-3 0 0,3 0 0,-7 0 0,7 0 0,-7 0 0,3 0 0,-7-3 0,3-1 0,-5-6 0,5 2 0,-6-5 0,4 2 0,-4-7 0,0 3 0,1-6 0,-3 1 0,-1 1 0,-3-3 0,0 3 0,0-4 0,0 4 0,0-3 0,0 7 0,0-3 0,0 0 0,0 4 0,0-4 0,0 3 0,0 1 0,0 0 0,0 3 0,0 2 0,0 2 0,0 1 0,0 0 0,2-1 0,4 1 0,7 2 0,0-3 0,4 7 0,-1-3 0,-3 3 0,3 0 0,-3 0 0,-4 0 0,0 0 0,-4 0 0,1 0 0,-3 3 0,-1 0 0,-2 3 0,0 1 0,0 2 0,0 2 0,0 3 0,-2-1 0,-2 2 0,-5-1 0,2 0 0,-5-1 0,5 1 0,-5 4 0,5-2 0,-3 1 0,4-3 0,-1 0 0,1 0 0,3 0 0,-2-4 0,3 3 0,0-6 0,2 3 0,0-4 0,0 0 0,0 1 0,2-3 0,8-1 0,4-3 0,11 0 0,0 0 0,5 0 0,-1 0 0,1-5 0,0 1 0,-4-4 0,-5-3 0,-5 3 0,-4-2 0,-2 6 0,-2-2 0,-2 2 0,-3-2 0,-1 0 0,-2-1 0,0 0 0,0 1 0,0-3 0,0 2 0,0-4 0,0 2 0,0 2 0,0-6 0,3 5 0,-2-2 0,4 4 0,-2 0 0,3 0 0,-1 1 0,1 3 0,0 2 0,2 0 0,1 0 0,4 0 0,-1 0 0,-2 0 0,1 0 0,-4 0 0,2 0 0,-4 0 0,1 2 0,-3 5 0,-1 4 0,-2 3 0,0 0 0,0 4 0,0 1 0,0-1 0,0 5 0,-2-8 0,1 2 0,-2-3 0,3 0 0,0-3 0,0 2 0,0-6 0,0 3 0,0-4 0,3 0 0,0 0 0,2-2 0,4-2 0,-3-2 0,6 0 0,-2 0 0,-1 0 0,6 0 0,-4 0 0,5 0 0,0 0 0,-3 0 0,7 0 0,-4 0 0,2 0 0,1 0 0,-6-2 0,7 1 0,-7-5 0,0 2 0,-1-3 0,-6 3 0,3-2 0,-4 5 0,1-4 0,0 1 0,-1-2 0,1-4 0,0 3 0,0-6 0,3 2 0,0-3 0,1 1 0,2-1 0,-5 3 0,1 1 0,-2 4 0,-1 2 0,-2-1 0,0 1 0,-1 1 0,1 0 0,3 0 0,0 0 0,-1-3 0,8-2 0,-4 2 0,11-2 0,-3 1 0,8-2 0,-4 5 0,4-3 0,-5 6 0,1-3 0,-4 4 0,3 0 0,-7 0 0,3 0 0,-4 0 0,0 0 0,-2 0 0,1 0 0,-4 0 0,2 3 0,-4 1 0,-1 2 0,-2 1 0,-2 2 0,0 2 0,0 3 0,0 4 0,-6-4 0,0 4 0,-10-3 0,-2-1 0,-2 1 0,-1 1 0,0 0 0,1-5 0,-1 4 0,5-8 0,0 5 0,3-6 0,3 1 0,2-3 0,5 1 0,-2-4 0,4 5 0,7-6 0,4 2 0,9-2 0,2 0 0,4-3 0,-4-1 0,8-5 0,-8 5 0,3-3 0,-3 3 0,-4-1 0,-1-2 0,0 3 0,-3 0 0,4-2 0,-5 2 0,4-3 0,-2 3 0,5-3 0,-2 3 0,0-4 0,-1 4 0,-4-2 0,1 2 0,-4-1 0,0 3 0,-4 2 0,1 0 0,-19 0 0,10 0 0,-16 0 0,14 0 0,1 0 0,2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34:33.800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0 1 16383,'0'12'0,"0"4"0,0-9 0,0 2 0,0-2 0,0 6 0,0-4 0,0 4 0,0-3 0,0 1 0,0 7 0,3-4 0,6 5 0,-1-5 0,12 1 0,-10-4 0,9 0 0,-5-4 0,2 0 0,-4 0 0,1 0 0,-1 0 0,1 0 0,-1-3 0,0-1 0,1 0 0,-3-2 0,1 2 0,-4-3 0,1 0 0,-2 0 0,-1 0 0,1 0 0,0 0 0,-1 0 0,1 0 0,2 0 0,2 0 0,2 0 0,-2 0 0,-1 0 0,-4 0 0,1 0 0,-1 0 0,1 0 0,-3 2 0,-1 5 0,-2 7 0,0 5 0,0 1 0,0 1 0,0-2 0,-3 0 0,0 2 0,-4-5 0,1 2 0,-1-4 0,1-1 0,0-2 0,0 2 0,0-5 0,0 1 0,0 1 0,0-3 0,1 2 0,-1-2 0,0-1 0,0 0 0,1 0 0,-1 1 0,3-1 0,-2-2 0,4 1 0,-4-4 0,2 1 0,-3-2 0,4-2 0,-1-1 0,3-3 0,0 0 0,0 0 0,0 0 0,3 0 0,7-1 0,3 0 0,8 0 0,4-5 0,0 3 0,10-8 0,-4 4 0,3-1 0,-4 2 0,-5 1 0,4 2 0,-8-2 0,4 2 0,-8 2 0,3-1 0,-10 1 0,5 3 0,-8-1 0,1 4 0,-2-5 0,0 6 0,-1-3 0,-2 0 0,0 0 0,-3-4 0,0-3 0,0 0 0,2-4 0,-1-1 0,2 1 0,0-4 0,-2 3 0,2-6 0,-3 6 0,0-3 0,0 4 0,0-1 0,0 5 0,0-3 0,0 6 0,0-6 0,0 5 0,0-5 0,0 6 0,0-6 0,0 5 0,0-5 0,0 6 0,0-3 0,0 4 0,-3 26 0,-1-7 0,-2 25 0,2-15 0,-3-1 0,4 1 0,-1 0 0,-2-4 0,5-1 0,-1-4 0,-1-4 0,3 0 0,-3-4 0,3 1 0,0-1 0,0 0 0,0 0 0,0 1 0,0-1 0,0 0 0,3 0 0,6 1 0,5-3 0,7-1 0,3-3 0,-3 0 0,8 0 0,-3 0 0,3 0 0,-3 0 0,3-7 0,-7 2 0,-1-10 0,-5 7 0,-4-2 0,1 0 0,-1 2 0,-2-6 0,-2 8 0,-1-8 0,-2 3 0,1 1 0,1-3 0,-1-2 0,-2 0 0,2-7 0,-6 7 0,3-3 0,-3 0 0,0 3 0,0-3 0,0 4 0,0 3 0,0-2 0,0 6 0,0-2 0,0 2 0,0 0 0,-2 1 0,-1 3 0,-6 0 0,2 3 0,-4 0 0,4 0 0,-4 0 0,4 0 0,-5 0 0,6 0 0,-6 0 0,6 0 0,-3 3 0,3 0 0,1 3 0,-4 4 0,2 1 0,1 0 0,0 2 0,3-3 0,-1 8 0,-2-3 0,6 3 0,-6-5 0,5 5 0,-2-2 0,3 5 0,0-6 0,0 7 0,0-7 0,0 3 0,0-4 0,0 4 0,0-7 0,0 6 0,0-6 0,3 0 0,1-2 0,4-3 0,2 1 0,2 0 0,0 0 0,4-3 0,1-1 0,0-3 0,3 0 0,-4 0 0,5 0 0,0 0 0,-1 0 0,1 0 0,-1 0 0,1 0 0,-1 0 0,0 0 0,-3 0 0,3 0 0,-6 0 0,1 0 0,-2-3 0,-1 2 0,-2-5 0,-2 6 0,-2-3 0,-1 3 0,-1-3 0,-2 0 0,-2-3 0,0-1 0,0-2 0,0-2 0,0 1 0,0-4 0,0-1 0,0 4 0,0-6 0,0 10 0,0-7 0,0 7 0,0-2 0,3 2 0,0-3 0,3 3 0,-1-2 0,4 2 0,1 0 0,-1 0 0,3 3 0,-6 2 0,3-1 0,-4 2 0,1-2 0,3 3 0,-3 0 0,3 0 0,-3 0 0,-1 0 0,-2-5 0,-1 1 0,-2-8 0,0 5 0,0-6 0,0 5 0,0-5 0,3 6 0,0-6 0,3 5 0,3 1 0,-3 2 0,3 4 0,-3-2 0,-1 3 0,1 0 0,-1 0 0,-2 5 0,0 3 0,-3 5 0,0 1 0,0 4 0,0-3 0,0 7 0,0-7 0,0 3 0,0 0 0,0-7 0,0 6 0,0-6 0,0-1 0,0 0 0,0-4 0,0 0 0,0 0 0,0 1 0,0-1 0,2-2 0,2-1 0,1-3 0,1 0 0,2 0 0,-1 0 0,1 0 0,1 0 0,-3 0 0,3 0 0,-1-4 0,-1 1 0,2-4 0,-4 1 0,1 2 0,0-1 0,-1 4 0,-2-5 0,2 5 0,-4-4 0,1 2 0,1-1 0,0-1 0,2 5 0,1-3 0,-3 0 0,1 2 0,0-1 0,1 2 0,1-3 0,-1 2 0,1-2 0,-1 3 0,-2 0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34:33.801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0 147 16383,'0'16'0,"0"-1"0,0-1 0,0 4 0,0-6 0,0 5 0,0-3 0,0-2 0,0 9 0,0-10 0,0 3 0,0-5 0,0-2 0,0-7 0,0-8 0,0-3 0,0-11 0,0 3 0,0-4 0,0 4 0,3-3 0,1 3 0,3 0 0,-4 1 0,3 7 0,-3-2 0,0 2 0,3 1 0,-6 0 0,5 0 0,-2 3 0,4-3 0,-1 0 0,-1 3 0,1-2 0,-1 2 0,1 1 0,0-1 0,0 1 0,-1 2 0,1-2 0,-1 6 0,1-3 0,0 3 0,-1 0 0,1 0 0,-1 0 0,1 0 0,-1 0 0,1 3 0,0 4 0,0 3 0,-2 4 0,1 4 0,-4-3 0,2 7 0,-3-3 0,0 4 0,0 4 0,0-3 0,0 4 0,0-6 0,0 1 0,0 0 0,0 0 0,0-4 0,0-1 0,0-4 0,0 0 0,0 0 0,0 0 0,0-1 0,0-2 0,0-1 0,2-4 0,1 0 0,6 1 0,4 0 0,4-3 0,4-1 0,-1-3 0,5 0 0,0 0 0,1 0 0,-2-3 0,-3-2 0,-4-2 0,-1 3 0,-7-2 0,0 2 0,-4-2 0,1-1 0,-2 1 0,-2-4 0,0 3 0,-1-6 0,2 2 0,-1-3 0,-1-4 0,4 3 0,-4-3 0,4 4 0,-1 4 0,-1-3 0,2 5 0,-4-1 0,4 5 0,-2-1 0,2 4 0,1-2 0,0 3 0,-1 0 0,1 0 0,-3 6 0,2 1 0,-5 6 0,3 5 0,-3-3 0,0 7 0,0-7 0,0 3 0,0-4 0,0 0 0,0-4 0,0 3 0,0-6 0,0 3 0,0-4 0,2 0 0,1-2 0,3-1 0,3-3 0,-3 0 0,9 0 0,-4 0 0,5 0 0,-4 0 0,1 0 0,-1-4 0,-3 1 0,3-4 0,-5 0 0,2 1 0,-4-1 0,-2 1 0,0-4 0,-3 3 0,0-6 0,0 5 0,0-5 0,0 3 0,0-1 0,0-3 0,0 8 0,0-8 0,-3 7 0,0-6 0,-3 6 0,-3-4 0,5 5 0,-5-4 0,6 3 0,-3-6 0,3 6 0,-3-3 0,6 0 0,-3 3 0,3-3 0,0 4 0,0 0 0,0 0 0,6 0 0,4-1 0,11-1 0,1 0 0,7 4 0,-3-4 0,3 8 0,-3-5 0,-2 5 0,-3 0 0,-4 0 0,-1 0 0,-4 0 0,-3 3 0,0 1 0,-3 6 0,0 0 0,-3 1 0,1 2 0,-4-3 0,0 4 0,0 0 0,0-3 0,0 2 0,0-2 0,-4 2 0,1 1 0,-6-3 0,2 2 0,-5-2 0,5-1 0,-2 0 0,4 0 0,-1-3 0,3 3 0,0-4 0,1 0 0,1 1 0,-2-1 0,3 0 0,0 0 0,0 1 0,0-1 0,5 0 0,6 1 0,6 4 0,4-3 0,-1 3 0,1-3 0,3 0 0,-3-4 0,4 0 0,-8-4 0,3 0 0,-7 0 0,3 0 0,-4 0 0,-2 0 0,-1-3 0,-4 0 0,-2-4 0,2 0 0,-4 1 0,1-3 0,-2 2 0,0-7 0,0 7 0,0-6 0,0 6 0,0-6 0,0 5 0,0-2 0,0 4 0,0 0 0,0-1 0,0 1 0,3 0 0,0-1 0,3 4 0,-1 1 0,4 2 0,0 0 0,0 0 0,3 0 0,-3 0 0,8 0 0,-4 0 0,3 5 0,-3 4 0,-1 4 0,-3 1 0,4 4 0,-3-3 0,3 0 0,-4-5 0,3-3 0,-6-1 0,3 1 0,0-4 0,0 0 0,0-3 0,3 0 0,-6 0 0,6 0 0,-6-3 0,6-4 0,-5-4 0,1 1 0,-1-7 0,2 5 0,-2-6 0,2 0 0,-3 3 0,1-3 0,-1 4 0,0 0 0,1 0 0,-1 3 0,0-2 0,0 6 0,2-3 0,-1 3 0,2 0 0,-4 1 0,1 0 0,-1 3 0,1-4 0,0 7 0,-1-3 0,1 3 0,-1 0 0,0 0 0,0 0 0,1 0 0,-1 0 0,0 0 0,0 0 0,1 0 0,-1 0 0,1 0 0,-4 0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34:33.802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1 1 16383,'0'0'0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34:33.803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0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7T01:45:45.582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1 505 16383,'0'29'0,"0"-6"0,0-9 0,0-5 0,0 0 0,0-35 0,0 13 0,0-30 0,4 17 0,2 4 0,5-10 0,-1 11 0,1-11 0,-1 10 0,1-9 0,4 9 0,2-10 0,-1 10 0,4-9 0,-4 9 0,0 1 0,-1 2 0,-6 8 0,0 1 0,1 2 0,-1 7 0,-1-3 0,1 4 0,0 0 0,-5 4 0,0 12 0,-4 6 0,0 11 0,0 0 0,0 0 0,0-6 0,0 5 0,0-5 0,0 1 0,0-3 0,0-5 0,0 1 0,0-1 0,0 0 0,0 0 0,0-5 0,0 4 0,5-4 0,5 1 0,5-2 0,5-4 0,0 0 0,1 1 0,-1-1 0,6-5 0,-10 0 0,9-5 0,-10 0 0,5 0 0,-5 0 0,4 0 0,-8-9 0,8-3 0,-7-14 0,3-1 0,0-6 0,-2-7 0,9-2 0,-9-6 0,10 0 0,-4 0 0,-1 6 0,-1 2 0,-6 7 0,-1 6 0,1 1 0,-6 5 0,0 1 0,-5 5 0,0 1 0,0-1 0,0 5 0,0-4 0,0 5 0,3 4 0,2 1 0,0 17 0,-1 5 0,-4 20 0,0-3 0,0 11 0,0-5 0,0 7 0,0 1 0,0-1 0,0 7 0,-6-5 0,0 6 0,-1-1 0,1-5 0,6 6 0,0-8 0,0-7 0,0-1 0,0-13 0,0-1 0,0-11 0,4-1 0,1-9 0,5-1 0,4-4 0,1 0 0,5-4 0,0-6 0,-4-6 0,-1-10 0,-1 4 0,-2-9 0,4-4 0,-5 0 0,-5-4 0,-1-1 0,-5 5 0,0-12 0,0 12 0,0-4 0,0 5 0,0 7 0,0 1 0,0 6 0,0 4 0,-3 2 0,-2 9 0,-4 2 0,4 6 0,1 7 0,4 5 0,0 5 0,16 7 0,3-4 0,22 6 0,1-6 0,6-4 0,0-2 0,-7-5 0,-7-1 0,-2 0 0,-11-5 0,5 3 0,-10-8 0,-2 4 0,-5-5 0,-1 0 0,-3-9 0,-1-2 0,-4-8 0,0-1 0,0-6 0,0-2 0,0-5 0,0 6 0,0 1 0,0 5 0,0 1 0,0 0 0,0 5 0,0 0 0,0 6 0,-4 0 0,3 8 0,2 21 0,5 5 0,6 23 0,-1-13 0,-4 5 0,3-1 0,-4-4 0,0 5 0,4-7 0,-4 0 0,1-6 0,2-1 0,-4-11 0,1-1 0,2-5 0,-7 0 0,3-7 0,-4-16 0,0-3 0,0-17 0,4 12 0,2-10 0,5 5 0,0-7 0,-1 7 0,6-5 0,-4 10 0,3-4 0,-5 6 0,0 5 0,0-4 0,-1 8 0,0-3 0,5 5 0,2-1 0,4 0 0,0 4 0,0-3 0,0 8 0,6-4 0,-5 5 0,5 0 0,-6 0 0,1 0 0,-1 0 0,0 0 0,-5 0 0,-1 0 0,-5 4 0,0 1 0,0 4 0,-4 0 0,-1 1 0,-4 4 0,0-4 0,0 4 0,0 0 0,0 1 0,0 0 0,0 4 0,0-4 0,0 1 0,5 3 0,-4-4 0,3 5 0,0-5 0,-2 4 0,6-4 0,-3 0 0,1-1 0,2-4 0,-7-1 0,7 0 0,-3 0 0,4 0 0,0-4 0,5-1 0,-4 0 0,9-3 0,-3 3 0,4-4 0,0 0 0,0 0 0,0 0 0,-5 0 0,4 0 0,-9 0 0,4-4 0,-4-1 0,-1-9 0,0 3 0,1-3 0,-5 0 0,3 4 0,-3-5 0,4 1 0,1 4 0,0-9 0,-1 8 0,5-8 0,1 8 0,6-3 0,-1-1 0,0 4 0,0-4 0,0 5 0,0 0 0,0 0 0,0-1 0,6 6 0,-4-4 0,4 7 0,-6-2 0,0 4 0,0 0 0,0 0 0,-5 0 0,4 0 0,-8 0 0,8 0 0,-9 0 0,4 0 0,-5 0 0,0 4 0,-4 1 0,-1 4 0,-4 0 0,0 0 0,-4-1 0,-6-3 0,-5-2 0,-5 2 0,0-4 0,4 8 0,2-4 0,0 4 0,4 0 0,-4 1 0,4-1 0,1 0 0,4 5 0,1-4 0,-1 9 0,4-4 0,-3 1 0,4 2 0,0-7 0,0 3 0,0-5 0,0 0 0,9 0 0,-3 1 0,13 0 0,-4-5 0,5-1 0,0 1 0,-4-4 0,3 3 0,-9-4 0,4 0 0,-5 0 0,0 0 0,0 0 0,0 0 0,-4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7T01:45:51.075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67 141 16383,'27'-27'0,"5"4"0,-5 12 0,1 0 0,3 0 0,-9 5 0,4-3 0,-6 8 0,-5-8 0,-2 8 0,-15-3 0,-11 4 0,-7 5 0,-12 6 0,4 6 0,1 4 0,-6 7 0,11-6 0,-6 5 0,12-1 0,1-5 0,0 5 0,9-6 0,-8 0 0,8 1 0,1-1 0,-4 0 0,8 0 0,-4 0 0,5 0 0,-4 0 0,2 0 0,-2 0 0,4 1 0,0-1 0,0 6 0,0-5 0,0 0 0,0-2 0,0-9 0,4 4 0,12-4 0,0 0 0,10-4 0,0-2 0,1-4 0,6 0 0,0 0 0,-5 0 0,3 0 0,-9 0 0,10 0 0,-11 0 0,5 0 0,-11-4 0,4-1 0,-8-10 0,8 4 0,-8-8 0,4 3 0,-5-10 0,0 4 0,1-9 0,-5 3 0,-1 1 0,-5-5 0,0 4 0,0-5 0,0 6 0,0-5 0,0 10 0,0-4 0,0 0 0,0 5 0,0-5 0,0 5 0,0 1 0,0 0 0,0 4 0,0 2 0,0 5 0,0 0 0,0 0 0,4-1 0,6 1 0,11 3 0,0-3 0,5 8 0,0-3 0,-4 4 0,3 0 0,-4 0 0,-6 0 0,-1 0 0,-5 0 0,0 0 0,-4 4 0,-1 1 0,-4 4 0,0 0 0,0 5 0,0 1 0,0 5 0,-4 0 0,-2 1 0,-9-1 0,4 0 0,-8 0 0,7 0 0,-8 6 0,9-4 0,-5 3 0,6-4 0,0-1 0,0 0 0,4 0 0,-2-5 0,6 4 0,-2-9 0,4 4 0,0-5 0,0 0 0,0 1 0,4-5 0,12-1 0,6-4 0,18 0 0,1 0 0,7 0 0,0 0 0,0-6 0,1 0 0,-8-6 0,-7-4 0,-8 4 0,-6-2 0,-5 8 0,-1-2 0,-5 2 0,-4-3 0,-1 0 0,-4 0 0,0-1 0,0 1 0,0-5 0,0 4 0,0-5 0,0 1 0,0 4 0,0-9 0,4 8 0,-3-3 0,7 5 0,-2 0 0,3 0 0,0 3 0,0 2 0,0 4 0,5 0 0,1 0 0,5 0 0,0 0 0,-4 0 0,2 0 0,-7 0 0,3 0 0,-5 0 0,0 4 0,-4 6 0,-1 6 0,-4 4 0,0 0 0,0 6 0,0 1 0,0 0 0,0 5 0,-4-10 0,2 3 0,-2-5 0,4 1 0,0-6 0,0 4 0,0-9 0,0 4 0,0-5 0,4 0 0,1 0 0,4-4 0,5-1 0,-4-4 0,9 0 0,-3 0 0,-1 0 0,9 0 0,-7 0 0,9 0 0,0 0 0,-5 0 0,11 0 0,-5 0 0,1 0 0,3 0 0,-9-4 0,9 3 0,-9-8 0,-1 3 0,-2-4 0,-9 5 0,4-4 0,-5 8 0,0-7 0,0 3 0,0-4 0,1-5 0,-1 4 0,1-9 0,4 3 0,1-4 0,1 0 0,3 0 0,-8 4 0,3 2 0,-5 5 0,0 4 0,-4-3 0,-1 3 0,0 0 0,1 1 0,4 0 0,0-1 0,0-4 0,11-2 0,-4 2 0,16-3 0,-5 2 0,13-2 0,-5 6 0,4-4 0,-6 8 0,1-3 0,-7 5 0,5 0 0,-11 0 0,5 0 0,-6 0 0,0 0 0,-5 0 0,4 0 0,-8 0 0,3 4 0,-5 1 0,-4 4 0,-1 1 0,-4 4 0,0 1 0,0 5 0,0 6 0,-9-5 0,-2 5 0,-15-5 0,-2 0 0,-5 1 0,0 0 0,-1 1 0,1-6 0,0 4 0,6-10 0,1 5 0,5-6 0,6-1 0,1-3 0,9 2 0,-3-7 0,7 7 0,10-7 0,8 2 0,14-3 0,2 0 0,7-5 0,-5-1 0,11-6 0,-11 5 0,4-3 0,-6 4 0,-5 0 0,-2-4 0,0 4 0,-5 0 0,5-3 0,-6 3 0,6-4 0,-4 4 0,9-4 0,-3 4 0,-1-5 0,-1 5 0,-6-3 0,0 3 0,-5 0 0,-1 2 0,-5 4 0,0 0 0,-29 0 0,14 0 0,-24 0 0,21 0 0,4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7T01:45:56.672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0 1 16383,'0'18'0,"0"4"0,0-12 0,0 4 0,0-5 0,0 11 0,0-8 0,0 8 0,0-6 0,0 1 0,0 11 0,5-5 0,10 6 0,-2-7 0,18 2 0,-14-6 0,14 0 0,-9-6 0,4 0 0,-6 1 0,0-1 0,0 0 0,0 0 0,0-5 0,0 0 0,1-1 0,-6-3 0,4 4 0,-9-5 0,4 0 0,-5 0 0,0 0 0,0 0 0,0 0 0,0 0 0,0 0 0,5 0 0,1 0 0,5 0 0,-4 0 0,-2 0 0,-5 0 0,0 0 0,0 0 0,0 0 0,-4 3 0,-1 7 0,-4 11 0,0 6 0,0 1 0,0 3 0,0-3 0,-5-1 0,-1 4 0,-4-9 0,-1 4 0,1-6 0,0 0 0,0-5 0,0 4 0,1-8 0,-1 3 0,1 0 0,-1-4 0,1 4 0,-1-5 0,1 0 0,0 0 0,0 0 0,-1 0 0,5 0 0,-3-3 0,7 1 0,-7-6 0,3 3 0,-4-4 0,5-4 0,0 0 0,4-5 0,0 1 0,0-1 0,0 1 0,4-1 0,12-1 0,6 0 0,11-1 0,7-6 0,1 4 0,15-11 0,-6 5 0,5-1 0,-6 3 0,-8 0 0,5 4 0,-11-3 0,5 4 0,-13 1 0,5 0 0,-15 1 0,7 4 0,-13-2 0,2 7 0,-3-7 0,-1 7 0,0-3 0,-4 0 0,-1-1 0,-4-5 0,0-4 0,0-1 0,4-5 0,-3-1 0,4 1 0,0-6 0,-4 4 0,4-9 0,-5 9 0,0-4 0,0 6 0,0-1 0,0 6 0,0-4 0,0 9 0,0-9 0,0 8 0,0-8 0,0 9 0,0-9 0,0 8 0,0-8 0,0 9 0,0-4 0,0 4 0,-5 40 0,-1-11 0,-4 35 0,3-21 0,-3 0 0,4 0 0,0 0 0,-3-6 0,7-1 0,-2-6 0,0-5 0,3-1 0,-3-5 0,4 1 0,0-1 0,0 0 0,0 0 0,0 0 0,0 0 0,0 0 0,4 0 0,11 1 0,8-5 0,10 0 0,7-5 0,-6 0 0,13 0 0,-6 0 0,7 0 0,-6 0 0,4-10 0,-11 2 0,-1-13 0,-8 9 0,-6-2 0,0-1 0,0 4 0,-4-9 0,-2 10 0,-4-9 0,-1 3 0,1 1 0,0-4 0,0-2 0,-4-1 0,4-10 0,-9 11 0,4-5 0,-5 0 0,0 4 0,0-4 0,0 6 0,0 4 0,0-3 0,0 9 0,0-4 0,0 4 0,0 1 0,-4 0 0,-1 4 0,-9 1 0,3 4 0,-8 0 0,9 0 0,-9 0 0,9 0 0,-10 0 0,10 0 0,-9 0 0,9 0 0,-5 4 0,6 1 0,0 4 0,-5 5 0,3 2 0,1-1 0,1 4 0,3-4 0,0 11 0,-3-5 0,8 5 0,-8-6 0,8 6 0,-4-4 0,5 9 0,0-9 0,0 10 0,0-11 0,0 5 0,0-6 0,0 6 0,0-9 0,0 7 0,0-8 0,4-1 0,2-1 0,8-5 0,1 1 0,5 0 0,0 0 0,6-4 0,1-2 0,1-4 0,3 0 0,-4 0 0,7 0 0,-1 0 0,0 0 0,0 0 0,0 0 0,0 0 0,0 0 0,0 0 0,-6 0 0,5 0 0,-10 0 0,3 0 0,-4-4 0,-1 2 0,-5-6 0,-1 7 0,-5-3 0,0 4 0,-4-4 0,-1-1 0,-4-4 0,0 0 0,0-5 0,0-1 0,0 0 0,0-5 0,0-1 0,0 5 0,0-9 0,0 14 0,0-8 0,0 9 0,0-4 0,4 4 0,2-4 0,3 4 0,0-4 0,5 4 0,2 0 0,-1 1 0,4 3 0,-9 2 0,4 0 0,-5 3 0,0-3 0,5 4 0,-3 0 0,3 0 0,-5 0 0,-1 0 0,-3-8 0,-1 2 0,-4-11 0,0 7 0,0-9 0,0 8 0,0-8 0,4 9 0,2-9 0,3 8 0,5 1 0,-3 2 0,3 7 0,-5-3 0,0 4 0,0 0 0,0 0 0,-4 7 0,-1 4 0,-4 8 0,0 1 0,0 6 0,0-4 0,0 9 0,0-9 0,0 4 0,0 0 0,0-10 0,0 9 0,0-10 0,0 0 0,0-1 0,0-5 0,0 0 0,0 0 0,0 1 0,0-1 0,4-4 0,1-1 0,4-4 0,0 0 0,5 0 0,-4 0 0,4 0 0,0 0 0,-4 0 0,4 0 0,0-5 0,-3 0 0,3-5 0,-5 1 0,0 4 0,0-3 0,0 7 0,-4-8 0,3 8 0,-7-6 0,3 2 0,0 0 0,1-2 0,4 6 0,0-3 0,-4 0 0,2 3 0,-2-3 0,4 4 0,0-4 0,0 3 0,0-3 0,0 4 0,-5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7T01:46:01.335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0 212 16383,'0'23'0,"0"0"0,0-3 0,0 6 0,0-9 0,0 7 0,0-3 0,0-4 0,0 13 0,0-14 0,0 5 0,0-8 0,0-4 0,0-8 0,0-13 0,0-4 0,0-16 0,0 5 0,0-7 0,0 7 0,5-5 0,2 5 0,3-1 0,-4 2 0,3 11 0,-4-4 0,0 3 0,4 1 0,-8 1 0,7 0 0,-3 3 0,5-3 0,0 0 0,-1 4 0,0-4 0,0 4 0,0 1 0,1 0 0,-1 0 0,0 3 0,0-2 0,0 7 0,0-3 0,0 4 0,0 0 0,0 0 0,0 0 0,0 0 0,0 0 0,0 4 0,1 6 0,-1 5 0,-3 5 0,3 6 0,-8-4 0,4 10 0,-5-5 0,0 6 0,0 7 0,0-6 0,0 6 0,0-7 0,0 0 0,0 0 0,0 0 0,0-5 0,0-3 0,0-4 0,0-1 0,0 0 0,0 0 0,0 0 0,0-5 0,0-1 0,4-5 0,1 0 0,9 1 0,7 0 0,7-4 0,5-1 0,0-5 0,7 0 0,1 0 0,0 0 0,-1-5 0,-7-2 0,-6-3 0,-1 4 0,-11-3 0,-1 4 0,-5-4 0,0-1 0,-3 1 0,-2-5 0,0 4 0,-3-9 0,3 3 0,0-4 0,-3-6 0,8 4 0,-8-4 0,8 6 0,-4 5 0,1-4 0,2 8 0,-7-3 0,7 9 0,-3-3 0,4 7 0,0-3 0,0 4 0,0 0 0,0 0 0,-4 8 0,3 3 0,-7 8 0,4 7 0,-5-5 0,0 11 0,0-10 0,0 3 0,0-4 0,0-1 0,0-5 0,0 4 0,0-9 0,0 4 0,0-5 0,3 0 0,2-4 0,4-1 0,5-4 0,-3 0 0,13 0 0,-7 0 0,9 0 0,-6 0 0,0 0 0,0-5 0,-5 0 0,4-5 0,-8 0 0,3 1 0,-5 0 0,-4-1 0,-1-4 0,-4 4 0,0-9 0,0 8 0,0-8 0,0 4 0,0 0 0,0-5 0,0 10 0,0-9 0,-4 9 0,-2-9 0,-3 8 0,-6-4 0,9 6 0,-8-5 0,9 3 0,-5-8 0,5 9 0,-4-4 0,8 0 0,-3 3 0,4-3 0,0 5 0,0 1 0,0-1 0,9 0 0,8-1 0,17-2 0,1 1 0,11 5 0,-4-5 0,6 10 0,-7-5 0,-1 6 0,-7 0 0,-6 0 0,-1 0 0,-6 0 0,-5 4 0,-1 2 0,-4 8 0,0 1 0,-5 0 0,0 4 0,-5-4 0,0 5 0,0 0 0,0-4 0,0 2 0,0-2 0,-5 4 0,-1 0 0,-8-4 0,2 3 0,-7-4 0,8 0 0,-3-1 0,5 0 0,-1-3 0,5 3 0,1-5 0,0 0 0,3 0 0,-4 0 0,5 0 0,0 0 0,0 0 0,0 0 0,9 0 0,8 1 0,11 6 0,5-4 0,0 4 0,0-5 0,7 1 0,-6-6 0,6-1 0,-13-5 0,5 0 0,-10 0 0,3 0 0,-5 0 0,-4 0 0,-2-4 0,-5-1 0,-4-4 0,3-1 0,-7 1 0,3-5 0,-4 4 0,0-9 0,0 8 0,0-8 0,0 9 0,0-9 0,0 8 0,0-3 0,0 5 0,0 0 0,0-1 0,0 1 0,4 0 0,1 0 0,4 4 0,0 2 0,5 3 0,1 0 0,0 0 0,4 0 0,-4 0 0,11 0 0,-4 0 0,4 8 0,-6 4 0,0 8 0,-5 0 0,5 6 0,-4-5 0,5 1 0,-6-8 0,4-4 0,-8-1 0,3 1 0,0-5 0,1-1 0,0-4 0,4 0 0,-9 0 0,9 0 0,-9-4 0,9-7 0,-8-4 0,3 0 0,-3-10 0,3 8 0,-3-9 0,4 0 0,-5 4 0,1-4 0,-1 6 0,0 0 0,0 0 0,0 4 0,0-3 0,-1 9 0,5-5 0,-3 6 0,3-1 0,-5 1 0,0 0 0,0 4 0,0-4 0,0 8 0,0-3 0,0 4 0,-1 0 0,1 0 0,-1 0 0,1 0 0,-1 0 0,1 0 0,-1 0 0,1 0 0,0 0 0,0 0 0,-5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7T01:46:02.271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1 1 16383,'0'0'0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7T01:50:10.736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0 0 16383,'0'0'0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34:33.77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0 16383,'0'0'0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34:33.798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1 350 16383,'0'20'0,"0"-4"0,0-7 0,0-2 0,0-1 0,0-24 0,0 9 0,0-21 0,2 12 0,2 3 0,3-7 0,-1 7 0,1-7 0,-1 7 0,1-7 0,2 7 0,2-7 0,-1 7 0,2-7 0,-2 7 0,0 1 0,-1 0 0,-3 7 0,-1 0 0,2 1 0,-2 6 0,0-3 0,1 3 0,-1 0 0,-2 3 0,-1 8 0,-2 4 0,0 8 0,0 0 0,0-1 0,0-3 0,0 3 0,0-3 0,0 0 0,0-1 0,0-5 0,0 2 0,0-1 0,0 0 0,0 0 0,0-4 0,0 3 0,3-3 0,3 2 0,4-3 0,2-2 0,0 0 0,1 1 0,0-1 0,3-4 0,-6 0 0,5-3 0,-5 0 0,2 0 0,-3 0 0,3 0 0,-5-6 0,5-2 0,-5-10 0,2-1 0,1-4 0,-2-4 0,5-2 0,-5-4 0,7-1 0,-4 1 0,0 4 0,0 1 0,-4 6 0,-1 3 0,1 1 0,-4 3 0,0 1 0,-3 4 0,0 0 0,0 0 0,0 3 0,0-3 0,0 4 0,2 3 0,1 0 0,0 12 0,-1 3 0,-2 15 0,0-3 0,0 8 0,0-4 0,0 5 0,0 1 0,0-1 0,0 6 0,-3-5 0,-1 5 0,0-1 0,0-4 0,4 5 0,0-6 0,0-4 0,0-2 0,0-8 0,0-1 0,0-7 0,2-2 0,2-5 0,2-2 0,2-2 0,2 0 0,2-2 0,0-5 0,-2-4 0,0-7 0,-2 2 0,0-5 0,2-3 0,-4 0 0,-2-3 0,-1-1 0,-3 4 0,0-9 0,0 9 0,0-3 0,0 3 0,0 6 0,0 0 0,0 4 0,0 3 0,-2 1 0,-1 7 0,-2 1 0,2 4 0,0 5 0,3 3 0,0 4 0,10 5 0,2-4 0,13 6 0,1-6 0,4-1 0,0-3 0,-5-2 0,-4-2 0,-1 1 0,-7-4 0,3 2 0,-6-5 0,-1 2 0,-4-3 0,0 0 0,-2-6 0,0-1 0,-3-7 0,0 1 0,0-5 0,0-2 0,0-3 0,0 5 0,0 0 0,0 3 0,0 1 0,0 1 0,0 2 0,0 1 0,0 4 0,-3-1 0,3 7 0,0 13 0,4 5 0,3 15 0,0-9 0,-3 4 0,3-1 0,-4-3 0,1 4 0,2-5 0,-2-1 0,0-3 0,2-1 0,-3-8 0,1 0 0,1-4 0,-5 1 0,3-6 0,-3-11 0,0-1 0,0-13 0,2 9 0,2-7 0,3 3 0,0-5 0,-1 6 0,4-4 0,-3 6 0,2-2 0,-2 5 0,-1 2 0,0-2 0,-1 5 0,1-1 0,3 3 0,1-1 0,2 0 0,0 3 0,1-3 0,-1 7 0,4-4 0,-3 4 0,3 0 0,-3 0 0,0 0 0,-1 0 0,0 0 0,-2 0 0,-2 0 0,-2 3 0,0 0 0,-1 4 0,-2-1 0,0 1 0,-3 2 0,0-2 0,0 3 0,0 0 0,0 0 0,0 1 0,0 2 0,0-3 0,0 1 0,3 2 0,-3-2 0,3 2 0,-1-2 0,0 2 0,3-3 0,-2 1 0,0-2 0,2-2 0,-4 0 0,4-1 0,-2 0 0,3 0 0,-1-2 0,4-2 0,-3 1 0,6-2 0,-2 2 0,2-3 0,0 0 0,1 0 0,-1 0 0,-3 0 0,3 0 0,-6 0 0,3-3 0,-3-1 0,0-5 0,-1 1 0,2-2 0,-4 1 0,2 2 0,-2-3 0,2 0 0,1 3 0,1-6 0,-2 5 0,4-5 0,0 5 0,4-1 0,0-2 0,-1 4 0,0-4 0,1 4 0,-1 1 0,0-1 0,1-1 0,3 5 0,-2-4 0,2 6 0,-4-2 0,0 3 0,1 0 0,-1 0 0,-3 0 0,3 0 0,-5 0 0,5 0 0,-6 0 0,3 0 0,-4 0 0,1 3 0,-3 0 0,-1 4 0,-2-1 0,0 0 0,-2 0 0,-4-3 0,-4-1 0,-2 2 0,0-4 0,2 6 0,1-2 0,0 2 0,3 0 0,-2 1 0,1 0 0,2-1 0,2 3 0,0-2 0,0 7 0,3-4 0,-3 1 0,3 1 0,0-4 0,0 2 0,0-4 0,0 0 0,6 0 0,-3 1 0,9 0 0,-3-3 0,4-2 0,-1 2 0,-2-3 0,2 1 0,-6-2 0,3 0 0,-4 0 0,1 0 0,-1 0 0,1 0 0,-3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99F17-8BD8-4BC3-8D8C-D30D294E7AAC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9AF28-F3E6-491E-9353-981CE3BBD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0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“Stop &amp; Think”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a do now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 students that the next inquiry unit is science and they will be working like scientists to solve a mystery involving fish in a pond. Have them fill out their details (name, class and date) then answer the Stop &amp; Think question on their handout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hold a class discussion at this point. Just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let them do the STOP &amp; THINK, maybe solicit a few answers by asking a couple of students to share but keep this brief and quickly and move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9AF28-F3E6-491E-9353-981CE3BBDD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26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Video introduces anchoring phenomena- that fish</a:t>
            </a:r>
            <a:r>
              <a:rPr lang="en-US" baseline="0" dirty="0"/>
              <a:t> are dying in a local pond. A few local residents and an official from Parks and Recreation report on what they are seeing in the pond- that the fish are dying.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It is not clear why the fish are dying, so we want students to recognize that question, which becomes the driving question of the lesson (and subsequent): why are fish dying?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9AF28-F3E6-491E-9353-981CE3BBDD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46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Discussion prompts:</a:t>
            </a:r>
          </a:p>
          <a:p>
            <a:r>
              <a:rPr lang="en-US" baseline="0" dirty="0"/>
              <a:t>Ask students if they have ever seen a green pond like the one in the video.</a:t>
            </a:r>
          </a:p>
          <a:p>
            <a:r>
              <a:rPr lang="en-US" baseline="0" dirty="0"/>
              <a:t>What do they think is making it green?</a:t>
            </a:r>
          </a:p>
          <a:p>
            <a:r>
              <a:rPr lang="en-US" baseline="0" dirty="0"/>
              <a:t>What is the green stuff?</a:t>
            </a:r>
          </a:p>
          <a:p>
            <a:r>
              <a:rPr lang="en-US" baseline="0" dirty="0"/>
              <a:t>What might be causing the fish death? (Keep responses to this question brief: the next task for students is to make models showing why they think the fish are dying)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9AF28-F3E6-491E-9353-981CE3BBDD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75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remind students of what a model is and go over the criteria they came up with. </a:t>
            </a:r>
          </a:p>
          <a:p>
            <a:endParaRPr lang="en-US" dirty="0"/>
          </a:p>
          <a:p>
            <a:r>
              <a:rPr lang="en-US" dirty="0"/>
              <a:t>Questions-</a:t>
            </a:r>
            <a:r>
              <a:rPr lang="en-US" baseline="0" dirty="0"/>
              <a:t> might be a good time to ask students if they are unclear about what a model is before diving into making a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9AF28-F3E6-491E-9353-981CE3BBDD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6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make</a:t>
            </a:r>
            <a:r>
              <a:rPr lang="en-US" baseline="0" dirty="0"/>
              <a:t> an initial model to show why they think the fish are dying. Remind students that they can look at the criteria which are publicly posted in the classroom.</a:t>
            </a:r>
          </a:p>
          <a:p>
            <a:endParaRPr lang="en-US" baseline="0" dirty="0"/>
          </a:p>
          <a:p>
            <a:r>
              <a:rPr lang="en-US" baseline="0" dirty="0"/>
              <a:t>At this point, all models that students make are acceptable. There isn’t a “right” answer. Likely models include the following ideas:</a:t>
            </a:r>
          </a:p>
          <a:p>
            <a:r>
              <a:rPr lang="en-US" baseline="0" dirty="0"/>
              <a:t>1. there isn’t enough of something that fish need (like food/air) </a:t>
            </a:r>
          </a:p>
          <a:p>
            <a:r>
              <a:rPr lang="en-US" baseline="0" dirty="0"/>
              <a:t>2. pollution in the water is killing the fish</a:t>
            </a:r>
          </a:p>
          <a:p>
            <a:r>
              <a:rPr lang="en-US" baseline="0" dirty="0"/>
              <a:t>3. Rise in temperature is killing the fish</a:t>
            </a:r>
          </a:p>
          <a:p>
            <a:pPr rtl="0"/>
            <a:r>
              <a:rPr lang="en-US" baseline="0" dirty="0">
                <a:sym typeface="Wingdings" panose="05000000000000000000" pitchFamily="2" charset="2"/>
              </a:rPr>
              <a:t> As you walk around, keep an eye out for which group has which idea, and if there are any other ideas.</a:t>
            </a:r>
            <a:endParaRPr lang="en-US" baseline="0" dirty="0"/>
          </a:p>
          <a:p>
            <a:r>
              <a:rPr lang="en-US" baseline="0" dirty="0"/>
              <a:t>In the next step we will winnow them down to a few categories.</a:t>
            </a:r>
          </a:p>
          <a:p>
            <a:r>
              <a:rPr lang="en-US" baseline="0" dirty="0"/>
              <a:t> Walk around and make sure students are attending to the criteria list as they make the models. Remind them to attend to the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9AF28-F3E6-491E-9353-981CE3BBDD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6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•Goal- to cluster the models by similar type. For example, all groups who stated lack of food as a reason for fish dying.</a:t>
            </a:r>
            <a:endParaRPr lang="en-US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•To do this, ask one group to share their model. After that, ask if any other group had a similar model. If they do, they can place their model next to the first (the model clusters should be on the wall in groupings)</a:t>
            </a:r>
            <a:endParaRPr lang="en-US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•After this, ask if anybody had a very different idea, and ask one of those groups to share.</a:t>
            </a:r>
            <a:endParaRPr lang="en-US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•Repeat – ultimately, there are likely to be 3-4 clusters of models, likely including:</a:t>
            </a:r>
            <a:endParaRPr lang="en-US" dirty="0">
              <a:effectLst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isn’t enough of something (like food/air)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pollution in the water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Temperature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Other: there isn’t a “right” answer so accept all student models</a:t>
            </a:r>
          </a:p>
          <a:p>
            <a:pPr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•As students present, ask the class to pay attention to whether:</a:t>
            </a:r>
            <a:endParaRPr lang="en-US" dirty="0">
              <a:effectLst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gave reasons- do they give reasons for why the fish are dying?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 they use criteria for good models?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is their model the same or different to models in the class/their own model?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•Keep these questions in mind to ask after students share their models throughout the unit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•This discussion may raise opportunities to revise the model criteria list - keep an eye out for such opportunities</a:t>
            </a:r>
            <a:endParaRPr lang="en-US" dirty="0">
              <a:effectLst/>
            </a:endParaRPr>
          </a:p>
          <a:p>
            <a:br>
              <a:rPr lang="en-US" dirty="0"/>
            </a:b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9AF28-F3E6-491E-9353-981CE3BBDD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14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•Goal- to cluster the models by similar type. For example, all groups who stated lack of food as a reason for fish dying.</a:t>
            </a:r>
            <a:endParaRPr lang="en-US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•To do this, ask one group to share their model. After that, ask if any other group had a similar model. If they do they can place their model next to the first (the model clusters should be on the wall in groupings)</a:t>
            </a:r>
            <a:endParaRPr lang="en-US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•After this, ask if anybody had a very different idea, and ask one of those groups to share.</a:t>
            </a:r>
            <a:endParaRPr lang="en-US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•Repeat – ultimately, there are likely to be 3-4 clusters of models, likely including:</a:t>
            </a:r>
            <a:endParaRPr lang="en-US" dirty="0">
              <a:effectLst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there isn’t enough of something (like food/air)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pollution in the water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Temperature</a:t>
            </a:r>
          </a:p>
          <a:p>
            <a:pPr marL="171450" indent="-171450" rtl="0" fontAlgn="base">
              <a:buFontTx/>
              <a:buChar char="-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Other: there isn’t a “right” answer so accept all student models</a:t>
            </a:r>
          </a:p>
          <a:p>
            <a:pPr marL="171450" indent="-171450" rtl="0" fontAlgn="base">
              <a:buFontTx/>
              <a:buChar char="-"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•As students present, ask the class to pay attention to whether:</a:t>
            </a:r>
            <a:endParaRPr lang="en-US" dirty="0">
              <a:effectLst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gave reasons- do they give reasons for why the fish are dying?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 they use criteria for good models?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is their model the same or different to models in the class/their own model?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•Keep these questions in mind to ask after students share their models throughout the unit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•This discussion may raise opportunities to revise the model criteria list - keep an eye out for such opportunities</a:t>
            </a:r>
            <a:endParaRPr lang="en-US" dirty="0">
              <a:effectLst/>
            </a:endParaRPr>
          </a:p>
          <a:p>
            <a:br>
              <a:rPr lang="en-US" dirty="0"/>
            </a:b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9AF28-F3E6-491E-9353-981CE3BBDD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26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OF DAY 1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“Before You Go”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an exit ticket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the students write a reason for why they think a particular cluster is best and then have them stick it on that cluster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 students they will be figuring out which idea is best in future classes.</a:t>
            </a: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hold a class discussion at this point,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9AF28-F3E6-491E-9353-981CE3BBDD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9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4F2E-3F1D-462E-9D62-2BE76666A36C}" type="datetime1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56A2-F4E7-4820-B0A7-F9EA1BB34FD7}" type="datetime1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6294-8812-465F-B6C7-54F920EED898}" type="datetime1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4075-A604-4094-95CE-781D820801E3}" type="datetime1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7CCD-6D5E-413D-B792-54FB9D5CC915}" type="datetime1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43D5-9E79-4CE2-BC91-FFDE77DD25FE}" type="datetime1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6788-EA0F-418F-BA43-A98AB8880314}" type="datetime1">
              <a:rPr lang="en-US" smtClean="0"/>
              <a:t>1/7/22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E70B-4A58-4C71-8968-43FC59BF5615}" type="datetime1">
              <a:rPr lang="en-US" smtClean="0"/>
              <a:t>1/7/22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52D5-F2AD-4C0C-A488-F5FCE9EEF406}" type="datetime1">
              <a:rPr lang="en-US" smtClean="0"/>
              <a:t>1/7/22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4087-CBBA-4373-A8B5-4F82E546F66F}" type="datetime1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6E90-4116-4812-B76C-1B5D1FA1A5BC}" type="datetime1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3FDB3-CDE8-4C8A-99A6-AC3559D5C373}" type="datetime1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FF0000"/>
                </a:solidFill>
              </a:defRPr>
            </a:lvl1pPr>
          </a:lstStyle>
          <a:p>
            <a:fld id="{DB9D8127-5DF4-714C-9C2D-6A4C1011A3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27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3.xml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14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11.xml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E4EC6-AE40-6C4F-9DD0-512A16C0E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2016"/>
            <a:ext cx="8229600" cy="559414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u="sng" dirty="0"/>
              <a:t>Lesson Overview</a:t>
            </a:r>
          </a:p>
          <a:p>
            <a:pPr marL="0" indent="0">
              <a:buNone/>
            </a:pPr>
            <a:r>
              <a:rPr lang="en-US" dirty="0"/>
              <a:t>Day 1</a:t>
            </a:r>
          </a:p>
          <a:p>
            <a:pPr marL="514350" indent="-514350">
              <a:buAutoNum type="arabicPeriod"/>
            </a:pPr>
            <a:r>
              <a:rPr lang="en-US" dirty="0"/>
              <a:t>Stop and Think- students complete stop and think 5 mins</a:t>
            </a:r>
          </a:p>
          <a:p>
            <a:pPr marL="514350" indent="-514350">
              <a:buAutoNum type="arabicPeriod"/>
            </a:pPr>
            <a:r>
              <a:rPr lang="en-US" dirty="0"/>
              <a:t>Video and discussion- video shows anchoring phenomena- fish dying in a local pond- discuss what the video showed 5-7 mins</a:t>
            </a:r>
          </a:p>
          <a:p>
            <a:pPr marL="514350" indent="-514350">
              <a:buAutoNum type="arabicPeriod"/>
            </a:pPr>
            <a:r>
              <a:rPr lang="en-US" dirty="0"/>
              <a:t>Models and criteria review- remind students what is a scientific model, and of the criteria they generated on the class criteria list yesterday 3 mins</a:t>
            </a:r>
          </a:p>
          <a:p>
            <a:pPr marL="514350" indent="-514350">
              <a:buAutoNum type="arabicPeriod"/>
            </a:pPr>
            <a:r>
              <a:rPr lang="en-US" dirty="0"/>
              <a:t>Create initial models- students will make an initial model with their group 30 mins</a:t>
            </a:r>
          </a:p>
          <a:p>
            <a:pPr marL="514350" indent="-514350">
              <a:buAutoNum type="arabicPeriod"/>
            </a:pPr>
            <a:r>
              <a:rPr lang="en-US" dirty="0"/>
              <a:t>Before you go- brief review of groups’ models 5 mins</a:t>
            </a:r>
          </a:p>
          <a:p>
            <a:pPr marL="0" indent="0">
              <a:buNone/>
            </a:pPr>
            <a:r>
              <a:rPr lang="en-US" dirty="0"/>
              <a:t>Total time: 50 mins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21667-DA9F-C84B-B1BC-88942BD4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4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690" y="74773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00000"/>
                </a:solidFill>
              </a:rPr>
              <a:t>STOP &amp; THINK!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873" y="1876631"/>
            <a:ext cx="4717927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our science unit we will try to solve a mystery involving fish in a pond.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you think fish in a pond need in order to be healthy and survive?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" y="747730"/>
            <a:ext cx="3298371" cy="5411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dirty="0"/>
              <a:t>Grab a handout and put your name and information on the top of the first page. </a:t>
            </a:r>
          </a:p>
          <a:p>
            <a:pPr>
              <a:buFont typeface="Wingdings" charset="2"/>
              <a:buChar char="Ø"/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Complete the </a:t>
            </a:r>
            <a:r>
              <a:rPr lang="en-US" sz="2800" b="1" u="sng" dirty="0"/>
              <a:t>STOP &amp; THINK! </a:t>
            </a:r>
            <a:r>
              <a:rPr lang="en-US" sz="2800" dirty="0"/>
              <a:t>question on the first page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55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758" y="234491"/>
            <a:ext cx="57506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</a:rPr>
              <a:t>Passion Puddle Mystery</a:t>
            </a:r>
            <a:endParaRPr lang="en-US" sz="4400" dirty="0">
              <a:solidFill>
                <a:srgbClr val="FF0000"/>
              </a:solidFill>
              <a:latin typeface="Stencil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9113B-63FE-7844-B00C-DA72595060B9}"/>
              </a:ext>
            </a:extLst>
          </p:cNvPr>
          <p:cNvSpPr txBox="1"/>
          <p:nvPr/>
        </p:nvSpPr>
        <p:spPr>
          <a:xfrm>
            <a:off x="1316182" y="3228109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full video would be here. Please contact the STEP team for a copy.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758" y="234491"/>
            <a:ext cx="57506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</a:rPr>
              <a:t>Passion Puddle Mystery</a:t>
            </a:r>
            <a:endParaRPr lang="en-US" sz="4400" dirty="0">
              <a:solidFill>
                <a:srgbClr val="FF0000"/>
              </a:solidFill>
              <a:latin typeface="Stencil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001" y="1215609"/>
            <a:ext cx="847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is happening at Passion Puddle?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F6A022-3176-4412-9698-4CB7F5418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15" y="1861940"/>
            <a:ext cx="79533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5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001" y="340330"/>
            <a:ext cx="70317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</a:rPr>
              <a:t>Scientific Models and Criteria</a:t>
            </a:r>
            <a:endParaRPr lang="en-US" sz="4400" dirty="0">
              <a:solidFill>
                <a:srgbClr val="FF0000"/>
              </a:solidFill>
              <a:latin typeface="Stencil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001" y="1215609"/>
            <a:ext cx="847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 model is a simple way to show an idea about what or how something is happening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Criteria for good models: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[Photo of class criteria list will be added to this slide]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69BCBE39-35C7-8F4D-A2AC-216686F6A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427" y="0"/>
            <a:ext cx="15367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8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758" y="234491"/>
            <a:ext cx="59196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</a:rPr>
              <a:t>Why Are The Fish Dying?</a:t>
            </a:r>
            <a:endParaRPr lang="en-US" sz="4400" dirty="0">
              <a:solidFill>
                <a:srgbClr val="FF0000"/>
              </a:solidFill>
              <a:latin typeface="Stencil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001" y="1088609"/>
            <a:ext cx="8470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Work with your group to make a </a:t>
            </a:r>
            <a:r>
              <a:rPr lang="en-US" sz="3600" b="1" dirty="0"/>
              <a:t>box-and-arrow model </a:t>
            </a:r>
            <a:r>
              <a:rPr lang="en-US" sz="3600" dirty="0"/>
              <a:t>to show          you think the fish are dying.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Remember criteria for good models.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54CD6C-AC90-944C-8F13-D95CC35A2FD0}"/>
              </a:ext>
            </a:extLst>
          </p:cNvPr>
          <p:cNvSpPr/>
          <p:nvPr/>
        </p:nvSpPr>
        <p:spPr>
          <a:xfrm>
            <a:off x="5562600" y="4660900"/>
            <a:ext cx="2667000" cy="825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Dead Fish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4D1788-A1E6-F242-B4BC-451B7B81C2A1}"/>
              </a:ext>
            </a:extLst>
          </p:cNvPr>
          <p:cNvSpPr/>
          <p:nvPr/>
        </p:nvSpPr>
        <p:spPr>
          <a:xfrm>
            <a:off x="529824" y="4312707"/>
            <a:ext cx="1219200" cy="5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32EF17-5401-634A-858B-8E6DA3D35249}"/>
              </a:ext>
            </a:extLst>
          </p:cNvPr>
          <p:cNvSpPr/>
          <p:nvPr/>
        </p:nvSpPr>
        <p:spPr>
          <a:xfrm>
            <a:off x="2432101" y="4079167"/>
            <a:ext cx="1219200" cy="5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812F9E-F3D5-5543-AB6F-4E3BA7946695}"/>
              </a:ext>
            </a:extLst>
          </p:cNvPr>
          <p:cNvSpPr/>
          <p:nvPr/>
        </p:nvSpPr>
        <p:spPr>
          <a:xfrm>
            <a:off x="1822501" y="5321920"/>
            <a:ext cx="1219200" cy="5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0D75A-282F-D847-82CB-F4869762E651}"/>
              </a:ext>
            </a:extLst>
          </p:cNvPr>
          <p:cNvSpPr/>
          <p:nvPr/>
        </p:nvSpPr>
        <p:spPr>
          <a:xfrm>
            <a:off x="3841801" y="4763086"/>
            <a:ext cx="1219200" cy="5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4FF74EF-B7C6-924B-A3CD-D329BAE5E520}"/>
                  </a:ext>
                </a:extLst>
              </p14:cNvPr>
              <p14:cNvContentPartPr/>
              <p14:nvPr/>
            </p14:nvContentPartPr>
            <p14:xfrm>
              <a:off x="1213560" y="460196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xmlns="" xmlns:aink="http://schemas.microsoft.com/office/drawing/2016/ink" xmlns:p14="http://schemas.microsoft.com/office/powerpoint/2010/main" id="{F4FF74EF-B7C6-924B-A3CD-D329BAE5E5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5920" y="449396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54184F-679C-004C-9C20-5D9B1B9A76CB}"/>
                  </a:ext>
                </a:extLst>
              </p14:cNvPr>
              <p14:cNvContentPartPr/>
              <p14:nvPr/>
            </p14:nvContentPartPr>
            <p14:xfrm>
              <a:off x="585496" y="4441040"/>
              <a:ext cx="980640" cy="316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xmlns="" xmlns:aink="http://schemas.microsoft.com/office/drawing/2016/ink" xmlns:p14="http://schemas.microsoft.com/office/powerpoint/2010/main" id="{0754184F-679C-004C-9C20-5D9B1B9A76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9856" y="4225400"/>
                <a:ext cx="1052280" cy="74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1EB07B3-2E52-994D-AFFE-EACEEC04B977}"/>
                  </a:ext>
                </a:extLst>
              </p14:cNvPr>
              <p14:cNvContentPartPr/>
              <p14:nvPr/>
            </p14:nvContentPartPr>
            <p14:xfrm>
              <a:off x="2600280" y="4234040"/>
              <a:ext cx="993600" cy="228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xmlns="" xmlns:aink="http://schemas.microsoft.com/office/drawing/2016/ink" xmlns:p14="http://schemas.microsoft.com/office/powerpoint/2010/main" id="{31EB07B3-2E52-994D-AFFE-EACEEC04B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64640" y="4018400"/>
                <a:ext cx="106524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59D5B9A-81D9-9248-A1D3-F5FC836508B5}"/>
                  </a:ext>
                </a:extLst>
              </p14:cNvPr>
              <p14:cNvContentPartPr/>
              <p14:nvPr/>
            </p14:nvContentPartPr>
            <p14:xfrm>
              <a:off x="1981800" y="5524640"/>
              <a:ext cx="939240" cy="305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xmlns="" xmlns:aink="http://schemas.microsoft.com/office/drawing/2016/ink" xmlns:p14="http://schemas.microsoft.com/office/powerpoint/2010/main" id="{259D5B9A-81D9-9248-A1D3-F5FC836508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45800" y="5309000"/>
                <a:ext cx="101088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399BDC3-3DD7-574A-9DC6-37674EFFDD65}"/>
                  </a:ext>
                </a:extLst>
              </p14:cNvPr>
              <p14:cNvContentPartPr/>
              <p14:nvPr/>
            </p14:nvContentPartPr>
            <p14:xfrm>
              <a:off x="4014360" y="4895000"/>
              <a:ext cx="952920" cy="2412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xmlns="" xmlns:aink="http://schemas.microsoft.com/office/drawing/2016/ink" xmlns:p14="http://schemas.microsoft.com/office/powerpoint/2010/main" id="{C399BDC3-3DD7-574A-9DC6-37674EFFDD6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78360" y="4679000"/>
                <a:ext cx="1024560" cy="6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9E449D9-3C80-D44C-AD74-02A1CC0EC65A}"/>
                  </a:ext>
                </a:extLst>
              </p14:cNvPr>
              <p14:cNvContentPartPr/>
              <p14:nvPr/>
            </p14:nvContentPartPr>
            <p14:xfrm>
              <a:off x="4265280" y="5958800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xmlns="" xmlns:aink="http://schemas.microsoft.com/office/drawing/2016/ink" xmlns:p14="http://schemas.microsoft.com/office/powerpoint/2010/main" id="{89E449D9-3C80-D44C-AD74-02A1CC0EC65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29640" y="5743160"/>
                <a:ext cx="72000" cy="43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F424B07-B038-F743-8917-78EB4171BEB1}"/>
              </a:ext>
            </a:extLst>
          </p:cNvPr>
          <p:cNvCxnSpPr>
            <a:cxnSpLocks/>
          </p:cNvCxnSpPr>
          <p:nvPr/>
        </p:nvCxnSpPr>
        <p:spPr>
          <a:xfrm>
            <a:off x="3651301" y="4333167"/>
            <a:ext cx="823721" cy="50866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E0C1AC8-73D2-ED49-B361-E89B02210E94}"/>
              </a:ext>
            </a:extLst>
          </p:cNvPr>
          <p:cNvCxnSpPr>
            <a:stCxn id="8" idx="3"/>
          </p:cNvCxnSpPr>
          <p:nvPr/>
        </p:nvCxnSpPr>
        <p:spPr>
          <a:xfrm flipV="1">
            <a:off x="3041701" y="5271086"/>
            <a:ext cx="1355700" cy="30483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8431E3-F68F-FE48-82A0-CBDD4D704183}"/>
              </a:ext>
            </a:extLst>
          </p:cNvPr>
          <p:cNvCxnSpPr>
            <a:cxnSpLocks/>
          </p:cNvCxnSpPr>
          <p:nvPr/>
        </p:nvCxnSpPr>
        <p:spPr>
          <a:xfrm>
            <a:off x="1806445" y="4599440"/>
            <a:ext cx="663600" cy="75295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13AD94-4E34-684A-9B62-CDD142F715E3}"/>
              </a:ext>
            </a:extLst>
          </p:cNvPr>
          <p:cNvCxnSpPr>
            <a:cxnSpLocks/>
          </p:cNvCxnSpPr>
          <p:nvPr/>
        </p:nvCxnSpPr>
        <p:spPr>
          <a:xfrm flipV="1">
            <a:off x="5137201" y="4988512"/>
            <a:ext cx="431700" cy="2857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7F66F4CC-D826-2049-B83D-3862049C554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90410" y="3529998"/>
            <a:ext cx="1535335" cy="19271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34C9927-483A-5542-A010-C7BF1D39E605}"/>
                  </a:ext>
                </a:extLst>
              </p14:cNvPr>
              <p14:cNvContentPartPr/>
              <p14:nvPr/>
            </p14:nvContentPartPr>
            <p14:xfrm>
              <a:off x="4676760" y="3767120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xmlns="" xmlns:aink="http://schemas.microsoft.com/office/drawing/2016/ink" xmlns:p14="http://schemas.microsoft.com/office/powerpoint/2010/main" id="{534C9927-483A-5542-A010-C7BF1D39E6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40760" y="3551120"/>
                <a:ext cx="72000" cy="4320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Rectangle 54">
            <a:extLst>
              <a:ext uri="{FF2B5EF4-FFF2-40B4-BE49-F238E27FC236}">
                <a16:creationId xmlns:a16="http://schemas.microsoft.com/office/drawing/2014/main" id="{77091895-0182-A94E-A390-1F413939CC62}"/>
              </a:ext>
            </a:extLst>
          </p:cNvPr>
          <p:cNvSpPr/>
          <p:nvPr/>
        </p:nvSpPr>
        <p:spPr>
          <a:xfrm>
            <a:off x="4746611" y="1620629"/>
            <a:ext cx="10762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rgbClr val="FFC000"/>
                </a:solidFill>
                <a:effectLst/>
              </a:rPr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308112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000" y="370929"/>
            <a:ext cx="4923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</a:rPr>
              <a:t>Your Model</a:t>
            </a:r>
            <a:endParaRPr lang="en-US" sz="4400" dirty="0">
              <a:solidFill>
                <a:srgbClr val="FF0000"/>
              </a:solidFill>
              <a:latin typeface="Stencil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000" y="1647409"/>
            <a:ext cx="84708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en-US" sz="3600" dirty="0"/>
          </a:p>
          <a:p>
            <a:pPr>
              <a:spcAft>
                <a:spcPts val="1200"/>
              </a:spcAft>
            </a:pPr>
            <a:r>
              <a:rPr lang="en-US" sz="3600" dirty="0"/>
              <a:t>On your own handout, explain your group’s model </a:t>
            </a:r>
            <a:r>
              <a:rPr lang="en-US" sz="3600" u="sng" dirty="0"/>
              <a:t>in your own words</a:t>
            </a:r>
            <a:r>
              <a:rPr lang="en-US" sz="3600" dirty="0"/>
              <a:t>.</a:t>
            </a:r>
          </a:p>
          <a:p>
            <a:pPr>
              <a:spcAft>
                <a:spcPts val="1200"/>
              </a:spcAft>
            </a:pPr>
            <a:endParaRPr lang="en-US" sz="3600" dirty="0"/>
          </a:p>
          <a:p>
            <a:pPr>
              <a:spcAft>
                <a:spcPts val="1200"/>
              </a:spcAft>
            </a:pPr>
            <a:r>
              <a:rPr lang="en-US" sz="3600" dirty="0"/>
              <a:t>We will be sharing our models later, so think about how you can explain your model to other people.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7A10646-CFD4-4F77-8B88-879CD746C281}"/>
              </a:ext>
            </a:extLst>
          </p:cNvPr>
          <p:cNvGrpSpPr/>
          <p:nvPr/>
        </p:nvGrpSpPr>
        <p:grpSpPr>
          <a:xfrm>
            <a:off x="3920724" y="136525"/>
            <a:ext cx="4766076" cy="1680593"/>
            <a:chOff x="529824" y="3529998"/>
            <a:chExt cx="7699776" cy="24291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0873FB-DD78-4BF1-9401-B9EF13C3197A}"/>
                </a:ext>
              </a:extLst>
            </p:cNvPr>
            <p:cNvSpPr/>
            <p:nvPr/>
          </p:nvSpPr>
          <p:spPr>
            <a:xfrm>
              <a:off x="5562600" y="4660900"/>
              <a:ext cx="2667000" cy="8255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Dead Fish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E76E64-2306-48DE-8745-8FE49A817FF9}"/>
                </a:ext>
              </a:extLst>
            </p:cNvPr>
            <p:cNvSpPr/>
            <p:nvPr/>
          </p:nvSpPr>
          <p:spPr>
            <a:xfrm>
              <a:off x="529824" y="4312707"/>
              <a:ext cx="1219200" cy="50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84CFE0-0DB1-43B5-B3D1-D214E427149B}"/>
                </a:ext>
              </a:extLst>
            </p:cNvPr>
            <p:cNvSpPr/>
            <p:nvPr/>
          </p:nvSpPr>
          <p:spPr>
            <a:xfrm>
              <a:off x="2432101" y="4079167"/>
              <a:ext cx="1219200" cy="50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1E2915-C47D-4AA1-9C3B-6BEADF66FF85}"/>
                </a:ext>
              </a:extLst>
            </p:cNvPr>
            <p:cNvSpPr/>
            <p:nvPr/>
          </p:nvSpPr>
          <p:spPr>
            <a:xfrm>
              <a:off x="1822501" y="5321920"/>
              <a:ext cx="1219200" cy="50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AAF18F-3AE1-4897-86E6-A8D7B8190122}"/>
                </a:ext>
              </a:extLst>
            </p:cNvPr>
            <p:cNvSpPr/>
            <p:nvPr/>
          </p:nvSpPr>
          <p:spPr>
            <a:xfrm>
              <a:off x="3841801" y="4763086"/>
              <a:ext cx="1219200" cy="50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07EC0AF-74B0-45A4-85B3-D50C8A471A76}"/>
                    </a:ext>
                  </a:extLst>
                </p14:cNvPr>
                <p14:cNvContentPartPr/>
                <p14:nvPr/>
              </p14:nvContentPartPr>
              <p14:xfrm>
                <a:off x="1213560" y="460196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07EC0AF-74B0-45A4-85B3-D50C8A471A7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95560" y="44939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AF67F7E-EEF6-40B4-B9B2-4079BB211399}"/>
                    </a:ext>
                  </a:extLst>
                </p14:cNvPr>
                <p14:cNvContentPartPr/>
                <p14:nvPr/>
              </p14:nvContentPartPr>
              <p14:xfrm>
                <a:off x="585496" y="4441040"/>
                <a:ext cx="980640" cy="316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AF67F7E-EEF6-40B4-B9B2-4079BB21139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7367" y="4128408"/>
                  <a:ext cx="1096317" cy="9415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819C23C-BAEA-4055-B90E-9D4AC4B1137B}"/>
                    </a:ext>
                  </a:extLst>
                </p14:cNvPr>
                <p14:cNvContentPartPr/>
                <p14:nvPr/>
              </p14:nvContentPartPr>
              <p14:xfrm>
                <a:off x="2600280" y="4234040"/>
                <a:ext cx="993600" cy="228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819C23C-BAEA-4055-B90E-9D4AC4B1137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42141" y="3922313"/>
                  <a:ext cx="1109297" cy="8515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4B99537-57CD-4CFE-BA29-C94B9F363F09}"/>
                    </a:ext>
                  </a:extLst>
                </p14:cNvPr>
                <p14:cNvContentPartPr/>
                <p14:nvPr/>
              </p14:nvContentPartPr>
              <p14:xfrm>
                <a:off x="1981800" y="5524640"/>
                <a:ext cx="939240" cy="305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4B99537-57CD-4CFE-BA29-C94B9F363F0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23643" y="5212067"/>
                  <a:ext cx="1054973" cy="9299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F58BC8C-E13C-45B1-99DE-F0590B880C5F}"/>
                    </a:ext>
                  </a:extLst>
                </p14:cNvPr>
                <p14:cNvContentPartPr/>
                <p14:nvPr/>
              </p14:nvContentPartPr>
              <p14:xfrm>
                <a:off x="4014360" y="4895000"/>
                <a:ext cx="952920" cy="241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F58BC8C-E13C-45B1-99DE-F0590B880C5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56220" y="4583103"/>
                  <a:ext cx="1068619" cy="8644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63B013-9B42-4C7E-8B23-9182DB1AEC27}"/>
                    </a:ext>
                  </a:extLst>
                </p14:cNvPr>
                <p14:cNvContentPartPr/>
                <p14:nvPr/>
              </p14:nvContentPartPr>
              <p14:xfrm>
                <a:off x="4265280" y="595880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63B013-9B42-4C7E-8B23-9182DB1AEC2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29280" y="5742800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AE3E9D4-685E-4D74-87D6-2E63012EA28B}"/>
                </a:ext>
              </a:extLst>
            </p:cNvPr>
            <p:cNvCxnSpPr>
              <a:cxnSpLocks/>
            </p:cNvCxnSpPr>
            <p:nvPr/>
          </p:nvCxnSpPr>
          <p:spPr>
            <a:xfrm>
              <a:off x="3651301" y="4333167"/>
              <a:ext cx="823721" cy="50866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07B8F02-1F5F-4112-8B6A-4CB5D7792CA1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3041701" y="5271086"/>
              <a:ext cx="1355700" cy="30483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4710B8B-0A56-4E95-AA7F-61EB2C488C05}"/>
                </a:ext>
              </a:extLst>
            </p:cNvPr>
            <p:cNvCxnSpPr>
              <a:cxnSpLocks/>
            </p:cNvCxnSpPr>
            <p:nvPr/>
          </p:nvCxnSpPr>
          <p:spPr>
            <a:xfrm>
              <a:off x="1806445" y="4599440"/>
              <a:ext cx="663600" cy="75295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13014EC-491C-49AD-A7A4-217E1CF5C0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7201" y="4988512"/>
              <a:ext cx="431700" cy="2857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F9E2243-8022-40B8-9DEA-05BADFDC0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290410" y="3529998"/>
              <a:ext cx="1535335" cy="192719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E2DC80D-CCF8-44B6-B4EA-71B0E6A3CA08}"/>
                    </a:ext>
                  </a:extLst>
                </p14:cNvPr>
                <p14:cNvContentPartPr/>
                <p14:nvPr/>
              </p14:nvContentPartPr>
              <p14:xfrm>
                <a:off x="4676760" y="376712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E2DC80D-CCF8-44B6-B4EA-71B0E6A3CA0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40760" y="3551120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157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1158" y="370929"/>
            <a:ext cx="2943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</a:rPr>
              <a:t>Our Models</a:t>
            </a:r>
            <a:endParaRPr lang="en-US" sz="4400" dirty="0">
              <a:solidFill>
                <a:srgbClr val="FF0000"/>
              </a:solidFill>
              <a:latin typeface="Stencil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000" y="1647409"/>
            <a:ext cx="8470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/>
              <a:t>Let’s look at some of the models now.</a:t>
            </a:r>
          </a:p>
          <a:p>
            <a:pPr>
              <a:spcAft>
                <a:spcPts val="1200"/>
              </a:spcAft>
            </a:pPr>
            <a:endParaRPr lang="en-US" sz="1200" dirty="0"/>
          </a:p>
          <a:p>
            <a:pPr>
              <a:spcAft>
                <a:spcPts val="1200"/>
              </a:spcAft>
            </a:pPr>
            <a:r>
              <a:rPr lang="en-US" sz="3600" dirty="0"/>
              <a:t>As groups share, think: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What reason did they give for why the fish are dying?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Is my group’s idea similar or different?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8" descr="A picture containing text, toy, doll&#10;&#10;Description automatically generated">
            <a:extLst>
              <a:ext uri="{FF2B5EF4-FFF2-40B4-BE49-F238E27FC236}">
                <a16:creationId xmlns:a16="http://schemas.microsoft.com/office/drawing/2014/main" id="{E0F99613-E99D-2C46-A9BF-251150A58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"/>
            <a:ext cx="1529542" cy="152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1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690" y="74773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00000"/>
                </a:solidFill>
              </a:rPr>
              <a:t>BEFORE YOU 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2700" y="1830387"/>
            <a:ext cx="5092700" cy="4525963"/>
          </a:xfrm>
        </p:spPr>
        <p:txBody>
          <a:bodyPr>
            <a:normAutofit/>
          </a:bodyPr>
          <a:lstStyle/>
          <a:p>
            <a:r>
              <a:rPr lang="en-US" dirty="0"/>
              <a:t>Look at our different models. </a:t>
            </a:r>
            <a:r>
              <a:rPr lang="en-US" u="sng" dirty="0"/>
              <a:t>Which model do you think is best? Why?</a:t>
            </a:r>
          </a:p>
          <a:p>
            <a:r>
              <a:rPr lang="en-US" dirty="0"/>
              <a:t>Write your answer and reason on your sticky note.</a:t>
            </a:r>
          </a:p>
          <a:p>
            <a:r>
              <a:rPr lang="en-US" dirty="0"/>
              <a:t>Stick the note on that group of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" y="747730"/>
            <a:ext cx="3442648" cy="5411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dirty="0"/>
              <a:t>Grab a note and put your name on it. </a:t>
            </a:r>
          </a:p>
          <a:p>
            <a:pPr>
              <a:buFont typeface="Wingdings" charset="2"/>
              <a:buChar char="Ø"/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Complete the </a:t>
            </a:r>
            <a:r>
              <a:rPr lang="en-US" sz="2800" b="1" u="sng" dirty="0"/>
              <a:t>BEFORE YOU GO </a:t>
            </a:r>
            <a:r>
              <a:rPr lang="en-US" sz="2800" dirty="0"/>
              <a:t>questions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769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11198</TotalTime>
  <Words>1403</Words>
  <Application>Microsoft Macintosh PowerPoint</Application>
  <PresentationFormat>On-screen Show (4:3)</PresentationFormat>
  <Paragraphs>125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Stencil</vt:lpstr>
      <vt:lpstr>Wingdings</vt:lpstr>
      <vt:lpstr>Office Theme</vt:lpstr>
      <vt:lpstr>PowerPoint Presentation</vt:lpstr>
      <vt:lpstr>STOP &amp; THINK!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BEFORE YOU GO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 Dianovsky</dc:creator>
  <cp:lastModifiedBy>Danish, Joshua Adam</cp:lastModifiedBy>
  <cp:revision>211</cp:revision>
  <dcterms:created xsi:type="dcterms:W3CDTF">2013-01-03T16:21:51Z</dcterms:created>
  <dcterms:modified xsi:type="dcterms:W3CDTF">2022-01-07T16:50:50Z</dcterms:modified>
</cp:coreProperties>
</file>