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32" r:id="rId2"/>
    <p:sldId id="410" r:id="rId3"/>
    <p:sldId id="319" r:id="rId4"/>
    <p:sldId id="331" r:id="rId5"/>
    <p:sldId id="320" r:id="rId6"/>
    <p:sldId id="396" r:id="rId7"/>
    <p:sldId id="397" r:id="rId8"/>
    <p:sldId id="403" r:id="rId9"/>
    <p:sldId id="404" r:id="rId10"/>
    <p:sldId id="405" r:id="rId11"/>
    <p:sldId id="406" r:id="rId12"/>
    <p:sldId id="322" r:id="rId13"/>
    <p:sldId id="407" r:id="rId14"/>
    <p:sldId id="323" r:id="rId15"/>
    <p:sldId id="39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Microsoft Office User" initials="Office [6]" lastIdx="1" clrIdx="6"/>
  <p:cmAuthor id="1" name="Na'ama Av-Shalom" initials="NA" lastIdx="13" clrIdx="0"/>
  <p:cmAuthor id="2" name="Microsoft Office User" initials="Office" lastIdx="9" clrIdx="1"/>
  <p:cmAuthor id="3" name="Microsoft Office User" initials="Office [2]" lastIdx="1" clrIdx="2"/>
  <p:cmAuthor id="4" name="Microsoft Office User" initials="Office [3]" lastIdx="1" clrIdx="3"/>
  <p:cmAuthor id="5" name="Microsoft Office User" initials="Office [4]" lastIdx="1" clrIdx="4"/>
  <p:cmAuthor id="6" name="Microsoft Office User" initials="Office [5]"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051"/>
    <a:srgbClr val="FFF9CA"/>
    <a:srgbClr val="132E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73423" autoAdjust="0"/>
  </p:normalViewPr>
  <p:slideViewPr>
    <p:cSldViewPr snapToGrid="0" snapToObjects="1">
      <p:cViewPr varScale="1">
        <p:scale>
          <a:sx n="78" d="100"/>
          <a:sy n="78" d="100"/>
        </p:scale>
        <p:origin x="1496" y="176"/>
      </p:cViewPr>
      <p:guideLst>
        <p:guide orient="horz" pos="2160"/>
        <p:guide pos="2880"/>
      </p:guideLst>
    </p:cSldViewPr>
  </p:slideViewPr>
  <p:outlineViewPr>
    <p:cViewPr>
      <p:scale>
        <a:sx n="33" d="100"/>
        <a:sy n="33" d="100"/>
      </p:scale>
      <p:origin x="0" y="-20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D99F17-8BD8-4BC3-8D8C-D30D294E7AAC}" type="datetimeFigureOut">
              <a:rPr lang="en-US" smtClean="0"/>
              <a:t>12/21/21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C9AF28-F3E6-491E-9353-981CE3BBDD0C}" type="slidenum">
              <a:rPr lang="en-US" smtClean="0"/>
              <a:t>‹#›</a:t>
            </a:fld>
            <a:endParaRPr lang="en-US"/>
          </a:p>
        </p:txBody>
      </p:sp>
    </p:spTree>
    <p:extLst>
      <p:ext uri="{BB962C8B-B14F-4D97-AF65-F5344CB8AC3E}">
        <p14:creationId xmlns:p14="http://schemas.microsoft.com/office/powerpoint/2010/main" val="291050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BEGINNING OF DAY 2</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this “Stop &amp; Think”</a:t>
            </a:r>
            <a:r>
              <a:rPr lang="en-US" sz="1200" kern="1200" baseline="0" dirty="0">
                <a:solidFill>
                  <a:schemeClr val="tx1"/>
                </a:solidFill>
                <a:effectLst/>
                <a:latin typeface="+mn-lt"/>
                <a:ea typeface="+mn-ea"/>
                <a:cs typeface="+mn-cs"/>
              </a:rPr>
              <a:t> as a do now</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Tell students they will be figuring out which models give the best explanation of why fish are dying in Passion Puddle. They will figure this out in this next activity. </a:t>
            </a:r>
          </a:p>
          <a:p>
            <a:r>
              <a:rPr lang="en-US" sz="1200" kern="1200" dirty="0">
                <a:solidFill>
                  <a:schemeClr val="tx1"/>
                </a:solidFill>
                <a:effectLst/>
                <a:latin typeface="+mn-lt"/>
                <a:ea typeface="+mn-ea"/>
                <a:cs typeface="+mn-cs"/>
              </a:rPr>
              <a:t>Do not hold a class discussion at this point. Just</a:t>
            </a:r>
            <a:r>
              <a:rPr lang="en-US" sz="1200" kern="1200" baseline="0" dirty="0">
                <a:solidFill>
                  <a:schemeClr val="tx1"/>
                </a:solidFill>
                <a:effectLst/>
                <a:latin typeface="+mn-lt"/>
                <a:ea typeface="+mn-ea"/>
                <a:cs typeface="+mn-cs"/>
              </a:rPr>
              <a:t> let them do the STOP &amp; THINK, maybe solicit one or two answers and move on. Keep this very brief.</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3</a:t>
            </a:fld>
            <a:endParaRPr lang="en-US"/>
          </a:p>
        </p:txBody>
      </p:sp>
    </p:spTree>
    <p:extLst>
      <p:ext uri="{BB962C8B-B14F-4D97-AF65-F5344CB8AC3E}">
        <p14:creationId xmlns:p14="http://schemas.microsoft.com/office/powerpoint/2010/main" val="3025921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the evidence shows that fish do not have enough dissolved air to survive.</a:t>
            </a:r>
          </a:p>
          <a:p>
            <a:r>
              <a:rPr lang="en-US" dirty="0"/>
              <a:t>Cancel out</a:t>
            </a:r>
            <a:r>
              <a:rPr lang="en-US" baseline="0" dirty="0"/>
              <a:t> models that are no longer relevant. Reiterate how we were able to find this out by studying evidence like scientists.</a:t>
            </a:r>
          </a:p>
          <a:p>
            <a:endParaRPr lang="en-US" baseline="0" dirty="0"/>
          </a:p>
          <a:p>
            <a:r>
              <a:rPr lang="en-US" baseline="0" dirty="0"/>
              <a:t>Discuss any questions that students still have. Students share questions but don’t need to answer them right now. Tell students that they will be addressing many of these questions throughout the unit, and that they can add new questions when they come up.</a:t>
            </a:r>
          </a:p>
        </p:txBody>
      </p:sp>
      <p:sp>
        <p:nvSpPr>
          <p:cNvPr id="4" name="Slide Number Placeholder 3"/>
          <p:cNvSpPr>
            <a:spLocks noGrp="1"/>
          </p:cNvSpPr>
          <p:nvPr>
            <p:ph type="sldNum" sz="quarter" idx="10"/>
          </p:nvPr>
        </p:nvSpPr>
        <p:spPr/>
        <p:txBody>
          <a:bodyPr/>
          <a:lstStyle/>
          <a:p>
            <a:fld id="{B8C9AF28-F3E6-491E-9353-981CE3BBDD0C}" type="slidenum">
              <a:rPr lang="en-US" smtClean="0"/>
              <a:t>12</a:t>
            </a:fld>
            <a:endParaRPr lang="en-US"/>
          </a:p>
        </p:txBody>
      </p:sp>
    </p:spTree>
    <p:extLst>
      <p:ext uri="{BB962C8B-B14F-4D97-AF65-F5344CB8AC3E}">
        <p14:creationId xmlns:p14="http://schemas.microsoft.com/office/powerpoint/2010/main" val="2517603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the evidence shows that fish do not have enough dissolved air to survive.</a:t>
            </a:r>
          </a:p>
          <a:p>
            <a:r>
              <a:rPr lang="en-US" dirty="0"/>
              <a:t>Cancel out</a:t>
            </a:r>
            <a:r>
              <a:rPr lang="en-US" baseline="0" dirty="0"/>
              <a:t> models that are no longer relevant. Reiterate how we were able to find this out by studying evidence like scientists.</a:t>
            </a:r>
          </a:p>
          <a:p>
            <a:endParaRPr lang="en-US" baseline="0" dirty="0"/>
          </a:p>
          <a:p>
            <a:r>
              <a:rPr lang="en-US" baseline="0" dirty="0"/>
              <a:t>Discuss any questions that students still have. Students share questions but don’t need to answer them right now. Tell students that they will be addressing many of these questions throughout the unit, and that they can add new questions when they come up.</a:t>
            </a:r>
          </a:p>
        </p:txBody>
      </p:sp>
      <p:sp>
        <p:nvSpPr>
          <p:cNvPr id="4" name="Slide Number Placeholder 3"/>
          <p:cNvSpPr>
            <a:spLocks noGrp="1"/>
          </p:cNvSpPr>
          <p:nvPr>
            <p:ph type="sldNum" sz="quarter" idx="10"/>
          </p:nvPr>
        </p:nvSpPr>
        <p:spPr/>
        <p:txBody>
          <a:bodyPr/>
          <a:lstStyle/>
          <a:p>
            <a:fld id="{B8C9AF28-F3E6-491E-9353-981CE3BBDD0C}" type="slidenum">
              <a:rPr lang="en-US" smtClean="0"/>
              <a:t>13</a:t>
            </a:fld>
            <a:endParaRPr lang="en-US"/>
          </a:p>
        </p:txBody>
      </p:sp>
    </p:spTree>
    <p:extLst>
      <p:ext uri="{BB962C8B-B14F-4D97-AF65-F5344CB8AC3E}">
        <p14:creationId xmlns:p14="http://schemas.microsoft.com/office/powerpoint/2010/main" val="407045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class,</a:t>
            </a:r>
            <a:r>
              <a:rPr lang="en-US" baseline="0" dirty="0"/>
              <a:t> build a consensus model to show the fish are dying from lack of oxygen. Do this in the space on the slide, or on a large sticky note. Example model might be similar to the third model in slide 12 (not inserted here so the class can build it but use the example from the Pond Unit Outline as a guide).</a:t>
            </a:r>
          </a:p>
          <a:p>
            <a:r>
              <a:rPr lang="en-US" baseline="0" dirty="0"/>
              <a:t>Remind students to support their ideas with evidence, and to refer to their class criteria list.</a:t>
            </a:r>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14</a:t>
            </a:fld>
            <a:endParaRPr lang="en-US"/>
          </a:p>
        </p:txBody>
      </p:sp>
    </p:spTree>
    <p:extLst>
      <p:ext uri="{BB962C8B-B14F-4D97-AF65-F5344CB8AC3E}">
        <p14:creationId xmlns:p14="http://schemas.microsoft.com/office/powerpoint/2010/main" val="3795194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END OF DAY 2</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Use this “Before You Go”</a:t>
            </a:r>
            <a:r>
              <a:rPr lang="en-US" sz="1200" kern="1200" baseline="0" dirty="0">
                <a:solidFill>
                  <a:schemeClr val="tx1"/>
                </a:solidFill>
                <a:effectLst/>
                <a:latin typeface="+mn-lt"/>
                <a:ea typeface="+mn-ea"/>
                <a:cs typeface="+mn-cs"/>
              </a:rPr>
              <a:t> as an exit ticket</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Have the students write down two questions they have about the information in the class model. Accept all questions</a:t>
            </a:r>
            <a:r>
              <a:rPr lang="en-US" baseline="0" dirty="0"/>
              <a:t>. Tell students that they will be addressing many of these questions throughout the unit, and that they can add new questions when they come up.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Do not hold a class discussion at this point,</a:t>
            </a:r>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15</a:t>
            </a:fld>
            <a:endParaRPr lang="en-US"/>
          </a:p>
        </p:txBody>
      </p:sp>
    </p:spTree>
    <p:extLst>
      <p:ext uri="{BB962C8B-B14F-4D97-AF65-F5344CB8AC3E}">
        <p14:creationId xmlns:p14="http://schemas.microsoft.com/office/powerpoint/2010/main" val="4013629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aseline="0" dirty="0"/>
              <a:t>Briefly review the model groups/clusters from yesterday. </a:t>
            </a:r>
            <a:r>
              <a:rPr lang="en-US" b="1" baseline="0" dirty="0"/>
              <a:t>NOTE: This slide shows examples of the types of models that students might have come up with. Update this slide to reflect the ideas in your classroom OR use one example of a student model for each model cluster instead of this slide. </a:t>
            </a:r>
            <a:r>
              <a:rPr lang="en-US" baseline="0" dirty="0"/>
              <a:t>Tell them that all these ideas are great, and they are all plausible</a:t>
            </a:r>
          </a:p>
          <a:p>
            <a:pPr rtl="0"/>
            <a:r>
              <a:rPr lang="en-US" baseline="0" dirty="0"/>
              <a:t>Ask– How can we figure out which model group explains what really happened in the pond?</a:t>
            </a:r>
          </a:p>
          <a:p>
            <a:pPr rtl="0"/>
            <a:r>
              <a:rPr lang="en-US" baseline="0" dirty="0"/>
              <a:t>Hopefully, kids will say something about experiments, observations, or evidence (which leads into next slide)</a:t>
            </a:r>
          </a:p>
          <a:p>
            <a:pPr rtl="0"/>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8C9AF28-F3E6-491E-9353-981CE3BBDD0C}" type="slidenum">
              <a:rPr lang="en-US" smtClean="0"/>
              <a:t>4</a:t>
            </a:fld>
            <a:endParaRPr lang="en-US"/>
          </a:p>
        </p:txBody>
      </p:sp>
    </p:spTree>
    <p:extLst>
      <p:ext uri="{BB962C8B-B14F-4D97-AF65-F5344CB8AC3E}">
        <p14:creationId xmlns:p14="http://schemas.microsoft.com/office/powerpoint/2010/main" val="1259301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Hopefully, students said something about using data/evidence/experiments/observation to figure out which model group is best</a:t>
            </a:r>
            <a:endParaRPr lang="en-US" dirty="0">
              <a:effectLst/>
            </a:endParaRPr>
          </a:p>
          <a:p>
            <a:pPr rtl="0"/>
            <a:r>
              <a:rPr lang="en-US" sz="1200" b="0" i="0" u="none" strike="noStrike" kern="1200" dirty="0">
                <a:solidFill>
                  <a:schemeClr val="tx1"/>
                </a:solidFill>
                <a:effectLst/>
                <a:latin typeface="+mn-lt"/>
                <a:ea typeface="+mn-ea"/>
                <a:cs typeface="+mn-cs"/>
              </a:rPr>
              <a:t>Ask– what is evidence? (Note: Scientific evidence is information that supports or counters a scientific theory or hypothesis). Get some ideas out. Do not correct ideas at this point (unless completely off base). Students may be talking about evidence in terms of crimes and forensics, steer them towards the idea of evidence in science- info we use to figure out theories/hypothesis.</a:t>
            </a:r>
            <a:endParaRPr lang="en-US" dirty="0">
              <a:effectLst/>
            </a:endParaRPr>
          </a:p>
          <a:p>
            <a:pPr rtl="0"/>
            <a:r>
              <a:rPr lang="en-US" sz="1200" b="0" i="0" u="none" strike="noStrike" kern="1200" dirty="0">
                <a:solidFill>
                  <a:schemeClr val="tx1"/>
                </a:solidFill>
                <a:effectLst/>
                <a:latin typeface="+mn-lt"/>
                <a:ea typeface="+mn-ea"/>
                <a:cs typeface="+mn-cs"/>
              </a:rPr>
              <a:t>Have them answer the rest of the questions as a discussion (if not going well-unsure/no ideas, have them work with a partner for a few min and then do a class sharing)</a:t>
            </a:r>
            <a:endParaRPr lang="en-US" dirty="0">
              <a:effectLst/>
            </a:endParaRPr>
          </a:p>
          <a:p>
            <a:pPr rtl="0"/>
            <a:br>
              <a:rPr lang="en-US" dirty="0"/>
            </a:br>
            <a:r>
              <a:rPr lang="en-US" sz="1200" b="0" i="0" u="none" strike="noStrike" kern="1200" dirty="0">
                <a:solidFill>
                  <a:schemeClr val="tx1"/>
                </a:solidFill>
                <a:effectLst/>
                <a:latin typeface="+mn-lt"/>
                <a:ea typeface="+mn-ea"/>
                <a:cs typeface="+mn-cs"/>
              </a:rPr>
              <a:t>After asking what students think evidence is, ask why scientists use evidence. This gets them to think about the purpose for evidence.</a:t>
            </a:r>
            <a:endParaRPr lang="en-US" dirty="0">
              <a:effectLst/>
            </a:endParaRPr>
          </a:p>
          <a:p>
            <a:pPr rtl="0"/>
            <a:r>
              <a:rPr lang="en-US" sz="1200" b="0" i="0" u="none" strike="noStrike" kern="1200" dirty="0">
                <a:solidFill>
                  <a:schemeClr val="tx1"/>
                </a:solidFill>
                <a:effectLst/>
                <a:latin typeface="+mn-lt"/>
                <a:ea typeface="+mn-ea"/>
                <a:cs typeface="+mn-cs"/>
              </a:rPr>
              <a:t>Students should be encouraged to build on each other’s ideas- class discussion.</a:t>
            </a:r>
            <a:endParaRPr lang="en-US" dirty="0">
              <a:effectLst/>
            </a:endParaRPr>
          </a:p>
        </p:txBody>
      </p:sp>
      <p:sp>
        <p:nvSpPr>
          <p:cNvPr id="4" name="Slide Number Placeholder 3"/>
          <p:cNvSpPr>
            <a:spLocks noGrp="1"/>
          </p:cNvSpPr>
          <p:nvPr>
            <p:ph type="sldNum" sz="quarter" idx="10"/>
          </p:nvPr>
        </p:nvSpPr>
        <p:spPr/>
        <p:txBody>
          <a:bodyPr/>
          <a:lstStyle/>
          <a:p>
            <a:fld id="{B8C9AF28-F3E6-491E-9353-981CE3BBDD0C}" type="slidenum">
              <a:rPr lang="en-US" smtClean="0"/>
              <a:t>5</a:t>
            </a:fld>
            <a:endParaRPr lang="en-US"/>
          </a:p>
        </p:txBody>
      </p:sp>
    </p:spTree>
    <p:extLst>
      <p:ext uri="{BB962C8B-B14F-4D97-AF65-F5344CB8AC3E}">
        <p14:creationId xmlns:p14="http://schemas.microsoft.com/office/powerpoint/2010/main" val="316307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0" indent="0">
              <a:spcAft>
                <a:spcPts val="1200"/>
              </a:spcAft>
              <a:buFont typeface="Arial" panose="020B0604020202020204" pitchFamily="34" charset="0"/>
              <a:buNone/>
            </a:pPr>
            <a:endParaRPr lang="en-US" sz="2800" dirty="0"/>
          </a:p>
          <a:p>
            <a:pPr marL="0" indent="0">
              <a:spcAft>
                <a:spcPts val="1200"/>
              </a:spcAft>
              <a:buFont typeface="Arial" panose="020B0604020202020204" pitchFamily="34" charset="0"/>
              <a:buNone/>
            </a:pPr>
            <a:r>
              <a:rPr lang="en-US" sz="2800" dirty="0"/>
              <a:t>Tell students to read the evidence in the evidence</a:t>
            </a:r>
            <a:r>
              <a:rPr lang="en-US" sz="2800" baseline="0" dirty="0"/>
              <a:t> handout </a:t>
            </a:r>
            <a:r>
              <a:rPr lang="en-US" sz="2800" dirty="0"/>
              <a:t>and think about:</a:t>
            </a:r>
          </a:p>
          <a:p>
            <a:pPr marL="571500" lvl="0" indent="-571500">
              <a:spcAft>
                <a:spcPts val="1200"/>
              </a:spcAft>
              <a:buFont typeface="Arial" panose="020B0604020202020204" pitchFamily="34" charset="0"/>
              <a:buChar char="•"/>
            </a:pPr>
            <a:r>
              <a:rPr lang="en-US" sz="2800" dirty="0"/>
              <a:t>What does this tell me about why the fish might be dying?</a:t>
            </a:r>
          </a:p>
          <a:p>
            <a:pPr marL="571500" lvl="0" indent="-571500">
              <a:spcAft>
                <a:spcPts val="1200"/>
              </a:spcAft>
              <a:buFont typeface="Arial" panose="020B0604020202020204" pitchFamily="34" charset="0"/>
              <a:buChar char="•"/>
            </a:pPr>
            <a:r>
              <a:rPr lang="en-US" sz="2800" dirty="0"/>
              <a:t>Does this support/not support the models?</a:t>
            </a:r>
          </a:p>
          <a:p>
            <a:pPr marL="1028700" lvl="1" indent="-571500">
              <a:spcAft>
                <a:spcPts val="1200"/>
              </a:spcAft>
              <a:buFont typeface="Arial" panose="020B0604020202020204" pitchFamily="34" charset="0"/>
              <a:buChar char="•"/>
            </a:pPr>
            <a:r>
              <a:rPr lang="en-US" sz="2800" dirty="0"/>
              <a:t>If it </a:t>
            </a:r>
            <a:r>
              <a:rPr lang="en-US" sz="2800" u="sng" dirty="0"/>
              <a:t>does</a:t>
            </a:r>
            <a:r>
              <a:rPr lang="en-US" sz="2800" dirty="0"/>
              <a:t> support one or more model, which part/s of the model does it support?</a:t>
            </a:r>
          </a:p>
          <a:p>
            <a:pPr marL="1028700" lvl="1" indent="-571500">
              <a:spcAft>
                <a:spcPts val="1200"/>
              </a:spcAft>
              <a:buFont typeface="Arial" panose="020B0604020202020204" pitchFamily="34" charset="0"/>
              <a:buChar char="•"/>
            </a:pPr>
            <a:r>
              <a:rPr lang="en-US" sz="2800" dirty="0"/>
              <a:t>Does it contradict any of the models? Can we rule out some models?</a:t>
            </a:r>
          </a:p>
          <a:p>
            <a:pPr marL="1028700" lvl="1" indent="-571500">
              <a:spcAft>
                <a:spcPts val="1200"/>
              </a:spcAft>
              <a:buFont typeface="Arial" panose="020B0604020202020204" pitchFamily="34" charset="0"/>
              <a:buChar char="•"/>
            </a:pPr>
            <a:endParaRPr lang="en-US" sz="2800" dirty="0"/>
          </a:p>
          <a:p>
            <a:endParaRPr lang="en-US" sz="1200" kern="1200" dirty="0">
              <a:solidFill>
                <a:schemeClr val="tx1"/>
              </a:solidFill>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pPr>
              <a:defRPr/>
            </a:pPr>
            <a:fld id="{6B072BEE-3B70-4F1C-935D-00E11E9CE9C7}" type="slidenum">
              <a:rPr lang="en-US" altLang="en-US" smtClean="0"/>
              <a:pPr>
                <a:defRPr/>
              </a:pPr>
              <a:t>6</a:t>
            </a:fld>
            <a:endParaRPr lang="en-US" altLang="en-US"/>
          </a:p>
        </p:txBody>
      </p:sp>
    </p:spTree>
    <p:extLst>
      <p:ext uri="{BB962C8B-B14F-4D97-AF65-F5344CB8AC3E}">
        <p14:creationId xmlns:p14="http://schemas.microsoft.com/office/powerpoint/2010/main" val="315154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Questions: 1. The temperature is highest in: (circle one)</a:t>
            </a:r>
          </a:p>
          <a:p>
            <a:r>
              <a:rPr lang="en-US" sz="1200" kern="1200" dirty="0">
                <a:solidFill>
                  <a:schemeClr val="tx1"/>
                </a:solidFill>
                <a:effectLst/>
                <a:latin typeface="+mn-lt"/>
                <a:ea typeface="+mn-ea"/>
                <a:cs typeface="+mn-cs"/>
              </a:rPr>
              <a:t>April</a:t>
            </a:r>
            <a:r>
              <a:rPr lang="en-US" sz="1200" kern="1200" baseline="0" dirty="0">
                <a:solidFill>
                  <a:schemeClr val="tx1"/>
                </a:solidFill>
                <a:effectLst/>
                <a:latin typeface="+mn-lt"/>
                <a:ea typeface="+mn-ea"/>
                <a:cs typeface="+mn-cs"/>
              </a:rPr>
              <a:t> </a:t>
            </a:r>
            <a:r>
              <a:rPr lang="en-US" sz="1200" b="1" kern="1200" baseline="0" dirty="0">
                <a:solidFill>
                  <a:schemeClr val="tx1"/>
                </a:solidFill>
                <a:effectLst/>
                <a:latin typeface="+mn-lt"/>
                <a:ea typeface="+mn-ea"/>
                <a:cs typeface="+mn-cs"/>
              </a:rPr>
              <a:t>August</a:t>
            </a:r>
            <a:r>
              <a:rPr lang="en-US" sz="1200" kern="1200" baseline="0" dirty="0">
                <a:solidFill>
                  <a:schemeClr val="tx1"/>
                </a:solidFill>
                <a:effectLst/>
                <a:latin typeface="+mn-lt"/>
                <a:ea typeface="+mn-ea"/>
                <a:cs typeface="+mn-cs"/>
              </a:rPr>
              <a:t> October</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p>
        </p:txBody>
      </p:sp>
      <p:sp>
        <p:nvSpPr>
          <p:cNvPr id="4" name="Slide Number Placeholder 3"/>
          <p:cNvSpPr>
            <a:spLocks noGrp="1"/>
          </p:cNvSpPr>
          <p:nvPr>
            <p:ph type="sldNum" sz="quarter" idx="10"/>
          </p:nvPr>
        </p:nvSpPr>
        <p:spPr/>
        <p:txBody>
          <a:bodyPr/>
          <a:lstStyle/>
          <a:p>
            <a:fld id="{B8C9AF28-F3E6-491E-9353-981CE3BBDD0C}" type="slidenum">
              <a:rPr lang="en-US" smtClean="0"/>
              <a:t>7</a:t>
            </a:fld>
            <a:endParaRPr lang="en-US"/>
          </a:p>
        </p:txBody>
      </p:sp>
    </p:spTree>
    <p:extLst>
      <p:ext uri="{BB962C8B-B14F-4D97-AF65-F5344CB8AC3E}">
        <p14:creationId xmlns:p14="http://schemas.microsoft.com/office/powerpoint/2010/main" val="93433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What does “low levels of air in blood” suggest about a possible cause of death?</a:t>
            </a:r>
          </a:p>
          <a:p>
            <a:r>
              <a:rPr lang="en-US" dirty="0"/>
              <a:t>It suggests that the fish are suffocating (they don’t need to get that right now, this is just for your</a:t>
            </a:r>
            <a:r>
              <a:rPr lang="en-US" baseline="0" dirty="0"/>
              <a:t> reference)</a:t>
            </a:r>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8</a:t>
            </a:fld>
            <a:endParaRPr lang="en-US"/>
          </a:p>
        </p:txBody>
      </p:sp>
    </p:spTree>
    <p:extLst>
      <p:ext uri="{BB962C8B-B14F-4D97-AF65-F5344CB8AC3E}">
        <p14:creationId xmlns:p14="http://schemas.microsoft.com/office/powerpoint/2010/main" val="462717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Based on this evidence, did the fish die from pollution? Yes</a:t>
            </a:r>
            <a:r>
              <a:rPr lang="en-US" sz="1200" kern="1200" baseline="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No</a:t>
            </a:r>
            <a:endParaRPr lang="en-US" b="1" dirty="0"/>
          </a:p>
        </p:txBody>
      </p:sp>
      <p:sp>
        <p:nvSpPr>
          <p:cNvPr id="4" name="Slide Number Placeholder 3"/>
          <p:cNvSpPr>
            <a:spLocks noGrp="1"/>
          </p:cNvSpPr>
          <p:nvPr>
            <p:ph type="sldNum" sz="quarter" idx="10"/>
          </p:nvPr>
        </p:nvSpPr>
        <p:spPr/>
        <p:txBody>
          <a:bodyPr/>
          <a:lstStyle/>
          <a:p>
            <a:fld id="{B8C9AF28-F3E6-491E-9353-981CE3BBDD0C}" type="slidenum">
              <a:rPr lang="en-US" smtClean="0"/>
              <a:t>9</a:t>
            </a:fld>
            <a:endParaRPr lang="en-US"/>
          </a:p>
        </p:txBody>
      </p:sp>
    </p:spTree>
    <p:extLst>
      <p:ext uri="{BB962C8B-B14F-4D97-AF65-F5344CB8AC3E}">
        <p14:creationId xmlns:p14="http://schemas.microsoft.com/office/powerpoint/2010/main" val="19558929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u="none" strike="noStrike" kern="1200" dirty="0">
                <a:solidFill>
                  <a:schemeClr val="tx1"/>
                </a:solidFill>
                <a:effectLst/>
                <a:latin typeface="+mn-lt"/>
                <a:ea typeface="+mn-ea"/>
                <a:cs typeface="+mn-cs"/>
              </a:rPr>
              <a:t>Circle all of the conclusions that are </a:t>
            </a:r>
            <a:r>
              <a:rPr lang="en-US" sz="1200" u="sng" strike="noStrike" kern="1200" dirty="0">
                <a:solidFill>
                  <a:schemeClr val="tx1"/>
                </a:solidFill>
                <a:effectLst/>
                <a:latin typeface="+mn-lt"/>
                <a:ea typeface="+mn-ea"/>
                <a:cs typeface="+mn-cs"/>
              </a:rPr>
              <a:t>correct</a:t>
            </a:r>
            <a:r>
              <a:rPr lang="en-US" sz="1200" u="none" strike="noStrike" kern="1200" dirty="0">
                <a:solidFill>
                  <a:schemeClr val="tx1"/>
                </a:solidFill>
                <a:effectLst/>
                <a:latin typeface="+mn-lt"/>
                <a:ea typeface="+mn-ea"/>
                <a:cs typeface="+mn-cs"/>
              </a:rPr>
              <a:t>:</a:t>
            </a:r>
          </a:p>
          <a:p>
            <a:pPr lvl="0"/>
            <a:r>
              <a:rPr lang="en-US" sz="1200" b="1" u="none" strike="noStrike" kern="1200" dirty="0">
                <a:solidFill>
                  <a:schemeClr val="tx1"/>
                </a:solidFill>
                <a:effectLst/>
                <a:latin typeface="+mn-lt"/>
                <a:ea typeface="+mn-ea"/>
                <a:cs typeface="+mn-cs"/>
              </a:rPr>
              <a:t>Conclusion 1: There is the most algae in July</a:t>
            </a:r>
          </a:p>
          <a:p>
            <a:pPr lvl="0"/>
            <a:r>
              <a:rPr lang="en-US" sz="1200" b="1" u="none" strike="noStrike" kern="1200" dirty="0">
                <a:solidFill>
                  <a:schemeClr val="tx1"/>
                </a:solidFill>
                <a:effectLst/>
                <a:latin typeface="+mn-lt"/>
                <a:ea typeface="+mn-ea"/>
                <a:cs typeface="+mn-cs"/>
              </a:rPr>
              <a:t>Conclusion 2: There is the most chlorophyll in July</a:t>
            </a:r>
          </a:p>
          <a:p>
            <a:pPr lvl="0"/>
            <a:r>
              <a:rPr lang="en-US" sz="1200" u="none" strike="noStrike" kern="1200" dirty="0">
                <a:solidFill>
                  <a:schemeClr val="tx1"/>
                </a:solidFill>
                <a:effectLst/>
                <a:latin typeface="+mn-lt"/>
                <a:ea typeface="+mn-ea"/>
                <a:cs typeface="+mn-cs"/>
              </a:rPr>
              <a:t>Conclusion 3: There is the most chlorophyll in October</a:t>
            </a:r>
          </a:p>
          <a:p>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10</a:t>
            </a:fld>
            <a:endParaRPr lang="en-US"/>
          </a:p>
        </p:txBody>
      </p:sp>
    </p:spTree>
    <p:extLst>
      <p:ext uri="{BB962C8B-B14F-4D97-AF65-F5344CB8AC3E}">
        <p14:creationId xmlns:p14="http://schemas.microsoft.com/office/powerpoint/2010/main" val="2020751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How much dissolved air do fish need to be healthy?</a:t>
            </a:r>
            <a:r>
              <a:rPr lang="en-US" dirty="0">
                <a:effectLst/>
              </a:rPr>
              <a:t> </a:t>
            </a:r>
            <a:r>
              <a:rPr lang="en-US" b="1" dirty="0">
                <a:effectLst/>
              </a:rPr>
              <a:t>High levels</a:t>
            </a:r>
          </a:p>
          <a:p>
            <a:pPr lvl="0"/>
            <a:r>
              <a:rPr lang="en-US" sz="1200" kern="1200" dirty="0">
                <a:solidFill>
                  <a:schemeClr val="tx1"/>
                </a:solidFill>
                <a:effectLst/>
                <a:latin typeface="+mn-lt"/>
                <a:ea typeface="+mn-ea"/>
                <a:cs typeface="+mn-cs"/>
              </a:rPr>
              <a:t>Are there any months during the year during which the dissolved air levels are too low for fish to survive?		Yes                    No</a:t>
            </a:r>
          </a:p>
          <a:p>
            <a:r>
              <a:rPr lang="en-US" sz="1200" kern="1200" dirty="0">
                <a:solidFill>
                  <a:schemeClr val="tx1"/>
                </a:solidFill>
                <a:effectLst/>
                <a:latin typeface="+mn-lt"/>
                <a:ea typeface="+mn-ea"/>
                <a:cs typeface="+mn-cs"/>
              </a:rPr>
              <a:t>If you answered YES, which months? </a:t>
            </a:r>
            <a:endParaRPr lang="en-US" dirty="0"/>
          </a:p>
        </p:txBody>
      </p:sp>
      <p:sp>
        <p:nvSpPr>
          <p:cNvPr id="4" name="Slide Number Placeholder 3"/>
          <p:cNvSpPr>
            <a:spLocks noGrp="1"/>
          </p:cNvSpPr>
          <p:nvPr>
            <p:ph type="sldNum" sz="quarter" idx="10"/>
          </p:nvPr>
        </p:nvSpPr>
        <p:spPr/>
        <p:txBody>
          <a:bodyPr/>
          <a:lstStyle/>
          <a:p>
            <a:fld id="{B8C9AF28-F3E6-491E-9353-981CE3BBDD0C}" type="slidenum">
              <a:rPr lang="en-US" smtClean="0"/>
              <a:t>11</a:t>
            </a:fld>
            <a:endParaRPr lang="en-US"/>
          </a:p>
        </p:txBody>
      </p:sp>
    </p:spTree>
    <p:extLst>
      <p:ext uri="{BB962C8B-B14F-4D97-AF65-F5344CB8AC3E}">
        <p14:creationId xmlns:p14="http://schemas.microsoft.com/office/powerpoint/2010/main" val="179820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BA4F2E-3F1D-462E-9D62-2BE76666A36C}"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E56A2-F4E7-4820-B0A7-F9EA1BB34FD7}"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606294-8812-465F-B6C7-54F920EED898}"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EB4075-A604-4094-95CE-781D820801E3}"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17CCD-6D5E-413D-B792-54FB9D5CC915}" type="datetime1">
              <a:rPr lang="en-US" smtClean="0"/>
              <a:t>12/21/21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8C43D5-9E79-4CE2-BC91-FFDE77DD25FE}" type="datetime1">
              <a:rPr lang="en-US" smtClean="0"/>
              <a:t>12/21/21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CE6788-EA0F-418F-BA43-A98AB8880314}" type="datetime1">
              <a:rPr lang="en-US" smtClean="0"/>
              <a:t>12/21/21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1DE70B-4A58-4C71-8968-43FC59BF5615}" type="datetime1">
              <a:rPr lang="en-US" smtClean="0"/>
              <a:t>12/21/21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AB52D5-F2AD-4C0C-A488-F5FCE9EEF406}" type="datetime1">
              <a:rPr lang="en-US" smtClean="0"/>
              <a:t>12/21/21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554087-CBBA-4373-A8B5-4F82E546F66F}" type="datetime1">
              <a:rPr lang="en-US" smtClean="0"/>
              <a:t>12/21/21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F6E90-4116-4812-B76C-1B5D1FA1A5BC}" type="datetime1">
              <a:rPr lang="en-US" smtClean="0"/>
              <a:t>12/21/21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9D8127-5DF4-714C-9C2D-6A4C1011A34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E3FDB3-CDE8-4C8A-99A6-AC3559D5C373}" type="datetime1">
              <a:rPr lang="en-US" smtClean="0"/>
              <a:t>12/21/21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b="1">
                <a:solidFill>
                  <a:srgbClr val="FF0000"/>
                </a:solidFill>
              </a:defRPr>
            </a:lvl1pPr>
          </a:lstStyle>
          <a:p>
            <a:fld id="{DB9D8127-5DF4-714C-9C2D-6A4C1011A34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 Target="slide4.xm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slide" Target="slide12.xml"/><Relationship Id="rId10" Type="http://schemas.openxmlformats.org/officeDocument/2006/relationships/image" Target="../media/image6.png"/><Relationship Id="rId4" Type="http://schemas.openxmlformats.org/officeDocument/2006/relationships/slide" Target="slide3.xm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ED5D-9DAB-DD4F-9DE7-11470FF54A9A}"/>
              </a:ext>
            </a:extLst>
          </p:cNvPr>
          <p:cNvSpPr>
            <a:spLocks noGrp="1"/>
          </p:cNvSpPr>
          <p:nvPr>
            <p:ph type="title"/>
          </p:nvPr>
        </p:nvSpPr>
        <p:spPr/>
        <p:txBody>
          <a:bodyPr>
            <a:normAutofit/>
          </a:bodyPr>
          <a:lstStyle/>
          <a:p>
            <a:r>
              <a:rPr lang="en-US" sz="6000" dirty="0"/>
              <a:t>Lesson 1 - Day 2</a:t>
            </a:r>
          </a:p>
        </p:txBody>
      </p:sp>
      <p:sp>
        <p:nvSpPr>
          <p:cNvPr id="4" name="Slide Number Placeholder 3">
            <a:extLst>
              <a:ext uri="{FF2B5EF4-FFF2-40B4-BE49-F238E27FC236}">
                <a16:creationId xmlns:a16="http://schemas.microsoft.com/office/drawing/2014/main" id="{F43DDE0D-7ED6-A245-87EF-2619EF828A0A}"/>
              </a:ext>
            </a:extLst>
          </p:cNvPr>
          <p:cNvSpPr>
            <a:spLocks noGrp="1"/>
          </p:cNvSpPr>
          <p:nvPr>
            <p:ph type="sldNum" sz="quarter" idx="12"/>
          </p:nvPr>
        </p:nvSpPr>
        <p:spPr/>
        <p:txBody>
          <a:bodyPr/>
          <a:lstStyle/>
          <a:p>
            <a:fld id="{DB9D8127-5DF4-714C-9C2D-6A4C1011A348}" type="slidenum">
              <a:rPr lang="en-US" smtClean="0"/>
              <a:pPr/>
              <a:t>1</a:t>
            </a:fld>
            <a:endParaRPr lang="en-US"/>
          </a:p>
        </p:txBody>
      </p:sp>
    </p:spTree>
    <p:extLst>
      <p:ext uri="{BB962C8B-B14F-4D97-AF65-F5344CB8AC3E}">
        <p14:creationId xmlns:p14="http://schemas.microsoft.com/office/powerpoint/2010/main" val="3098829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9D8127-5DF4-714C-9C2D-6A4C1011A348}" type="slidenum">
              <a:rPr lang="en-US" smtClean="0"/>
              <a:pPr/>
              <a:t>10</a:t>
            </a:fld>
            <a:endParaRPr lang="en-US"/>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71650" y="1884364"/>
            <a:ext cx="5600700" cy="3535362"/>
          </a:xfrm>
          <a:prstGeom prst="rect">
            <a:avLst/>
          </a:prstGeom>
          <a:noFill/>
          <a:ln>
            <a:solidFill>
              <a:schemeClr val="tx1">
                <a:lumMod val="50000"/>
                <a:lumOff val="50000"/>
              </a:schemeClr>
            </a:solidFill>
          </a:ln>
        </p:spPr>
      </p:pic>
      <p:sp>
        <p:nvSpPr>
          <p:cNvPr id="7" name="Title 1">
            <a:extLst>
              <a:ext uri="{FF2B5EF4-FFF2-40B4-BE49-F238E27FC236}">
                <a16:creationId xmlns:a16="http://schemas.microsoft.com/office/drawing/2014/main" id="{1B4AE089-EF49-49EE-A8B5-E11D6E78E8B6}"/>
              </a:ext>
            </a:extLst>
          </p:cNvPr>
          <p:cNvSpPr txBox="1">
            <a:spLocks/>
          </p:cNvSpPr>
          <p:nvPr/>
        </p:nvSpPr>
        <p:spPr>
          <a:xfrm>
            <a:off x="0" y="0"/>
            <a:ext cx="9144000" cy="107927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t>Evidence 4: Pond Chlorophyll</a:t>
            </a:r>
            <a:endParaRPr lang="en-US" dirty="0"/>
          </a:p>
        </p:txBody>
      </p:sp>
      <p:sp>
        <p:nvSpPr>
          <p:cNvPr id="8" name="TextBox 7">
            <a:extLst>
              <a:ext uri="{FF2B5EF4-FFF2-40B4-BE49-F238E27FC236}">
                <a16:creationId xmlns:a16="http://schemas.microsoft.com/office/drawing/2014/main" id="{9D9059A4-DF60-47E6-AEAD-FDE4B58A82C4}"/>
              </a:ext>
            </a:extLst>
          </p:cNvPr>
          <p:cNvSpPr txBox="1"/>
          <p:nvPr/>
        </p:nvSpPr>
        <p:spPr>
          <a:xfrm>
            <a:off x="2008157" y="1576587"/>
            <a:ext cx="5127686" cy="307777"/>
          </a:xfrm>
          <a:prstGeom prst="rect">
            <a:avLst/>
          </a:prstGeom>
          <a:noFill/>
        </p:spPr>
        <p:txBody>
          <a:bodyPr wrap="none" rtlCol="0">
            <a:spAutoFit/>
          </a:bodyPr>
          <a:lstStyle/>
          <a:p>
            <a:pPr algn="ctr"/>
            <a:r>
              <a:rPr lang="en-US" sz="1400" dirty="0"/>
              <a:t>Amount of Chlorophyll in the Pond (measured 1 foot below surface)</a:t>
            </a:r>
          </a:p>
        </p:txBody>
      </p:sp>
    </p:spTree>
    <p:extLst>
      <p:ext uri="{BB962C8B-B14F-4D97-AF65-F5344CB8AC3E}">
        <p14:creationId xmlns:p14="http://schemas.microsoft.com/office/powerpoint/2010/main" val="84293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9D8127-5DF4-714C-9C2D-6A4C1011A348}" type="slidenum">
              <a:rPr lang="en-US" smtClean="0"/>
              <a:pPr/>
              <a:t>11</a:t>
            </a:fld>
            <a:endParaRPr lang="en-US"/>
          </a:p>
        </p:txBody>
      </p:sp>
      <p:sp>
        <p:nvSpPr>
          <p:cNvPr id="6" name="Title 1">
            <a:extLst>
              <a:ext uri="{FF2B5EF4-FFF2-40B4-BE49-F238E27FC236}">
                <a16:creationId xmlns:a16="http://schemas.microsoft.com/office/drawing/2014/main" id="{05B44FA2-9356-46F1-9621-8E507AF1CD94}"/>
              </a:ext>
            </a:extLst>
          </p:cNvPr>
          <p:cNvSpPr txBox="1">
            <a:spLocks/>
          </p:cNvSpPr>
          <p:nvPr/>
        </p:nvSpPr>
        <p:spPr>
          <a:xfrm>
            <a:off x="0" y="0"/>
            <a:ext cx="9144000" cy="1079278"/>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b="1" dirty="0"/>
              <a:t>Evidence 5: Dissolved Air</a:t>
            </a:r>
            <a:endParaRPr lang="en-US" dirty="0"/>
          </a:p>
        </p:txBody>
      </p:sp>
      <p:sp>
        <p:nvSpPr>
          <p:cNvPr id="7" name="TextBox 6">
            <a:extLst>
              <a:ext uri="{FF2B5EF4-FFF2-40B4-BE49-F238E27FC236}">
                <a16:creationId xmlns:a16="http://schemas.microsoft.com/office/drawing/2014/main" id="{13BAEAFE-D4A1-409A-8F67-877995160DD3}"/>
              </a:ext>
            </a:extLst>
          </p:cNvPr>
          <p:cNvSpPr txBox="1"/>
          <p:nvPr/>
        </p:nvSpPr>
        <p:spPr>
          <a:xfrm>
            <a:off x="1554782" y="3649286"/>
            <a:ext cx="5521897" cy="276999"/>
          </a:xfrm>
          <a:prstGeom prst="rect">
            <a:avLst/>
          </a:prstGeom>
          <a:noFill/>
        </p:spPr>
        <p:txBody>
          <a:bodyPr wrap="none" rtlCol="0">
            <a:spAutoFit/>
          </a:bodyPr>
          <a:lstStyle/>
          <a:p>
            <a:pPr algn="ctr"/>
            <a:r>
              <a:rPr lang="en-US" sz="1200" dirty="0"/>
              <a:t>Passion Puddle Dissolved Air in Water Concentration (measured 1 foot below surface)</a:t>
            </a:r>
          </a:p>
        </p:txBody>
      </p:sp>
      <p:pic>
        <p:nvPicPr>
          <p:cNvPr id="9" name="Picture 8">
            <a:extLst>
              <a:ext uri="{FF2B5EF4-FFF2-40B4-BE49-F238E27FC236}">
                <a16:creationId xmlns:a16="http://schemas.microsoft.com/office/drawing/2014/main" id="{08EE97BA-DDA2-4FE7-9FD3-86935C9B0101}"/>
              </a:ext>
            </a:extLst>
          </p:cNvPr>
          <p:cNvPicPr>
            <a:picLocks noChangeAspect="1"/>
          </p:cNvPicPr>
          <p:nvPr/>
        </p:nvPicPr>
        <p:blipFill>
          <a:blip r:embed="rId3"/>
          <a:stretch>
            <a:fillRect/>
          </a:stretch>
        </p:blipFill>
        <p:spPr>
          <a:xfrm>
            <a:off x="1852337" y="3933825"/>
            <a:ext cx="4926785" cy="2787650"/>
          </a:xfrm>
          <a:prstGeom prst="rect">
            <a:avLst/>
          </a:prstGeom>
          <a:ln>
            <a:solidFill>
              <a:schemeClr val="tx1">
                <a:lumMod val="50000"/>
                <a:lumOff val="50000"/>
              </a:schemeClr>
            </a:solidFill>
          </a:ln>
        </p:spPr>
      </p:pic>
      <p:sp>
        <p:nvSpPr>
          <p:cNvPr id="11" name="TextBox 10">
            <a:extLst>
              <a:ext uri="{FF2B5EF4-FFF2-40B4-BE49-F238E27FC236}">
                <a16:creationId xmlns:a16="http://schemas.microsoft.com/office/drawing/2014/main" id="{AF4CAAFD-8A51-4135-AC87-578645A5FC36}"/>
              </a:ext>
            </a:extLst>
          </p:cNvPr>
          <p:cNvSpPr txBox="1"/>
          <p:nvPr/>
        </p:nvSpPr>
        <p:spPr>
          <a:xfrm>
            <a:off x="2303383" y="1086818"/>
            <a:ext cx="4024692" cy="276999"/>
          </a:xfrm>
          <a:prstGeom prst="rect">
            <a:avLst/>
          </a:prstGeom>
          <a:noFill/>
        </p:spPr>
        <p:txBody>
          <a:bodyPr wrap="none" rtlCol="0">
            <a:spAutoFit/>
          </a:bodyPr>
          <a:lstStyle/>
          <a:p>
            <a:pPr algn="ctr"/>
            <a:r>
              <a:rPr lang="en-US" sz="1200" dirty="0"/>
              <a:t>Fish Air Concentration Tolerance under Laboratory Conditions</a:t>
            </a:r>
          </a:p>
        </p:txBody>
      </p:sp>
      <p:graphicFrame>
        <p:nvGraphicFramePr>
          <p:cNvPr id="3" name="Table 2">
            <a:extLst>
              <a:ext uri="{FF2B5EF4-FFF2-40B4-BE49-F238E27FC236}">
                <a16:creationId xmlns:a16="http://schemas.microsoft.com/office/drawing/2014/main" id="{E115E851-4C1E-724A-AF5A-B4164D8210CC}"/>
              </a:ext>
            </a:extLst>
          </p:cNvPr>
          <p:cNvGraphicFramePr>
            <a:graphicFrameLocks noGrp="1"/>
          </p:cNvGraphicFramePr>
          <p:nvPr>
            <p:extLst>
              <p:ext uri="{D42A27DB-BD31-4B8C-83A1-F6EECF244321}">
                <p14:modId xmlns:p14="http://schemas.microsoft.com/office/powerpoint/2010/main" val="1498376310"/>
              </p:ext>
            </p:extLst>
          </p:nvPr>
        </p:nvGraphicFramePr>
        <p:xfrm>
          <a:off x="446964" y="1549289"/>
          <a:ext cx="3906672" cy="1843204"/>
        </p:xfrm>
        <a:graphic>
          <a:graphicData uri="http://schemas.openxmlformats.org/drawingml/2006/table">
            <a:tbl>
              <a:tblPr>
                <a:tableStyleId>{5C22544A-7EE6-4342-B048-85BDC9FD1C3A}</a:tableStyleId>
              </a:tblPr>
              <a:tblGrid>
                <a:gridCol w="2023098">
                  <a:extLst>
                    <a:ext uri="{9D8B030D-6E8A-4147-A177-3AD203B41FA5}">
                      <a16:colId xmlns:a16="http://schemas.microsoft.com/office/drawing/2014/main" val="3243982127"/>
                    </a:ext>
                  </a:extLst>
                </a:gridCol>
                <a:gridCol w="1883574">
                  <a:extLst>
                    <a:ext uri="{9D8B030D-6E8A-4147-A177-3AD203B41FA5}">
                      <a16:colId xmlns:a16="http://schemas.microsoft.com/office/drawing/2014/main" val="2247732381"/>
                    </a:ext>
                  </a:extLst>
                </a:gridCol>
              </a:tblGrid>
              <a:tr h="557321">
                <a:tc>
                  <a:txBody>
                    <a:bodyPr/>
                    <a:lstStyle/>
                    <a:p>
                      <a:pPr marL="0" marR="0">
                        <a:spcBef>
                          <a:spcPts val="0"/>
                        </a:spcBef>
                        <a:spcAft>
                          <a:spcPts val="0"/>
                        </a:spcAft>
                      </a:pPr>
                      <a:r>
                        <a:rPr lang="en-US" sz="1500" dirty="0">
                          <a:effectLst/>
                        </a:rPr>
                        <a:t>Amount of dissolved air in the tank water</a:t>
                      </a:r>
                      <a:endParaRPr lang="en-US" sz="1500" dirty="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tc>
                  <a:txBody>
                    <a:bodyPr/>
                    <a:lstStyle/>
                    <a:p>
                      <a:pPr marL="0" marR="0">
                        <a:spcBef>
                          <a:spcPts val="0"/>
                        </a:spcBef>
                        <a:spcAft>
                          <a:spcPts val="0"/>
                        </a:spcAft>
                      </a:pPr>
                      <a:r>
                        <a:rPr lang="en-US" sz="1500" dirty="0">
                          <a:effectLst/>
                        </a:rPr>
                        <a:t>Swimming speed after 5 hours</a:t>
                      </a:r>
                      <a:endParaRPr lang="en-US" sz="1500" dirty="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extLst>
                  <a:ext uri="{0D108BD9-81ED-4DB2-BD59-A6C34878D82A}">
                    <a16:rowId xmlns:a16="http://schemas.microsoft.com/office/drawing/2014/main" val="2316586842"/>
                  </a:ext>
                </a:extLst>
              </a:tr>
              <a:tr h="223238">
                <a:tc>
                  <a:txBody>
                    <a:bodyPr/>
                    <a:lstStyle/>
                    <a:p>
                      <a:pPr marL="0" marR="0">
                        <a:spcBef>
                          <a:spcPts val="0"/>
                        </a:spcBef>
                        <a:spcAft>
                          <a:spcPts val="0"/>
                        </a:spcAft>
                      </a:pPr>
                      <a:r>
                        <a:rPr lang="en-US" sz="1500">
                          <a:effectLst/>
                        </a:rPr>
                        <a:t>Tank 1: Very low</a:t>
                      </a:r>
                      <a:endParaRPr lang="en-US" sz="150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tc>
                  <a:txBody>
                    <a:bodyPr/>
                    <a:lstStyle/>
                    <a:p>
                      <a:pPr marL="0" marR="0">
                        <a:spcBef>
                          <a:spcPts val="0"/>
                        </a:spcBef>
                        <a:spcAft>
                          <a:spcPts val="0"/>
                        </a:spcAft>
                      </a:pPr>
                      <a:r>
                        <a:rPr lang="en-US" sz="1500">
                          <a:effectLst/>
                        </a:rPr>
                        <a:t>No swimming</a:t>
                      </a:r>
                      <a:endParaRPr lang="en-US" sz="150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extLst>
                  <a:ext uri="{0D108BD9-81ED-4DB2-BD59-A6C34878D82A}">
                    <a16:rowId xmlns:a16="http://schemas.microsoft.com/office/drawing/2014/main" val="1230246997"/>
                  </a:ext>
                </a:extLst>
              </a:tr>
              <a:tr h="243392">
                <a:tc>
                  <a:txBody>
                    <a:bodyPr/>
                    <a:lstStyle/>
                    <a:p>
                      <a:pPr marL="0" marR="0">
                        <a:spcBef>
                          <a:spcPts val="0"/>
                        </a:spcBef>
                        <a:spcAft>
                          <a:spcPts val="0"/>
                        </a:spcAft>
                      </a:pPr>
                      <a:r>
                        <a:rPr lang="en-US" sz="1500">
                          <a:effectLst/>
                        </a:rPr>
                        <a:t>Tank 2: Low</a:t>
                      </a:r>
                      <a:endParaRPr lang="en-US" sz="150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tc>
                  <a:txBody>
                    <a:bodyPr/>
                    <a:lstStyle/>
                    <a:p>
                      <a:pPr marL="0" marR="0">
                        <a:spcBef>
                          <a:spcPts val="0"/>
                        </a:spcBef>
                        <a:spcAft>
                          <a:spcPts val="0"/>
                        </a:spcAft>
                      </a:pPr>
                      <a:r>
                        <a:rPr lang="en-US" sz="1500">
                          <a:effectLst/>
                        </a:rPr>
                        <a:t>Very slow swimming</a:t>
                      </a:r>
                      <a:endParaRPr lang="en-US" sz="150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extLst>
                  <a:ext uri="{0D108BD9-81ED-4DB2-BD59-A6C34878D82A}">
                    <a16:rowId xmlns:a16="http://schemas.microsoft.com/office/drawing/2014/main" val="2525408598"/>
                  </a:ext>
                </a:extLst>
              </a:tr>
              <a:tr h="271297">
                <a:tc>
                  <a:txBody>
                    <a:bodyPr/>
                    <a:lstStyle/>
                    <a:p>
                      <a:pPr marL="0" marR="0">
                        <a:spcBef>
                          <a:spcPts val="0"/>
                        </a:spcBef>
                        <a:spcAft>
                          <a:spcPts val="0"/>
                        </a:spcAft>
                      </a:pPr>
                      <a:r>
                        <a:rPr lang="en-US" sz="1500">
                          <a:effectLst/>
                        </a:rPr>
                        <a:t>Tank 3:Medium</a:t>
                      </a:r>
                      <a:endParaRPr lang="en-US" sz="150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tc>
                  <a:txBody>
                    <a:bodyPr/>
                    <a:lstStyle/>
                    <a:p>
                      <a:pPr marL="0" marR="0">
                        <a:spcBef>
                          <a:spcPts val="0"/>
                        </a:spcBef>
                        <a:spcAft>
                          <a:spcPts val="0"/>
                        </a:spcAft>
                      </a:pPr>
                      <a:r>
                        <a:rPr lang="en-US" sz="1500">
                          <a:effectLst/>
                        </a:rPr>
                        <a:t>Slow swimming</a:t>
                      </a:r>
                      <a:endParaRPr lang="en-US" sz="150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extLst>
                  <a:ext uri="{0D108BD9-81ED-4DB2-BD59-A6C34878D82A}">
                    <a16:rowId xmlns:a16="http://schemas.microsoft.com/office/drawing/2014/main" val="571946844"/>
                  </a:ext>
                </a:extLst>
              </a:tr>
              <a:tr h="271297">
                <a:tc>
                  <a:txBody>
                    <a:bodyPr/>
                    <a:lstStyle/>
                    <a:p>
                      <a:pPr marL="0" marR="0">
                        <a:spcBef>
                          <a:spcPts val="0"/>
                        </a:spcBef>
                        <a:spcAft>
                          <a:spcPts val="0"/>
                        </a:spcAft>
                      </a:pPr>
                      <a:r>
                        <a:rPr lang="en-US" sz="1500">
                          <a:effectLst/>
                        </a:rPr>
                        <a:t>Tank 4:High</a:t>
                      </a:r>
                      <a:endParaRPr lang="en-US" sz="150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tc>
                  <a:txBody>
                    <a:bodyPr/>
                    <a:lstStyle/>
                    <a:p>
                      <a:pPr marL="0" marR="0">
                        <a:spcBef>
                          <a:spcPts val="0"/>
                        </a:spcBef>
                        <a:spcAft>
                          <a:spcPts val="0"/>
                        </a:spcAft>
                      </a:pPr>
                      <a:r>
                        <a:rPr lang="en-US" sz="1500">
                          <a:effectLst/>
                        </a:rPr>
                        <a:t>Normal swimming</a:t>
                      </a:r>
                      <a:endParaRPr lang="en-US" sz="150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extLst>
                  <a:ext uri="{0D108BD9-81ED-4DB2-BD59-A6C34878D82A}">
                    <a16:rowId xmlns:a16="http://schemas.microsoft.com/office/drawing/2014/main" val="3504402970"/>
                  </a:ext>
                </a:extLst>
              </a:tr>
              <a:tr h="271297">
                <a:tc>
                  <a:txBody>
                    <a:bodyPr/>
                    <a:lstStyle/>
                    <a:p>
                      <a:pPr marL="0" marR="0">
                        <a:spcBef>
                          <a:spcPts val="0"/>
                        </a:spcBef>
                        <a:spcAft>
                          <a:spcPts val="0"/>
                        </a:spcAft>
                      </a:pPr>
                      <a:r>
                        <a:rPr lang="en-US" sz="1500">
                          <a:effectLst/>
                        </a:rPr>
                        <a:t>Tank 5:Very High</a:t>
                      </a:r>
                      <a:endParaRPr lang="en-US" sz="150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tc>
                  <a:txBody>
                    <a:bodyPr/>
                    <a:lstStyle/>
                    <a:p>
                      <a:pPr marL="0" marR="0">
                        <a:spcBef>
                          <a:spcPts val="0"/>
                        </a:spcBef>
                        <a:spcAft>
                          <a:spcPts val="0"/>
                        </a:spcAft>
                      </a:pPr>
                      <a:r>
                        <a:rPr lang="en-US" sz="1500" dirty="0">
                          <a:effectLst/>
                        </a:rPr>
                        <a:t>Normal swimming</a:t>
                      </a:r>
                      <a:endParaRPr lang="en-US" sz="1500" dirty="0">
                        <a:effectLst/>
                        <a:latin typeface="Cambria" panose="02040503050406030204" pitchFamily="18" charset="0"/>
                        <a:ea typeface="Cambria" panose="02040503050406030204" pitchFamily="18" charset="0"/>
                        <a:cs typeface="Cambria" panose="02040503050406030204" pitchFamily="18" charset="0"/>
                      </a:endParaRPr>
                    </a:p>
                  </a:txBody>
                  <a:tcPr marL="83714" marR="83714" marT="0" marB="0"/>
                </a:tc>
                <a:extLst>
                  <a:ext uri="{0D108BD9-81ED-4DB2-BD59-A6C34878D82A}">
                    <a16:rowId xmlns:a16="http://schemas.microsoft.com/office/drawing/2014/main" val="2397416635"/>
                  </a:ext>
                </a:extLst>
              </a:tr>
            </a:tbl>
          </a:graphicData>
        </a:graphic>
      </p:graphicFrame>
      <p:pic>
        <p:nvPicPr>
          <p:cNvPr id="10" name="Picture 9">
            <a:extLst>
              <a:ext uri="{FF2B5EF4-FFF2-40B4-BE49-F238E27FC236}">
                <a16:creationId xmlns:a16="http://schemas.microsoft.com/office/drawing/2014/main" id="{3B933C38-452C-D144-BF34-5971137198B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4578985" y="1562802"/>
            <a:ext cx="3486842" cy="1783102"/>
          </a:xfrm>
          <a:prstGeom prst="rect">
            <a:avLst/>
          </a:prstGeom>
        </p:spPr>
      </p:pic>
    </p:spTree>
    <p:extLst>
      <p:ext uri="{BB962C8B-B14F-4D97-AF65-F5344CB8AC3E}">
        <p14:creationId xmlns:p14="http://schemas.microsoft.com/office/powerpoint/2010/main" val="103078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394" y="302779"/>
            <a:ext cx="5145639" cy="923330"/>
          </a:xfrm>
          <a:prstGeom prst="rect">
            <a:avLst/>
          </a:prstGeom>
          <a:noFill/>
        </p:spPr>
        <p:txBody>
          <a:bodyPr wrap="none" rtlCol="0">
            <a:spAutoFit/>
          </a:bodyPr>
          <a:lstStyle/>
          <a:p>
            <a:r>
              <a:rPr lang="en-US" sz="5400" b="1">
                <a:solidFill>
                  <a:schemeClr val="tx2"/>
                </a:solidFill>
              </a:rPr>
              <a:t>Group Discussion</a:t>
            </a:r>
            <a:endParaRPr lang="en-US" sz="5400" b="1" dirty="0">
              <a:solidFill>
                <a:schemeClr val="tx2"/>
              </a:solidFill>
            </a:endParaRPr>
          </a:p>
        </p:txBody>
      </p:sp>
      <p:sp>
        <p:nvSpPr>
          <p:cNvPr id="5" name="TextBox 4"/>
          <p:cNvSpPr txBox="1"/>
          <p:nvPr/>
        </p:nvSpPr>
        <p:spPr>
          <a:xfrm>
            <a:off x="1" y="1809175"/>
            <a:ext cx="6680415" cy="4431983"/>
          </a:xfrm>
          <a:prstGeom prst="rect">
            <a:avLst/>
          </a:prstGeom>
          <a:noFill/>
        </p:spPr>
        <p:txBody>
          <a:bodyPr wrap="square" rtlCol="0">
            <a:spAutoFit/>
          </a:bodyPr>
          <a:lstStyle/>
          <a:p>
            <a:pPr marL="571500" indent="-571500">
              <a:spcAft>
                <a:spcPts val="1200"/>
              </a:spcAft>
              <a:buFont typeface="Arial" panose="020B0604020202020204" pitchFamily="34" charset="0"/>
              <a:buChar char="•"/>
            </a:pPr>
            <a:r>
              <a:rPr lang="en-US" sz="3600" dirty="0"/>
              <a:t>What did we learn from the evidence?</a:t>
            </a:r>
          </a:p>
          <a:p>
            <a:pPr marL="571500" indent="-571500">
              <a:spcAft>
                <a:spcPts val="1200"/>
              </a:spcAft>
              <a:buFont typeface="Arial" panose="020B0604020202020204" pitchFamily="34" charset="0"/>
              <a:buChar char="•"/>
            </a:pPr>
            <a:r>
              <a:rPr lang="en-US" sz="3600" dirty="0"/>
              <a:t>Which models can we rule out?</a:t>
            </a:r>
          </a:p>
          <a:p>
            <a:pPr marL="571500" indent="-571500">
              <a:spcAft>
                <a:spcPts val="1200"/>
              </a:spcAft>
              <a:buFont typeface="Arial" panose="020B0604020202020204" pitchFamily="34" charset="0"/>
              <a:buChar char="•"/>
            </a:pPr>
            <a:r>
              <a:rPr lang="en-US" sz="3600" dirty="0"/>
              <a:t>Which model(s) is the best (most supported) explanation?</a:t>
            </a:r>
          </a:p>
          <a:p>
            <a:pPr marL="571500" indent="-571500">
              <a:spcAft>
                <a:spcPts val="1200"/>
              </a:spcAft>
              <a:buFont typeface="Arial" panose="020B0604020202020204" pitchFamily="34" charset="0"/>
              <a:buChar char="•"/>
            </a:pPr>
            <a:r>
              <a:rPr lang="en-US" sz="3600" dirty="0"/>
              <a:t>What questions do we still have?</a:t>
            </a:r>
          </a:p>
        </p:txBody>
      </p:sp>
      <p:sp>
        <p:nvSpPr>
          <p:cNvPr id="2" name="Slide Number Placeholder 1"/>
          <p:cNvSpPr>
            <a:spLocks noGrp="1"/>
          </p:cNvSpPr>
          <p:nvPr>
            <p:ph type="sldNum" sz="quarter" idx="12"/>
          </p:nvPr>
        </p:nvSpPr>
        <p:spPr>
          <a:xfrm>
            <a:off x="6680416" y="6483960"/>
            <a:ext cx="2133600" cy="365125"/>
          </a:xfrm>
        </p:spPr>
        <p:txBody>
          <a:bodyPr/>
          <a:lstStyle/>
          <a:p>
            <a:fld id="{DB9D8127-5DF4-714C-9C2D-6A4C1011A348}" type="slidenum">
              <a:rPr lang="en-US" smtClean="0"/>
              <a:pPr/>
              <a:t>12</a:t>
            </a:fld>
            <a:endParaRPr lang="en-US"/>
          </a:p>
        </p:txBody>
      </p:sp>
      <p:pic>
        <p:nvPicPr>
          <p:cNvPr id="8" name="Picture 7">
            <a:extLst>
              <a:ext uri="{FF2B5EF4-FFF2-40B4-BE49-F238E27FC236}">
                <a16:creationId xmlns:a16="http://schemas.microsoft.com/office/drawing/2014/main" id="{256D8119-D257-444F-8FE3-1FFC9AB7E274}"/>
              </a:ext>
            </a:extLst>
          </p:cNvPr>
          <p:cNvPicPr>
            <a:picLocks noChangeAspect="1"/>
          </p:cNvPicPr>
          <p:nvPr/>
        </p:nvPicPr>
        <p:blipFill>
          <a:blip r:embed="rId3"/>
          <a:stretch>
            <a:fillRect/>
          </a:stretch>
        </p:blipFill>
        <p:spPr>
          <a:xfrm>
            <a:off x="6844868" y="2091911"/>
            <a:ext cx="2133600" cy="3590463"/>
          </a:xfrm>
          <a:prstGeom prst="rect">
            <a:avLst/>
          </a:prstGeom>
        </p:spPr>
      </p:pic>
      <p:pic>
        <p:nvPicPr>
          <p:cNvPr id="9" name="Picture 8" descr="A picture containing clipart&#10;&#10;Description automatically generated">
            <a:extLst>
              <a:ext uri="{FF2B5EF4-FFF2-40B4-BE49-F238E27FC236}">
                <a16:creationId xmlns:a16="http://schemas.microsoft.com/office/drawing/2014/main" id="{B1FE4E63-687C-0148-A569-DD2463BA7AD5}"/>
              </a:ext>
            </a:extLst>
          </p:cNvPr>
          <p:cNvPicPr>
            <a:picLocks noChangeAspect="1"/>
          </p:cNvPicPr>
          <p:nvPr/>
        </p:nvPicPr>
        <p:blipFill>
          <a:blip r:embed="rId4"/>
          <a:stretch>
            <a:fillRect/>
          </a:stretch>
        </p:blipFill>
        <p:spPr>
          <a:xfrm>
            <a:off x="0" y="0"/>
            <a:ext cx="1879600" cy="1079500"/>
          </a:xfrm>
          <a:prstGeom prst="rect">
            <a:avLst/>
          </a:prstGeom>
        </p:spPr>
      </p:pic>
    </p:spTree>
    <p:extLst>
      <p:ext uri="{BB962C8B-B14F-4D97-AF65-F5344CB8AC3E}">
        <p14:creationId xmlns:p14="http://schemas.microsoft.com/office/powerpoint/2010/main" val="200301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9394" y="302779"/>
            <a:ext cx="4780476" cy="923330"/>
          </a:xfrm>
          <a:prstGeom prst="rect">
            <a:avLst/>
          </a:prstGeom>
          <a:noFill/>
        </p:spPr>
        <p:txBody>
          <a:bodyPr wrap="none" rtlCol="0">
            <a:spAutoFit/>
          </a:bodyPr>
          <a:lstStyle/>
          <a:p>
            <a:r>
              <a:rPr lang="en-US" sz="5400" b="1" dirty="0">
                <a:solidFill>
                  <a:schemeClr val="tx2"/>
                </a:solidFill>
              </a:rPr>
              <a:t>Class Discussion</a:t>
            </a:r>
          </a:p>
        </p:txBody>
      </p:sp>
      <p:sp>
        <p:nvSpPr>
          <p:cNvPr id="5" name="TextBox 4"/>
          <p:cNvSpPr txBox="1"/>
          <p:nvPr/>
        </p:nvSpPr>
        <p:spPr>
          <a:xfrm>
            <a:off x="1" y="1809175"/>
            <a:ext cx="6680415" cy="4431983"/>
          </a:xfrm>
          <a:prstGeom prst="rect">
            <a:avLst/>
          </a:prstGeom>
          <a:noFill/>
        </p:spPr>
        <p:txBody>
          <a:bodyPr wrap="square" rtlCol="0">
            <a:spAutoFit/>
          </a:bodyPr>
          <a:lstStyle/>
          <a:p>
            <a:pPr marL="571500" indent="-571500">
              <a:spcAft>
                <a:spcPts val="1200"/>
              </a:spcAft>
              <a:buFont typeface="Arial" panose="020B0604020202020204" pitchFamily="34" charset="0"/>
              <a:buChar char="•"/>
            </a:pPr>
            <a:r>
              <a:rPr lang="en-US" sz="3600" dirty="0"/>
              <a:t>What did we learn from the evidence?</a:t>
            </a:r>
          </a:p>
          <a:p>
            <a:pPr marL="571500" indent="-571500">
              <a:spcAft>
                <a:spcPts val="1200"/>
              </a:spcAft>
              <a:buFont typeface="Arial" panose="020B0604020202020204" pitchFamily="34" charset="0"/>
              <a:buChar char="•"/>
            </a:pPr>
            <a:r>
              <a:rPr lang="en-US" sz="3600" dirty="0"/>
              <a:t>Which models can we rule out?</a:t>
            </a:r>
          </a:p>
          <a:p>
            <a:pPr marL="571500" indent="-571500">
              <a:spcAft>
                <a:spcPts val="1200"/>
              </a:spcAft>
              <a:buFont typeface="Arial" panose="020B0604020202020204" pitchFamily="34" charset="0"/>
              <a:buChar char="•"/>
            </a:pPr>
            <a:r>
              <a:rPr lang="en-US" sz="3600" dirty="0"/>
              <a:t>Which model(s) is the best (most supported) explanation?</a:t>
            </a:r>
          </a:p>
          <a:p>
            <a:pPr marL="571500" indent="-571500">
              <a:spcAft>
                <a:spcPts val="1200"/>
              </a:spcAft>
              <a:buFont typeface="Arial" panose="020B0604020202020204" pitchFamily="34" charset="0"/>
              <a:buChar char="•"/>
            </a:pPr>
            <a:r>
              <a:rPr lang="en-US" sz="3600" dirty="0"/>
              <a:t>What questions do we still have?</a:t>
            </a:r>
          </a:p>
        </p:txBody>
      </p:sp>
      <p:sp>
        <p:nvSpPr>
          <p:cNvPr id="2" name="Slide Number Placeholder 1"/>
          <p:cNvSpPr>
            <a:spLocks noGrp="1"/>
          </p:cNvSpPr>
          <p:nvPr>
            <p:ph type="sldNum" sz="quarter" idx="12"/>
          </p:nvPr>
        </p:nvSpPr>
        <p:spPr>
          <a:xfrm>
            <a:off x="6680416" y="6483960"/>
            <a:ext cx="2133600" cy="365125"/>
          </a:xfrm>
        </p:spPr>
        <p:txBody>
          <a:bodyPr/>
          <a:lstStyle/>
          <a:p>
            <a:fld id="{DB9D8127-5DF4-714C-9C2D-6A4C1011A348}" type="slidenum">
              <a:rPr lang="en-US" smtClean="0"/>
              <a:pPr/>
              <a:t>13</a:t>
            </a:fld>
            <a:endParaRPr lang="en-US"/>
          </a:p>
        </p:txBody>
      </p:sp>
      <p:pic>
        <p:nvPicPr>
          <p:cNvPr id="8" name="Picture 7">
            <a:extLst>
              <a:ext uri="{FF2B5EF4-FFF2-40B4-BE49-F238E27FC236}">
                <a16:creationId xmlns:a16="http://schemas.microsoft.com/office/drawing/2014/main" id="{256D8119-D257-444F-8FE3-1FFC9AB7E274}"/>
              </a:ext>
            </a:extLst>
          </p:cNvPr>
          <p:cNvPicPr>
            <a:picLocks noChangeAspect="1"/>
          </p:cNvPicPr>
          <p:nvPr/>
        </p:nvPicPr>
        <p:blipFill>
          <a:blip r:embed="rId3"/>
          <a:stretch>
            <a:fillRect/>
          </a:stretch>
        </p:blipFill>
        <p:spPr>
          <a:xfrm>
            <a:off x="6844868" y="2091911"/>
            <a:ext cx="2133600" cy="3590463"/>
          </a:xfrm>
          <a:prstGeom prst="rect">
            <a:avLst/>
          </a:prstGeom>
        </p:spPr>
      </p:pic>
      <p:pic>
        <p:nvPicPr>
          <p:cNvPr id="6" name="Picture 5" descr="A picture containing text, toy, doll&#10;&#10;Description automatically generated">
            <a:extLst>
              <a:ext uri="{FF2B5EF4-FFF2-40B4-BE49-F238E27FC236}">
                <a16:creationId xmlns:a16="http://schemas.microsoft.com/office/drawing/2014/main" id="{5A64F80D-59D3-A548-93CA-9BF421702F4A}"/>
              </a:ext>
            </a:extLst>
          </p:cNvPr>
          <p:cNvPicPr>
            <a:picLocks noChangeAspect="1"/>
          </p:cNvPicPr>
          <p:nvPr/>
        </p:nvPicPr>
        <p:blipFill>
          <a:blip r:embed="rId4"/>
          <a:stretch>
            <a:fillRect/>
          </a:stretch>
        </p:blipFill>
        <p:spPr>
          <a:xfrm>
            <a:off x="-1" y="-1"/>
            <a:ext cx="1479665" cy="1479665"/>
          </a:xfrm>
          <a:prstGeom prst="rect">
            <a:avLst/>
          </a:prstGeom>
        </p:spPr>
      </p:pic>
    </p:spTree>
    <p:extLst>
      <p:ext uri="{BB962C8B-B14F-4D97-AF65-F5344CB8AC3E}">
        <p14:creationId xmlns:p14="http://schemas.microsoft.com/office/powerpoint/2010/main" val="241101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7758" y="234491"/>
            <a:ext cx="5238935" cy="923330"/>
          </a:xfrm>
          <a:prstGeom prst="rect">
            <a:avLst/>
          </a:prstGeom>
          <a:noFill/>
        </p:spPr>
        <p:txBody>
          <a:bodyPr wrap="none" rtlCol="0">
            <a:spAutoFit/>
          </a:bodyPr>
          <a:lstStyle/>
          <a:p>
            <a:r>
              <a:rPr lang="en-US" sz="5400" b="1" dirty="0">
                <a:solidFill>
                  <a:schemeClr val="tx2"/>
                </a:solidFill>
              </a:rPr>
              <a:t>Consensus Model</a:t>
            </a:r>
            <a:endParaRPr lang="en-US" sz="5400" dirty="0">
              <a:solidFill>
                <a:srgbClr val="FF0000"/>
              </a:solidFill>
              <a:latin typeface="Stencil" pitchFamily="82" charset="0"/>
            </a:endParaRPr>
          </a:p>
        </p:txBody>
      </p:sp>
      <p:sp>
        <p:nvSpPr>
          <p:cNvPr id="5" name="TextBox 4"/>
          <p:cNvSpPr txBox="1"/>
          <p:nvPr/>
        </p:nvSpPr>
        <p:spPr>
          <a:xfrm>
            <a:off x="215900" y="1364675"/>
            <a:ext cx="8956244" cy="1323439"/>
          </a:xfrm>
          <a:prstGeom prst="rect">
            <a:avLst/>
          </a:prstGeom>
          <a:noFill/>
        </p:spPr>
        <p:txBody>
          <a:bodyPr wrap="square" rtlCol="0">
            <a:spAutoFit/>
          </a:bodyPr>
          <a:lstStyle/>
          <a:p>
            <a:r>
              <a:rPr lang="en-US" sz="4000" dirty="0"/>
              <a:t>As a class, let’s make a class model together, using what we’ve figured out.</a:t>
            </a:r>
          </a:p>
        </p:txBody>
      </p:sp>
      <p:sp>
        <p:nvSpPr>
          <p:cNvPr id="2" name="Slide Number Placeholder 1"/>
          <p:cNvSpPr>
            <a:spLocks noGrp="1"/>
          </p:cNvSpPr>
          <p:nvPr>
            <p:ph type="sldNum" sz="quarter" idx="12"/>
          </p:nvPr>
        </p:nvSpPr>
        <p:spPr/>
        <p:txBody>
          <a:bodyPr/>
          <a:lstStyle/>
          <a:p>
            <a:fld id="{DB9D8127-5DF4-714C-9C2D-6A4C1011A348}" type="slidenum">
              <a:rPr lang="en-US" smtClean="0"/>
              <a:pPr/>
              <a:t>14</a:t>
            </a:fld>
            <a:endParaRPr lang="en-US"/>
          </a:p>
        </p:txBody>
      </p:sp>
      <p:pic>
        <p:nvPicPr>
          <p:cNvPr id="7" name="Picture 6" descr="Diagram&#10;&#10;Description automatically generated">
            <a:extLst>
              <a:ext uri="{FF2B5EF4-FFF2-40B4-BE49-F238E27FC236}">
                <a16:creationId xmlns:a16="http://schemas.microsoft.com/office/drawing/2014/main" id="{248BF886-995F-344D-88B6-17409413198A}"/>
              </a:ext>
            </a:extLst>
          </p:cNvPr>
          <p:cNvPicPr>
            <a:picLocks noChangeAspect="1"/>
          </p:cNvPicPr>
          <p:nvPr/>
        </p:nvPicPr>
        <p:blipFill>
          <a:blip r:embed="rId3"/>
          <a:stretch>
            <a:fillRect/>
          </a:stretch>
        </p:blipFill>
        <p:spPr>
          <a:xfrm>
            <a:off x="7099300" y="0"/>
            <a:ext cx="2044700" cy="990600"/>
          </a:xfrm>
          <a:prstGeom prst="rect">
            <a:avLst/>
          </a:prstGeom>
        </p:spPr>
      </p:pic>
    </p:spTree>
    <p:extLst>
      <p:ext uri="{BB962C8B-B14F-4D97-AF65-F5344CB8AC3E}">
        <p14:creationId xmlns:p14="http://schemas.microsoft.com/office/powerpoint/2010/main" val="249842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690" y="747730"/>
            <a:ext cx="8229600" cy="1143000"/>
          </a:xfrm>
        </p:spPr>
        <p:txBody>
          <a:bodyPr>
            <a:normAutofit/>
          </a:bodyPr>
          <a:lstStyle/>
          <a:p>
            <a:r>
              <a:rPr lang="en-US" sz="4000" b="1" dirty="0">
                <a:solidFill>
                  <a:srgbClr val="800000"/>
                </a:solidFill>
              </a:rPr>
              <a:t>BEFORE YOU GO</a:t>
            </a:r>
          </a:p>
        </p:txBody>
      </p:sp>
      <p:sp>
        <p:nvSpPr>
          <p:cNvPr id="3" name="Content Placeholder 2"/>
          <p:cNvSpPr>
            <a:spLocks noGrp="1"/>
          </p:cNvSpPr>
          <p:nvPr>
            <p:ph idx="1"/>
          </p:nvPr>
        </p:nvSpPr>
        <p:spPr>
          <a:xfrm>
            <a:off x="3822700" y="1830387"/>
            <a:ext cx="5092700" cy="4525963"/>
          </a:xfrm>
        </p:spPr>
        <p:txBody>
          <a:bodyPr>
            <a:normAutofit/>
          </a:bodyPr>
          <a:lstStyle/>
          <a:p>
            <a:r>
              <a:rPr lang="en-US" dirty="0"/>
              <a:t>Look at the class model.</a:t>
            </a:r>
          </a:p>
          <a:p>
            <a:r>
              <a:rPr lang="en-US" dirty="0"/>
              <a:t>On a sticky note, write down </a:t>
            </a:r>
            <a:r>
              <a:rPr lang="en-US" u="sng" dirty="0"/>
              <a:t>two</a:t>
            </a:r>
            <a:r>
              <a:rPr lang="en-US" dirty="0"/>
              <a:t> questions you have about our explanation of why the fish died.</a:t>
            </a:r>
          </a:p>
          <a:p>
            <a:r>
              <a:rPr lang="en-US" dirty="0"/>
              <a:t>Stick your note on the Question Chart.</a:t>
            </a:r>
          </a:p>
        </p:txBody>
      </p:sp>
      <p:sp>
        <p:nvSpPr>
          <p:cNvPr id="4" name="Slide Number Placeholder 3"/>
          <p:cNvSpPr>
            <a:spLocks noGrp="1"/>
          </p:cNvSpPr>
          <p:nvPr>
            <p:ph type="sldNum" sz="quarter" idx="12"/>
          </p:nvPr>
        </p:nvSpPr>
        <p:spPr/>
        <p:txBody>
          <a:bodyPr/>
          <a:lstStyle/>
          <a:p>
            <a:fld id="{DB9D8127-5DF4-714C-9C2D-6A4C1011A348}" type="slidenum">
              <a:rPr lang="en-US" smtClean="0"/>
              <a:pPr/>
              <a:t>15</a:t>
            </a:fld>
            <a:endParaRPr lang="en-US"/>
          </a:p>
        </p:txBody>
      </p:sp>
      <p:sp>
        <p:nvSpPr>
          <p:cNvPr id="5" name="Rounded Rectangle 4"/>
          <p:cNvSpPr/>
          <p:nvPr/>
        </p:nvSpPr>
        <p:spPr>
          <a:xfrm>
            <a:off x="228600" y="747730"/>
            <a:ext cx="3298371" cy="5411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Grab a note and put your name and information on it. </a:t>
            </a:r>
          </a:p>
          <a:p>
            <a:pPr>
              <a:buFont typeface="Wingdings" charset="2"/>
              <a:buChar char="Ø"/>
              <a:defRPr/>
            </a:pPr>
            <a:endParaRPr lang="en-US" sz="2800" dirty="0"/>
          </a:p>
          <a:p>
            <a:pPr>
              <a:defRPr/>
            </a:pPr>
            <a:r>
              <a:rPr lang="en-US" sz="2800" dirty="0"/>
              <a:t>Complete the </a:t>
            </a:r>
            <a:r>
              <a:rPr lang="en-US" sz="2800" b="1" u="sng" dirty="0"/>
              <a:t>BEFORE YOU GO </a:t>
            </a:r>
            <a:r>
              <a:rPr lang="en-US" sz="2800" dirty="0"/>
              <a:t>questions</a:t>
            </a:r>
            <a:r>
              <a:rPr lang="en-US" sz="3600" dirty="0"/>
              <a:t>.</a:t>
            </a:r>
          </a:p>
        </p:txBody>
      </p:sp>
      <p:pic>
        <p:nvPicPr>
          <p:cNvPr id="7" name="Picture 6">
            <a:extLst>
              <a:ext uri="{FF2B5EF4-FFF2-40B4-BE49-F238E27FC236}">
                <a16:creationId xmlns:a16="http://schemas.microsoft.com/office/drawing/2014/main" id="{7796100D-4339-6A4F-942D-8136CFDF4F39}"/>
              </a:ext>
            </a:extLst>
          </p:cNvPr>
          <p:cNvPicPr>
            <a:picLocks noChangeAspect="1"/>
          </p:cNvPicPr>
          <p:nvPr/>
        </p:nvPicPr>
        <p:blipFill>
          <a:blip r:embed="rId3"/>
          <a:stretch>
            <a:fillRect/>
          </a:stretch>
        </p:blipFill>
        <p:spPr>
          <a:xfrm>
            <a:off x="5482128" y="5661025"/>
            <a:ext cx="1773844" cy="1060450"/>
          </a:xfrm>
          <a:prstGeom prst="rect">
            <a:avLst/>
          </a:prstGeom>
          <a:ln>
            <a:solidFill>
              <a:schemeClr val="bg1">
                <a:lumMod val="75000"/>
              </a:schemeClr>
            </a:solidFill>
          </a:ln>
        </p:spPr>
      </p:pic>
    </p:spTree>
    <p:extLst>
      <p:ext uri="{BB962C8B-B14F-4D97-AF65-F5344CB8AC3E}">
        <p14:creationId xmlns:p14="http://schemas.microsoft.com/office/powerpoint/2010/main" val="71163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E4EC6-AE40-6C4F-9DD0-512A16C0EF6D}"/>
              </a:ext>
            </a:extLst>
          </p:cNvPr>
          <p:cNvSpPr>
            <a:spLocks noGrp="1"/>
          </p:cNvSpPr>
          <p:nvPr>
            <p:ph idx="1"/>
          </p:nvPr>
        </p:nvSpPr>
        <p:spPr>
          <a:xfrm>
            <a:off x="457200" y="532016"/>
            <a:ext cx="8229600" cy="5594148"/>
          </a:xfrm>
        </p:spPr>
        <p:txBody>
          <a:bodyPr>
            <a:normAutofit fontScale="70000" lnSpcReduction="20000"/>
          </a:bodyPr>
          <a:lstStyle/>
          <a:p>
            <a:pPr marL="0" indent="0" algn="ctr">
              <a:buNone/>
            </a:pPr>
            <a:r>
              <a:rPr lang="en-US" u="sng" dirty="0"/>
              <a:t>Lesson Overview</a:t>
            </a:r>
          </a:p>
          <a:p>
            <a:pPr marL="0" indent="0">
              <a:buNone/>
            </a:pPr>
            <a:r>
              <a:rPr lang="en-US" dirty="0"/>
              <a:t>Day 2</a:t>
            </a:r>
          </a:p>
          <a:p>
            <a:pPr marL="514350" indent="-514350">
              <a:buAutoNum type="arabicPeriod"/>
            </a:pPr>
            <a:r>
              <a:rPr lang="en-US" dirty="0"/>
              <a:t>Stop and Think- 3 mins</a:t>
            </a:r>
          </a:p>
          <a:p>
            <a:pPr marL="514350" indent="-514350">
              <a:buAutoNum type="arabicPeriod"/>
            </a:pPr>
            <a:r>
              <a:rPr lang="en-US" dirty="0"/>
              <a:t>Cluster student models- by type. Discuss what themes emerge in the models- 5 mins</a:t>
            </a:r>
          </a:p>
          <a:p>
            <a:pPr marL="514350" indent="-514350">
              <a:buAutoNum type="arabicPeriod"/>
            </a:pPr>
            <a:r>
              <a:rPr lang="en-US" dirty="0"/>
              <a:t>Evidence discussion- what is evidence and why do scientists use evidence? Will lead to the idea that we need evidence to support the models 5 mins</a:t>
            </a:r>
          </a:p>
          <a:p>
            <a:pPr marL="514350" indent="-514350">
              <a:buAutoNum type="arabicPeriod"/>
            </a:pPr>
            <a:r>
              <a:rPr lang="en-US" dirty="0"/>
              <a:t>Evidence activity- students review evidence on the handout 20 mins</a:t>
            </a:r>
          </a:p>
          <a:p>
            <a:pPr marL="514350" indent="-514350">
              <a:buAutoNum type="arabicPeriod"/>
            </a:pPr>
            <a:r>
              <a:rPr lang="en-US" dirty="0"/>
              <a:t>Discussions- discuss what students learned from the evidence about why the fish are dying (lack of dissolved air) 5 mins</a:t>
            </a:r>
          </a:p>
          <a:p>
            <a:pPr marL="514350" indent="-514350">
              <a:buAutoNum type="arabicPeriod"/>
            </a:pPr>
            <a:r>
              <a:rPr lang="en-US" dirty="0"/>
              <a:t>Consensus model- create a class consensus model to show why the fish are dying 10 mins</a:t>
            </a:r>
          </a:p>
          <a:p>
            <a:pPr marL="514350" indent="-514350">
              <a:buAutoNum type="arabicPeriod"/>
            </a:pPr>
            <a:r>
              <a:rPr lang="en-US" dirty="0"/>
              <a:t>Before you go- 2 mins</a:t>
            </a:r>
          </a:p>
          <a:p>
            <a:pPr marL="0" indent="0">
              <a:buNone/>
            </a:pPr>
            <a:r>
              <a:rPr lang="en-US" dirty="0"/>
              <a:t>Total time: 50 mins</a:t>
            </a:r>
          </a:p>
        </p:txBody>
      </p:sp>
      <p:sp>
        <p:nvSpPr>
          <p:cNvPr id="4" name="Slide Number Placeholder 3">
            <a:extLst>
              <a:ext uri="{FF2B5EF4-FFF2-40B4-BE49-F238E27FC236}">
                <a16:creationId xmlns:a16="http://schemas.microsoft.com/office/drawing/2014/main" id="{D4721667-DA9F-C84B-B1BC-88942BD425E1}"/>
              </a:ext>
            </a:extLst>
          </p:cNvPr>
          <p:cNvSpPr>
            <a:spLocks noGrp="1"/>
          </p:cNvSpPr>
          <p:nvPr>
            <p:ph type="sldNum" sz="quarter" idx="12"/>
          </p:nvPr>
        </p:nvSpPr>
        <p:spPr/>
        <p:txBody>
          <a:bodyPr/>
          <a:lstStyle/>
          <a:p>
            <a:fld id="{DB9D8127-5DF4-714C-9C2D-6A4C1011A348}" type="slidenum">
              <a:rPr lang="en-US" smtClean="0"/>
              <a:pPr/>
              <a:t>2</a:t>
            </a:fld>
            <a:endParaRPr lang="en-US"/>
          </a:p>
        </p:txBody>
      </p:sp>
    </p:spTree>
    <p:extLst>
      <p:ext uri="{BB962C8B-B14F-4D97-AF65-F5344CB8AC3E}">
        <p14:creationId xmlns:p14="http://schemas.microsoft.com/office/powerpoint/2010/main" val="1806098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0690" y="747730"/>
            <a:ext cx="8229600" cy="1143000"/>
          </a:xfrm>
        </p:spPr>
        <p:txBody>
          <a:bodyPr>
            <a:normAutofit/>
          </a:bodyPr>
          <a:lstStyle/>
          <a:p>
            <a:r>
              <a:rPr lang="en-US" sz="4000" b="1" dirty="0">
                <a:solidFill>
                  <a:srgbClr val="800000"/>
                </a:solidFill>
              </a:rPr>
              <a:t>STOP &amp; THINK!</a:t>
            </a:r>
          </a:p>
        </p:txBody>
      </p:sp>
      <p:sp>
        <p:nvSpPr>
          <p:cNvPr id="3" name="Content Placeholder 2"/>
          <p:cNvSpPr>
            <a:spLocks noGrp="1"/>
          </p:cNvSpPr>
          <p:nvPr>
            <p:ph idx="1"/>
          </p:nvPr>
        </p:nvSpPr>
        <p:spPr>
          <a:xfrm>
            <a:off x="3968873" y="1876631"/>
            <a:ext cx="4717927" cy="4525963"/>
          </a:xfrm>
        </p:spPr>
        <p:txBody>
          <a:bodyPr/>
          <a:lstStyle/>
          <a:p>
            <a:pPr marL="0" indent="0">
              <a:buNone/>
            </a:pPr>
            <a:r>
              <a:rPr lang="en-US" dirty="0"/>
              <a:t>How can we figure out which model gives the best explanation for why the fish are dying?</a:t>
            </a:r>
          </a:p>
          <a:p>
            <a:pPr marL="0" indent="0">
              <a:buNone/>
            </a:pPr>
            <a:endParaRPr lang="en-US" dirty="0"/>
          </a:p>
        </p:txBody>
      </p:sp>
      <p:sp>
        <p:nvSpPr>
          <p:cNvPr id="4" name="Slide Number Placeholder 3"/>
          <p:cNvSpPr>
            <a:spLocks noGrp="1"/>
          </p:cNvSpPr>
          <p:nvPr>
            <p:ph type="sldNum" sz="quarter" idx="12"/>
          </p:nvPr>
        </p:nvSpPr>
        <p:spPr/>
        <p:txBody>
          <a:bodyPr/>
          <a:lstStyle/>
          <a:p>
            <a:fld id="{DB9D8127-5DF4-714C-9C2D-6A4C1011A348}" type="slidenum">
              <a:rPr lang="en-US" smtClean="0"/>
              <a:pPr/>
              <a:t>3</a:t>
            </a:fld>
            <a:endParaRPr lang="en-US"/>
          </a:p>
        </p:txBody>
      </p:sp>
      <p:sp>
        <p:nvSpPr>
          <p:cNvPr id="5" name="Rounded Rectangle 4"/>
          <p:cNvSpPr/>
          <p:nvPr/>
        </p:nvSpPr>
        <p:spPr>
          <a:xfrm>
            <a:off x="228600" y="747730"/>
            <a:ext cx="3298371" cy="5411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800" dirty="0"/>
              <a:t>Grab a handout and put your name and information on the top of the first page. </a:t>
            </a:r>
          </a:p>
          <a:p>
            <a:pPr>
              <a:buFont typeface="Wingdings" charset="2"/>
              <a:buChar char="Ø"/>
              <a:defRPr/>
            </a:pPr>
            <a:endParaRPr lang="en-US" sz="2800" dirty="0"/>
          </a:p>
          <a:p>
            <a:pPr>
              <a:defRPr/>
            </a:pPr>
            <a:r>
              <a:rPr lang="en-US" sz="2800" dirty="0"/>
              <a:t>Complete the </a:t>
            </a:r>
            <a:r>
              <a:rPr lang="en-US" sz="2800" b="1" u="sng" dirty="0"/>
              <a:t>STOP &amp; THINK! </a:t>
            </a:r>
            <a:r>
              <a:rPr lang="en-US" sz="2800" dirty="0"/>
              <a:t>question on the first page</a:t>
            </a:r>
            <a:r>
              <a:rPr lang="en-US" sz="3600" dirty="0"/>
              <a:t>.</a:t>
            </a:r>
          </a:p>
        </p:txBody>
      </p:sp>
    </p:spTree>
    <p:extLst>
      <p:ext uri="{BB962C8B-B14F-4D97-AF65-F5344CB8AC3E}">
        <p14:creationId xmlns:p14="http://schemas.microsoft.com/office/powerpoint/2010/main" val="190634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3514" y="372844"/>
            <a:ext cx="2943434" cy="769441"/>
          </a:xfrm>
          <a:prstGeom prst="rect">
            <a:avLst/>
          </a:prstGeom>
          <a:noFill/>
        </p:spPr>
        <p:txBody>
          <a:bodyPr wrap="none" rtlCol="0">
            <a:spAutoFit/>
          </a:bodyPr>
          <a:lstStyle/>
          <a:p>
            <a:r>
              <a:rPr lang="en-US" sz="4400" b="1" dirty="0">
                <a:solidFill>
                  <a:schemeClr val="tx2"/>
                </a:solidFill>
              </a:rPr>
              <a:t>Our Models</a:t>
            </a:r>
            <a:endParaRPr lang="en-US" sz="4400" dirty="0">
              <a:solidFill>
                <a:srgbClr val="FF0000"/>
              </a:solidFill>
              <a:latin typeface="Stencil" pitchFamily="82" charset="0"/>
            </a:endParaRPr>
          </a:p>
        </p:txBody>
      </p:sp>
      <p:sp>
        <p:nvSpPr>
          <p:cNvPr id="2" name="Slide Number Placeholder 1"/>
          <p:cNvSpPr>
            <a:spLocks noGrp="1"/>
          </p:cNvSpPr>
          <p:nvPr>
            <p:ph type="sldNum" sz="quarter" idx="12"/>
          </p:nvPr>
        </p:nvSpPr>
        <p:spPr>
          <a:xfrm>
            <a:off x="6781800" y="6385331"/>
            <a:ext cx="2133600" cy="365125"/>
          </a:xfrm>
        </p:spPr>
        <p:txBody>
          <a:bodyPr/>
          <a:lstStyle/>
          <a:p>
            <a:fld id="{DB9D8127-5DF4-714C-9C2D-6A4C1011A348}" type="slidenum">
              <a:rPr lang="en-US" smtClean="0"/>
              <a:pPr/>
              <a:t>4</a:t>
            </a:fld>
            <a:endParaRPr lang="en-US" dirty="0"/>
          </a:p>
        </p:txBody>
      </p:sp>
      <p:sp>
        <p:nvSpPr>
          <p:cNvPr id="7" name="Text Placeholder 2">
            <a:extLst>
              <a:ext uri="{FF2B5EF4-FFF2-40B4-BE49-F238E27FC236}">
                <a16:creationId xmlns:a16="http://schemas.microsoft.com/office/drawing/2014/main" id="{2CA13499-ECD1-4086-B213-4E031C552C51}"/>
              </a:ext>
            </a:extLst>
          </p:cNvPr>
          <p:cNvSpPr txBox="1">
            <a:spLocks/>
          </p:cNvSpPr>
          <p:nvPr/>
        </p:nvSpPr>
        <p:spPr>
          <a:xfrm>
            <a:off x="860738" y="1743986"/>
            <a:ext cx="1923988" cy="844946"/>
          </a:xfrm>
          <a:prstGeom prst="rect">
            <a:avLst/>
          </a:prstGeom>
          <a:solidFill>
            <a:schemeClr val="accent2">
              <a:lumMod val="20000"/>
              <a:lumOff val="80000"/>
            </a:schemeClr>
          </a:solidFill>
          <a:ln w="28575">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114300" indent="0" algn="ctr">
              <a:buFont typeface="Arial"/>
              <a:buNone/>
            </a:pPr>
            <a:r>
              <a:rPr lang="en-US" sz="2000" b="1" dirty="0">
                <a:latin typeface="+mj-lt"/>
              </a:rPr>
              <a:t>More sunlight in the spring</a:t>
            </a:r>
          </a:p>
        </p:txBody>
      </p:sp>
      <p:sp>
        <p:nvSpPr>
          <p:cNvPr id="9" name="Text Placeholder 2">
            <a:extLst>
              <a:ext uri="{FF2B5EF4-FFF2-40B4-BE49-F238E27FC236}">
                <a16:creationId xmlns:a16="http://schemas.microsoft.com/office/drawing/2014/main" id="{BF4C2255-01EC-4AF1-BD0D-87A6BB571002}"/>
              </a:ext>
            </a:extLst>
          </p:cNvPr>
          <p:cNvSpPr txBox="1">
            <a:spLocks/>
          </p:cNvSpPr>
          <p:nvPr/>
        </p:nvSpPr>
        <p:spPr>
          <a:xfrm>
            <a:off x="4017050" y="1737013"/>
            <a:ext cx="1923988" cy="844947"/>
          </a:xfrm>
          <a:prstGeom prst="rect">
            <a:avLst/>
          </a:prstGeom>
          <a:solidFill>
            <a:schemeClr val="accent2">
              <a:lumMod val="20000"/>
              <a:lumOff val="80000"/>
            </a:schemeClr>
          </a:solidFill>
          <a:ln w="28575">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latin typeface="+mj-lt"/>
              </a:rPr>
              <a:t>Water gets too hot for fish</a:t>
            </a:r>
            <a:endParaRPr lang="en-US" sz="2000" b="1" dirty="0">
              <a:latin typeface="+mj-lt"/>
            </a:endParaRPr>
          </a:p>
        </p:txBody>
      </p:sp>
      <p:sp>
        <p:nvSpPr>
          <p:cNvPr id="10" name="Text Placeholder 2">
            <a:extLst>
              <a:ext uri="{FF2B5EF4-FFF2-40B4-BE49-F238E27FC236}">
                <a16:creationId xmlns:a16="http://schemas.microsoft.com/office/drawing/2014/main" id="{5DC6F1A1-DE48-45AA-9186-41A3B8817118}"/>
              </a:ext>
            </a:extLst>
          </p:cNvPr>
          <p:cNvSpPr txBox="1">
            <a:spLocks/>
          </p:cNvSpPr>
          <p:nvPr/>
        </p:nvSpPr>
        <p:spPr>
          <a:xfrm>
            <a:off x="6934304" y="1880007"/>
            <a:ext cx="1348958" cy="533441"/>
          </a:xfrm>
          <a:prstGeom prst="rect">
            <a:avLst/>
          </a:prstGeom>
          <a:solidFill>
            <a:schemeClr val="accent2">
              <a:lumMod val="20000"/>
              <a:lumOff val="80000"/>
            </a:schemeClr>
          </a:solidFill>
          <a:ln w="28575">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latin typeface="+mj-lt"/>
              </a:rPr>
              <a:t>Fish die</a:t>
            </a:r>
            <a:endParaRPr lang="en-US" sz="2000" b="1" dirty="0">
              <a:latin typeface="+mj-lt"/>
            </a:endParaRPr>
          </a:p>
        </p:txBody>
      </p:sp>
      <p:sp>
        <p:nvSpPr>
          <p:cNvPr id="29" name="Text Placeholder 2">
            <a:extLst>
              <a:ext uri="{FF2B5EF4-FFF2-40B4-BE49-F238E27FC236}">
                <a16:creationId xmlns:a16="http://schemas.microsoft.com/office/drawing/2014/main" id="{7B4F5693-03D1-4610-8EB9-0844AA046BCA}"/>
              </a:ext>
            </a:extLst>
          </p:cNvPr>
          <p:cNvSpPr txBox="1">
            <a:spLocks/>
          </p:cNvSpPr>
          <p:nvPr/>
        </p:nvSpPr>
        <p:spPr>
          <a:xfrm>
            <a:off x="867433" y="4303952"/>
            <a:ext cx="1951557" cy="1009337"/>
          </a:xfrm>
          <a:prstGeom prst="rect">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latin typeface="+mj-lt"/>
              </a:rPr>
              <a:t>Something important went missing!</a:t>
            </a:r>
            <a:endParaRPr lang="en-US" sz="2000" b="1" dirty="0">
              <a:latin typeface="+mj-lt"/>
            </a:endParaRPr>
          </a:p>
        </p:txBody>
      </p:sp>
      <p:sp>
        <p:nvSpPr>
          <p:cNvPr id="30" name="Text Placeholder 2">
            <a:extLst>
              <a:ext uri="{FF2B5EF4-FFF2-40B4-BE49-F238E27FC236}">
                <a16:creationId xmlns:a16="http://schemas.microsoft.com/office/drawing/2014/main" id="{D1B4115C-CBB0-4123-8E37-5332C271EE75}"/>
              </a:ext>
            </a:extLst>
          </p:cNvPr>
          <p:cNvSpPr txBox="1">
            <a:spLocks/>
          </p:cNvSpPr>
          <p:nvPr/>
        </p:nvSpPr>
        <p:spPr>
          <a:xfrm>
            <a:off x="4327356" y="4347533"/>
            <a:ext cx="1759350" cy="1009337"/>
          </a:xfrm>
          <a:prstGeom prst="rect">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latin typeface="+mj-lt"/>
              </a:rPr>
              <a:t>Fish do not have enough food or air</a:t>
            </a:r>
            <a:endParaRPr lang="en-US" sz="2000" b="1" dirty="0">
              <a:latin typeface="+mj-lt"/>
            </a:endParaRPr>
          </a:p>
        </p:txBody>
      </p:sp>
      <p:sp>
        <p:nvSpPr>
          <p:cNvPr id="48" name="Text Placeholder 2">
            <a:extLst>
              <a:ext uri="{FF2B5EF4-FFF2-40B4-BE49-F238E27FC236}">
                <a16:creationId xmlns:a16="http://schemas.microsoft.com/office/drawing/2014/main" id="{E15C3A61-A1FC-4728-A99B-1B5B437BEF45}"/>
              </a:ext>
            </a:extLst>
          </p:cNvPr>
          <p:cNvSpPr txBox="1">
            <a:spLocks/>
          </p:cNvSpPr>
          <p:nvPr/>
        </p:nvSpPr>
        <p:spPr>
          <a:xfrm>
            <a:off x="821975" y="3022181"/>
            <a:ext cx="1759350" cy="793863"/>
          </a:xfrm>
          <a:prstGeom prst="rect">
            <a:avLst/>
          </a:prstGeom>
          <a:solidFill>
            <a:schemeClr val="bg1">
              <a:lumMod val="85000"/>
            </a:schemeClr>
          </a:solidFill>
          <a:ln w="28575"/>
        </p:spPr>
        <p:style>
          <a:lnRef idx="1">
            <a:schemeClr val="dk1"/>
          </a:lnRef>
          <a:fillRef idx="2">
            <a:schemeClr val="dk1"/>
          </a:fillRef>
          <a:effectRef idx="1">
            <a:schemeClr val="dk1"/>
          </a:effectRef>
          <a:fontRef idx="minor">
            <a:schemeClr val="dk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latin typeface="+mj-lt"/>
              </a:rPr>
              <a:t>Pollution gets into water</a:t>
            </a:r>
            <a:endParaRPr lang="en-US" sz="2000" b="1" dirty="0">
              <a:latin typeface="+mj-lt"/>
            </a:endParaRPr>
          </a:p>
        </p:txBody>
      </p:sp>
      <p:sp>
        <p:nvSpPr>
          <p:cNvPr id="49" name="Text Placeholder 2">
            <a:extLst>
              <a:ext uri="{FF2B5EF4-FFF2-40B4-BE49-F238E27FC236}">
                <a16:creationId xmlns:a16="http://schemas.microsoft.com/office/drawing/2014/main" id="{F8101811-7519-44C2-92F5-A88266D1D2CE}"/>
              </a:ext>
            </a:extLst>
          </p:cNvPr>
          <p:cNvSpPr txBox="1">
            <a:spLocks/>
          </p:cNvSpPr>
          <p:nvPr/>
        </p:nvSpPr>
        <p:spPr>
          <a:xfrm>
            <a:off x="4327356" y="2994341"/>
            <a:ext cx="1613682" cy="848795"/>
          </a:xfrm>
          <a:prstGeom prst="rect">
            <a:avLst/>
          </a:prstGeom>
          <a:solidFill>
            <a:schemeClr val="bg1">
              <a:lumMod val="85000"/>
            </a:schemeClr>
          </a:solidFill>
          <a:ln w="28575"/>
        </p:spPr>
        <p:style>
          <a:lnRef idx="1">
            <a:schemeClr val="dk1"/>
          </a:lnRef>
          <a:fillRef idx="2">
            <a:schemeClr val="dk1"/>
          </a:fillRef>
          <a:effectRef idx="1">
            <a:schemeClr val="dk1"/>
          </a:effectRef>
          <a:fontRef idx="minor">
            <a:schemeClr val="dk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latin typeface="+mj-lt"/>
              </a:rPr>
              <a:t>Pollution poisons fish</a:t>
            </a:r>
            <a:endParaRPr lang="en-US" sz="2000" b="1" dirty="0">
              <a:latin typeface="+mj-lt"/>
            </a:endParaRPr>
          </a:p>
        </p:txBody>
      </p:sp>
      <p:cxnSp>
        <p:nvCxnSpPr>
          <p:cNvPr id="6" name="Straight Arrow Connector 5">
            <a:extLst>
              <a:ext uri="{FF2B5EF4-FFF2-40B4-BE49-F238E27FC236}">
                <a16:creationId xmlns:a16="http://schemas.microsoft.com/office/drawing/2014/main" id="{BFF6E5B1-7A32-433D-9254-CBBC59A33EDF}"/>
              </a:ext>
            </a:extLst>
          </p:cNvPr>
          <p:cNvCxnSpPr>
            <a:cxnSpLocks/>
            <a:stCxn id="9" idx="3"/>
            <a:endCxn id="10" idx="1"/>
          </p:cNvCxnSpPr>
          <p:nvPr/>
        </p:nvCxnSpPr>
        <p:spPr>
          <a:xfrm flipV="1">
            <a:off x="5941038" y="2146728"/>
            <a:ext cx="993266" cy="12759"/>
          </a:xfrm>
          <a:prstGeom prst="straightConnector1">
            <a:avLst/>
          </a:prstGeom>
          <a:ln w="57150">
            <a:solidFill>
              <a:schemeClr val="accent2">
                <a:lumMod val="75000"/>
              </a:schemeClr>
            </a:solidFill>
            <a:tailEnd type="triangle"/>
          </a:ln>
        </p:spPr>
        <p:style>
          <a:lnRef idx="2">
            <a:schemeClr val="accent6"/>
          </a:lnRef>
          <a:fillRef idx="1">
            <a:schemeClr val="lt1"/>
          </a:fillRef>
          <a:effectRef idx="0">
            <a:schemeClr val="accent6"/>
          </a:effectRef>
          <a:fontRef idx="minor">
            <a:schemeClr val="dk1"/>
          </a:fontRef>
        </p:style>
      </p:cxnSp>
      <p:cxnSp>
        <p:nvCxnSpPr>
          <p:cNvPr id="87" name="Straight Arrow Connector 86">
            <a:extLst>
              <a:ext uri="{FF2B5EF4-FFF2-40B4-BE49-F238E27FC236}">
                <a16:creationId xmlns:a16="http://schemas.microsoft.com/office/drawing/2014/main" id="{88DD17C0-D6FA-4581-96B7-596ADDC854A3}"/>
              </a:ext>
            </a:extLst>
          </p:cNvPr>
          <p:cNvCxnSpPr>
            <a:cxnSpLocks/>
            <a:stCxn id="7" idx="3"/>
            <a:endCxn id="9" idx="1"/>
          </p:cNvCxnSpPr>
          <p:nvPr/>
        </p:nvCxnSpPr>
        <p:spPr>
          <a:xfrm flipV="1">
            <a:off x="2784726" y="2159487"/>
            <a:ext cx="1232324" cy="6972"/>
          </a:xfrm>
          <a:prstGeom prst="straightConnector1">
            <a:avLst/>
          </a:prstGeom>
          <a:ln w="57150">
            <a:solidFill>
              <a:schemeClr val="accent2">
                <a:lumMod val="75000"/>
              </a:schemeClr>
            </a:solidFill>
            <a:tailEnd type="triangle"/>
          </a:ln>
        </p:spPr>
        <p:style>
          <a:lnRef idx="2">
            <a:schemeClr val="accent6"/>
          </a:lnRef>
          <a:fillRef idx="1">
            <a:schemeClr val="lt1"/>
          </a:fillRef>
          <a:effectRef idx="0">
            <a:schemeClr val="accent6"/>
          </a:effectRef>
          <a:fontRef idx="minor">
            <a:schemeClr val="dk1"/>
          </a:fontRef>
        </p:style>
      </p:cxnSp>
      <p:sp>
        <p:nvSpPr>
          <p:cNvPr id="96" name="Text Placeholder 2">
            <a:extLst>
              <a:ext uri="{FF2B5EF4-FFF2-40B4-BE49-F238E27FC236}">
                <a16:creationId xmlns:a16="http://schemas.microsoft.com/office/drawing/2014/main" id="{E15666DE-A841-40B1-B8F2-EFC674DE1AAB}"/>
              </a:ext>
            </a:extLst>
          </p:cNvPr>
          <p:cNvSpPr txBox="1">
            <a:spLocks/>
          </p:cNvSpPr>
          <p:nvPr/>
        </p:nvSpPr>
        <p:spPr>
          <a:xfrm>
            <a:off x="7026302" y="3134708"/>
            <a:ext cx="1186911" cy="533441"/>
          </a:xfrm>
          <a:prstGeom prst="rect">
            <a:avLst/>
          </a:prstGeom>
          <a:solidFill>
            <a:schemeClr val="bg1">
              <a:lumMod val="85000"/>
            </a:schemeClr>
          </a:solidFill>
          <a:ln w="28575"/>
        </p:spPr>
        <p:style>
          <a:lnRef idx="1">
            <a:schemeClr val="dk1"/>
          </a:lnRef>
          <a:fillRef idx="2">
            <a:schemeClr val="dk1"/>
          </a:fillRef>
          <a:effectRef idx="1">
            <a:schemeClr val="dk1"/>
          </a:effectRef>
          <a:fontRef idx="minor">
            <a:schemeClr val="dk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latin typeface="+mj-lt"/>
              </a:rPr>
              <a:t>Fish die</a:t>
            </a:r>
            <a:endParaRPr lang="en-US" sz="2000" b="1" dirty="0">
              <a:latin typeface="+mj-lt"/>
            </a:endParaRPr>
          </a:p>
        </p:txBody>
      </p:sp>
      <p:sp>
        <p:nvSpPr>
          <p:cNvPr id="97" name="Text Placeholder 2">
            <a:extLst>
              <a:ext uri="{FF2B5EF4-FFF2-40B4-BE49-F238E27FC236}">
                <a16:creationId xmlns:a16="http://schemas.microsoft.com/office/drawing/2014/main" id="{6C799C5D-C986-4954-9EE4-602517C1D884}"/>
              </a:ext>
            </a:extLst>
          </p:cNvPr>
          <p:cNvSpPr txBox="1">
            <a:spLocks/>
          </p:cNvSpPr>
          <p:nvPr/>
        </p:nvSpPr>
        <p:spPr>
          <a:xfrm>
            <a:off x="7026301" y="4585482"/>
            <a:ext cx="1186911" cy="533441"/>
          </a:xfrm>
          <a:prstGeom prst="rect">
            <a:avLst/>
          </a:prstGeom>
          <a:solidFill>
            <a:schemeClr val="accent1">
              <a:lumMod val="20000"/>
              <a:lumOff val="80000"/>
            </a:schemeClr>
          </a:solid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latin typeface="+mj-lt"/>
              </a:rPr>
              <a:t>Fish die</a:t>
            </a:r>
            <a:endParaRPr lang="en-US" sz="2000" b="1" dirty="0">
              <a:latin typeface="+mj-lt"/>
            </a:endParaRPr>
          </a:p>
        </p:txBody>
      </p:sp>
      <p:cxnSp>
        <p:nvCxnSpPr>
          <p:cNvPr id="103" name="Straight Arrow Connector 102">
            <a:extLst>
              <a:ext uri="{FF2B5EF4-FFF2-40B4-BE49-F238E27FC236}">
                <a16:creationId xmlns:a16="http://schemas.microsoft.com/office/drawing/2014/main" id="{022A6330-B9DD-4A6B-82B7-7943C4904888}"/>
              </a:ext>
            </a:extLst>
          </p:cNvPr>
          <p:cNvCxnSpPr>
            <a:cxnSpLocks/>
            <a:stCxn id="48" idx="3"/>
            <a:endCxn id="49" idx="1"/>
          </p:cNvCxnSpPr>
          <p:nvPr/>
        </p:nvCxnSpPr>
        <p:spPr>
          <a:xfrm flipV="1">
            <a:off x="2581325" y="3418739"/>
            <a:ext cx="1746031" cy="374"/>
          </a:xfrm>
          <a:prstGeom prst="straightConnector1">
            <a:avLst/>
          </a:prstGeom>
          <a:ln w="57150">
            <a:tailEnd type="triangle"/>
          </a:ln>
        </p:spPr>
        <p:style>
          <a:lnRef idx="1">
            <a:schemeClr val="dk1"/>
          </a:lnRef>
          <a:fillRef idx="2">
            <a:schemeClr val="dk1"/>
          </a:fillRef>
          <a:effectRef idx="1">
            <a:schemeClr val="dk1"/>
          </a:effectRef>
          <a:fontRef idx="minor">
            <a:schemeClr val="dk1"/>
          </a:fontRef>
        </p:style>
      </p:cxnSp>
      <p:cxnSp>
        <p:nvCxnSpPr>
          <p:cNvPr id="106" name="Straight Arrow Connector 105">
            <a:extLst>
              <a:ext uri="{FF2B5EF4-FFF2-40B4-BE49-F238E27FC236}">
                <a16:creationId xmlns:a16="http://schemas.microsoft.com/office/drawing/2014/main" id="{68303A49-72BA-4076-8349-C351710CEB80}"/>
              </a:ext>
            </a:extLst>
          </p:cNvPr>
          <p:cNvCxnSpPr>
            <a:cxnSpLocks/>
            <a:stCxn id="49" idx="3"/>
            <a:endCxn id="96" idx="1"/>
          </p:cNvCxnSpPr>
          <p:nvPr/>
        </p:nvCxnSpPr>
        <p:spPr>
          <a:xfrm flipV="1">
            <a:off x="5941038" y="3401429"/>
            <a:ext cx="1085264" cy="17310"/>
          </a:xfrm>
          <a:prstGeom prst="straightConnector1">
            <a:avLst/>
          </a:prstGeom>
          <a:ln w="57150">
            <a:tailEnd type="triangle"/>
          </a:ln>
        </p:spPr>
        <p:style>
          <a:lnRef idx="1">
            <a:schemeClr val="dk1"/>
          </a:lnRef>
          <a:fillRef idx="2">
            <a:schemeClr val="dk1"/>
          </a:fillRef>
          <a:effectRef idx="1">
            <a:schemeClr val="dk1"/>
          </a:effectRef>
          <a:fontRef idx="minor">
            <a:schemeClr val="dk1"/>
          </a:fontRef>
        </p:style>
      </p:cxnSp>
      <p:cxnSp>
        <p:nvCxnSpPr>
          <p:cNvPr id="109" name="Straight Arrow Connector 108">
            <a:extLst>
              <a:ext uri="{FF2B5EF4-FFF2-40B4-BE49-F238E27FC236}">
                <a16:creationId xmlns:a16="http://schemas.microsoft.com/office/drawing/2014/main" id="{0E20AF36-3082-4F27-A7AA-C5F4AD3DD683}"/>
              </a:ext>
            </a:extLst>
          </p:cNvPr>
          <p:cNvCxnSpPr>
            <a:cxnSpLocks/>
            <a:stCxn id="29" idx="3"/>
            <a:endCxn id="30" idx="1"/>
          </p:cNvCxnSpPr>
          <p:nvPr/>
        </p:nvCxnSpPr>
        <p:spPr>
          <a:xfrm>
            <a:off x="2818990" y="4808621"/>
            <a:ext cx="1508366" cy="43581"/>
          </a:xfrm>
          <a:prstGeom prst="straightConnector1">
            <a:avLst/>
          </a:prstGeom>
          <a:ln w="57150">
            <a:solidFill>
              <a:schemeClr val="accent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12" name="Straight Arrow Connector 111">
            <a:extLst>
              <a:ext uri="{FF2B5EF4-FFF2-40B4-BE49-F238E27FC236}">
                <a16:creationId xmlns:a16="http://schemas.microsoft.com/office/drawing/2014/main" id="{13C15858-32FC-4DF0-BE53-50987445B339}"/>
              </a:ext>
            </a:extLst>
          </p:cNvPr>
          <p:cNvCxnSpPr>
            <a:cxnSpLocks/>
            <a:stCxn id="30" idx="3"/>
            <a:endCxn id="97" idx="1"/>
          </p:cNvCxnSpPr>
          <p:nvPr/>
        </p:nvCxnSpPr>
        <p:spPr>
          <a:xfrm>
            <a:off x="6086706" y="4852202"/>
            <a:ext cx="939595" cy="1"/>
          </a:xfrm>
          <a:prstGeom prst="straightConnector1">
            <a:avLst/>
          </a:prstGeom>
          <a:ln w="57150">
            <a:solidFill>
              <a:schemeClr val="accent1">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29" name="Text Placeholder 2">
            <a:extLst>
              <a:ext uri="{FF2B5EF4-FFF2-40B4-BE49-F238E27FC236}">
                <a16:creationId xmlns:a16="http://schemas.microsoft.com/office/drawing/2014/main" id="{92B7EF3A-CA26-4E8A-BDE3-209A8C1DEFB9}"/>
              </a:ext>
            </a:extLst>
          </p:cNvPr>
          <p:cNvSpPr txBox="1">
            <a:spLocks/>
          </p:cNvSpPr>
          <p:nvPr/>
        </p:nvSpPr>
        <p:spPr>
          <a:xfrm>
            <a:off x="821975" y="5817958"/>
            <a:ext cx="1997015" cy="462810"/>
          </a:xfrm>
          <a:prstGeom prst="rect">
            <a:avLst/>
          </a:prstGeom>
          <a:solidFill>
            <a:schemeClr val="accent3">
              <a:lumMod val="20000"/>
              <a:lumOff val="80000"/>
            </a:schemeClr>
          </a:solidFill>
          <a:ln w="28575">
            <a:solidFill>
              <a:schemeClr val="accent3">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latin typeface="+mj-lt"/>
              </a:rPr>
              <a:t>Fish got sick</a:t>
            </a:r>
          </a:p>
        </p:txBody>
      </p:sp>
      <p:sp>
        <p:nvSpPr>
          <p:cNvPr id="130" name="Text Placeholder 2">
            <a:extLst>
              <a:ext uri="{FF2B5EF4-FFF2-40B4-BE49-F238E27FC236}">
                <a16:creationId xmlns:a16="http://schemas.microsoft.com/office/drawing/2014/main" id="{10FF80DA-A73D-49AD-A3A0-28E8405F98A1}"/>
              </a:ext>
            </a:extLst>
          </p:cNvPr>
          <p:cNvSpPr txBox="1">
            <a:spLocks/>
          </p:cNvSpPr>
          <p:nvPr/>
        </p:nvSpPr>
        <p:spPr>
          <a:xfrm>
            <a:off x="4327356" y="5756975"/>
            <a:ext cx="1759350" cy="666062"/>
          </a:xfrm>
          <a:prstGeom prst="rect">
            <a:avLst/>
          </a:prstGeom>
          <a:solidFill>
            <a:schemeClr val="accent3">
              <a:lumMod val="20000"/>
              <a:lumOff val="80000"/>
            </a:schemeClr>
          </a:solidFill>
          <a:ln w="28575">
            <a:solidFill>
              <a:schemeClr val="accent3">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latin typeface="+mj-lt"/>
              </a:rPr>
              <a:t>The sickness spread</a:t>
            </a:r>
          </a:p>
        </p:txBody>
      </p:sp>
      <p:sp>
        <p:nvSpPr>
          <p:cNvPr id="131" name="Text Placeholder 2">
            <a:extLst>
              <a:ext uri="{FF2B5EF4-FFF2-40B4-BE49-F238E27FC236}">
                <a16:creationId xmlns:a16="http://schemas.microsoft.com/office/drawing/2014/main" id="{90EC0DF7-3E3E-4786-AE02-2B9A6D58F532}"/>
              </a:ext>
            </a:extLst>
          </p:cNvPr>
          <p:cNvSpPr txBox="1">
            <a:spLocks/>
          </p:cNvSpPr>
          <p:nvPr/>
        </p:nvSpPr>
        <p:spPr>
          <a:xfrm>
            <a:off x="7026302" y="5823285"/>
            <a:ext cx="1186911" cy="533441"/>
          </a:xfrm>
          <a:prstGeom prst="rect">
            <a:avLst/>
          </a:prstGeom>
          <a:solidFill>
            <a:schemeClr val="accent3">
              <a:lumMod val="20000"/>
              <a:lumOff val="80000"/>
            </a:schemeClr>
          </a:solidFill>
          <a:ln w="28575">
            <a:solidFill>
              <a:schemeClr val="accent3">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oAutofit/>
          </a:bodyPr>
          <a:lst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a:lstStyle>
          <a:p>
            <a:pPr marL="114300" indent="0" algn="ctr">
              <a:lnSpc>
                <a:spcPct val="100000"/>
              </a:lnSpc>
              <a:buFont typeface="Arial" panose="020B0604020202020204" pitchFamily="34" charset="0"/>
              <a:buNone/>
            </a:pPr>
            <a:r>
              <a:rPr lang="en-US" sz="2000" b="1" cap="none" dirty="0">
                <a:latin typeface="+mj-lt"/>
              </a:rPr>
              <a:t>Fish die</a:t>
            </a:r>
            <a:endParaRPr lang="en-US" sz="2000" b="1" dirty="0">
              <a:latin typeface="+mj-lt"/>
            </a:endParaRPr>
          </a:p>
        </p:txBody>
      </p:sp>
      <p:cxnSp>
        <p:nvCxnSpPr>
          <p:cNvPr id="132" name="Straight Arrow Connector 131">
            <a:extLst>
              <a:ext uri="{FF2B5EF4-FFF2-40B4-BE49-F238E27FC236}">
                <a16:creationId xmlns:a16="http://schemas.microsoft.com/office/drawing/2014/main" id="{BDEFFB95-91D1-4F98-92EA-9D287D4286CF}"/>
              </a:ext>
            </a:extLst>
          </p:cNvPr>
          <p:cNvCxnSpPr>
            <a:cxnSpLocks/>
            <a:stCxn id="130" idx="3"/>
            <a:endCxn id="131" idx="1"/>
          </p:cNvCxnSpPr>
          <p:nvPr/>
        </p:nvCxnSpPr>
        <p:spPr>
          <a:xfrm>
            <a:off x="6086706" y="6090006"/>
            <a:ext cx="939596" cy="0"/>
          </a:xfrm>
          <a:prstGeom prst="straightConnector1">
            <a:avLst/>
          </a:prstGeom>
          <a:ln w="57150">
            <a:solidFill>
              <a:schemeClr val="accent3">
                <a:lumMod val="50000"/>
              </a:schemeClr>
            </a:solidFill>
            <a:tailEnd type="triangle"/>
          </a:ln>
        </p:spPr>
        <p:style>
          <a:lnRef idx="2">
            <a:schemeClr val="accent4">
              <a:shade val="50000"/>
            </a:schemeClr>
          </a:lnRef>
          <a:fillRef idx="1">
            <a:schemeClr val="accent4"/>
          </a:fillRef>
          <a:effectRef idx="0">
            <a:schemeClr val="accent4"/>
          </a:effectRef>
          <a:fontRef idx="minor">
            <a:schemeClr val="lt1"/>
          </a:fontRef>
        </p:style>
      </p:cxnSp>
      <p:cxnSp>
        <p:nvCxnSpPr>
          <p:cNvPr id="136" name="Straight Arrow Connector 135">
            <a:extLst>
              <a:ext uri="{FF2B5EF4-FFF2-40B4-BE49-F238E27FC236}">
                <a16:creationId xmlns:a16="http://schemas.microsoft.com/office/drawing/2014/main" id="{6343617A-75AC-4873-A381-EAFAF9871175}"/>
              </a:ext>
            </a:extLst>
          </p:cNvPr>
          <p:cNvCxnSpPr>
            <a:cxnSpLocks/>
            <a:stCxn id="129" idx="3"/>
            <a:endCxn id="130" idx="1"/>
          </p:cNvCxnSpPr>
          <p:nvPr/>
        </p:nvCxnSpPr>
        <p:spPr>
          <a:xfrm>
            <a:off x="2818990" y="6049363"/>
            <a:ext cx="1508366" cy="40643"/>
          </a:xfrm>
          <a:prstGeom prst="straightConnector1">
            <a:avLst/>
          </a:prstGeom>
          <a:ln w="57150">
            <a:solidFill>
              <a:schemeClr val="accent3">
                <a:lumMod val="50000"/>
              </a:schemeClr>
            </a:solidFill>
            <a:tailEnd type="triangle"/>
          </a:ln>
        </p:spPr>
        <p:style>
          <a:lnRef idx="2">
            <a:schemeClr val="accent4">
              <a:shade val="50000"/>
            </a:schemeClr>
          </a:lnRef>
          <a:fillRef idx="1">
            <a:schemeClr val="accent4"/>
          </a:fillRef>
          <a:effectRef idx="0">
            <a:schemeClr val="accent4"/>
          </a:effectRef>
          <a:fontRef idx="minor">
            <a:schemeClr val="lt1"/>
          </a:fontRef>
        </p:style>
      </p:cxnSp>
      <p:sp>
        <p:nvSpPr>
          <p:cNvPr id="33" name="TextBox 32">
            <a:extLst>
              <a:ext uri="{FF2B5EF4-FFF2-40B4-BE49-F238E27FC236}">
                <a16:creationId xmlns:a16="http://schemas.microsoft.com/office/drawing/2014/main" id="{0DDD6F41-29FD-4B42-AC20-831308479C0A}"/>
              </a:ext>
            </a:extLst>
          </p:cNvPr>
          <p:cNvSpPr txBox="1"/>
          <p:nvPr/>
        </p:nvSpPr>
        <p:spPr>
          <a:xfrm>
            <a:off x="216000" y="1874071"/>
            <a:ext cx="469800" cy="646331"/>
          </a:xfrm>
          <a:prstGeom prst="rect">
            <a:avLst/>
          </a:prstGeom>
          <a:noFill/>
        </p:spPr>
        <p:txBody>
          <a:bodyPr wrap="square" rtlCol="0">
            <a:spAutoFit/>
          </a:bodyPr>
          <a:lstStyle/>
          <a:p>
            <a:r>
              <a:rPr lang="en-US" sz="3600" b="1" dirty="0">
                <a:solidFill>
                  <a:schemeClr val="accent2">
                    <a:lumMod val="50000"/>
                  </a:schemeClr>
                </a:solidFill>
              </a:rPr>
              <a:t>A</a:t>
            </a:r>
          </a:p>
        </p:txBody>
      </p:sp>
      <p:sp>
        <p:nvSpPr>
          <p:cNvPr id="50" name="TextBox 49">
            <a:extLst>
              <a:ext uri="{FF2B5EF4-FFF2-40B4-BE49-F238E27FC236}">
                <a16:creationId xmlns:a16="http://schemas.microsoft.com/office/drawing/2014/main" id="{F82ABA06-4E0D-1342-9FD8-8F80B767C3FA}"/>
              </a:ext>
            </a:extLst>
          </p:cNvPr>
          <p:cNvSpPr txBox="1"/>
          <p:nvPr/>
        </p:nvSpPr>
        <p:spPr>
          <a:xfrm>
            <a:off x="174758" y="3230748"/>
            <a:ext cx="469800" cy="646331"/>
          </a:xfrm>
          <a:prstGeom prst="rect">
            <a:avLst/>
          </a:prstGeom>
          <a:noFill/>
        </p:spPr>
        <p:txBody>
          <a:bodyPr wrap="square" rtlCol="0">
            <a:spAutoFit/>
          </a:bodyPr>
          <a:lstStyle/>
          <a:p>
            <a:r>
              <a:rPr lang="en-US" sz="3600" b="1" dirty="0">
                <a:solidFill>
                  <a:schemeClr val="tx1">
                    <a:lumMod val="50000"/>
                    <a:lumOff val="50000"/>
                  </a:schemeClr>
                </a:solidFill>
              </a:rPr>
              <a:t>B</a:t>
            </a:r>
          </a:p>
        </p:txBody>
      </p:sp>
      <p:sp>
        <p:nvSpPr>
          <p:cNvPr id="51" name="TextBox 50">
            <a:extLst>
              <a:ext uri="{FF2B5EF4-FFF2-40B4-BE49-F238E27FC236}">
                <a16:creationId xmlns:a16="http://schemas.microsoft.com/office/drawing/2014/main" id="{46AF9D8A-BEBD-1B45-9396-B850DBAFBC56}"/>
              </a:ext>
            </a:extLst>
          </p:cNvPr>
          <p:cNvSpPr txBox="1"/>
          <p:nvPr/>
        </p:nvSpPr>
        <p:spPr>
          <a:xfrm>
            <a:off x="130638" y="4516232"/>
            <a:ext cx="469800" cy="646331"/>
          </a:xfrm>
          <a:prstGeom prst="rect">
            <a:avLst/>
          </a:prstGeom>
          <a:noFill/>
          <a:ln>
            <a:noFill/>
          </a:ln>
        </p:spPr>
        <p:txBody>
          <a:bodyPr wrap="square" rtlCol="0">
            <a:spAutoFit/>
          </a:bodyPr>
          <a:lstStyle/>
          <a:p>
            <a:r>
              <a:rPr lang="en-US" sz="3600" b="1" dirty="0">
                <a:solidFill>
                  <a:schemeClr val="accent1">
                    <a:lumMod val="75000"/>
                  </a:schemeClr>
                </a:solidFill>
              </a:rPr>
              <a:t>C</a:t>
            </a:r>
          </a:p>
        </p:txBody>
      </p:sp>
      <p:sp>
        <p:nvSpPr>
          <p:cNvPr id="52" name="TextBox 51">
            <a:extLst>
              <a:ext uri="{FF2B5EF4-FFF2-40B4-BE49-F238E27FC236}">
                <a16:creationId xmlns:a16="http://schemas.microsoft.com/office/drawing/2014/main" id="{01BD690F-5530-E444-A5DF-D39EE338749C}"/>
              </a:ext>
            </a:extLst>
          </p:cNvPr>
          <p:cNvSpPr txBox="1"/>
          <p:nvPr/>
        </p:nvSpPr>
        <p:spPr>
          <a:xfrm>
            <a:off x="133500" y="5756975"/>
            <a:ext cx="469800" cy="646331"/>
          </a:xfrm>
          <a:prstGeom prst="rect">
            <a:avLst/>
          </a:prstGeom>
          <a:noFill/>
        </p:spPr>
        <p:txBody>
          <a:bodyPr wrap="square" rtlCol="0">
            <a:spAutoFit/>
          </a:bodyPr>
          <a:lstStyle/>
          <a:p>
            <a:r>
              <a:rPr lang="en-US" sz="3600" b="1" dirty="0">
                <a:solidFill>
                  <a:schemeClr val="accent3">
                    <a:lumMod val="50000"/>
                  </a:schemeClr>
                </a:solidFill>
              </a:rPr>
              <a:t>D</a:t>
            </a:r>
          </a:p>
        </p:txBody>
      </p:sp>
    </p:spTree>
    <p:extLst>
      <p:ext uri="{BB962C8B-B14F-4D97-AF65-F5344CB8AC3E}">
        <p14:creationId xmlns:p14="http://schemas.microsoft.com/office/powerpoint/2010/main" val="42318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6001" y="320110"/>
            <a:ext cx="2448234" cy="830997"/>
          </a:xfrm>
          <a:prstGeom prst="rect">
            <a:avLst/>
          </a:prstGeom>
          <a:noFill/>
        </p:spPr>
        <p:txBody>
          <a:bodyPr wrap="none" rtlCol="0">
            <a:spAutoFit/>
          </a:bodyPr>
          <a:lstStyle/>
          <a:p>
            <a:r>
              <a:rPr lang="en-US" sz="4800" b="1" dirty="0">
                <a:solidFill>
                  <a:schemeClr val="tx2"/>
                </a:solidFill>
              </a:rPr>
              <a:t>Evidence</a:t>
            </a:r>
            <a:endParaRPr lang="en-US" sz="4800" dirty="0">
              <a:solidFill>
                <a:srgbClr val="FF0000"/>
              </a:solidFill>
              <a:latin typeface="Stencil" pitchFamily="82" charset="0"/>
            </a:endParaRPr>
          </a:p>
        </p:txBody>
      </p:sp>
      <p:sp>
        <p:nvSpPr>
          <p:cNvPr id="5" name="TextBox 4"/>
          <p:cNvSpPr txBox="1"/>
          <p:nvPr/>
        </p:nvSpPr>
        <p:spPr>
          <a:xfrm>
            <a:off x="216001" y="1368009"/>
            <a:ext cx="8927999" cy="3631763"/>
          </a:xfrm>
          <a:prstGeom prst="rect">
            <a:avLst/>
          </a:prstGeom>
          <a:noFill/>
        </p:spPr>
        <p:txBody>
          <a:bodyPr wrap="square" rtlCol="0">
            <a:spAutoFit/>
          </a:bodyPr>
          <a:lstStyle/>
          <a:p>
            <a:pPr marL="571500" indent="-571500">
              <a:spcAft>
                <a:spcPts val="1200"/>
              </a:spcAft>
              <a:buFont typeface="Arial" panose="020B0604020202020204" pitchFamily="34" charset="0"/>
              <a:buChar char="•"/>
            </a:pPr>
            <a:r>
              <a:rPr lang="en-US" sz="4000" dirty="0"/>
              <a:t>What is evidence?</a:t>
            </a:r>
          </a:p>
          <a:p>
            <a:pPr marL="571500" indent="-571500">
              <a:spcAft>
                <a:spcPts val="1200"/>
              </a:spcAft>
              <a:buFont typeface="Arial" panose="020B0604020202020204" pitchFamily="34" charset="0"/>
              <a:buChar char="•"/>
            </a:pPr>
            <a:r>
              <a:rPr lang="en-US" sz="4000" dirty="0"/>
              <a:t>Why should we use evidence?</a:t>
            </a:r>
          </a:p>
          <a:p>
            <a:pPr marL="571500" indent="-571500">
              <a:spcAft>
                <a:spcPts val="1200"/>
              </a:spcAft>
              <a:buFont typeface="Arial" panose="020B0604020202020204" pitchFamily="34" charset="0"/>
              <a:buChar char="•"/>
            </a:pPr>
            <a:r>
              <a:rPr lang="en-US" sz="4000" dirty="0"/>
              <a:t>Why do scientists use evidence? </a:t>
            </a:r>
          </a:p>
          <a:p>
            <a:pPr marL="571500" indent="-571500">
              <a:spcAft>
                <a:spcPts val="1200"/>
              </a:spcAft>
              <a:buFont typeface="Arial" panose="020B0604020202020204" pitchFamily="34" charset="0"/>
              <a:buChar char="•"/>
            </a:pPr>
            <a:r>
              <a:rPr lang="en-US" sz="4000" dirty="0"/>
              <a:t>How does evidence help them figure out whether their ideas are good?</a:t>
            </a:r>
          </a:p>
        </p:txBody>
      </p:sp>
      <p:sp>
        <p:nvSpPr>
          <p:cNvPr id="2" name="Slide Number Placeholder 1"/>
          <p:cNvSpPr>
            <a:spLocks noGrp="1"/>
          </p:cNvSpPr>
          <p:nvPr>
            <p:ph type="sldNum" sz="quarter" idx="12"/>
          </p:nvPr>
        </p:nvSpPr>
        <p:spPr/>
        <p:txBody>
          <a:bodyPr/>
          <a:lstStyle/>
          <a:p>
            <a:fld id="{DB9D8127-5DF4-714C-9C2D-6A4C1011A348}" type="slidenum">
              <a:rPr lang="en-US" smtClean="0"/>
              <a:pPr/>
              <a:t>5</a:t>
            </a:fld>
            <a:endParaRPr lang="en-US"/>
          </a:p>
        </p:txBody>
      </p:sp>
      <p:pic>
        <p:nvPicPr>
          <p:cNvPr id="7" name="Picture 6" descr="Diagram&#10;&#10;Description automatically generated">
            <a:extLst>
              <a:ext uri="{FF2B5EF4-FFF2-40B4-BE49-F238E27FC236}">
                <a16:creationId xmlns:a16="http://schemas.microsoft.com/office/drawing/2014/main" id="{1D625017-C98D-0C47-A39C-DF11BC871E8B}"/>
              </a:ext>
            </a:extLst>
          </p:cNvPr>
          <p:cNvPicPr>
            <a:picLocks noChangeAspect="1"/>
          </p:cNvPicPr>
          <p:nvPr/>
        </p:nvPicPr>
        <p:blipFill>
          <a:blip r:embed="rId3"/>
          <a:stretch>
            <a:fillRect/>
          </a:stretch>
        </p:blipFill>
        <p:spPr>
          <a:xfrm>
            <a:off x="7543800" y="54720"/>
            <a:ext cx="1600200" cy="1270000"/>
          </a:xfrm>
          <a:prstGeom prst="rect">
            <a:avLst/>
          </a:prstGeom>
        </p:spPr>
      </p:pic>
    </p:spTree>
    <p:extLst>
      <p:ext uri="{BB962C8B-B14F-4D97-AF65-F5344CB8AC3E}">
        <p14:creationId xmlns:p14="http://schemas.microsoft.com/office/powerpoint/2010/main" val="306458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68111" y="207636"/>
            <a:ext cx="8669060" cy="1259920"/>
          </a:xfrm>
          <a:prstGeom prst="roundRect">
            <a:avLst/>
          </a:prstGeom>
          <a:solidFill>
            <a:schemeClr val="accent2"/>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defRPr/>
            </a:pPr>
            <a:r>
              <a:rPr lang="en-US" sz="3200" dirty="0">
                <a:ln w="18415" cmpd="sng">
                  <a:solidFill>
                    <a:srgbClr val="FFFFFF"/>
                  </a:solidFill>
                  <a:prstDash val="solid"/>
                </a:ln>
                <a:solidFill>
                  <a:srgbClr val="FFFFFF"/>
                </a:solidFill>
                <a:latin typeface="+mj-lt"/>
                <a:ea typeface="ＭＳ Ｐゴシック" charset="-128"/>
              </a:rPr>
              <a:t>Let’</a:t>
            </a:r>
            <a:r>
              <a:rPr lang="en-US" altLang="ja-JP" sz="3200" dirty="0">
                <a:ln w="18415" cmpd="sng">
                  <a:solidFill>
                    <a:srgbClr val="FFFFFF"/>
                  </a:solidFill>
                  <a:prstDash val="solid"/>
                </a:ln>
                <a:solidFill>
                  <a:srgbClr val="FFFFFF"/>
                </a:solidFill>
                <a:latin typeface="+mj-lt"/>
              </a:rPr>
              <a:t>s use </a:t>
            </a:r>
            <a:r>
              <a:rPr lang="en-US" altLang="ja-JP" sz="3200" u="sng" dirty="0">
                <a:ln w="18415" cmpd="sng">
                  <a:solidFill>
                    <a:srgbClr val="FFFFFF"/>
                  </a:solidFill>
                  <a:prstDash val="solid"/>
                </a:ln>
                <a:solidFill>
                  <a:srgbClr val="FFFFFF"/>
                </a:solidFill>
                <a:latin typeface="+mj-lt"/>
              </a:rPr>
              <a:t>evidence</a:t>
            </a:r>
            <a:r>
              <a:rPr lang="en-US" altLang="ja-JP" sz="3200" dirty="0">
                <a:ln w="18415" cmpd="sng">
                  <a:solidFill>
                    <a:srgbClr val="FFFFFF"/>
                  </a:solidFill>
                  <a:prstDash val="solid"/>
                </a:ln>
                <a:solidFill>
                  <a:srgbClr val="FFFFFF"/>
                </a:solidFill>
                <a:latin typeface="+mj-lt"/>
              </a:rPr>
              <a:t> to decide which model is best.</a:t>
            </a:r>
            <a:endParaRPr lang="en-US" sz="3200" dirty="0">
              <a:ln w="18415" cmpd="sng">
                <a:solidFill>
                  <a:srgbClr val="FFFFFF"/>
                </a:solidFill>
                <a:prstDash val="solid"/>
              </a:ln>
              <a:solidFill>
                <a:srgbClr val="FFFFFF"/>
              </a:solidFill>
              <a:latin typeface="+mj-lt"/>
              <a:ea typeface="ＭＳ Ｐゴシック" charset="-128"/>
            </a:endParaRPr>
          </a:p>
        </p:txBody>
      </p:sp>
      <p:sp>
        <p:nvSpPr>
          <p:cNvPr id="18434" name="Slide Number Placeholder 3"/>
          <p:cNvSpPr>
            <a:spLocks noGrp="1"/>
          </p:cNvSpPr>
          <p:nvPr>
            <p:ph type="sldNum" sz="quarter" idx="12"/>
          </p:nvPr>
        </p:nvSpPr>
        <p:spPr bwMode="auto">
          <a:noFill/>
          <a:ln>
            <a:miter lim="800000"/>
            <a:headEnd/>
            <a:tailEnd/>
          </a:ln>
        </p:spPr>
        <p:txBody>
          <a:bodyPr/>
          <a:lstStyle/>
          <a:p>
            <a:fld id="{DAF6176B-6E6E-4C04-883E-B5A14C2ED00F}" type="slidenum">
              <a:rPr lang="en-US" altLang="en-US" smtClean="0">
                <a:latin typeface="Arial" charset="0"/>
              </a:rPr>
              <a:pPr/>
              <a:t>6</a:t>
            </a:fld>
            <a:endParaRPr lang="en-US" altLang="en-US" dirty="0">
              <a:latin typeface="Arial" charset="0"/>
            </a:endParaRPr>
          </a:p>
        </p:txBody>
      </p:sp>
      <p:sp>
        <p:nvSpPr>
          <p:cNvPr id="7" name="TextBox 6">
            <a:hlinkClick r:id="rId3" action="ppaction://hlinksldjump"/>
          </p:cNvPr>
          <p:cNvSpPr txBox="1"/>
          <p:nvPr/>
        </p:nvSpPr>
        <p:spPr>
          <a:xfrm>
            <a:off x="3733976" y="1776236"/>
            <a:ext cx="2359025" cy="523875"/>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Evidence 2</a:t>
            </a:r>
          </a:p>
        </p:txBody>
      </p:sp>
      <p:cxnSp>
        <p:nvCxnSpPr>
          <p:cNvPr id="3" name="Straight Connector 2"/>
          <p:cNvCxnSpPr/>
          <p:nvPr/>
        </p:nvCxnSpPr>
        <p:spPr>
          <a:xfrm>
            <a:off x="0" y="4131735"/>
            <a:ext cx="9144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hlinkClick r:id="" action="ppaction://noaction"/>
          </p:cNvPr>
          <p:cNvSpPr txBox="1"/>
          <p:nvPr/>
        </p:nvSpPr>
        <p:spPr>
          <a:xfrm>
            <a:off x="547686" y="4393672"/>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Evidence 3</a:t>
            </a:r>
          </a:p>
        </p:txBody>
      </p:sp>
      <p:sp>
        <p:nvSpPr>
          <p:cNvPr id="15" name="TextBox 14">
            <a:hlinkClick r:id="rId4" action="ppaction://hlinksldjump"/>
          </p:cNvPr>
          <p:cNvSpPr txBox="1"/>
          <p:nvPr/>
        </p:nvSpPr>
        <p:spPr>
          <a:xfrm>
            <a:off x="560035" y="1783641"/>
            <a:ext cx="2359025" cy="523875"/>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Evidence 1</a:t>
            </a:r>
          </a:p>
        </p:txBody>
      </p:sp>
      <p:cxnSp>
        <p:nvCxnSpPr>
          <p:cNvPr id="8" name="Straight Connector 7"/>
          <p:cNvCxnSpPr/>
          <p:nvPr/>
        </p:nvCxnSpPr>
        <p:spPr>
          <a:xfrm>
            <a:off x="3400778" y="1552222"/>
            <a:ext cx="1" cy="5305778"/>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hlinkClick r:id="rId5" action="ppaction://hlinksldjump"/>
          </p:cNvPr>
          <p:cNvSpPr txBox="1"/>
          <p:nvPr/>
        </p:nvSpPr>
        <p:spPr>
          <a:xfrm>
            <a:off x="3621087" y="4386780"/>
            <a:ext cx="2359025" cy="523875"/>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Evidence 4</a:t>
            </a:r>
          </a:p>
        </p:txBody>
      </p:sp>
      <p:sp>
        <p:nvSpPr>
          <p:cNvPr id="28" name="TextBox 27">
            <a:hlinkClick r:id="" action="ppaction://noaction"/>
          </p:cNvPr>
          <p:cNvSpPr txBox="1"/>
          <p:nvPr/>
        </p:nvSpPr>
        <p:spPr>
          <a:xfrm>
            <a:off x="6431397" y="4393659"/>
            <a:ext cx="2357437" cy="522287"/>
          </a:xfrm>
          <a:prstGeom prst="rect">
            <a:avLst/>
          </a:prstGeom>
          <a:solidFill>
            <a:schemeClr val="tx2">
              <a:lumMod val="60000"/>
              <a:lumOff val="40000"/>
            </a:schemeClr>
          </a:solidFill>
          <a:ln>
            <a:solidFill>
              <a:schemeClr val="tx1"/>
            </a:solidFill>
          </a:ln>
        </p:spPr>
        <p:txBody>
          <a:bodyPr>
            <a:spAutoFit/>
          </a:bodyPr>
          <a:lstStyle/>
          <a:p>
            <a:pPr algn="ctr">
              <a:defRPr/>
            </a:pPr>
            <a:r>
              <a:rPr lang="en-US" sz="2800" dirty="0">
                <a:solidFill>
                  <a:schemeClr val="bg1"/>
                </a:solidFill>
                <a:latin typeface="Palatino Linotype" panose="02040502050505030304" pitchFamily="18" charset="0"/>
              </a:rPr>
              <a:t>Evidence 5</a:t>
            </a:r>
          </a:p>
        </p:txBody>
      </p:sp>
      <p:sp>
        <p:nvSpPr>
          <p:cNvPr id="31" name="TextBox 30"/>
          <p:cNvSpPr txBox="1"/>
          <p:nvPr/>
        </p:nvSpPr>
        <p:spPr>
          <a:xfrm>
            <a:off x="6533444" y="1760441"/>
            <a:ext cx="2610556" cy="2369880"/>
          </a:xfrm>
          <a:prstGeom prst="rect">
            <a:avLst/>
          </a:prstGeom>
          <a:noFill/>
        </p:spPr>
        <p:txBody>
          <a:bodyPr wrap="square" rtlCol="0">
            <a:spAutoFit/>
          </a:bodyPr>
          <a:lstStyle/>
          <a:p>
            <a:r>
              <a:rPr lang="en-US" sz="2400" dirty="0"/>
              <a:t>Discuss </a:t>
            </a:r>
            <a:r>
              <a:rPr lang="en-US" sz="2800" u="sng" dirty="0">
                <a:solidFill>
                  <a:srgbClr val="0000FF"/>
                </a:solidFill>
              </a:rPr>
              <a:t>ALL</a:t>
            </a:r>
            <a:r>
              <a:rPr lang="en-US" sz="2400" dirty="0"/>
              <a:t> the evidence pieces in pairs and  answer the questions individually. </a:t>
            </a:r>
          </a:p>
        </p:txBody>
      </p:sp>
      <p:cxnSp>
        <p:nvCxnSpPr>
          <p:cNvPr id="33" name="Straight Connector 32"/>
          <p:cNvCxnSpPr/>
          <p:nvPr/>
        </p:nvCxnSpPr>
        <p:spPr>
          <a:xfrm flipH="1">
            <a:off x="6191957" y="4162778"/>
            <a:ext cx="16932" cy="2709333"/>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 y="2623601"/>
            <a:ext cx="2010657" cy="1253902"/>
          </a:xfrm>
          <a:prstGeom prst="rect">
            <a:avLst/>
          </a:prstGeom>
          <a:noFill/>
          <a:ln>
            <a:solidFill>
              <a:schemeClr val="tx1">
                <a:lumMod val="50000"/>
                <a:lumOff val="50000"/>
              </a:schemeClr>
            </a:solidFill>
          </a:ln>
        </p:spPr>
      </p:pic>
      <p:pic>
        <p:nvPicPr>
          <p:cNvPr id="18" name="Picture 17"/>
          <p:cNvPicPr/>
          <p:nvPr/>
        </p:nvPicPr>
        <p:blipFill>
          <a:blip r:embed="rId7">
            <a:extLst>
              <a:ext uri="{28A0092B-C50C-407E-A947-70E740481C1C}">
                <a14:useLocalDpi xmlns:a14="http://schemas.microsoft.com/office/drawing/2010/main" val="0"/>
              </a:ext>
            </a:extLst>
          </a:blip>
          <a:srcRect/>
          <a:stretch>
            <a:fillRect/>
          </a:stretch>
        </p:blipFill>
        <p:spPr bwMode="auto">
          <a:xfrm>
            <a:off x="609600" y="5274324"/>
            <a:ext cx="2199791" cy="1082026"/>
          </a:xfrm>
          <a:prstGeom prst="rect">
            <a:avLst/>
          </a:prstGeom>
          <a:noFill/>
          <a:ln>
            <a:solidFill>
              <a:schemeClr val="tx1">
                <a:lumMod val="50000"/>
                <a:lumOff val="50000"/>
              </a:schemeClr>
            </a:solidFill>
          </a:ln>
        </p:spPr>
      </p:pic>
      <p:pic>
        <p:nvPicPr>
          <p:cNvPr id="19" name="Picture 18"/>
          <p:cNvPicPr/>
          <p:nvPr/>
        </p:nvPicPr>
        <p:blipFill>
          <a:blip r:embed="rId8">
            <a:extLst>
              <a:ext uri="{28A0092B-C50C-407E-A947-70E740481C1C}">
                <a14:useLocalDpi xmlns:a14="http://schemas.microsoft.com/office/drawing/2010/main" val="0"/>
              </a:ext>
            </a:extLst>
          </a:blip>
          <a:srcRect/>
          <a:stretch>
            <a:fillRect/>
          </a:stretch>
        </p:blipFill>
        <p:spPr bwMode="auto">
          <a:xfrm>
            <a:off x="3733976" y="5245420"/>
            <a:ext cx="2113669" cy="1110930"/>
          </a:xfrm>
          <a:prstGeom prst="rect">
            <a:avLst/>
          </a:prstGeom>
          <a:noFill/>
          <a:ln>
            <a:solidFill>
              <a:schemeClr val="tx1">
                <a:lumMod val="50000"/>
                <a:lumOff val="50000"/>
              </a:schemeClr>
            </a:solidFill>
          </a:ln>
        </p:spPr>
      </p:pic>
      <p:pic>
        <p:nvPicPr>
          <p:cNvPr id="20" name="Picture 19">
            <a:extLst>
              <a:ext uri="{FF2B5EF4-FFF2-40B4-BE49-F238E27FC236}">
                <a16:creationId xmlns:a16="http://schemas.microsoft.com/office/drawing/2014/main" id="{A68D7510-C2F3-489B-9665-474625FD77E9}"/>
              </a:ext>
            </a:extLst>
          </p:cNvPr>
          <p:cNvPicPr>
            <a:picLocks noChangeAspect="1"/>
          </p:cNvPicPr>
          <p:nvPr/>
        </p:nvPicPr>
        <p:blipFill>
          <a:blip r:embed="rId9"/>
          <a:stretch>
            <a:fillRect/>
          </a:stretch>
        </p:blipFill>
        <p:spPr>
          <a:xfrm>
            <a:off x="6628407" y="5245420"/>
            <a:ext cx="1963415" cy="1110930"/>
          </a:xfrm>
          <a:prstGeom prst="rect">
            <a:avLst/>
          </a:prstGeom>
          <a:ln>
            <a:solidFill>
              <a:schemeClr val="tx1">
                <a:lumMod val="50000"/>
                <a:lumOff val="50000"/>
              </a:schemeClr>
            </a:solidFill>
          </a:ln>
        </p:spPr>
      </p:pic>
      <p:pic>
        <p:nvPicPr>
          <p:cNvPr id="22" name="Picture 21" descr="A group of fish&#10;&#10;Description automatically generated with medium confidence">
            <a:extLst>
              <a:ext uri="{FF2B5EF4-FFF2-40B4-BE49-F238E27FC236}">
                <a16:creationId xmlns:a16="http://schemas.microsoft.com/office/drawing/2014/main" id="{102CE356-F2EF-CD41-A721-E81F811FD5E6}"/>
              </a:ext>
            </a:extLst>
          </p:cNvPr>
          <p:cNvPicPr>
            <a:picLocks noChangeAspect="1"/>
          </p:cNvPicPr>
          <p:nvPr/>
        </p:nvPicPr>
        <p:blipFill>
          <a:blip r:embed="rId10"/>
          <a:stretch>
            <a:fillRect/>
          </a:stretch>
        </p:blipFill>
        <p:spPr>
          <a:xfrm>
            <a:off x="4181300" y="2488890"/>
            <a:ext cx="1408113" cy="1558179"/>
          </a:xfrm>
          <a:prstGeom prst="rect">
            <a:avLst/>
          </a:prstGeom>
        </p:spPr>
      </p:pic>
    </p:spTree>
    <p:extLst>
      <p:ext uri="{BB962C8B-B14F-4D97-AF65-F5344CB8AC3E}">
        <p14:creationId xmlns:p14="http://schemas.microsoft.com/office/powerpoint/2010/main" val="9714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609EA7-DCAA-DD46-AF35-64B36B4FB80D}"/>
              </a:ext>
            </a:extLst>
          </p:cNvPr>
          <p:cNvSpPr>
            <a:spLocks noGrp="1"/>
          </p:cNvSpPr>
          <p:nvPr>
            <p:ph type="sldNum" sz="quarter" idx="12"/>
          </p:nvPr>
        </p:nvSpPr>
        <p:spPr/>
        <p:txBody>
          <a:bodyPr/>
          <a:lstStyle/>
          <a:p>
            <a:fld id="{DB9D8127-5DF4-714C-9C2D-6A4C1011A348}" type="slidenum">
              <a:rPr lang="en-US" smtClean="0"/>
              <a:pPr/>
              <a:t>7</a:t>
            </a:fld>
            <a:endParaRPr lang="en-US"/>
          </a:p>
        </p:txBody>
      </p:sp>
      <p:pic>
        <p:nvPicPr>
          <p:cNvPr id="5" name="Content Placeholder 4"/>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604496" y="1622067"/>
            <a:ext cx="3739064" cy="2067217"/>
          </a:xfrm>
          <a:prstGeom prst="rect">
            <a:avLst/>
          </a:prstGeom>
          <a:noFill/>
          <a:ln>
            <a:solidFill>
              <a:schemeClr val="tx1">
                <a:lumMod val="50000"/>
                <a:lumOff val="50000"/>
              </a:schemeClr>
            </a:solidFill>
          </a:ln>
        </p:spPr>
      </p:pic>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801" y="4354322"/>
            <a:ext cx="3739064" cy="2002028"/>
          </a:xfrm>
          <a:prstGeom prst="rect">
            <a:avLst/>
          </a:prstGeom>
          <a:noFill/>
          <a:ln>
            <a:solidFill>
              <a:sysClr val="windowText" lastClr="000000">
                <a:lumMod val="50000"/>
                <a:lumOff val="50000"/>
              </a:sysClr>
            </a:solidFill>
          </a:ln>
        </p:spPr>
      </p:pic>
      <p:sp>
        <p:nvSpPr>
          <p:cNvPr id="6" name="Title 1">
            <a:extLst>
              <a:ext uri="{FF2B5EF4-FFF2-40B4-BE49-F238E27FC236}">
                <a16:creationId xmlns:a16="http://schemas.microsoft.com/office/drawing/2014/main" id="{E5B49CD2-7CCB-43FF-9717-DF2E9BDAFF37}"/>
              </a:ext>
            </a:extLst>
          </p:cNvPr>
          <p:cNvSpPr>
            <a:spLocks noGrp="1"/>
          </p:cNvSpPr>
          <p:nvPr>
            <p:ph type="title"/>
          </p:nvPr>
        </p:nvSpPr>
        <p:spPr>
          <a:xfrm>
            <a:off x="0" y="0"/>
            <a:ext cx="9144000" cy="1079278"/>
          </a:xfrm>
        </p:spPr>
        <p:txBody>
          <a:bodyPr>
            <a:normAutofit/>
          </a:bodyPr>
          <a:lstStyle/>
          <a:p>
            <a:r>
              <a:rPr lang="en-US" b="1" dirty="0">
                <a:latin typeface="Calibri" charset="0"/>
                <a:ea typeface="Calibri" charset="0"/>
                <a:cs typeface="Calibri" charset="0"/>
              </a:rPr>
              <a:t>Evidence 1: Fish and Temperature</a:t>
            </a:r>
            <a:endParaRPr lang="en-US" dirty="0">
              <a:latin typeface="Calibri" charset="0"/>
              <a:ea typeface="Calibri" charset="0"/>
              <a:cs typeface="Calibri" charset="0"/>
            </a:endParaRPr>
          </a:p>
        </p:txBody>
      </p:sp>
      <p:sp>
        <p:nvSpPr>
          <p:cNvPr id="3" name="TextBox 2">
            <a:extLst>
              <a:ext uri="{FF2B5EF4-FFF2-40B4-BE49-F238E27FC236}">
                <a16:creationId xmlns:a16="http://schemas.microsoft.com/office/drawing/2014/main" id="{76F6CE4B-C4D6-4124-8DB7-49E262B8F8CF}"/>
              </a:ext>
            </a:extLst>
          </p:cNvPr>
          <p:cNvSpPr txBox="1"/>
          <p:nvPr/>
        </p:nvSpPr>
        <p:spPr>
          <a:xfrm>
            <a:off x="2300195" y="4119675"/>
            <a:ext cx="4347665" cy="246221"/>
          </a:xfrm>
          <a:prstGeom prst="rect">
            <a:avLst/>
          </a:prstGeom>
          <a:noFill/>
        </p:spPr>
        <p:txBody>
          <a:bodyPr wrap="none" rtlCol="0">
            <a:spAutoFit/>
          </a:bodyPr>
          <a:lstStyle/>
          <a:p>
            <a:pPr algn="ctr"/>
            <a:r>
              <a:rPr lang="en-US" sz="1000" dirty="0"/>
              <a:t>Passion Puddle Average Water Temperatures (measured 1 foot below surface)</a:t>
            </a:r>
          </a:p>
        </p:txBody>
      </p:sp>
      <p:sp>
        <p:nvSpPr>
          <p:cNvPr id="8" name="TextBox 7">
            <a:extLst>
              <a:ext uri="{FF2B5EF4-FFF2-40B4-BE49-F238E27FC236}">
                <a16:creationId xmlns:a16="http://schemas.microsoft.com/office/drawing/2014/main" id="{FB5AF2B8-1FB1-4B32-BCA1-B7C752B413D3}"/>
              </a:ext>
            </a:extLst>
          </p:cNvPr>
          <p:cNvSpPr txBox="1"/>
          <p:nvPr/>
        </p:nvSpPr>
        <p:spPr>
          <a:xfrm>
            <a:off x="3720645" y="1365505"/>
            <a:ext cx="1702710" cy="246221"/>
          </a:xfrm>
          <a:prstGeom prst="rect">
            <a:avLst/>
          </a:prstGeom>
          <a:noFill/>
        </p:spPr>
        <p:txBody>
          <a:bodyPr wrap="none" rtlCol="0">
            <a:spAutoFit/>
          </a:bodyPr>
          <a:lstStyle/>
          <a:p>
            <a:pPr algn="ctr"/>
            <a:r>
              <a:rPr lang="en-US" sz="1000" dirty="0"/>
              <a:t>Fish Health and Temperature</a:t>
            </a:r>
          </a:p>
        </p:txBody>
      </p:sp>
    </p:spTree>
    <p:extLst>
      <p:ext uri="{BB962C8B-B14F-4D97-AF65-F5344CB8AC3E}">
        <p14:creationId xmlns:p14="http://schemas.microsoft.com/office/powerpoint/2010/main" val="172763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9278"/>
          </a:xfrm>
        </p:spPr>
        <p:txBody>
          <a:bodyPr>
            <a:normAutofit/>
          </a:bodyPr>
          <a:lstStyle/>
          <a:p>
            <a:r>
              <a:rPr lang="en-US" b="1" dirty="0"/>
              <a:t>Evidence 2: Veterinary Report</a:t>
            </a:r>
            <a:endParaRPr lang="en-US" dirty="0"/>
          </a:p>
        </p:txBody>
      </p:sp>
      <p:sp>
        <p:nvSpPr>
          <p:cNvPr id="4" name="Slide Number Placeholder 3"/>
          <p:cNvSpPr>
            <a:spLocks noGrp="1"/>
          </p:cNvSpPr>
          <p:nvPr>
            <p:ph type="sldNum" sz="quarter" idx="12"/>
          </p:nvPr>
        </p:nvSpPr>
        <p:spPr/>
        <p:txBody>
          <a:bodyPr/>
          <a:lstStyle/>
          <a:p>
            <a:fld id="{DB9D8127-5DF4-714C-9C2D-6A4C1011A348}" type="slidenum">
              <a:rPr lang="en-US" smtClean="0"/>
              <a:pPr/>
              <a:t>8</a:t>
            </a:fld>
            <a:endParaRPr lang="en-US"/>
          </a:p>
        </p:txBody>
      </p:sp>
      <p:pic>
        <p:nvPicPr>
          <p:cNvPr id="10" name="Picture 9" descr="A picture containing text, screenshot&#10;&#10;Description automatically generated">
            <a:extLst>
              <a:ext uri="{FF2B5EF4-FFF2-40B4-BE49-F238E27FC236}">
                <a16:creationId xmlns:a16="http://schemas.microsoft.com/office/drawing/2014/main" id="{FA9EAF5D-B958-054C-9B92-857C62BFA136}"/>
              </a:ext>
            </a:extLst>
          </p:cNvPr>
          <p:cNvPicPr>
            <a:picLocks noChangeAspect="1"/>
          </p:cNvPicPr>
          <p:nvPr/>
        </p:nvPicPr>
        <p:blipFill>
          <a:blip r:embed="rId3"/>
          <a:stretch>
            <a:fillRect/>
          </a:stretch>
        </p:blipFill>
        <p:spPr>
          <a:xfrm>
            <a:off x="2161309" y="936518"/>
            <a:ext cx="5241979" cy="5419832"/>
          </a:xfrm>
          <a:prstGeom prst="rect">
            <a:avLst/>
          </a:prstGeom>
        </p:spPr>
      </p:pic>
    </p:spTree>
    <p:extLst>
      <p:ext uri="{BB962C8B-B14F-4D97-AF65-F5344CB8AC3E}">
        <p14:creationId xmlns:p14="http://schemas.microsoft.com/office/powerpoint/2010/main" val="119955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B9D8127-5DF4-714C-9C2D-6A4C1011A348}" type="slidenum">
              <a:rPr lang="en-US" smtClean="0"/>
              <a:pPr/>
              <a:t>9</a:t>
            </a:fld>
            <a:endParaRPr lang="en-US"/>
          </a:p>
        </p:txBody>
      </p:sp>
      <p:pic>
        <p:nvPicPr>
          <p:cNvPr id="5" name="Content Placeholder 4"/>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73582" y="1655883"/>
            <a:ext cx="5996836" cy="3754317"/>
          </a:xfrm>
          <a:prstGeom prst="rect">
            <a:avLst/>
          </a:prstGeom>
          <a:noFill/>
          <a:ln>
            <a:solidFill>
              <a:schemeClr val="tx1">
                <a:lumMod val="50000"/>
                <a:lumOff val="50000"/>
              </a:schemeClr>
            </a:solidFill>
          </a:ln>
        </p:spPr>
      </p:pic>
      <p:sp>
        <p:nvSpPr>
          <p:cNvPr id="8" name="Title 1">
            <a:extLst>
              <a:ext uri="{FF2B5EF4-FFF2-40B4-BE49-F238E27FC236}">
                <a16:creationId xmlns:a16="http://schemas.microsoft.com/office/drawing/2014/main" id="{0C3256DB-7D98-4273-91CB-D51E38421147}"/>
              </a:ext>
            </a:extLst>
          </p:cNvPr>
          <p:cNvSpPr>
            <a:spLocks noGrp="1"/>
          </p:cNvSpPr>
          <p:nvPr>
            <p:ph type="title"/>
          </p:nvPr>
        </p:nvSpPr>
        <p:spPr>
          <a:xfrm>
            <a:off x="0" y="0"/>
            <a:ext cx="9144000" cy="1079278"/>
          </a:xfrm>
        </p:spPr>
        <p:txBody>
          <a:bodyPr>
            <a:normAutofit/>
          </a:bodyPr>
          <a:lstStyle/>
          <a:p>
            <a:r>
              <a:rPr lang="en-US" b="1" dirty="0"/>
              <a:t>Evidence 3: Water Quality</a:t>
            </a:r>
            <a:endParaRPr lang="en-US" dirty="0"/>
          </a:p>
        </p:txBody>
      </p:sp>
      <p:sp>
        <p:nvSpPr>
          <p:cNvPr id="9" name="TextBox 8">
            <a:extLst>
              <a:ext uri="{FF2B5EF4-FFF2-40B4-BE49-F238E27FC236}">
                <a16:creationId xmlns:a16="http://schemas.microsoft.com/office/drawing/2014/main" id="{05B186E1-3BB3-4D5F-973F-1FEDEDAB56FE}"/>
              </a:ext>
            </a:extLst>
          </p:cNvPr>
          <p:cNvSpPr txBox="1"/>
          <p:nvPr/>
        </p:nvSpPr>
        <p:spPr>
          <a:xfrm>
            <a:off x="2008157" y="1365505"/>
            <a:ext cx="5127686" cy="307777"/>
          </a:xfrm>
          <a:prstGeom prst="rect">
            <a:avLst/>
          </a:prstGeom>
          <a:noFill/>
        </p:spPr>
        <p:txBody>
          <a:bodyPr wrap="none" rtlCol="0">
            <a:spAutoFit/>
          </a:bodyPr>
          <a:lstStyle/>
          <a:p>
            <a:pPr algn="ctr"/>
            <a:r>
              <a:rPr lang="en-US" sz="1400" dirty="0"/>
              <a:t>Passion Puddle Water Quality Data (measured 1 foot below surface)</a:t>
            </a:r>
          </a:p>
        </p:txBody>
      </p:sp>
    </p:spTree>
    <p:extLst>
      <p:ext uri="{BB962C8B-B14F-4D97-AF65-F5344CB8AC3E}">
        <p14:creationId xmlns:p14="http://schemas.microsoft.com/office/powerpoint/2010/main" val="888405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11191</TotalTime>
  <Words>1519</Words>
  <Application>Microsoft Macintosh PowerPoint</Application>
  <PresentationFormat>On-screen Show (4:3)</PresentationFormat>
  <Paragraphs>163</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Palatino Linotype</vt:lpstr>
      <vt:lpstr>Stencil</vt:lpstr>
      <vt:lpstr>Wingdings</vt:lpstr>
      <vt:lpstr>Office Theme</vt:lpstr>
      <vt:lpstr>Lesson 1 - Day 2</vt:lpstr>
      <vt:lpstr>PowerPoint Presentation</vt:lpstr>
      <vt:lpstr>STOP &amp; THINK!</vt:lpstr>
      <vt:lpstr>PowerPoint Presentation</vt:lpstr>
      <vt:lpstr>PowerPoint Presentation</vt:lpstr>
      <vt:lpstr>Let’s use evidence to decide which model is best.</vt:lpstr>
      <vt:lpstr>Evidence 1: Fish and Temperature</vt:lpstr>
      <vt:lpstr>Evidence 2: Veterinary Report</vt:lpstr>
      <vt:lpstr>Evidence 3: Water Quality</vt:lpstr>
      <vt:lpstr>PowerPoint Presentation</vt:lpstr>
      <vt:lpstr>PowerPoint Presentation</vt:lpstr>
      <vt:lpstr>PowerPoint Presentation</vt:lpstr>
      <vt:lpstr>PowerPoint Presentation</vt:lpstr>
      <vt:lpstr>PowerPoint Presentation</vt:lpstr>
      <vt:lpstr>BEFORE YOU 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Mike Dianovsky</dc:creator>
  <cp:lastModifiedBy>Danielle Murphy</cp:lastModifiedBy>
  <cp:revision>210</cp:revision>
  <dcterms:created xsi:type="dcterms:W3CDTF">2013-01-03T16:21:51Z</dcterms:created>
  <dcterms:modified xsi:type="dcterms:W3CDTF">2021-12-21T23:11:16Z</dcterms:modified>
</cp:coreProperties>
</file>