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98" r:id="rId2"/>
    <p:sldId id="411" r:id="rId3"/>
    <p:sldId id="400" r:id="rId4"/>
    <p:sldId id="324" r:id="rId5"/>
    <p:sldId id="267" r:id="rId6"/>
    <p:sldId id="277" r:id="rId7"/>
    <p:sldId id="268" r:id="rId8"/>
    <p:sldId id="269" r:id="rId9"/>
    <p:sldId id="271" r:id="rId10"/>
    <p:sldId id="326" r:id="rId11"/>
    <p:sldId id="273" r:id="rId12"/>
    <p:sldId id="274" r:id="rId13"/>
    <p:sldId id="401" r:id="rId14"/>
    <p:sldId id="33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6]" lastIdx="1" clrIdx="6"/>
  <p:cmAuthor id="1" name="Na'ama Av-Shalom" initials="NA" lastIdx="13" clrIdx="0"/>
  <p:cmAuthor id="2" name="Microsoft Office User" initials="Office" lastIdx="9" clrIdx="1"/>
  <p:cmAuthor id="3" name="Microsoft Office User" initials="Office [2]" lastIdx="1" clrIdx="2"/>
  <p:cmAuthor id="4" name="Microsoft Office User" initials="Office [3]" lastIdx="1" clrIdx="3"/>
  <p:cmAuthor id="5" name="Microsoft Office User" initials="Office [4]" lastIdx="1" clrIdx="4"/>
  <p:cmAuthor id="6" name="Microsoft Office User" initials="Office [5]"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051"/>
    <a:srgbClr val="FFF9CA"/>
    <a:srgbClr val="132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3418" autoAdjust="0"/>
  </p:normalViewPr>
  <p:slideViewPr>
    <p:cSldViewPr snapToGrid="0" snapToObjects="1">
      <p:cViewPr varScale="1">
        <p:scale>
          <a:sx n="78" d="100"/>
          <a:sy n="78" d="100"/>
        </p:scale>
        <p:origin x="1496" y="176"/>
      </p:cViewPr>
      <p:guideLst>
        <p:guide orient="horz" pos="2160"/>
        <p:guide pos="2880"/>
      </p:guideLst>
    </p:cSldViewPr>
  </p:slideViewPr>
  <p:outlineViewPr>
    <p:cViewPr>
      <p:scale>
        <a:sx n="33" d="100"/>
        <a:sy n="33" d="100"/>
      </p:scale>
      <p:origin x="0" y="-2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1-07T12:38:11.539" idx="5">
    <p:pos x="10" y="10"/>
    <p:text>Please check the notes!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D99F17-8BD8-4BC3-8D8C-D30D294E7AAC}" type="datetimeFigureOut">
              <a:rPr lang="en-US" smtClean="0"/>
              <a:t>12/21/21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C9AF28-F3E6-491E-9353-981CE3BBDD0C}" type="slidenum">
              <a:rPr lang="en-US" smtClean="0"/>
              <a:t>‹#›</a:t>
            </a:fld>
            <a:endParaRPr lang="en-US"/>
          </a:p>
        </p:txBody>
      </p:sp>
    </p:spTree>
    <p:extLst>
      <p:ext uri="{BB962C8B-B14F-4D97-AF65-F5344CB8AC3E}">
        <p14:creationId xmlns:p14="http://schemas.microsoft.com/office/powerpoint/2010/main" val="291050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1</a:t>
            </a:fld>
            <a:endParaRPr lang="en-US"/>
          </a:p>
        </p:txBody>
      </p:sp>
    </p:spTree>
    <p:extLst>
      <p:ext uri="{BB962C8B-B14F-4D97-AF65-F5344CB8AC3E}">
        <p14:creationId xmlns:p14="http://schemas.microsoft.com/office/powerpoint/2010/main" val="1198719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what they think will happen when we click “add”. Keep it brief. (an arrow appears to connect the components)</a:t>
            </a:r>
          </a:p>
        </p:txBody>
      </p:sp>
      <p:sp>
        <p:nvSpPr>
          <p:cNvPr id="4" name="Slide Number Placeholder 3"/>
          <p:cNvSpPr>
            <a:spLocks noGrp="1"/>
          </p:cNvSpPr>
          <p:nvPr>
            <p:ph type="sldNum" sz="quarter" idx="5"/>
          </p:nvPr>
        </p:nvSpPr>
        <p:spPr/>
        <p:txBody>
          <a:bodyPr/>
          <a:lstStyle/>
          <a:p>
            <a:fld id="{B8C9AF28-F3E6-491E-9353-981CE3BBDD0C}" type="slidenum">
              <a:rPr lang="en-US" smtClean="0"/>
              <a:t>11</a:t>
            </a:fld>
            <a:endParaRPr lang="en-US"/>
          </a:p>
        </p:txBody>
      </p:sp>
    </p:spTree>
    <p:extLst>
      <p:ext uri="{BB962C8B-B14F-4D97-AF65-F5344CB8AC3E}">
        <p14:creationId xmlns:p14="http://schemas.microsoft.com/office/powerpoint/2010/main" val="643929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side</a:t>
            </a:r>
            <a:r>
              <a:rPr lang="en-US" baseline="0" dirty="0"/>
              <a:t> of the screen, the components and mechanisms are listed so students can see them at all times.</a:t>
            </a:r>
            <a:endParaRPr lang="en-US" dirty="0"/>
          </a:p>
        </p:txBody>
      </p:sp>
      <p:sp>
        <p:nvSpPr>
          <p:cNvPr id="4" name="Slide Number Placeholder 3"/>
          <p:cNvSpPr>
            <a:spLocks noGrp="1"/>
          </p:cNvSpPr>
          <p:nvPr>
            <p:ph type="sldNum" sz="quarter" idx="5"/>
          </p:nvPr>
        </p:nvSpPr>
        <p:spPr/>
        <p:txBody>
          <a:bodyPr/>
          <a:lstStyle/>
          <a:p>
            <a:fld id="{B8C9AF28-F3E6-491E-9353-981CE3BBDD0C}" type="slidenum">
              <a:rPr lang="en-US" smtClean="0"/>
              <a:t>12</a:t>
            </a:fld>
            <a:endParaRPr lang="en-US"/>
          </a:p>
        </p:txBody>
      </p:sp>
    </p:spTree>
    <p:extLst>
      <p:ext uri="{BB962C8B-B14F-4D97-AF65-F5344CB8AC3E}">
        <p14:creationId xmlns:p14="http://schemas.microsoft.com/office/powerpoint/2010/main" val="3728590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review the class consensus model from last day.</a:t>
            </a:r>
          </a:p>
          <a:p>
            <a:r>
              <a:rPr lang="en-US" dirty="0"/>
              <a:t>Tell them that we will be using computers today to build this model on a new app</a:t>
            </a:r>
          </a:p>
        </p:txBody>
      </p:sp>
      <p:sp>
        <p:nvSpPr>
          <p:cNvPr id="4" name="Slide Number Placeholder 3"/>
          <p:cNvSpPr>
            <a:spLocks noGrp="1"/>
          </p:cNvSpPr>
          <p:nvPr>
            <p:ph type="sldNum" sz="quarter" idx="10"/>
          </p:nvPr>
        </p:nvSpPr>
        <p:spPr/>
        <p:txBody>
          <a:bodyPr/>
          <a:lstStyle/>
          <a:p>
            <a:fld id="{B8C9AF28-F3E6-491E-9353-981CE3BBDD0C}" type="slidenum">
              <a:rPr lang="en-US" smtClean="0"/>
              <a:t>13</a:t>
            </a:fld>
            <a:endParaRPr lang="en-US"/>
          </a:p>
        </p:txBody>
      </p:sp>
    </p:spTree>
    <p:extLst>
      <p:ext uri="{BB962C8B-B14F-4D97-AF65-F5344CB8AC3E}">
        <p14:creationId xmlns:p14="http://schemas.microsoft.com/office/powerpoint/2010/main" val="3906778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END OF DAY 3</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this “Before You Go”</a:t>
            </a:r>
            <a:r>
              <a:rPr lang="en-US" sz="1200" kern="1200" baseline="0" dirty="0">
                <a:solidFill>
                  <a:schemeClr val="tx1"/>
                </a:solidFill>
                <a:effectLst/>
                <a:latin typeface="+mn-lt"/>
                <a:ea typeface="+mn-ea"/>
                <a:cs typeface="+mn-cs"/>
              </a:rPr>
              <a:t> as an exit ticket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Tell students they will be figuring this out in future classes.</a:t>
            </a:r>
          </a:p>
          <a:p>
            <a:r>
              <a:rPr lang="en-US" sz="1200" kern="1200" dirty="0">
                <a:solidFill>
                  <a:schemeClr val="tx1"/>
                </a:solidFill>
                <a:effectLst/>
                <a:latin typeface="+mn-lt"/>
                <a:ea typeface="+mn-ea"/>
                <a:cs typeface="+mn-cs"/>
              </a:rPr>
              <a:t>Do not hold a class discussion at this point, and keep it brief at the end of class.</a:t>
            </a:r>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14</a:t>
            </a:fld>
            <a:endParaRPr lang="en-US"/>
          </a:p>
        </p:txBody>
      </p:sp>
    </p:spTree>
    <p:extLst>
      <p:ext uri="{BB962C8B-B14F-4D97-AF65-F5344CB8AC3E}">
        <p14:creationId xmlns:p14="http://schemas.microsoft.com/office/powerpoint/2010/main" val="103491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BEGINNING OF DAY 3</a:t>
            </a:r>
          </a:p>
          <a:p>
            <a:endParaRPr lang="en-US" sz="1200" kern="1200" dirty="0">
              <a:solidFill>
                <a:schemeClr val="tx1"/>
              </a:solidFill>
              <a:effectLst/>
              <a:latin typeface="+mn-lt"/>
              <a:ea typeface="+mn-ea"/>
              <a:cs typeface="+mn-cs"/>
            </a:endParaRPr>
          </a:p>
          <a:p>
            <a:r>
              <a:rPr lang="en-US" dirty="0"/>
              <a:t>Today</a:t>
            </a:r>
            <a:r>
              <a:rPr lang="en-US" baseline="0" dirty="0"/>
              <a:t> students will learn how to use MEME, an online tool for building models. The instructions for how to use MEME are in this PowerPoint and on their handout. </a:t>
            </a:r>
          </a:p>
          <a:p>
            <a:endParaRPr lang="en-US" baseline="0" dirty="0"/>
          </a:p>
          <a:p>
            <a:r>
              <a:rPr lang="en-US" baseline="0" dirty="0"/>
              <a:t>MEME stands for </a:t>
            </a:r>
          </a:p>
          <a:p>
            <a:r>
              <a:rPr lang="en-US" baseline="0" dirty="0"/>
              <a:t>Modeling and </a:t>
            </a:r>
          </a:p>
          <a:p>
            <a:r>
              <a:rPr lang="en-US" baseline="0" dirty="0"/>
              <a:t>Evidence </a:t>
            </a:r>
          </a:p>
          <a:p>
            <a:r>
              <a:rPr lang="en-US" baseline="0" dirty="0"/>
              <a:t>Mapping </a:t>
            </a:r>
          </a:p>
          <a:p>
            <a:r>
              <a:rPr lang="en-US" baseline="0" dirty="0"/>
              <a:t>Environment</a:t>
            </a:r>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3</a:t>
            </a:fld>
            <a:endParaRPr lang="en-US"/>
          </a:p>
        </p:txBody>
      </p:sp>
    </p:spTree>
    <p:extLst>
      <p:ext uri="{BB962C8B-B14F-4D97-AF65-F5344CB8AC3E}">
        <p14:creationId xmlns:p14="http://schemas.microsoft.com/office/powerpoint/2010/main" val="22243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need </a:t>
            </a:r>
            <a:r>
              <a:rPr lang="en-US" dirty="0" err="1"/>
              <a:t>Chromebooks</a:t>
            </a:r>
            <a:r>
              <a:rPr lang="en-US" dirty="0"/>
              <a:t>, one for</a:t>
            </a:r>
            <a:r>
              <a:rPr lang="en-US" baseline="0" dirty="0"/>
              <a:t> each pair</a:t>
            </a:r>
          </a:p>
          <a:p>
            <a:r>
              <a:rPr lang="en-US" baseline="0" dirty="0"/>
              <a:t>Open </a:t>
            </a:r>
            <a:r>
              <a:rPr lang="en-US" baseline="0" dirty="0" err="1"/>
              <a:t>Chromebook</a:t>
            </a:r>
            <a:r>
              <a:rPr lang="en-US" baseline="0" dirty="0"/>
              <a:t> to MEME</a:t>
            </a:r>
          </a:p>
          <a:p>
            <a:r>
              <a:rPr lang="en-US" dirty="0"/>
              <a:t>Input</a:t>
            </a:r>
            <a:r>
              <a:rPr lang="en-US" baseline="0" dirty="0"/>
              <a:t> Code to login. Will see the purple page shown above</a:t>
            </a:r>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4</a:t>
            </a:fld>
            <a:endParaRPr lang="en-US"/>
          </a:p>
        </p:txBody>
      </p:sp>
    </p:spTree>
    <p:extLst>
      <p:ext uri="{BB962C8B-B14F-4D97-AF65-F5344CB8AC3E}">
        <p14:creationId xmlns:p14="http://schemas.microsoft.com/office/powerpoint/2010/main" val="41515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have the steps from the very beginning in terms of logging in… step by step to even get to this screen</a:t>
            </a:r>
          </a:p>
          <a:p>
            <a:endParaRPr lang="en-US" dirty="0"/>
          </a:p>
          <a:p>
            <a:r>
              <a:rPr lang="en-US" dirty="0"/>
              <a:t>Go through each part, one by one. This slide is animated to show the parts.</a:t>
            </a:r>
          </a:p>
        </p:txBody>
      </p:sp>
      <p:sp>
        <p:nvSpPr>
          <p:cNvPr id="4" name="Slide Number Placeholder 3"/>
          <p:cNvSpPr>
            <a:spLocks noGrp="1"/>
          </p:cNvSpPr>
          <p:nvPr>
            <p:ph type="sldNum" sz="quarter" idx="5"/>
          </p:nvPr>
        </p:nvSpPr>
        <p:spPr/>
        <p:txBody>
          <a:bodyPr/>
          <a:lstStyle/>
          <a:p>
            <a:fld id="{B8C9AF28-F3E6-491E-9353-981CE3BBDD0C}" type="slidenum">
              <a:rPr lang="en-US" smtClean="0"/>
              <a:t>5</a:t>
            </a:fld>
            <a:endParaRPr lang="en-US"/>
          </a:p>
        </p:txBody>
      </p:sp>
    </p:spTree>
    <p:extLst>
      <p:ext uri="{BB962C8B-B14F-4D97-AF65-F5344CB8AC3E}">
        <p14:creationId xmlns:p14="http://schemas.microsoft.com/office/powerpoint/2010/main" val="403754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Slides from here on show how to make a model step by step</a:t>
            </a:r>
          </a:p>
        </p:txBody>
      </p:sp>
      <p:sp>
        <p:nvSpPr>
          <p:cNvPr id="4" name="Slide Number Placeholder 3"/>
          <p:cNvSpPr>
            <a:spLocks noGrp="1"/>
          </p:cNvSpPr>
          <p:nvPr>
            <p:ph type="sldNum" sz="quarter" idx="5"/>
          </p:nvPr>
        </p:nvSpPr>
        <p:spPr/>
        <p:txBody>
          <a:bodyPr/>
          <a:lstStyle/>
          <a:p>
            <a:fld id="{B8C9AF28-F3E6-491E-9353-981CE3BBDD0C}" type="slidenum">
              <a:rPr lang="en-US" smtClean="0"/>
              <a:t>6</a:t>
            </a:fld>
            <a:endParaRPr lang="en-US"/>
          </a:p>
        </p:txBody>
      </p:sp>
    </p:spTree>
    <p:extLst>
      <p:ext uri="{BB962C8B-B14F-4D97-AF65-F5344CB8AC3E}">
        <p14:creationId xmlns:p14="http://schemas.microsoft.com/office/powerpoint/2010/main" val="1291795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students that a component is a piece of the model, like fish, water, or air.</a:t>
            </a:r>
          </a:p>
          <a:p>
            <a:r>
              <a:rPr lang="en-US" dirty="0"/>
              <a:t>The plus sign means add a component (or piece)</a:t>
            </a:r>
          </a:p>
        </p:txBody>
      </p:sp>
      <p:sp>
        <p:nvSpPr>
          <p:cNvPr id="4" name="Slide Number Placeholder 3"/>
          <p:cNvSpPr>
            <a:spLocks noGrp="1"/>
          </p:cNvSpPr>
          <p:nvPr>
            <p:ph type="sldNum" sz="quarter" idx="5"/>
          </p:nvPr>
        </p:nvSpPr>
        <p:spPr/>
        <p:txBody>
          <a:bodyPr/>
          <a:lstStyle/>
          <a:p>
            <a:fld id="{B8C9AF28-F3E6-491E-9353-981CE3BBDD0C}" type="slidenum">
              <a:rPr lang="en-US" smtClean="0"/>
              <a:t>7</a:t>
            </a:fld>
            <a:endParaRPr lang="en-US"/>
          </a:p>
        </p:txBody>
      </p:sp>
    </p:spTree>
    <p:extLst>
      <p:ext uri="{BB962C8B-B14F-4D97-AF65-F5344CB8AC3E}">
        <p14:creationId xmlns:p14="http://schemas.microsoft.com/office/powerpoint/2010/main" val="3221795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 </a:t>
            </a:r>
          </a:p>
          <a:p>
            <a:r>
              <a:rPr lang="en-US" dirty="0"/>
              <a:t>Remind students that they can both label the component and describe it. Tell them that the description will help make sure that other people who see the model will know what they mean. This might be obvious</a:t>
            </a:r>
            <a:r>
              <a:rPr lang="en-US" baseline="0" dirty="0"/>
              <a:t> for a component like fish, but less obvious for something like waste (this is just for your reference)</a:t>
            </a:r>
            <a:endParaRPr lang="en-US" dirty="0"/>
          </a:p>
        </p:txBody>
      </p:sp>
      <p:sp>
        <p:nvSpPr>
          <p:cNvPr id="4" name="Slide Number Placeholder 3"/>
          <p:cNvSpPr>
            <a:spLocks noGrp="1"/>
          </p:cNvSpPr>
          <p:nvPr>
            <p:ph type="sldNum" sz="quarter" idx="5"/>
          </p:nvPr>
        </p:nvSpPr>
        <p:spPr/>
        <p:txBody>
          <a:bodyPr/>
          <a:lstStyle/>
          <a:p>
            <a:fld id="{B8C9AF28-F3E6-491E-9353-981CE3BBDD0C}" type="slidenum">
              <a:rPr lang="en-US" smtClean="0"/>
              <a:t>8</a:t>
            </a:fld>
            <a:endParaRPr lang="en-US"/>
          </a:p>
        </p:txBody>
      </p:sp>
    </p:spTree>
    <p:extLst>
      <p:ext uri="{BB962C8B-B14F-4D97-AF65-F5344CB8AC3E}">
        <p14:creationId xmlns:p14="http://schemas.microsoft.com/office/powerpoint/2010/main" val="364241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 </a:t>
            </a:r>
          </a:p>
          <a:p>
            <a:r>
              <a:rPr lang="en-US" dirty="0"/>
              <a:t>Go over how to add another component and connect them with a mechanism.</a:t>
            </a:r>
          </a:p>
          <a:p>
            <a:endParaRPr lang="en-US" dirty="0"/>
          </a:p>
          <a:p>
            <a:r>
              <a:rPr lang="en-US" dirty="0"/>
              <a:t>Tell students that a mechanism shows how different components affect one another. For example, fish can SWIM in the water, fish EAT food. Ask one or two kids to give another example of a mechanism.</a:t>
            </a:r>
            <a:r>
              <a:rPr lang="en-US" baseline="0" dirty="0"/>
              <a:t> The mechanisms show how components are connected or how they interact.</a:t>
            </a:r>
            <a:endParaRPr lang="en-US" dirty="0"/>
          </a:p>
        </p:txBody>
      </p:sp>
      <p:sp>
        <p:nvSpPr>
          <p:cNvPr id="4" name="Slide Number Placeholder 3"/>
          <p:cNvSpPr>
            <a:spLocks noGrp="1"/>
          </p:cNvSpPr>
          <p:nvPr>
            <p:ph type="sldNum" sz="quarter" idx="5"/>
          </p:nvPr>
        </p:nvSpPr>
        <p:spPr/>
        <p:txBody>
          <a:bodyPr/>
          <a:lstStyle/>
          <a:p>
            <a:fld id="{B8C9AF28-F3E6-491E-9353-981CE3BBDD0C}" type="slidenum">
              <a:rPr lang="en-US" smtClean="0"/>
              <a:t>9</a:t>
            </a:fld>
            <a:endParaRPr lang="en-US"/>
          </a:p>
        </p:txBody>
      </p:sp>
    </p:spTree>
    <p:extLst>
      <p:ext uri="{BB962C8B-B14F-4D97-AF65-F5344CB8AC3E}">
        <p14:creationId xmlns:p14="http://schemas.microsoft.com/office/powerpoint/2010/main" val="68967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animated. </a:t>
            </a:r>
          </a:p>
          <a:p>
            <a:r>
              <a:rPr lang="en-US" dirty="0"/>
              <a:t>When we click add a mechanism, we choose the source and the target.</a:t>
            </a:r>
          </a:p>
        </p:txBody>
      </p:sp>
      <p:sp>
        <p:nvSpPr>
          <p:cNvPr id="4" name="Slide Number Placeholder 3"/>
          <p:cNvSpPr>
            <a:spLocks noGrp="1"/>
          </p:cNvSpPr>
          <p:nvPr>
            <p:ph type="sldNum" sz="quarter" idx="5"/>
          </p:nvPr>
        </p:nvSpPr>
        <p:spPr/>
        <p:txBody>
          <a:bodyPr/>
          <a:lstStyle/>
          <a:p>
            <a:fld id="{B8C9AF28-F3E6-491E-9353-981CE3BBDD0C}" type="slidenum">
              <a:rPr lang="en-US" smtClean="0"/>
              <a:t>10</a:t>
            </a:fld>
            <a:endParaRPr lang="en-US"/>
          </a:p>
        </p:txBody>
      </p:sp>
    </p:spTree>
    <p:extLst>
      <p:ext uri="{BB962C8B-B14F-4D97-AF65-F5344CB8AC3E}">
        <p14:creationId xmlns:p14="http://schemas.microsoft.com/office/powerpoint/2010/main" val="156630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BA4F2E-3F1D-462E-9D62-2BE76666A36C}"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E56A2-F4E7-4820-B0A7-F9EA1BB34FD7}"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606294-8812-465F-B6C7-54F920EED898}"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B4075-A604-4094-95CE-781D820801E3}"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17CCD-6D5E-413D-B792-54FB9D5CC915}"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8C43D5-9E79-4CE2-BC91-FFDE77DD25FE}" type="datetime1">
              <a:rPr lang="en-US" smtClean="0"/>
              <a:t>12/21/21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CE6788-EA0F-418F-BA43-A98AB8880314}" type="datetime1">
              <a:rPr lang="en-US" smtClean="0"/>
              <a:t>12/21/21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1DE70B-4A58-4C71-8968-43FC59BF5615}" type="datetime1">
              <a:rPr lang="en-US" smtClean="0"/>
              <a:t>12/21/21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B52D5-F2AD-4C0C-A488-F5FCE9EEF406}" type="datetime1">
              <a:rPr lang="en-US" smtClean="0"/>
              <a:t>12/21/21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54087-CBBA-4373-A8B5-4F82E546F66F}" type="datetime1">
              <a:rPr lang="en-US" smtClean="0"/>
              <a:t>12/21/21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F6E90-4116-4812-B76C-1B5D1FA1A5BC}" type="datetime1">
              <a:rPr lang="en-US" smtClean="0"/>
              <a:t>12/21/21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3FDB3-CDE8-4C8A-99A6-AC3559D5C373}" type="datetime1">
              <a:rPr lang="en-US" smtClean="0"/>
              <a:t>12/21/21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b="1">
                <a:solidFill>
                  <a:srgbClr val="FF0000"/>
                </a:solidFill>
              </a:defRPr>
            </a:lvl1pPr>
          </a:lstStyle>
          <a:p>
            <a:fld id="{DB9D8127-5DF4-714C-9C2D-6A4C1011A34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ED5D-9DAB-DD4F-9DE7-11470FF54A9A}"/>
              </a:ext>
            </a:extLst>
          </p:cNvPr>
          <p:cNvSpPr>
            <a:spLocks noGrp="1"/>
          </p:cNvSpPr>
          <p:nvPr>
            <p:ph type="title"/>
          </p:nvPr>
        </p:nvSpPr>
        <p:spPr/>
        <p:txBody>
          <a:bodyPr>
            <a:normAutofit/>
          </a:bodyPr>
          <a:lstStyle/>
          <a:p>
            <a:r>
              <a:rPr lang="en-US" sz="6000" dirty="0"/>
              <a:t>Lesson 1 - Day 3</a:t>
            </a:r>
          </a:p>
        </p:txBody>
      </p:sp>
      <p:sp>
        <p:nvSpPr>
          <p:cNvPr id="4" name="Slide Number Placeholder 3">
            <a:extLst>
              <a:ext uri="{FF2B5EF4-FFF2-40B4-BE49-F238E27FC236}">
                <a16:creationId xmlns:a16="http://schemas.microsoft.com/office/drawing/2014/main" id="{F43DDE0D-7ED6-A245-87EF-2619EF828A0A}"/>
              </a:ext>
            </a:extLst>
          </p:cNvPr>
          <p:cNvSpPr>
            <a:spLocks noGrp="1"/>
          </p:cNvSpPr>
          <p:nvPr>
            <p:ph type="sldNum" sz="quarter" idx="12"/>
          </p:nvPr>
        </p:nvSpPr>
        <p:spPr/>
        <p:txBody>
          <a:bodyPr/>
          <a:lstStyle/>
          <a:p>
            <a:fld id="{DB9D8127-5DF4-714C-9C2D-6A4C1011A348}" type="slidenum">
              <a:rPr lang="en-US" smtClean="0"/>
              <a:pPr/>
              <a:t>1</a:t>
            </a:fld>
            <a:endParaRPr lang="en-US"/>
          </a:p>
        </p:txBody>
      </p:sp>
    </p:spTree>
    <p:extLst>
      <p:ext uri="{BB962C8B-B14F-4D97-AF65-F5344CB8AC3E}">
        <p14:creationId xmlns:p14="http://schemas.microsoft.com/office/powerpoint/2010/main" val="68615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2DFB73-C963-4B7B-BBAE-0D99CD0462C1}"/>
              </a:ext>
            </a:extLst>
          </p:cNvPr>
          <p:cNvPicPr>
            <a:picLocks noChangeAspect="1"/>
          </p:cNvPicPr>
          <p:nvPr/>
        </p:nvPicPr>
        <p:blipFill>
          <a:blip r:embed="rId3"/>
          <a:stretch>
            <a:fillRect/>
          </a:stretch>
        </p:blipFill>
        <p:spPr>
          <a:xfrm>
            <a:off x="873783" y="2027928"/>
            <a:ext cx="7267808" cy="3941273"/>
          </a:xfrm>
          <a:prstGeom prst="rect">
            <a:avLst/>
          </a:prstGeom>
          <a:ln>
            <a:solidFill>
              <a:schemeClr val="accent2"/>
            </a:solidFill>
          </a:ln>
        </p:spPr>
      </p:pic>
      <p:sp>
        <p:nvSpPr>
          <p:cNvPr id="14" name="Arrow: Right 13">
            <a:extLst>
              <a:ext uri="{FF2B5EF4-FFF2-40B4-BE49-F238E27FC236}">
                <a16:creationId xmlns:a16="http://schemas.microsoft.com/office/drawing/2014/main" id="{889FC020-56EC-48EE-8515-FEFEBE8BC8A6}"/>
              </a:ext>
            </a:extLst>
          </p:cNvPr>
          <p:cNvSpPr/>
          <p:nvPr/>
        </p:nvSpPr>
        <p:spPr>
          <a:xfrm rot="5400000">
            <a:off x="2028497" y="4200037"/>
            <a:ext cx="774126" cy="56829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8" name="Arrow: Right 7">
            <a:extLst>
              <a:ext uri="{FF2B5EF4-FFF2-40B4-BE49-F238E27FC236}">
                <a16:creationId xmlns:a16="http://schemas.microsoft.com/office/drawing/2014/main" id="{3DE62A02-B5BF-4424-B52A-78068A084208}"/>
              </a:ext>
            </a:extLst>
          </p:cNvPr>
          <p:cNvSpPr/>
          <p:nvPr/>
        </p:nvSpPr>
        <p:spPr>
          <a:xfrm rot="5400000">
            <a:off x="4959666" y="4205614"/>
            <a:ext cx="774126" cy="56829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9" name="Content Placeholder 2">
            <a:extLst>
              <a:ext uri="{FF2B5EF4-FFF2-40B4-BE49-F238E27FC236}">
                <a16:creationId xmlns:a16="http://schemas.microsoft.com/office/drawing/2014/main" id="{504AF1EE-3517-4DF9-8BA5-C36BD6F3ADF9}"/>
              </a:ext>
            </a:extLst>
          </p:cNvPr>
          <p:cNvSpPr txBox="1">
            <a:spLocks/>
          </p:cNvSpPr>
          <p:nvPr/>
        </p:nvSpPr>
        <p:spPr>
          <a:xfrm>
            <a:off x="4668528" y="3731378"/>
            <a:ext cx="1146065" cy="36574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Target</a:t>
            </a:r>
          </a:p>
        </p:txBody>
      </p:sp>
      <p:cxnSp>
        <p:nvCxnSpPr>
          <p:cNvPr id="6" name="Straight Arrow Connector 5">
            <a:extLst>
              <a:ext uri="{FF2B5EF4-FFF2-40B4-BE49-F238E27FC236}">
                <a16:creationId xmlns:a16="http://schemas.microsoft.com/office/drawing/2014/main" id="{91A27389-C116-427E-AEC4-974D2A70AE59}"/>
              </a:ext>
            </a:extLst>
          </p:cNvPr>
          <p:cNvCxnSpPr>
            <a:cxnSpLocks/>
            <a:endCxn id="9" idx="1"/>
          </p:cNvCxnSpPr>
          <p:nvPr/>
        </p:nvCxnSpPr>
        <p:spPr>
          <a:xfrm>
            <a:off x="2997725" y="3909896"/>
            <a:ext cx="1670803" cy="435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3" name="Content Placeholder 2">
            <a:extLst>
              <a:ext uri="{FF2B5EF4-FFF2-40B4-BE49-F238E27FC236}">
                <a16:creationId xmlns:a16="http://schemas.microsoft.com/office/drawing/2014/main" id="{CC520797-998A-48F4-A261-C8F6AC961E45}"/>
              </a:ext>
            </a:extLst>
          </p:cNvPr>
          <p:cNvSpPr txBox="1">
            <a:spLocks/>
          </p:cNvSpPr>
          <p:nvPr/>
        </p:nvSpPr>
        <p:spPr>
          <a:xfrm>
            <a:off x="1851660" y="3731378"/>
            <a:ext cx="1146065" cy="371320"/>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Source</a:t>
            </a:r>
          </a:p>
        </p:txBody>
      </p:sp>
      <p:sp>
        <p:nvSpPr>
          <p:cNvPr id="10" name="Cloud 9">
            <a:extLst>
              <a:ext uri="{FF2B5EF4-FFF2-40B4-BE49-F238E27FC236}">
                <a16:creationId xmlns:a16="http://schemas.microsoft.com/office/drawing/2014/main" id="{B7965754-B7E1-4786-ACD6-EF8546471351}"/>
              </a:ext>
            </a:extLst>
          </p:cNvPr>
          <p:cNvSpPr/>
          <p:nvPr/>
        </p:nvSpPr>
        <p:spPr>
          <a:xfrm>
            <a:off x="5895280" y="2438102"/>
            <a:ext cx="3728780" cy="2076747"/>
          </a:xfrm>
          <a:prstGeom prst="cloud">
            <a:avLst/>
          </a:prstGeom>
          <a:solidFill>
            <a:srgbClr val="3F51B5"/>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Arrows describe how the source affects the target</a:t>
            </a:r>
          </a:p>
        </p:txBody>
      </p:sp>
      <p:sp>
        <p:nvSpPr>
          <p:cNvPr id="15" name="TextBox 14">
            <a:extLst>
              <a:ext uri="{FF2B5EF4-FFF2-40B4-BE49-F238E27FC236}">
                <a16:creationId xmlns:a16="http://schemas.microsoft.com/office/drawing/2014/main" id="{DE3DC5C1-D5C9-4AFF-B822-A783526957B3}"/>
              </a:ext>
            </a:extLst>
          </p:cNvPr>
          <p:cNvSpPr txBox="1"/>
          <p:nvPr/>
        </p:nvSpPr>
        <p:spPr>
          <a:xfrm>
            <a:off x="447758" y="234491"/>
            <a:ext cx="6069290" cy="769441"/>
          </a:xfrm>
          <a:prstGeom prst="rect">
            <a:avLst/>
          </a:prstGeom>
          <a:noFill/>
        </p:spPr>
        <p:txBody>
          <a:bodyPr wrap="none" rtlCol="0">
            <a:spAutoFit/>
          </a:bodyPr>
          <a:lstStyle/>
          <a:p>
            <a:r>
              <a:rPr lang="en-US" sz="4400" b="1" dirty="0">
                <a:solidFill>
                  <a:schemeClr val="tx2"/>
                </a:solidFill>
              </a:rPr>
              <a:t>MEME – Making a Model</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208579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9" grpId="0" animBg="1"/>
      <p:bldP spid="13"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38E25A-C236-4C19-AAF7-254C4B12BEB8}"/>
              </a:ext>
            </a:extLst>
          </p:cNvPr>
          <p:cNvPicPr>
            <a:picLocks noChangeAspect="1"/>
          </p:cNvPicPr>
          <p:nvPr/>
        </p:nvPicPr>
        <p:blipFill>
          <a:blip r:embed="rId3"/>
          <a:stretch>
            <a:fillRect/>
          </a:stretch>
        </p:blipFill>
        <p:spPr>
          <a:xfrm>
            <a:off x="873783" y="2029731"/>
            <a:ext cx="7267808" cy="3971019"/>
          </a:xfrm>
          <a:prstGeom prst="rect">
            <a:avLst/>
          </a:prstGeom>
          <a:ln>
            <a:solidFill>
              <a:schemeClr val="accent2"/>
            </a:solidFill>
          </a:ln>
        </p:spPr>
      </p:pic>
      <p:sp>
        <p:nvSpPr>
          <p:cNvPr id="14" name="Arrow: Right 13">
            <a:extLst>
              <a:ext uri="{FF2B5EF4-FFF2-40B4-BE49-F238E27FC236}">
                <a16:creationId xmlns:a16="http://schemas.microsoft.com/office/drawing/2014/main" id="{889FC020-56EC-48EE-8515-FEFEBE8BC8A6}"/>
              </a:ext>
            </a:extLst>
          </p:cNvPr>
          <p:cNvSpPr/>
          <p:nvPr/>
        </p:nvSpPr>
        <p:spPr>
          <a:xfrm rot="5400000">
            <a:off x="7299191" y="4283673"/>
            <a:ext cx="774126" cy="56829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5" name="Content Placeholder 2">
            <a:extLst>
              <a:ext uri="{FF2B5EF4-FFF2-40B4-BE49-F238E27FC236}">
                <a16:creationId xmlns:a16="http://schemas.microsoft.com/office/drawing/2014/main" id="{67D6E5E6-4A5D-4D4A-9366-02FC6C81F2D3}"/>
              </a:ext>
            </a:extLst>
          </p:cNvPr>
          <p:cNvSpPr txBox="1">
            <a:spLocks/>
          </p:cNvSpPr>
          <p:nvPr/>
        </p:nvSpPr>
        <p:spPr>
          <a:xfrm>
            <a:off x="6970118" y="3990052"/>
            <a:ext cx="716136" cy="371320"/>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Add</a:t>
            </a:r>
          </a:p>
        </p:txBody>
      </p:sp>
      <p:sp>
        <p:nvSpPr>
          <p:cNvPr id="8" name="TextBox 7">
            <a:extLst>
              <a:ext uri="{FF2B5EF4-FFF2-40B4-BE49-F238E27FC236}">
                <a16:creationId xmlns:a16="http://schemas.microsoft.com/office/drawing/2014/main" id="{06F74CA8-F865-460E-B873-AB3C55A852A2}"/>
              </a:ext>
            </a:extLst>
          </p:cNvPr>
          <p:cNvSpPr txBox="1"/>
          <p:nvPr/>
        </p:nvSpPr>
        <p:spPr>
          <a:xfrm>
            <a:off x="447758" y="234491"/>
            <a:ext cx="6069290" cy="769441"/>
          </a:xfrm>
          <a:prstGeom prst="rect">
            <a:avLst/>
          </a:prstGeom>
          <a:noFill/>
        </p:spPr>
        <p:txBody>
          <a:bodyPr wrap="none" rtlCol="0">
            <a:spAutoFit/>
          </a:bodyPr>
          <a:lstStyle/>
          <a:p>
            <a:r>
              <a:rPr lang="en-US" sz="4400" b="1" dirty="0">
                <a:solidFill>
                  <a:schemeClr val="tx2"/>
                </a:solidFill>
              </a:rPr>
              <a:t>MEME – Making a Model</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116361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CEA38A-BB7F-46FB-8A7A-9862C35FD7EA}"/>
              </a:ext>
            </a:extLst>
          </p:cNvPr>
          <p:cNvPicPr>
            <a:picLocks noChangeAspect="1"/>
          </p:cNvPicPr>
          <p:nvPr/>
        </p:nvPicPr>
        <p:blipFill>
          <a:blip r:embed="rId3"/>
          <a:stretch>
            <a:fillRect/>
          </a:stretch>
        </p:blipFill>
        <p:spPr>
          <a:xfrm>
            <a:off x="873784" y="2046461"/>
            <a:ext cx="7117958" cy="3865285"/>
          </a:xfrm>
          <a:prstGeom prst="rect">
            <a:avLst/>
          </a:prstGeom>
          <a:ln>
            <a:solidFill>
              <a:schemeClr val="accent2"/>
            </a:solidFill>
          </a:ln>
        </p:spPr>
      </p:pic>
      <p:pic>
        <p:nvPicPr>
          <p:cNvPr id="7" name="Picture 6">
            <a:extLst>
              <a:ext uri="{FF2B5EF4-FFF2-40B4-BE49-F238E27FC236}">
                <a16:creationId xmlns:a16="http://schemas.microsoft.com/office/drawing/2014/main" id="{A9484AE2-A113-44E5-81BA-594A9A53A068}"/>
              </a:ext>
            </a:extLst>
          </p:cNvPr>
          <p:cNvPicPr>
            <a:picLocks noChangeAspect="1"/>
          </p:cNvPicPr>
          <p:nvPr/>
        </p:nvPicPr>
        <p:blipFill>
          <a:blip r:embed="rId4"/>
          <a:stretch>
            <a:fillRect/>
          </a:stretch>
        </p:blipFill>
        <p:spPr>
          <a:xfrm>
            <a:off x="3383090" y="4445475"/>
            <a:ext cx="5554314" cy="1324771"/>
          </a:xfrm>
          <a:prstGeom prst="rect">
            <a:avLst/>
          </a:prstGeom>
          <a:ln>
            <a:solidFill>
              <a:schemeClr val="accent2"/>
            </a:solidFill>
          </a:ln>
        </p:spPr>
      </p:pic>
      <p:sp>
        <p:nvSpPr>
          <p:cNvPr id="8" name="Arrow: Right 7">
            <a:extLst>
              <a:ext uri="{FF2B5EF4-FFF2-40B4-BE49-F238E27FC236}">
                <a16:creationId xmlns:a16="http://schemas.microsoft.com/office/drawing/2014/main" id="{A2869CCC-5705-4D2B-B5B5-52109B8348FD}"/>
              </a:ext>
            </a:extLst>
          </p:cNvPr>
          <p:cNvSpPr/>
          <p:nvPr/>
        </p:nvSpPr>
        <p:spPr>
          <a:xfrm rot="2989195">
            <a:off x="3987492" y="3761464"/>
            <a:ext cx="1598283" cy="51408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9" name="Content Placeholder 2">
            <a:extLst>
              <a:ext uri="{FF2B5EF4-FFF2-40B4-BE49-F238E27FC236}">
                <a16:creationId xmlns:a16="http://schemas.microsoft.com/office/drawing/2014/main" id="{9B004290-E12C-4C30-A803-4A80978A3595}"/>
              </a:ext>
            </a:extLst>
          </p:cNvPr>
          <p:cNvSpPr txBox="1">
            <a:spLocks/>
          </p:cNvSpPr>
          <p:nvPr/>
        </p:nvSpPr>
        <p:spPr>
          <a:xfrm>
            <a:off x="4786633" y="3636676"/>
            <a:ext cx="1351574" cy="371320"/>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There it is!</a:t>
            </a:r>
          </a:p>
        </p:txBody>
      </p:sp>
      <p:pic>
        <p:nvPicPr>
          <p:cNvPr id="12" name="Picture 11">
            <a:extLst>
              <a:ext uri="{FF2B5EF4-FFF2-40B4-BE49-F238E27FC236}">
                <a16:creationId xmlns:a16="http://schemas.microsoft.com/office/drawing/2014/main" id="{90648629-F51A-4F7F-8702-74037A00D665}"/>
              </a:ext>
            </a:extLst>
          </p:cNvPr>
          <p:cNvPicPr>
            <a:picLocks noChangeAspect="1"/>
          </p:cNvPicPr>
          <p:nvPr/>
        </p:nvPicPr>
        <p:blipFill>
          <a:blip r:embed="rId5"/>
          <a:stretch>
            <a:fillRect/>
          </a:stretch>
        </p:blipFill>
        <p:spPr>
          <a:xfrm>
            <a:off x="3063006" y="2067708"/>
            <a:ext cx="1247762" cy="3137935"/>
          </a:xfrm>
          <a:prstGeom prst="rect">
            <a:avLst/>
          </a:prstGeom>
          <a:ln>
            <a:solidFill>
              <a:schemeClr val="accent2"/>
            </a:solidFill>
          </a:ln>
        </p:spPr>
      </p:pic>
      <p:sp>
        <p:nvSpPr>
          <p:cNvPr id="10" name="Arrow: Right 9">
            <a:extLst>
              <a:ext uri="{FF2B5EF4-FFF2-40B4-BE49-F238E27FC236}">
                <a16:creationId xmlns:a16="http://schemas.microsoft.com/office/drawing/2014/main" id="{C3E950D4-3399-4D55-AA16-1A3972CE8100}"/>
              </a:ext>
            </a:extLst>
          </p:cNvPr>
          <p:cNvSpPr/>
          <p:nvPr/>
        </p:nvSpPr>
        <p:spPr>
          <a:xfrm rot="1479973">
            <a:off x="1486147" y="3362739"/>
            <a:ext cx="1623815" cy="43415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1" name="Content Placeholder 2">
            <a:extLst>
              <a:ext uri="{FF2B5EF4-FFF2-40B4-BE49-F238E27FC236}">
                <a16:creationId xmlns:a16="http://schemas.microsoft.com/office/drawing/2014/main" id="{C61326C2-5CF2-44B1-A56C-DC6A47D036AD}"/>
              </a:ext>
            </a:extLst>
          </p:cNvPr>
          <p:cNvSpPr txBox="1">
            <a:spLocks/>
          </p:cNvSpPr>
          <p:nvPr/>
        </p:nvSpPr>
        <p:spPr>
          <a:xfrm>
            <a:off x="1107882" y="4031770"/>
            <a:ext cx="1449303" cy="629011"/>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We can also see it here.</a:t>
            </a:r>
          </a:p>
        </p:txBody>
      </p:sp>
      <p:sp>
        <p:nvSpPr>
          <p:cNvPr id="13" name="TextBox 12">
            <a:extLst>
              <a:ext uri="{FF2B5EF4-FFF2-40B4-BE49-F238E27FC236}">
                <a16:creationId xmlns:a16="http://schemas.microsoft.com/office/drawing/2014/main" id="{E2BFB6EB-5EB8-484B-BBCB-3F88AFE3BB6D}"/>
              </a:ext>
            </a:extLst>
          </p:cNvPr>
          <p:cNvSpPr txBox="1"/>
          <p:nvPr/>
        </p:nvSpPr>
        <p:spPr>
          <a:xfrm>
            <a:off x="447758" y="234491"/>
            <a:ext cx="6069290" cy="769441"/>
          </a:xfrm>
          <a:prstGeom prst="rect">
            <a:avLst/>
          </a:prstGeom>
          <a:noFill/>
        </p:spPr>
        <p:txBody>
          <a:bodyPr wrap="none" rtlCol="0">
            <a:spAutoFit/>
          </a:bodyPr>
          <a:lstStyle/>
          <a:p>
            <a:r>
              <a:rPr lang="en-US" sz="4400" b="1" dirty="0">
                <a:solidFill>
                  <a:schemeClr val="tx2"/>
                </a:solidFill>
              </a:rPr>
              <a:t>MEME – Making a Model</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403414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5238935" cy="923330"/>
          </a:xfrm>
          <a:prstGeom prst="rect">
            <a:avLst/>
          </a:prstGeom>
          <a:noFill/>
        </p:spPr>
        <p:txBody>
          <a:bodyPr wrap="none" rtlCol="0">
            <a:spAutoFit/>
          </a:bodyPr>
          <a:lstStyle/>
          <a:p>
            <a:r>
              <a:rPr lang="en-US" sz="5400" b="1" dirty="0">
                <a:solidFill>
                  <a:schemeClr val="tx2"/>
                </a:solidFill>
              </a:rPr>
              <a:t>Consensus Model</a:t>
            </a:r>
            <a:endParaRPr lang="en-US" sz="5400" dirty="0">
              <a:solidFill>
                <a:srgbClr val="FF0000"/>
              </a:solidFill>
              <a:latin typeface="Stencil" pitchFamily="82" charset="0"/>
            </a:endParaRPr>
          </a:p>
        </p:txBody>
      </p:sp>
      <p:sp>
        <p:nvSpPr>
          <p:cNvPr id="5" name="TextBox 4"/>
          <p:cNvSpPr txBox="1"/>
          <p:nvPr/>
        </p:nvSpPr>
        <p:spPr>
          <a:xfrm>
            <a:off x="447758" y="1829125"/>
            <a:ext cx="8311911" cy="2369880"/>
          </a:xfrm>
          <a:prstGeom prst="rect">
            <a:avLst/>
          </a:prstGeom>
          <a:noFill/>
        </p:spPr>
        <p:txBody>
          <a:bodyPr wrap="square" rtlCol="0">
            <a:spAutoFit/>
          </a:bodyPr>
          <a:lstStyle/>
          <a:p>
            <a:pPr>
              <a:spcBef>
                <a:spcPts val="1200"/>
              </a:spcBef>
              <a:spcAft>
                <a:spcPts val="1200"/>
              </a:spcAft>
            </a:pPr>
            <a:r>
              <a:rPr lang="en-US" sz="3600" dirty="0"/>
              <a:t>Make the class consensus model on MEME.</a:t>
            </a:r>
          </a:p>
          <a:p>
            <a:pPr>
              <a:spcBef>
                <a:spcPts val="1200"/>
              </a:spcBef>
              <a:spcAft>
                <a:spcPts val="1200"/>
              </a:spcAft>
            </a:pPr>
            <a:r>
              <a:rPr lang="en-US" sz="3600" dirty="0"/>
              <a:t>Look at handout for directions.</a:t>
            </a:r>
          </a:p>
          <a:p>
            <a:pPr>
              <a:spcBef>
                <a:spcPts val="1200"/>
              </a:spcBef>
              <a:spcAft>
                <a:spcPts val="1200"/>
              </a:spcAft>
            </a:pPr>
            <a:r>
              <a:rPr lang="en-US" sz="3600" dirty="0"/>
              <a:t>Ask questions.</a:t>
            </a:r>
          </a:p>
        </p:txBody>
      </p:sp>
      <p:sp>
        <p:nvSpPr>
          <p:cNvPr id="2" name="Slide Number Placeholder 1"/>
          <p:cNvSpPr>
            <a:spLocks noGrp="1"/>
          </p:cNvSpPr>
          <p:nvPr>
            <p:ph type="sldNum" sz="quarter" idx="12"/>
          </p:nvPr>
        </p:nvSpPr>
        <p:spPr/>
        <p:txBody>
          <a:bodyPr/>
          <a:lstStyle/>
          <a:p>
            <a:fld id="{DB9D8127-5DF4-714C-9C2D-6A4C1011A348}" type="slidenum">
              <a:rPr lang="en-US" smtClean="0"/>
              <a:pPr/>
              <a:t>13</a:t>
            </a:fld>
            <a:endParaRPr lang="en-US"/>
          </a:p>
        </p:txBody>
      </p:sp>
      <p:pic>
        <p:nvPicPr>
          <p:cNvPr id="7" name="Picture 6" descr="Diagram&#10;&#10;Description automatically generated">
            <a:extLst>
              <a:ext uri="{FF2B5EF4-FFF2-40B4-BE49-F238E27FC236}">
                <a16:creationId xmlns:a16="http://schemas.microsoft.com/office/drawing/2014/main" id="{49394C6E-06F3-9A46-8D75-BD0310E1BB8D}"/>
              </a:ext>
            </a:extLst>
          </p:cNvPr>
          <p:cNvPicPr>
            <a:picLocks noChangeAspect="1"/>
          </p:cNvPicPr>
          <p:nvPr/>
        </p:nvPicPr>
        <p:blipFill>
          <a:blip r:embed="rId3"/>
          <a:stretch>
            <a:fillRect/>
          </a:stretch>
        </p:blipFill>
        <p:spPr>
          <a:xfrm>
            <a:off x="7010810" y="7573"/>
            <a:ext cx="2044700" cy="990600"/>
          </a:xfrm>
          <a:prstGeom prst="rect">
            <a:avLst/>
          </a:prstGeom>
        </p:spPr>
      </p:pic>
    </p:spTree>
    <p:extLst>
      <p:ext uri="{BB962C8B-B14F-4D97-AF65-F5344CB8AC3E}">
        <p14:creationId xmlns:p14="http://schemas.microsoft.com/office/powerpoint/2010/main" val="345271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690" y="747730"/>
            <a:ext cx="8229600" cy="1143000"/>
          </a:xfrm>
        </p:spPr>
        <p:txBody>
          <a:bodyPr>
            <a:normAutofit/>
          </a:bodyPr>
          <a:lstStyle/>
          <a:p>
            <a:r>
              <a:rPr lang="en-US" sz="4000" b="1" dirty="0">
                <a:solidFill>
                  <a:srgbClr val="800000"/>
                </a:solidFill>
              </a:rPr>
              <a:t>BEFORE YOU GO</a:t>
            </a:r>
          </a:p>
        </p:txBody>
      </p:sp>
      <p:sp>
        <p:nvSpPr>
          <p:cNvPr id="3" name="Content Placeholder 2"/>
          <p:cNvSpPr>
            <a:spLocks noGrp="1"/>
          </p:cNvSpPr>
          <p:nvPr>
            <p:ph idx="1"/>
          </p:nvPr>
        </p:nvSpPr>
        <p:spPr>
          <a:xfrm>
            <a:off x="3968873" y="1876631"/>
            <a:ext cx="4717927" cy="4525963"/>
          </a:xfrm>
        </p:spPr>
        <p:txBody>
          <a:bodyPr/>
          <a:lstStyle/>
          <a:p>
            <a:pPr marL="0" indent="0">
              <a:buNone/>
            </a:pPr>
            <a:r>
              <a:rPr lang="en-US" dirty="0"/>
              <a:t>Looking at our class model, suggest one thing that would make it better.</a:t>
            </a:r>
            <a:endParaRPr lang="en-US" sz="2000" dirty="0"/>
          </a:p>
          <a:p>
            <a:pPr marL="0" indent="0">
              <a:buNone/>
            </a:pPr>
            <a:r>
              <a:rPr lang="en-US" dirty="0">
                <a:solidFill>
                  <a:schemeClr val="accent1">
                    <a:lumMod val="75000"/>
                  </a:schemeClr>
                </a:solidFill>
              </a:rPr>
              <a:t>Hint: Look at our class criteria for good models to get some ideas!</a:t>
            </a:r>
          </a:p>
        </p:txBody>
      </p:sp>
      <p:sp>
        <p:nvSpPr>
          <p:cNvPr id="4" name="Slide Number Placeholder 3"/>
          <p:cNvSpPr>
            <a:spLocks noGrp="1"/>
          </p:cNvSpPr>
          <p:nvPr>
            <p:ph type="sldNum" sz="quarter" idx="12"/>
          </p:nvPr>
        </p:nvSpPr>
        <p:spPr/>
        <p:txBody>
          <a:bodyPr/>
          <a:lstStyle/>
          <a:p>
            <a:fld id="{DB9D8127-5DF4-714C-9C2D-6A4C1011A348}" type="slidenum">
              <a:rPr lang="en-US" smtClean="0"/>
              <a:pPr/>
              <a:t>14</a:t>
            </a:fld>
            <a:endParaRPr lang="en-US"/>
          </a:p>
        </p:txBody>
      </p:sp>
      <p:sp>
        <p:nvSpPr>
          <p:cNvPr id="5" name="Rounded Rectangle 4"/>
          <p:cNvSpPr/>
          <p:nvPr/>
        </p:nvSpPr>
        <p:spPr>
          <a:xfrm>
            <a:off x="228600" y="747730"/>
            <a:ext cx="3298371" cy="5411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Grab a note and put your </a:t>
            </a:r>
            <a:r>
              <a:rPr lang="en-US" sz="2800"/>
              <a:t>name on </a:t>
            </a:r>
            <a:r>
              <a:rPr lang="en-US" sz="2800" dirty="0"/>
              <a:t>it. </a:t>
            </a:r>
          </a:p>
          <a:p>
            <a:pPr>
              <a:buFont typeface="Wingdings" charset="2"/>
              <a:buChar char="Ø"/>
              <a:defRPr/>
            </a:pPr>
            <a:endParaRPr lang="en-US" sz="2800" dirty="0"/>
          </a:p>
          <a:p>
            <a:pPr>
              <a:defRPr/>
            </a:pPr>
            <a:r>
              <a:rPr lang="en-US" sz="2800" dirty="0"/>
              <a:t>Complete the </a:t>
            </a:r>
            <a:r>
              <a:rPr lang="en-US" sz="2800" b="1" u="sng" dirty="0"/>
              <a:t>BEFORE YOU GO </a:t>
            </a:r>
            <a:r>
              <a:rPr lang="en-US" sz="2800" dirty="0"/>
              <a:t>questions</a:t>
            </a:r>
            <a:r>
              <a:rPr lang="en-US" sz="3600" dirty="0"/>
              <a:t>.</a:t>
            </a:r>
          </a:p>
        </p:txBody>
      </p:sp>
    </p:spTree>
    <p:extLst>
      <p:ext uri="{BB962C8B-B14F-4D97-AF65-F5344CB8AC3E}">
        <p14:creationId xmlns:p14="http://schemas.microsoft.com/office/powerpoint/2010/main" val="116906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E4EC6-AE40-6C4F-9DD0-512A16C0EF6D}"/>
              </a:ext>
            </a:extLst>
          </p:cNvPr>
          <p:cNvSpPr>
            <a:spLocks noGrp="1"/>
          </p:cNvSpPr>
          <p:nvPr>
            <p:ph idx="1"/>
          </p:nvPr>
        </p:nvSpPr>
        <p:spPr>
          <a:xfrm>
            <a:off x="457200" y="532016"/>
            <a:ext cx="8229600" cy="5594148"/>
          </a:xfrm>
        </p:spPr>
        <p:txBody>
          <a:bodyPr>
            <a:normAutofit/>
          </a:bodyPr>
          <a:lstStyle/>
          <a:p>
            <a:pPr marL="0" indent="0" algn="ctr">
              <a:buNone/>
            </a:pPr>
            <a:r>
              <a:rPr lang="en-US" u="sng" dirty="0"/>
              <a:t>Lesson Overview</a:t>
            </a:r>
          </a:p>
          <a:p>
            <a:pPr marL="0" indent="0">
              <a:buNone/>
            </a:pPr>
            <a:r>
              <a:rPr lang="en-US" dirty="0"/>
              <a:t>Day 3</a:t>
            </a:r>
          </a:p>
          <a:p>
            <a:pPr marL="514350" indent="-514350">
              <a:buAutoNum type="arabicPeriod"/>
            </a:pPr>
            <a:r>
              <a:rPr lang="en-US" dirty="0"/>
              <a:t>Stop and Think- introduction to MEME 3 mins</a:t>
            </a:r>
          </a:p>
          <a:p>
            <a:pPr marL="514350" indent="-514350">
              <a:buAutoNum type="arabicPeriod"/>
            </a:pPr>
            <a:r>
              <a:rPr lang="en-US" dirty="0"/>
              <a:t>MEME instructions- how to make a model on MEME 20</a:t>
            </a:r>
          </a:p>
          <a:p>
            <a:pPr marL="514350" indent="-514350">
              <a:buAutoNum type="arabicPeriod"/>
            </a:pPr>
            <a:r>
              <a:rPr lang="en-US" dirty="0"/>
              <a:t>Make a model on MEME- students will make the class consensus model on MEME 25</a:t>
            </a:r>
          </a:p>
          <a:p>
            <a:pPr marL="514350" indent="-514350">
              <a:buAutoNum type="arabicPeriod"/>
            </a:pPr>
            <a:r>
              <a:rPr lang="en-US" dirty="0"/>
              <a:t>Before you go- assess the class consensus model according to the </a:t>
            </a:r>
            <a:r>
              <a:rPr lang="en-US"/>
              <a:t>criteria list </a:t>
            </a:r>
            <a:r>
              <a:rPr lang="en-US" dirty="0"/>
              <a:t>2 mins</a:t>
            </a:r>
          </a:p>
          <a:p>
            <a:pPr marL="0" indent="0">
              <a:buNone/>
            </a:pPr>
            <a:r>
              <a:rPr lang="en-US" dirty="0"/>
              <a:t>Total time: 50 mins</a:t>
            </a:r>
          </a:p>
        </p:txBody>
      </p:sp>
      <p:sp>
        <p:nvSpPr>
          <p:cNvPr id="4" name="Slide Number Placeholder 3">
            <a:extLst>
              <a:ext uri="{FF2B5EF4-FFF2-40B4-BE49-F238E27FC236}">
                <a16:creationId xmlns:a16="http://schemas.microsoft.com/office/drawing/2014/main" id="{D4721667-DA9F-C84B-B1BC-88942BD425E1}"/>
              </a:ext>
            </a:extLst>
          </p:cNvPr>
          <p:cNvSpPr>
            <a:spLocks noGrp="1"/>
          </p:cNvSpPr>
          <p:nvPr>
            <p:ph type="sldNum" sz="quarter" idx="12"/>
          </p:nvPr>
        </p:nvSpPr>
        <p:spPr/>
        <p:txBody>
          <a:bodyPr/>
          <a:lstStyle/>
          <a:p>
            <a:fld id="{DB9D8127-5DF4-714C-9C2D-6A4C1011A348}" type="slidenum">
              <a:rPr lang="en-US" smtClean="0"/>
              <a:pPr/>
              <a:t>2</a:t>
            </a:fld>
            <a:endParaRPr lang="en-US"/>
          </a:p>
        </p:txBody>
      </p:sp>
    </p:spTree>
    <p:extLst>
      <p:ext uri="{BB962C8B-B14F-4D97-AF65-F5344CB8AC3E}">
        <p14:creationId xmlns:p14="http://schemas.microsoft.com/office/powerpoint/2010/main" val="375240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690" y="747730"/>
            <a:ext cx="8229600" cy="1143000"/>
          </a:xfrm>
        </p:spPr>
        <p:txBody>
          <a:bodyPr>
            <a:normAutofit/>
          </a:bodyPr>
          <a:lstStyle/>
          <a:p>
            <a:r>
              <a:rPr lang="en-US" sz="4000" b="1" dirty="0">
                <a:solidFill>
                  <a:srgbClr val="800000"/>
                </a:solidFill>
              </a:rPr>
              <a:t>STOP &amp; THINK!</a:t>
            </a:r>
          </a:p>
        </p:txBody>
      </p:sp>
      <p:sp>
        <p:nvSpPr>
          <p:cNvPr id="3" name="Content Placeholder 2"/>
          <p:cNvSpPr>
            <a:spLocks noGrp="1"/>
          </p:cNvSpPr>
          <p:nvPr>
            <p:ph idx="1"/>
          </p:nvPr>
        </p:nvSpPr>
        <p:spPr>
          <a:xfrm>
            <a:off x="3968873" y="1876631"/>
            <a:ext cx="4717927" cy="4525963"/>
          </a:xfrm>
        </p:spPr>
        <p:txBody>
          <a:bodyPr/>
          <a:lstStyle/>
          <a:p>
            <a:pPr marL="0" indent="0">
              <a:buNone/>
            </a:pPr>
            <a:r>
              <a:rPr lang="en-US" dirty="0"/>
              <a:t>Today we will be using a new app called MEME.</a:t>
            </a:r>
          </a:p>
          <a:p>
            <a:pPr marL="0" indent="0">
              <a:buNone/>
            </a:pPr>
            <a:r>
              <a:rPr lang="en-US" dirty="0"/>
              <a:t>Can you guess what MEME stands for?</a:t>
            </a:r>
          </a:p>
          <a:p>
            <a:pPr marL="0" indent="0">
              <a:buNone/>
            </a:pPr>
            <a:r>
              <a:rPr lang="en-US" dirty="0"/>
              <a:t>M_______</a:t>
            </a:r>
          </a:p>
          <a:p>
            <a:pPr marL="0" indent="0">
              <a:buNone/>
            </a:pPr>
            <a:r>
              <a:rPr lang="en-US" dirty="0"/>
              <a:t>E________</a:t>
            </a:r>
          </a:p>
          <a:p>
            <a:pPr marL="0" indent="0">
              <a:buNone/>
            </a:pPr>
            <a:r>
              <a:rPr lang="en-US" dirty="0"/>
              <a:t>M_______</a:t>
            </a:r>
          </a:p>
          <a:p>
            <a:pPr marL="0" indent="0">
              <a:buNone/>
            </a:pPr>
            <a:r>
              <a:rPr lang="en-US" dirty="0"/>
              <a:t>E________</a:t>
            </a:r>
          </a:p>
          <a:p>
            <a:pPr marL="0" indent="0">
              <a:buNone/>
            </a:pPr>
            <a:endParaRPr lang="en-US" dirty="0"/>
          </a:p>
        </p:txBody>
      </p:sp>
      <p:sp>
        <p:nvSpPr>
          <p:cNvPr id="4" name="Slide Number Placeholder 3"/>
          <p:cNvSpPr>
            <a:spLocks noGrp="1"/>
          </p:cNvSpPr>
          <p:nvPr>
            <p:ph type="sldNum" sz="quarter" idx="12"/>
          </p:nvPr>
        </p:nvSpPr>
        <p:spPr/>
        <p:txBody>
          <a:bodyPr/>
          <a:lstStyle/>
          <a:p>
            <a:fld id="{DB9D8127-5DF4-714C-9C2D-6A4C1011A348}" type="slidenum">
              <a:rPr lang="en-US" smtClean="0"/>
              <a:pPr/>
              <a:t>3</a:t>
            </a:fld>
            <a:endParaRPr lang="en-US"/>
          </a:p>
        </p:txBody>
      </p:sp>
      <p:sp>
        <p:nvSpPr>
          <p:cNvPr id="5" name="Rounded Rectangle 4"/>
          <p:cNvSpPr/>
          <p:nvPr/>
        </p:nvSpPr>
        <p:spPr>
          <a:xfrm>
            <a:off x="228600" y="747730"/>
            <a:ext cx="3298371" cy="5411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Grab a handout and put your name and information on the top of the first page. </a:t>
            </a:r>
          </a:p>
          <a:p>
            <a:pPr>
              <a:buFont typeface="Wingdings" charset="2"/>
              <a:buChar char="Ø"/>
              <a:defRPr/>
            </a:pPr>
            <a:endParaRPr lang="en-US" sz="2800" dirty="0"/>
          </a:p>
          <a:p>
            <a:pPr>
              <a:defRPr/>
            </a:pPr>
            <a:r>
              <a:rPr lang="en-US" sz="2800" dirty="0"/>
              <a:t>Complete the </a:t>
            </a:r>
            <a:r>
              <a:rPr lang="en-US" sz="2800" b="1" u="sng" dirty="0"/>
              <a:t>STOP &amp; THINK! </a:t>
            </a:r>
            <a:r>
              <a:rPr lang="en-US" sz="2800" dirty="0"/>
              <a:t>question on the first page</a:t>
            </a:r>
            <a:r>
              <a:rPr lang="en-US" sz="3600" dirty="0"/>
              <a:t>.</a:t>
            </a:r>
          </a:p>
        </p:txBody>
      </p:sp>
    </p:spTree>
    <p:extLst>
      <p:ext uri="{BB962C8B-B14F-4D97-AF65-F5344CB8AC3E}">
        <p14:creationId xmlns:p14="http://schemas.microsoft.com/office/powerpoint/2010/main" val="133717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2073003" cy="923330"/>
          </a:xfrm>
          <a:prstGeom prst="rect">
            <a:avLst/>
          </a:prstGeom>
          <a:noFill/>
        </p:spPr>
        <p:txBody>
          <a:bodyPr wrap="none" rtlCol="0">
            <a:spAutoFit/>
          </a:bodyPr>
          <a:lstStyle/>
          <a:p>
            <a:r>
              <a:rPr lang="en-US" sz="5400" b="1" dirty="0">
                <a:solidFill>
                  <a:schemeClr val="tx2"/>
                </a:solidFill>
              </a:rPr>
              <a:t>MEME</a:t>
            </a:r>
            <a:endParaRPr lang="en-US" sz="5400" dirty="0">
              <a:solidFill>
                <a:srgbClr val="FF0000"/>
              </a:solidFill>
              <a:latin typeface="Stencil" pitchFamily="82" charset="0"/>
            </a:endParaRPr>
          </a:p>
        </p:txBody>
      </p:sp>
      <p:sp>
        <p:nvSpPr>
          <p:cNvPr id="5" name="TextBox 4"/>
          <p:cNvSpPr txBox="1"/>
          <p:nvPr/>
        </p:nvSpPr>
        <p:spPr>
          <a:xfrm>
            <a:off x="215900" y="1364675"/>
            <a:ext cx="8368030" cy="3477875"/>
          </a:xfrm>
          <a:prstGeom prst="rect">
            <a:avLst/>
          </a:prstGeom>
          <a:noFill/>
        </p:spPr>
        <p:txBody>
          <a:bodyPr wrap="square" rtlCol="0">
            <a:spAutoFit/>
          </a:bodyPr>
          <a:lstStyle/>
          <a:p>
            <a:pPr marL="571500" indent="-571500">
              <a:spcAft>
                <a:spcPts val="1200"/>
              </a:spcAft>
              <a:buFont typeface="Arial" panose="020B0604020202020204" pitchFamily="34" charset="0"/>
              <a:buChar char="•"/>
            </a:pPr>
            <a:r>
              <a:rPr lang="en-US" sz="4000" dirty="0"/>
              <a:t>Now we’re going to use a brand-new app called MEME! </a:t>
            </a:r>
          </a:p>
          <a:p>
            <a:pPr marL="571500" indent="-571500">
              <a:spcAft>
                <a:spcPts val="1200"/>
              </a:spcAft>
              <a:buFont typeface="Arial" panose="020B0604020202020204" pitchFamily="34" charset="0"/>
              <a:buChar char="•"/>
            </a:pPr>
            <a:r>
              <a:rPr lang="en-US" sz="4000" dirty="0"/>
              <a:t>You can use it to make models on the computer, just like scientists!</a:t>
            </a:r>
          </a:p>
          <a:p>
            <a:pPr marL="571500" indent="-571500">
              <a:spcAft>
                <a:spcPts val="1200"/>
              </a:spcAft>
              <a:buFont typeface="Arial" panose="020B0604020202020204" pitchFamily="34" charset="0"/>
              <a:buChar char="•"/>
            </a:pPr>
            <a:r>
              <a:rPr lang="en-US" sz="4000" dirty="0"/>
              <a:t>Let’s learn how to use it…</a:t>
            </a:r>
          </a:p>
        </p:txBody>
      </p:sp>
      <p:sp>
        <p:nvSpPr>
          <p:cNvPr id="2" name="Slide Number Placeholder 1"/>
          <p:cNvSpPr>
            <a:spLocks noGrp="1"/>
          </p:cNvSpPr>
          <p:nvPr>
            <p:ph type="sldNum" sz="quarter" idx="12"/>
          </p:nvPr>
        </p:nvSpPr>
        <p:spPr/>
        <p:txBody>
          <a:bodyPr/>
          <a:lstStyle/>
          <a:p>
            <a:fld id="{DB9D8127-5DF4-714C-9C2D-6A4C1011A348}" type="slidenum">
              <a:rPr lang="en-US" smtClean="0"/>
              <a:pPr/>
              <a:t>4</a:t>
            </a:fld>
            <a:endParaRPr lang="en-US"/>
          </a:p>
        </p:txBody>
      </p:sp>
      <p:pic>
        <p:nvPicPr>
          <p:cNvPr id="6" name="Picture 5">
            <a:extLst>
              <a:ext uri="{FF2B5EF4-FFF2-40B4-BE49-F238E27FC236}">
                <a16:creationId xmlns:a16="http://schemas.microsoft.com/office/drawing/2014/main" id="{1BF7147B-E32B-A24C-BF6C-AF5C5FFBD7CB}"/>
              </a:ext>
            </a:extLst>
          </p:cNvPr>
          <p:cNvPicPr>
            <a:picLocks noChangeAspect="1"/>
          </p:cNvPicPr>
          <p:nvPr/>
        </p:nvPicPr>
        <p:blipFill>
          <a:blip r:embed="rId3"/>
          <a:stretch>
            <a:fillRect/>
          </a:stretch>
        </p:blipFill>
        <p:spPr>
          <a:xfrm>
            <a:off x="2638515" y="5068014"/>
            <a:ext cx="3522800" cy="1470898"/>
          </a:xfrm>
          <a:prstGeom prst="rect">
            <a:avLst/>
          </a:prstGeom>
          <a:ln w="57150">
            <a:solidFill>
              <a:schemeClr val="accent4">
                <a:lumMod val="60000"/>
                <a:lumOff val="40000"/>
              </a:schemeClr>
            </a:solidFill>
          </a:ln>
        </p:spPr>
      </p:pic>
    </p:spTree>
    <p:extLst>
      <p:ext uri="{BB962C8B-B14F-4D97-AF65-F5344CB8AC3E}">
        <p14:creationId xmlns:p14="http://schemas.microsoft.com/office/powerpoint/2010/main" val="2247546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A8D8D-A310-47D0-81CD-8E57C63B5A52}"/>
              </a:ext>
            </a:extLst>
          </p:cNvPr>
          <p:cNvSpPr>
            <a:spLocks noGrp="1"/>
          </p:cNvSpPr>
          <p:nvPr>
            <p:ph idx="1"/>
          </p:nvPr>
        </p:nvSpPr>
        <p:spPr>
          <a:xfrm>
            <a:off x="407524" y="4579269"/>
            <a:ext cx="2151215" cy="1233859"/>
          </a:xfrm>
        </p:spPr>
        <p:txBody>
          <a:bodyPr>
            <a:normAutofit/>
          </a:bodyPr>
          <a:lstStyle/>
          <a:p>
            <a:pPr marL="0" indent="0" algn="ctr">
              <a:buNone/>
            </a:pPr>
            <a:r>
              <a:rPr lang="en-US" sz="2800" dirty="0"/>
              <a:t>The name of the model</a:t>
            </a:r>
          </a:p>
        </p:txBody>
      </p:sp>
      <p:pic>
        <p:nvPicPr>
          <p:cNvPr id="5" name="Picture 4">
            <a:extLst>
              <a:ext uri="{FF2B5EF4-FFF2-40B4-BE49-F238E27FC236}">
                <a16:creationId xmlns:a16="http://schemas.microsoft.com/office/drawing/2014/main" id="{F203C23F-B866-478B-AC80-10835AD7913F}"/>
              </a:ext>
            </a:extLst>
          </p:cNvPr>
          <p:cNvPicPr>
            <a:picLocks noChangeAspect="1"/>
          </p:cNvPicPr>
          <p:nvPr/>
        </p:nvPicPr>
        <p:blipFill>
          <a:blip r:embed="rId3"/>
          <a:stretch>
            <a:fillRect/>
          </a:stretch>
        </p:blipFill>
        <p:spPr>
          <a:xfrm>
            <a:off x="0" y="3473009"/>
            <a:ext cx="9144000" cy="638761"/>
          </a:xfrm>
          <a:prstGeom prst="rect">
            <a:avLst/>
          </a:prstGeom>
        </p:spPr>
      </p:pic>
      <p:pic>
        <p:nvPicPr>
          <p:cNvPr id="6" name="Picture 5">
            <a:extLst>
              <a:ext uri="{FF2B5EF4-FFF2-40B4-BE49-F238E27FC236}">
                <a16:creationId xmlns:a16="http://schemas.microsoft.com/office/drawing/2014/main" id="{497035B8-6DD1-4CA9-9EE1-B07E5E627405}"/>
              </a:ext>
            </a:extLst>
          </p:cNvPr>
          <p:cNvPicPr>
            <a:picLocks noChangeAspect="1"/>
          </p:cNvPicPr>
          <p:nvPr/>
        </p:nvPicPr>
        <p:blipFill>
          <a:blip r:embed="rId4"/>
          <a:stretch>
            <a:fillRect/>
          </a:stretch>
        </p:blipFill>
        <p:spPr>
          <a:xfrm>
            <a:off x="5982686" y="1196739"/>
            <a:ext cx="3036504" cy="1857054"/>
          </a:xfrm>
          <a:prstGeom prst="rect">
            <a:avLst/>
          </a:prstGeom>
        </p:spPr>
      </p:pic>
      <p:sp>
        <p:nvSpPr>
          <p:cNvPr id="7" name="Oval 6">
            <a:extLst>
              <a:ext uri="{FF2B5EF4-FFF2-40B4-BE49-F238E27FC236}">
                <a16:creationId xmlns:a16="http://schemas.microsoft.com/office/drawing/2014/main" id="{1C9F4B3D-6DDD-4881-BAE2-15D694BBB3E7}"/>
              </a:ext>
            </a:extLst>
          </p:cNvPr>
          <p:cNvSpPr/>
          <p:nvPr/>
        </p:nvSpPr>
        <p:spPr>
          <a:xfrm>
            <a:off x="5800725" y="972025"/>
            <a:ext cx="3286125" cy="799625"/>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Arrow: Right 12">
            <a:extLst>
              <a:ext uri="{FF2B5EF4-FFF2-40B4-BE49-F238E27FC236}">
                <a16:creationId xmlns:a16="http://schemas.microsoft.com/office/drawing/2014/main" id="{CCF851A5-1B7D-4785-B577-B73763498F72}"/>
              </a:ext>
            </a:extLst>
          </p:cNvPr>
          <p:cNvSpPr/>
          <p:nvPr/>
        </p:nvSpPr>
        <p:spPr>
          <a:xfrm rot="7767619">
            <a:off x="4246342" y="2111367"/>
            <a:ext cx="2012468" cy="47722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4" name="Arrow: Right 13">
            <a:extLst>
              <a:ext uri="{FF2B5EF4-FFF2-40B4-BE49-F238E27FC236}">
                <a16:creationId xmlns:a16="http://schemas.microsoft.com/office/drawing/2014/main" id="{D25FB1FF-3B9C-479C-99F5-E8A5DC605FEA}"/>
              </a:ext>
            </a:extLst>
          </p:cNvPr>
          <p:cNvSpPr/>
          <p:nvPr/>
        </p:nvSpPr>
        <p:spPr>
          <a:xfrm rot="16200000">
            <a:off x="1114486" y="4022176"/>
            <a:ext cx="616863" cy="49732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5" name="Arrow: Right 14">
            <a:extLst>
              <a:ext uri="{FF2B5EF4-FFF2-40B4-BE49-F238E27FC236}">
                <a16:creationId xmlns:a16="http://schemas.microsoft.com/office/drawing/2014/main" id="{5B39416D-8157-4F03-92EB-779D6F316A85}"/>
              </a:ext>
            </a:extLst>
          </p:cNvPr>
          <p:cNvSpPr/>
          <p:nvPr/>
        </p:nvSpPr>
        <p:spPr>
          <a:xfrm rot="16200000">
            <a:off x="4553753" y="4022176"/>
            <a:ext cx="616863" cy="49732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6" name="Arrow: Right 15">
            <a:extLst>
              <a:ext uri="{FF2B5EF4-FFF2-40B4-BE49-F238E27FC236}">
                <a16:creationId xmlns:a16="http://schemas.microsoft.com/office/drawing/2014/main" id="{582382E4-6D0F-4059-A6EF-6238FB93E686}"/>
              </a:ext>
            </a:extLst>
          </p:cNvPr>
          <p:cNvSpPr/>
          <p:nvPr/>
        </p:nvSpPr>
        <p:spPr>
          <a:xfrm rot="16200000">
            <a:off x="5392821" y="4013622"/>
            <a:ext cx="616863" cy="49732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9" name="Arrow: Right 18">
            <a:extLst>
              <a:ext uri="{FF2B5EF4-FFF2-40B4-BE49-F238E27FC236}">
                <a16:creationId xmlns:a16="http://schemas.microsoft.com/office/drawing/2014/main" id="{AAC1126A-ADD1-4E16-ADA5-F8355F74F433}"/>
              </a:ext>
            </a:extLst>
          </p:cNvPr>
          <p:cNvSpPr/>
          <p:nvPr/>
        </p:nvSpPr>
        <p:spPr>
          <a:xfrm rot="16200000">
            <a:off x="8245443" y="4022176"/>
            <a:ext cx="616863" cy="49732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0" name="Content Placeholder 2">
            <a:extLst>
              <a:ext uri="{FF2B5EF4-FFF2-40B4-BE49-F238E27FC236}">
                <a16:creationId xmlns:a16="http://schemas.microsoft.com/office/drawing/2014/main" id="{58460E18-27F3-4A0A-A1D6-49F6426FCD94}"/>
              </a:ext>
            </a:extLst>
          </p:cNvPr>
          <p:cNvSpPr txBox="1">
            <a:spLocks/>
          </p:cNvSpPr>
          <p:nvPr/>
        </p:nvSpPr>
        <p:spPr>
          <a:xfrm>
            <a:off x="4067315" y="4614988"/>
            <a:ext cx="1733410" cy="96982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a:t>Who made the model</a:t>
            </a:r>
          </a:p>
        </p:txBody>
      </p:sp>
      <p:sp>
        <p:nvSpPr>
          <p:cNvPr id="21" name="Content Placeholder 2">
            <a:extLst>
              <a:ext uri="{FF2B5EF4-FFF2-40B4-BE49-F238E27FC236}">
                <a16:creationId xmlns:a16="http://schemas.microsoft.com/office/drawing/2014/main" id="{F8B16FFA-E55B-4F2C-8C58-F91A5BF12457}"/>
              </a:ext>
            </a:extLst>
          </p:cNvPr>
          <p:cNvSpPr txBox="1">
            <a:spLocks/>
          </p:cNvSpPr>
          <p:nvPr/>
        </p:nvSpPr>
        <p:spPr>
          <a:xfrm>
            <a:off x="4943581" y="4659262"/>
            <a:ext cx="1714287" cy="81081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Comments</a:t>
            </a:r>
          </a:p>
        </p:txBody>
      </p:sp>
      <p:sp>
        <p:nvSpPr>
          <p:cNvPr id="22" name="Content Placeholder 2">
            <a:extLst>
              <a:ext uri="{FF2B5EF4-FFF2-40B4-BE49-F238E27FC236}">
                <a16:creationId xmlns:a16="http://schemas.microsoft.com/office/drawing/2014/main" id="{65D9D34F-92E5-488B-8D19-E676E8557878}"/>
              </a:ext>
            </a:extLst>
          </p:cNvPr>
          <p:cNvSpPr txBox="1">
            <a:spLocks/>
          </p:cNvSpPr>
          <p:nvPr/>
        </p:nvSpPr>
        <p:spPr>
          <a:xfrm>
            <a:off x="5719687" y="4591794"/>
            <a:ext cx="1733410" cy="810815"/>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dirty="0"/>
              <a:t>You, and your group</a:t>
            </a:r>
          </a:p>
        </p:txBody>
      </p:sp>
      <p:sp>
        <p:nvSpPr>
          <p:cNvPr id="23" name="Arrow: Right 22">
            <a:extLst>
              <a:ext uri="{FF2B5EF4-FFF2-40B4-BE49-F238E27FC236}">
                <a16:creationId xmlns:a16="http://schemas.microsoft.com/office/drawing/2014/main" id="{AA8D6EB6-8BC1-46F8-BDA7-580E1806A30C}"/>
              </a:ext>
            </a:extLst>
          </p:cNvPr>
          <p:cNvSpPr/>
          <p:nvPr/>
        </p:nvSpPr>
        <p:spPr>
          <a:xfrm rot="17700410">
            <a:off x="6409774" y="4082300"/>
            <a:ext cx="695804" cy="305611"/>
          </a:xfrm>
          <a:prstGeom prst="rightArrow">
            <a:avLst>
              <a:gd name="adj1" fmla="val 50000"/>
              <a:gd name="adj2" fmla="val 7468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4" name="Arrow: Right 23">
            <a:extLst>
              <a:ext uri="{FF2B5EF4-FFF2-40B4-BE49-F238E27FC236}">
                <a16:creationId xmlns:a16="http://schemas.microsoft.com/office/drawing/2014/main" id="{932D9124-7E68-42FA-B7EB-FDE9A96A39E4}"/>
              </a:ext>
            </a:extLst>
          </p:cNvPr>
          <p:cNvSpPr/>
          <p:nvPr/>
        </p:nvSpPr>
        <p:spPr>
          <a:xfrm rot="15075452">
            <a:off x="6186582" y="4074768"/>
            <a:ext cx="695804" cy="305611"/>
          </a:xfrm>
          <a:prstGeom prst="rightArrow">
            <a:avLst>
              <a:gd name="adj1" fmla="val 50000"/>
              <a:gd name="adj2" fmla="val 7468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26" name="Content Placeholder 2">
            <a:extLst>
              <a:ext uri="{FF2B5EF4-FFF2-40B4-BE49-F238E27FC236}">
                <a16:creationId xmlns:a16="http://schemas.microsoft.com/office/drawing/2014/main" id="{45D38D05-95CF-44DE-B016-2F566BBEC400}"/>
              </a:ext>
            </a:extLst>
          </p:cNvPr>
          <p:cNvSpPr txBox="1">
            <a:spLocks/>
          </p:cNvSpPr>
          <p:nvPr/>
        </p:nvSpPr>
        <p:spPr>
          <a:xfrm>
            <a:off x="7655424" y="4731340"/>
            <a:ext cx="1560013" cy="81081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Help/info</a:t>
            </a:r>
          </a:p>
        </p:txBody>
      </p:sp>
      <p:sp>
        <p:nvSpPr>
          <p:cNvPr id="27" name="TextBox 26">
            <a:extLst>
              <a:ext uri="{FF2B5EF4-FFF2-40B4-BE49-F238E27FC236}">
                <a16:creationId xmlns:a16="http://schemas.microsoft.com/office/drawing/2014/main" id="{DB8E261A-A690-4D63-B8AE-DE4661A056BC}"/>
              </a:ext>
            </a:extLst>
          </p:cNvPr>
          <p:cNvSpPr txBox="1"/>
          <p:nvPr/>
        </p:nvSpPr>
        <p:spPr>
          <a:xfrm>
            <a:off x="447758" y="234491"/>
            <a:ext cx="6376297" cy="769441"/>
          </a:xfrm>
          <a:prstGeom prst="rect">
            <a:avLst/>
          </a:prstGeom>
          <a:noFill/>
        </p:spPr>
        <p:txBody>
          <a:bodyPr wrap="none" rtlCol="0">
            <a:spAutoFit/>
          </a:bodyPr>
          <a:lstStyle/>
          <a:p>
            <a:r>
              <a:rPr lang="en-US" sz="4400" b="1" dirty="0">
                <a:solidFill>
                  <a:schemeClr val="tx2"/>
                </a:solidFill>
              </a:rPr>
              <a:t>MEME – Basic Information</a:t>
            </a:r>
            <a:endParaRPr lang="en-US" sz="4400" dirty="0">
              <a:solidFill>
                <a:srgbClr val="FF0000"/>
              </a:solidFill>
              <a:latin typeface="Stencil" pitchFamily="82" charset="0"/>
            </a:endParaRPr>
          </a:p>
        </p:txBody>
      </p:sp>
      <p:sp>
        <p:nvSpPr>
          <p:cNvPr id="28" name="TextBox 27">
            <a:extLst>
              <a:ext uri="{FF2B5EF4-FFF2-40B4-BE49-F238E27FC236}">
                <a16:creationId xmlns:a16="http://schemas.microsoft.com/office/drawing/2014/main" id="{BDB4ABCC-508A-4C53-A8B6-32CB633DBA87}"/>
              </a:ext>
            </a:extLst>
          </p:cNvPr>
          <p:cNvSpPr txBox="1"/>
          <p:nvPr/>
        </p:nvSpPr>
        <p:spPr>
          <a:xfrm>
            <a:off x="215900" y="1364675"/>
            <a:ext cx="5476240" cy="1938992"/>
          </a:xfrm>
          <a:prstGeom prst="rect">
            <a:avLst/>
          </a:prstGeom>
          <a:noFill/>
        </p:spPr>
        <p:txBody>
          <a:bodyPr wrap="square" rtlCol="0">
            <a:spAutoFit/>
          </a:bodyPr>
          <a:lstStyle/>
          <a:p>
            <a:pPr>
              <a:spcAft>
                <a:spcPts val="1200"/>
              </a:spcAft>
            </a:pPr>
            <a:r>
              <a:rPr lang="en-US" sz="4000" dirty="0"/>
              <a:t>At the top, we have an information bar.</a:t>
            </a:r>
            <a:br>
              <a:rPr lang="en-US" sz="4000" dirty="0"/>
            </a:br>
            <a:r>
              <a:rPr lang="en-US" sz="4000" dirty="0"/>
              <a:t>Here you can see:</a:t>
            </a:r>
          </a:p>
        </p:txBody>
      </p:sp>
    </p:spTree>
    <p:extLst>
      <p:ext uri="{BB962C8B-B14F-4D97-AF65-F5344CB8AC3E}">
        <p14:creationId xmlns:p14="http://schemas.microsoft.com/office/powerpoint/2010/main" val="410677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xEl>
                                              <p:pRg st="0" end="0"/>
                                            </p:txEl>
                                          </p:spTgt>
                                        </p:tgtEl>
                                      </p:cBhvr>
                                    </p:animEffect>
                                    <p:set>
                                      <p:cBhvr>
                                        <p:cTn id="18" dur="1" fill="hold">
                                          <p:stCondLst>
                                            <p:cond delay="499"/>
                                          </p:stCondLst>
                                        </p:cTn>
                                        <p:tgtEl>
                                          <p:spTgt spid="3">
                                            <p:txEl>
                                              <p:pRg st="0" end="0"/>
                                            </p:txEl>
                                          </p:spTgt>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1"/>
                                        </p:tgtEl>
                                      </p:cBhvr>
                                    </p:animEffect>
                                    <p:set>
                                      <p:cBhvr>
                                        <p:cTn id="46" dur="1" fill="hold">
                                          <p:stCondLst>
                                            <p:cond delay="499"/>
                                          </p:stCondLst>
                                        </p:cTn>
                                        <p:tgtEl>
                                          <p:spTgt spid="21"/>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4"/>
                                        </p:tgtEl>
                                      </p:cBhvr>
                                    </p:animEffect>
                                    <p:set>
                                      <p:cBhvr>
                                        <p:cTn id="63" dur="1" fill="hold">
                                          <p:stCondLst>
                                            <p:cond delay="499"/>
                                          </p:stCondLst>
                                        </p:cTn>
                                        <p:tgtEl>
                                          <p:spTgt spid="24"/>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2"/>
                                        </p:tgtEl>
                                      </p:cBhvr>
                                    </p:animEffect>
                                    <p:set>
                                      <p:cBhvr>
                                        <p:cTn id="66" dur="1" fill="hold">
                                          <p:stCondLst>
                                            <p:cond delay="499"/>
                                          </p:stCondLst>
                                        </p:cTn>
                                        <p:tgtEl>
                                          <p:spTgt spid="22"/>
                                        </p:tgtEl>
                                        <p:attrNameLst>
                                          <p:attrName>style.visibility</p:attrName>
                                        </p:attrNameLst>
                                      </p:cBhvr>
                                      <p:to>
                                        <p:strVal val="hidden"/>
                                      </p:to>
                                    </p:set>
                                  </p:childTnLst>
                                </p:cTn>
                              </p:par>
                              <p:par>
                                <p:cTn id="67" presetID="10"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14" grpId="0" animBg="1"/>
      <p:bldP spid="14" grpId="1" animBg="1"/>
      <p:bldP spid="15" grpId="0" animBg="1"/>
      <p:bldP spid="15" grpId="1" animBg="1"/>
      <p:bldP spid="16" grpId="0" animBg="1"/>
      <p:bldP spid="16" grpId="1" animBg="1"/>
      <p:bldP spid="19" grpId="0" animBg="1"/>
      <p:bldP spid="20" grpId="0"/>
      <p:bldP spid="20" grpId="1"/>
      <p:bldP spid="21" grpId="0"/>
      <p:bldP spid="21" grpId="1"/>
      <p:bldP spid="22" grpId="0"/>
      <p:bldP spid="22" grpId="1"/>
      <p:bldP spid="23" grpId="0" animBg="1"/>
      <p:bldP spid="23" grpId="1" animBg="1"/>
      <p:bldP spid="24" grpId="0" animBg="1"/>
      <p:bldP spid="24" grpId="1" animBg="1"/>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E868-DA95-4209-8DD9-B11EB035E094}"/>
              </a:ext>
            </a:extLst>
          </p:cNvPr>
          <p:cNvSpPr>
            <a:spLocks noGrp="1"/>
          </p:cNvSpPr>
          <p:nvPr>
            <p:ph type="title"/>
          </p:nvPr>
        </p:nvSpPr>
        <p:spPr/>
        <p:txBody>
          <a:bodyPr/>
          <a:lstStyle/>
          <a:p>
            <a:r>
              <a:rPr lang="en-US" dirty="0"/>
              <a:t>Making a model…</a:t>
            </a:r>
          </a:p>
        </p:txBody>
      </p:sp>
      <p:sp>
        <p:nvSpPr>
          <p:cNvPr id="3" name="TextBox 2">
            <a:extLst>
              <a:ext uri="{FF2B5EF4-FFF2-40B4-BE49-F238E27FC236}">
                <a16:creationId xmlns:a16="http://schemas.microsoft.com/office/drawing/2014/main" id="{C8D5256C-7F39-4685-B4B3-BF61B9A4BE6A}"/>
              </a:ext>
            </a:extLst>
          </p:cNvPr>
          <p:cNvSpPr txBox="1"/>
          <p:nvPr/>
        </p:nvSpPr>
        <p:spPr>
          <a:xfrm>
            <a:off x="447758" y="234491"/>
            <a:ext cx="1723549" cy="769441"/>
          </a:xfrm>
          <a:prstGeom prst="rect">
            <a:avLst/>
          </a:prstGeom>
          <a:noFill/>
        </p:spPr>
        <p:txBody>
          <a:bodyPr wrap="none" rtlCol="0">
            <a:spAutoFit/>
          </a:bodyPr>
          <a:lstStyle/>
          <a:p>
            <a:r>
              <a:rPr lang="en-US" sz="4400" b="1" dirty="0">
                <a:solidFill>
                  <a:schemeClr val="tx2"/>
                </a:solidFill>
              </a:rPr>
              <a:t>MEME</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389237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BB8E-567A-4342-BC22-2BA112C5AFA0}"/>
              </a:ext>
            </a:extLst>
          </p:cNvPr>
          <p:cNvSpPr>
            <a:spLocks noGrp="1"/>
          </p:cNvSpPr>
          <p:nvPr>
            <p:ph type="title"/>
          </p:nvPr>
        </p:nvSpPr>
        <p:spPr/>
        <p:txBody>
          <a:bodyPr/>
          <a:lstStyle/>
          <a:p>
            <a:r>
              <a:rPr lang="en-US" dirty="0"/>
              <a:t>Making a model</a:t>
            </a:r>
          </a:p>
        </p:txBody>
      </p:sp>
      <p:pic>
        <p:nvPicPr>
          <p:cNvPr id="4" name="Picture 3">
            <a:extLst>
              <a:ext uri="{FF2B5EF4-FFF2-40B4-BE49-F238E27FC236}">
                <a16:creationId xmlns:a16="http://schemas.microsoft.com/office/drawing/2014/main" id="{53F5C35C-BECD-4800-A146-BEEE244B0E94}"/>
              </a:ext>
            </a:extLst>
          </p:cNvPr>
          <p:cNvPicPr>
            <a:picLocks noChangeAspect="1"/>
          </p:cNvPicPr>
          <p:nvPr/>
        </p:nvPicPr>
        <p:blipFill>
          <a:blip r:embed="rId3"/>
          <a:stretch>
            <a:fillRect/>
          </a:stretch>
        </p:blipFill>
        <p:spPr>
          <a:xfrm>
            <a:off x="867709" y="2038386"/>
            <a:ext cx="7288364" cy="3962364"/>
          </a:xfrm>
          <a:prstGeom prst="rect">
            <a:avLst/>
          </a:prstGeom>
          <a:ln>
            <a:solidFill>
              <a:schemeClr val="accent2"/>
            </a:solidFill>
          </a:ln>
        </p:spPr>
      </p:pic>
      <p:sp>
        <p:nvSpPr>
          <p:cNvPr id="5" name="Arrow: Right 4">
            <a:extLst>
              <a:ext uri="{FF2B5EF4-FFF2-40B4-BE49-F238E27FC236}">
                <a16:creationId xmlns:a16="http://schemas.microsoft.com/office/drawing/2014/main" id="{75BF7576-1A14-4A8B-8ACB-2CDFC7DE933A}"/>
              </a:ext>
            </a:extLst>
          </p:cNvPr>
          <p:cNvSpPr/>
          <p:nvPr/>
        </p:nvSpPr>
        <p:spPr>
          <a:xfrm rot="12803200">
            <a:off x="1598524" y="2737129"/>
            <a:ext cx="1367588" cy="74950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8" name="Content Placeholder 2">
            <a:extLst>
              <a:ext uri="{FF2B5EF4-FFF2-40B4-BE49-F238E27FC236}">
                <a16:creationId xmlns:a16="http://schemas.microsoft.com/office/drawing/2014/main" id="{97B87020-1463-4F45-AABD-B5CC480D9E19}"/>
              </a:ext>
            </a:extLst>
          </p:cNvPr>
          <p:cNvSpPr txBox="1">
            <a:spLocks/>
          </p:cNvSpPr>
          <p:nvPr/>
        </p:nvSpPr>
        <p:spPr>
          <a:xfrm>
            <a:off x="2634772" y="2844954"/>
            <a:ext cx="2124308" cy="375208"/>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t>Add a component</a:t>
            </a:r>
          </a:p>
        </p:txBody>
      </p:sp>
    </p:spTree>
    <p:extLst>
      <p:ext uri="{BB962C8B-B14F-4D97-AF65-F5344CB8AC3E}">
        <p14:creationId xmlns:p14="http://schemas.microsoft.com/office/powerpoint/2010/main" val="255292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BB25B9-6741-460E-82A4-EABD6A7DC65F}"/>
              </a:ext>
            </a:extLst>
          </p:cNvPr>
          <p:cNvPicPr>
            <a:picLocks noChangeAspect="1"/>
          </p:cNvPicPr>
          <p:nvPr/>
        </p:nvPicPr>
        <p:blipFill>
          <a:blip r:embed="rId3"/>
          <a:stretch>
            <a:fillRect/>
          </a:stretch>
        </p:blipFill>
        <p:spPr>
          <a:xfrm>
            <a:off x="867708" y="2038386"/>
            <a:ext cx="7288364" cy="3933324"/>
          </a:xfrm>
          <a:prstGeom prst="rect">
            <a:avLst/>
          </a:prstGeom>
          <a:ln>
            <a:solidFill>
              <a:schemeClr val="accent2"/>
            </a:solidFill>
          </a:ln>
        </p:spPr>
      </p:pic>
      <p:sp>
        <p:nvSpPr>
          <p:cNvPr id="7" name="Arrow: Right 6">
            <a:extLst>
              <a:ext uri="{FF2B5EF4-FFF2-40B4-BE49-F238E27FC236}">
                <a16:creationId xmlns:a16="http://schemas.microsoft.com/office/drawing/2014/main" id="{50EB6650-C81F-46D7-8D4F-CF78F4F7CFFF}"/>
              </a:ext>
            </a:extLst>
          </p:cNvPr>
          <p:cNvSpPr/>
          <p:nvPr/>
        </p:nvSpPr>
        <p:spPr>
          <a:xfrm>
            <a:off x="2576229" y="3681646"/>
            <a:ext cx="1367588" cy="74950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9" name="Content Placeholder 2">
            <a:extLst>
              <a:ext uri="{FF2B5EF4-FFF2-40B4-BE49-F238E27FC236}">
                <a16:creationId xmlns:a16="http://schemas.microsoft.com/office/drawing/2014/main" id="{980878FD-B5B9-4392-9CC7-934CC76A30FE}"/>
              </a:ext>
            </a:extLst>
          </p:cNvPr>
          <p:cNvSpPr txBox="1">
            <a:spLocks/>
          </p:cNvSpPr>
          <p:nvPr/>
        </p:nvSpPr>
        <p:spPr>
          <a:xfrm>
            <a:off x="1407527" y="4073521"/>
            <a:ext cx="1852496" cy="859243"/>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Add information</a:t>
            </a:r>
          </a:p>
        </p:txBody>
      </p:sp>
      <p:sp>
        <p:nvSpPr>
          <p:cNvPr id="10" name="Arrow: Right 9">
            <a:extLst>
              <a:ext uri="{FF2B5EF4-FFF2-40B4-BE49-F238E27FC236}">
                <a16:creationId xmlns:a16="http://schemas.microsoft.com/office/drawing/2014/main" id="{A16A0676-7D10-4042-BC36-D74DC00D1209}"/>
              </a:ext>
            </a:extLst>
          </p:cNvPr>
          <p:cNvSpPr/>
          <p:nvPr/>
        </p:nvSpPr>
        <p:spPr>
          <a:xfrm rot="9025672">
            <a:off x="6761383" y="4156216"/>
            <a:ext cx="1367588" cy="74950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1" name="Content Placeholder 2">
            <a:extLst>
              <a:ext uri="{FF2B5EF4-FFF2-40B4-BE49-F238E27FC236}">
                <a16:creationId xmlns:a16="http://schemas.microsoft.com/office/drawing/2014/main" id="{88F99851-30E5-459D-B994-2E4A1BAE0394}"/>
              </a:ext>
            </a:extLst>
          </p:cNvPr>
          <p:cNvSpPr txBox="1">
            <a:spLocks/>
          </p:cNvSpPr>
          <p:nvPr/>
        </p:nvSpPr>
        <p:spPr>
          <a:xfrm>
            <a:off x="7738851" y="4234795"/>
            <a:ext cx="1210839" cy="392705"/>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Create!</a:t>
            </a:r>
          </a:p>
        </p:txBody>
      </p:sp>
      <p:sp>
        <p:nvSpPr>
          <p:cNvPr id="8" name="TextBox 7">
            <a:extLst>
              <a:ext uri="{FF2B5EF4-FFF2-40B4-BE49-F238E27FC236}">
                <a16:creationId xmlns:a16="http://schemas.microsoft.com/office/drawing/2014/main" id="{3E833B3E-BAE7-4DFA-88F3-5A8E6B4E5BAC}"/>
              </a:ext>
            </a:extLst>
          </p:cNvPr>
          <p:cNvSpPr txBox="1"/>
          <p:nvPr/>
        </p:nvSpPr>
        <p:spPr>
          <a:xfrm>
            <a:off x="447758" y="234491"/>
            <a:ext cx="6069290" cy="769441"/>
          </a:xfrm>
          <a:prstGeom prst="rect">
            <a:avLst/>
          </a:prstGeom>
          <a:noFill/>
        </p:spPr>
        <p:txBody>
          <a:bodyPr wrap="none" rtlCol="0">
            <a:spAutoFit/>
          </a:bodyPr>
          <a:lstStyle/>
          <a:p>
            <a:r>
              <a:rPr lang="en-US" sz="4400" b="1" dirty="0">
                <a:solidFill>
                  <a:schemeClr val="tx2"/>
                </a:solidFill>
              </a:rPr>
              <a:t>MEME – Making a Model</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164242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6F5AA7-D48C-45C2-9AD1-3F2302A2E812}"/>
              </a:ext>
            </a:extLst>
          </p:cNvPr>
          <p:cNvPicPr>
            <a:picLocks noChangeAspect="1"/>
          </p:cNvPicPr>
          <p:nvPr/>
        </p:nvPicPr>
        <p:blipFill>
          <a:blip r:embed="rId3"/>
          <a:stretch>
            <a:fillRect/>
          </a:stretch>
        </p:blipFill>
        <p:spPr>
          <a:xfrm>
            <a:off x="873783" y="2027009"/>
            <a:ext cx="7266608" cy="3931115"/>
          </a:xfrm>
          <a:prstGeom prst="rect">
            <a:avLst/>
          </a:prstGeom>
          <a:ln>
            <a:solidFill>
              <a:schemeClr val="accent2"/>
            </a:solidFill>
          </a:ln>
        </p:spPr>
      </p:pic>
      <p:sp>
        <p:nvSpPr>
          <p:cNvPr id="14" name="Arrow: Right 13">
            <a:extLst>
              <a:ext uri="{FF2B5EF4-FFF2-40B4-BE49-F238E27FC236}">
                <a16:creationId xmlns:a16="http://schemas.microsoft.com/office/drawing/2014/main" id="{889FC020-56EC-48EE-8515-FEFEBE8BC8A6}"/>
              </a:ext>
            </a:extLst>
          </p:cNvPr>
          <p:cNvSpPr/>
          <p:nvPr/>
        </p:nvSpPr>
        <p:spPr>
          <a:xfrm rot="14505273">
            <a:off x="2934375" y="3650506"/>
            <a:ext cx="1367588" cy="74950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5" name="Content Placeholder 2">
            <a:extLst>
              <a:ext uri="{FF2B5EF4-FFF2-40B4-BE49-F238E27FC236}">
                <a16:creationId xmlns:a16="http://schemas.microsoft.com/office/drawing/2014/main" id="{67D6E5E6-4A5D-4D4A-9366-02FC6C81F2D3}"/>
              </a:ext>
            </a:extLst>
          </p:cNvPr>
          <p:cNvSpPr txBox="1">
            <a:spLocks/>
          </p:cNvSpPr>
          <p:nvPr/>
        </p:nvSpPr>
        <p:spPr>
          <a:xfrm>
            <a:off x="3813356" y="4088505"/>
            <a:ext cx="1890214" cy="529215"/>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It appeared!</a:t>
            </a:r>
          </a:p>
        </p:txBody>
      </p:sp>
      <p:sp>
        <p:nvSpPr>
          <p:cNvPr id="5" name="Rectangle 4">
            <a:extLst>
              <a:ext uri="{FF2B5EF4-FFF2-40B4-BE49-F238E27FC236}">
                <a16:creationId xmlns:a16="http://schemas.microsoft.com/office/drawing/2014/main" id="{C8E4F11F-9D78-46E6-A2C6-04D551AD45AF}"/>
              </a:ext>
            </a:extLst>
          </p:cNvPr>
          <p:cNvSpPr/>
          <p:nvPr/>
        </p:nvSpPr>
        <p:spPr>
          <a:xfrm>
            <a:off x="4772992" y="2923670"/>
            <a:ext cx="1141994" cy="715072"/>
          </a:xfrm>
          <a:prstGeom prst="rect">
            <a:avLst/>
          </a:prstGeom>
          <a:solidFill>
            <a:srgbClr val="F0F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43E23678-20E4-4045-9CC9-119249EC5010}"/>
              </a:ext>
            </a:extLst>
          </p:cNvPr>
          <p:cNvSpPr/>
          <p:nvPr/>
        </p:nvSpPr>
        <p:spPr>
          <a:xfrm>
            <a:off x="887453" y="2931914"/>
            <a:ext cx="715266" cy="994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Arrow: Right 9">
            <a:extLst>
              <a:ext uri="{FF2B5EF4-FFF2-40B4-BE49-F238E27FC236}">
                <a16:creationId xmlns:a16="http://schemas.microsoft.com/office/drawing/2014/main" id="{18CB659F-BB30-492C-8A48-F77B28291559}"/>
              </a:ext>
            </a:extLst>
          </p:cNvPr>
          <p:cNvSpPr/>
          <p:nvPr/>
        </p:nvSpPr>
        <p:spPr>
          <a:xfrm rot="16933482">
            <a:off x="4365960" y="3630775"/>
            <a:ext cx="1268185" cy="7889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6" name="Content Placeholder 2">
            <a:extLst>
              <a:ext uri="{FF2B5EF4-FFF2-40B4-BE49-F238E27FC236}">
                <a16:creationId xmlns:a16="http://schemas.microsoft.com/office/drawing/2014/main" id="{B83D0D79-22D3-4731-8B87-C0128B3EF3CB}"/>
              </a:ext>
            </a:extLst>
          </p:cNvPr>
          <p:cNvSpPr txBox="1">
            <a:spLocks/>
          </p:cNvSpPr>
          <p:nvPr/>
        </p:nvSpPr>
        <p:spPr>
          <a:xfrm>
            <a:off x="4779865" y="4459824"/>
            <a:ext cx="2158145" cy="878046"/>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Now we can add another!</a:t>
            </a:r>
          </a:p>
        </p:txBody>
      </p:sp>
      <p:sp>
        <p:nvSpPr>
          <p:cNvPr id="12" name="Arrow: Right 11">
            <a:extLst>
              <a:ext uri="{FF2B5EF4-FFF2-40B4-BE49-F238E27FC236}">
                <a16:creationId xmlns:a16="http://schemas.microsoft.com/office/drawing/2014/main" id="{D87723E0-B85F-4849-879E-4AFA055335C7}"/>
              </a:ext>
            </a:extLst>
          </p:cNvPr>
          <p:cNvSpPr/>
          <p:nvPr/>
        </p:nvSpPr>
        <p:spPr>
          <a:xfrm rot="12688722">
            <a:off x="1578570" y="3388767"/>
            <a:ext cx="1268185" cy="78896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350"/>
          </a:p>
        </p:txBody>
      </p:sp>
      <p:sp>
        <p:nvSpPr>
          <p:cNvPr id="13" name="Content Placeholder 2">
            <a:extLst>
              <a:ext uri="{FF2B5EF4-FFF2-40B4-BE49-F238E27FC236}">
                <a16:creationId xmlns:a16="http://schemas.microsoft.com/office/drawing/2014/main" id="{0DA9298B-B3A5-4873-BF44-47311CF6F992}"/>
              </a:ext>
            </a:extLst>
          </p:cNvPr>
          <p:cNvSpPr txBox="1">
            <a:spLocks/>
          </p:cNvSpPr>
          <p:nvPr/>
        </p:nvSpPr>
        <p:spPr>
          <a:xfrm>
            <a:off x="2486483" y="3961852"/>
            <a:ext cx="2496998" cy="1335076"/>
          </a:xfrm>
          <a:prstGeom prst="rect">
            <a:avLst/>
          </a:prstGeom>
        </p:spPr>
        <p:style>
          <a:lnRef idx="2">
            <a:schemeClr val="accent2"/>
          </a:lnRef>
          <a:fillRef idx="1">
            <a:schemeClr val="lt1"/>
          </a:fillRef>
          <a:effectRef idx="0">
            <a:schemeClr val="accent2"/>
          </a:effectRef>
          <a:fontRef idx="minor">
            <a:schemeClr val="dk1"/>
          </a:fontRef>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Now that there are two, we can connect them</a:t>
            </a:r>
          </a:p>
        </p:txBody>
      </p:sp>
      <p:sp>
        <p:nvSpPr>
          <p:cNvPr id="18" name="TextBox 17">
            <a:extLst>
              <a:ext uri="{FF2B5EF4-FFF2-40B4-BE49-F238E27FC236}">
                <a16:creationId xmlns:a16="http://schemas.microsoft.com/office/drawing/2014/main" id="{32E4EFAB-0722-4B50-95D9-ACA597F045DC}"/>
              </a:ext>
            </a:extLst>
          </p:cNvPr>
          <p:cNvSpPr txBox="1"/>
          <p:nvPr/>
        </p:nvSpPr>
        <p:spPr>
          <a:xfrm>
            <a:off x="447758" y="234491"/>
            <a:ext cx="6069290" cy="769441"/>
          </a:xfrm>
          <a:prstGeom prst="rect">
            <a:avLst/>
          </a:prstGeom>
          <a:noFill/>
        </p:spPr>
        <p:txBody>
          <a:bodyPr wrap="none" rtlCol="0">
            <a:spAutoFit/>
          </a:bodyPr>
          <a:lstStyle/>
          <a:p>
            <a:r>
              <a:rPr lang="en-US" sz="4400" b="1" dirty="0">
                <a:solidFill>
                  <a:schemeClr val="tx2"/>
                </a:solidFill>
              </a:rPr>
              <a:t>MEME – Making a Model</a:t>
            </a:r>
            <a:endParaRPr lang="en-US" sz="4400" dirty="0">
              <a:solidFill>
                <a:srgbClr val="FF0000"/>
              </a:solidFill>
              <a:latin typeface="Stencil" pitchFamily="82" charset="0"/>
            </a:endParaRPr>
          </a:p>
        </p:txBody>
      </p:sp>
    </p:spTree>
    <p:extLst>
      <p:ext uri="{BB962C8B-B14F-4D97-AF65-F5344CB8AC3E}">
        <p14:creationId xmlns:p14="http://schemas.microsoft.com/office/powerpoint/2010/main" val="7927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5"/>
                                        </p:tgtEl>
                                      </p:cBhvr>
                                    </p:animEffect>
                                    <p:set>
                                      <p:cBhvr>
                                        <p:cTn id="18" dur="1" fill="hold">
                                          <p:stCondLst>
                                            <p:cond delay="499"/>
                                          </p:stCondLst>
                                        </p:cTn>
                                        <p:tgtEl>
                                          <p:spTgt spid="1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xit" presetSubtype="0" fill="hold" grpId="0"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xit" presetSubtype="0" fill="hold" grpId="0"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5" grpId="0" animBg="1"/>
      <p:bldP spid="9" grpId="0" animBg="1"/>
      <p:bldP spid="10" grpId="0" animBg="1"/>
      <p:bldP spid="10" grpId="1" animBg="1"/>
      <p:bldP spid="16" grpId="0" animBg="1"/>
      <p:bldP spid="16" grpId="1" animBg="1"/>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11191</TotalTime>
  <Words>797</Words>
  <Application>Microsoft Macintosh PowerPoint</Application>
  <PresentationFormat>On-screen Show (4:3)</PresentationFormat>
  <Paragraphs>113</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Stencil</vt:lpstr>
      <vt:lpstr>Wingdings</vt:lpstr>
      <vt:lpstr>Office Theme</vt:lpstr>
      <vt:lpstr>Lesson 1 - Day 3</vt:lpstr>
      <vt:lpstr>PowerPoint Presentation</vt:lpstr>
      <vt:lpstr>STOP &amp; THINK!</vt:lpstr>
      <vt:lpstr>PowerPoint Presentation</vt:lpstr>
      <vt:lpstr>PowerPoint Presentation</vt:lpstr>
      <vt:lpstr>Making a model…</vt:lpstr>
      <vt:lpstr>Making a model</vt:lpstr>
      <vt:lpstr>PowerPoint Presentation</vt:lpstr>
      <vt:lpstr>PowerPoint Presentation</vt:lpstr>
      <vt:lpstr>PowerPoint Presentation</vt:lpstr>
      <vt:lpstr>PowerPoint Presentation</vt:lpstr>
      <vt:lpstr>PowerPoint Presentation</vt:lpstr>
      <vt:lpstr>PowerPoint Presentation</vt:lpstr>
      <vt:lpstr>BEFORE YOU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 Dianovsky</dc:creator>
  <cp:lastModifiedBy>Danielle Murphy</cp:lastModifiedBy>
  <cp:revision>210</cp:revision>
  <dcterms:created xsi:type="dcterms:W3CDTF">2013-01-03T16:21:51Z</dcterms:created>
  <dcterms:modified xsi:type="dcterms:W3CDTF">2021-12-21T23:11:40Z</dcterms:modified>
</cp:coreProperties>
</file>