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Stardos Stencil"/>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eS8t8q8cY5QBlYwq5HL8Kgj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tardosStencil-bold.fntdata"/><Relationship Id="rId6" Type="http://schemas.openxmlformats.org/officeDocument/2006/relationships/slide" Target="slides/slide1.xml"/><Relationship Id="rId18" Type="http://schemas.openxmlformats.org/officeDocument/2006/relationships/font" Target="fonts/StardosStenci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e2fcfad46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6e2fcfad46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Materials: L0 HO and EP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L0 learning goals:</a:t>
            </a:r>
            <a:endParaRPr/>
          </a:p>
          <a:p>
            <a:pPr indent="0" lvl="0" marL="11430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Students develop a definition of models and create a class list of model criteria: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 Epistemic learning goals (ELG):</a:t>
            </a:r>
            <a:endParaRPr sz="10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000">
                <a:latin typeface="Arial"/>
                <a:ea typeface="Arial"/>
                <a:cs typeface="Arial"/>
                <a:sym typeface="Arial"/>
              </a:rPr>
              <a:t>As a community we have criteria that we can use to develop, evaluate, and revise models. These are shared norms we all agree to and follow.</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87" name="Google Shape;87;g6e2fcfad46_3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200"/>
              <a:buFont typeface="Calibri"/>
              <a:buAutoNum type="arabicPeriod"/>
            </a:pPr>
            <a:r>
              <a:rPr lang="en-US"/>
              <a:t>Model A is just wrong – moths/butterflies go through the cocoon transformation, frogs don’t!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has more steps, and therefore explains more.</a:t>
            </a:r>
            <a:endParaRPr/>
          </a:p>
        </p:txBody>
      </p:sp>
      <p:sp>
        <p:nvSpPr>
          <p:cNvPr id="184" name="Google Shape;18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 (this should help students understand the usefulness of box-and-arrow models):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is prettier</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is very complicated, with too many details: you can’t see what’s going on</a:t>
            </a:r>
            <a:endParaRPr/>
          </a:p>
          <a:p>
            <a:pPr indent="0" lvl="1" marL="457200" rtl="0" algn="l">
              <a:lnSpc>
                <a:spcPct val="100000"/>
              </a:lnSpc>
              <a:spcBef>
                <a:spcPts val="0"/>
              </a:spcBef>
              <a:spcAft>
                <a:spcPts val="0"/>
              </a:spcAft>
              <a:buSzPts val="1400"/>
              <a:buNone/>
            </a:pPr>
            <a:r>
              <a:rPr lang="en-US"/>
              <a:t>does model A not include mechanisms?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isn’t as pretty</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is clearer: you can see the steps and understand how volcanoes form</a:t>
            </a:r>
            <a:endParaRPr/>
          </a:p>
          <a:p>
            <a:pPr indent="0" lvl="0" marL="0" rtl="0" algn="l">
              <a:lnSpc>
                <a:spcPct val="100000"/>
              </a:lnSpc>
              <a:spcBef>
                <a:spcPts val="0"/>
              </a:spcBef>
              <a:spcAft>
                <a:spcPts val="0"/>
              </a:spcAft>
              <a:buSzPts val="1400"/>
              <a:buNone/>
            </a:pPr>
            <a:r>
              <a:t/>
            </a:r>
            <a:endParaRPr/>
          </a:p>
        </p:txBody>
      </p:sp>
      <p:sp>
        <p:nvSpPr>
          <p:cNvPr id="221" name="Google Shape;22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does not explain, it just shows the phenomenon without explaining WHY it happens 🡪 this doesn’t answer the question</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explains it a bit better (answers the question). It’s not clear that the pictures add anything here… could do without them (again, we’re trying to move kids away from wanting pictures.</a:t>
            </a:r>
            <a:endParaRPr/>
          </a:p>
        </p:txBody>
      </p:sp>
      <p:sp>
        <p:nvSpPr>
          <p:cNvPr id="238" name="Google Shape;23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Use this  “Stop &amp; Think” as a do now. Tell students they will be thinking about what is a scientific model  and what makes for a good scientific model in this next activity.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hold a class discussion at this point. Just let them do the STOP &amp; THINK, maybe solicit one or two answers and move on. Keep this very brief.</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95" name="Google Shape;9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Scientific Reasons: </a:t>
            </a:r>
            <a:r>
              <a:rPr b="0" lang="en-US" sz="1200">
                <a:solidFill>
                  <a:schemeClr val="dk1"/>
                </a:solidFill>
                <a:latin typeface="Calibri"/>
                <a:ea typeface="Calibri"/>
                <a:cs typeface="Calibri"/>
                <a:sym typeface="Calibri"/>
              </a:rPr>
              <a:t>tell the students that before we discuss scientific models, we first need to discuss the importance of giving reasons in science</a:t>
            </a:r>
            <a:r>
              <a:rPr b="1"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Emphasize to students that scientists and non-scientists, like lawyers and accountants, give reasons for their suggestions. The goal is for students to develop a habit of articulating reasons, asking others for reasons and generating productive disagreement.  Even when they agree, students should still make sure they agree for the same reasons. When we discuss what is a scientific model they will have to back their ideas with reasons!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content is somewhat secondary at this point because they don’t have a lot of evidence to support their arguments.]</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Remind students of the goal for today’s discourse in class. Remind students that </a:t>
            </a:r>
            <a:r>
              <a:rPr lang="en-US" sz="1200"/>
              <a:t>It’s OK if they end up disagreeing, but they should discuss things thoroughly to see if they can come to an agreement.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they work later in the activity, walk around and make sure they are in fact using the stems, giving and asking for reasons . Give them positive feedback when they do, and push them to use the stems if they are not. Reasons are really critical piece of science, the more you emphasize them the better the students will be at articulating their ideas in speech and writing. </a:t>
            </a:r>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Evaluating models (20-25 min)</a:t>
            </a:r>
            <a:r>
              <a:rPr lang="en-US" sz="1200">
                <a:solidFill>
                  <a:schemeClr val="dk1"/>
                </a:solidFill>
                <a:latin typeface="Calibri"/>
                <a:ea typeface="Calibri"/>
                <a:cs typeface="Calibri"/>
                <a:sym typeface="Calibri"/>
              </a:rPr>
              <a:t> Tell students that in the next activity they will continue giving reasons when thinking about and evaluating models. This time the focus is on what makes for a good model. Explain the task, as described in the slide, to the students. They need to move back and forth  from individual work to pair work.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MOVE TO THE NEXT SLIDE UNTIL STUDENTS COMPLETE THE MODEL EVALUATION.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5 pairs of models and then one single model (frog). Each pair of models differs in one important aspect (which we discuss in the slides with the models- slide 8 and up). Read the notes for those slides for tips on what to push for when asking for model criteria. </a:t>
            </a:r>
            <a:endParaRPr sz="1200">
              <a:solidFill>
                <a:schemeClr val="dk1"/>
              </a:solidFill>
              <a:latin typeface="Calibri"/>
              <a:ea typeface="Calibri"/>
              <a:cs typeface="Calibri"/>
              <a:sym typeface="Calibri"/>
            </a:endParaRPr>
          </a:p>
        </p:txBody>
      </p:sp>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n-US" sz="1200">
                <a:solidFill>
                  <a:schemeClr val="dk1"/>
                </a:solidFill>
                <a:latin typeface="Calibri"/>
                <a:ea typeface="Calibri"/>
                <a:cs typeface="Calibri"/>
                <a:sym typeface="Calibri"/>
              </a:rPr>
              <a:t>END OF DAY 1</a:t>
            </a:r>
            <a:endParaRPr/>
          </a:p>
          <a:p>
            <a:pPr indent="0" lvl="0" marL="0" rtl="0" algn="l">
              <a:lnSpc>
                <a:spcPct val="100000"/>
              </a:lnSpc>
              <a:spcBef>
                <a:spcPts val="0"/>
              </a:spcBef>
              <a:spcAft>
                <a:spcPts val="0"/>
              </a:spcAft>
              <a:buSzPts val="1400"/>
              <a:buNone/>
            </a:pPr>
            <a:r>
              <a:t/>
            </a:r>
            <a:endParaRPr b="1"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Evaluating models (20-25 min)</a:t>
            </a:r>
            <a:r>
              <a:rPr lang="en-US" sz="1200">
                <a:solidFill>
                  <a:schemeClr val="dk1"/>
                </a:solidFill>
                <a:latin typeface="Calibri"/>
                <a:ea typeface="Calibri"/>
                <a:cs typeface="Calibri"/>
                <a:sym typeface="Calibri"/>
              </a:rPr>
              <a:t> Tell students that in the next activity they will continue giving reasons when thinking about and evaluating models. This time the focus is on what makes for a good model. Explain the task, as described in the slide, to the students. They need to move back and forth  from individual work to pair work.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MOVE TO THE NEXT SLIDE UNTIL STUDENTS COMPLETE THE MODEL EVALUATION.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5 pairs of models and then one single model (frog). Each pair of models differs in one important aspect (which we discuss in the slides with the models- slide 8 and up). Read the notes for those slides for tips on what to push for when asking for model criteria. </a:t>
            </a:r>
            <a:endParaRPr sz="1200">
              <a:solidFill>
                <a:schemeClr val="dk1"/>
              </a:solidFill>
              <a:latin typeface="Calibri"/>
              <a:ea typeface="Calibri"/>
              <a:cs typeface="Calibri"/>
              <a:sym typeface="Calibri"/>
            </a:endParaRPr>
          </a:p>
        </p:txBody>
      </p:sp>
      <p:sp>
        <p:nvSpPr>
          <p:cNvPr id="132" name="Google Shape;1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are 5 pairs, try to have students do as many as they can, and at LEAST the first 3. Don’t discuss each pair, let them work through all the pairs, and make sure they are on task. This should not take forever about 20-25 min for 5 pairs and the frog model. </a:t>
            </a:r>
            <a:endParaRPr/>
          </a:p>
        </p:txBody>
      </p:sp>
      <p:sp>
        <p:nvSpPr>
          <p:cNvPr id="144" name="Google Shape;14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Model B has a contradiction – it’s not possible that the bones both dissolved and washed away AND became hard and turned into rock.</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is inaccurate, its WRONG – bones do not turn into rock</a:t>
            </a:r>
            <a:endParaRPr/>
          </a:p>
        </p:txBody>
      </p:sp>
      <p:sp>
        <p:nvSpPr>
          <p:cNvPr id="151" name="Google Shape;15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does NOT fit the evidence- it postulates meat as the cause but 65% of the people who got sick did not eat meat, and all the people who got sick had eaten lettuce.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Both models fit the first evidence, but only model B can explain the second evidence. The second evidence contradicts model A</a:t>
            </a:r>
            <a:endParaRPr/>
          </a:p>
        </p:txBody>
      </p:sp>
      <p:sp>
        <p:nvSpPr>
          <p:cNvPr id="175" name="Google Shape;17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6e2fcfad46_3_0"/>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Modeling</a:t>
            </a:r>
            <a:endParaRPr/>
          </a:p>
        </p:txBody>
      </p:sp>
      <p:sp>
        <p:nvSpPr>
          <p:cNvPr id="90" name="Google Shape;90;g6e2fcfad46_3_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a:t>What is Scientific Modeling?</a:t>
            </a:r>
            <a:endParaRPr/>
          </a:p>
        </p:txBody>
      </p:sp>
      <p:sp>
        <p:nvSpPr>
          <p:cNvPr id="91" name="Google Shape;91;g6e2fcfad46_3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cxnSp>
        <p:nvCxnSpPr>
          <p:cNvPr id="186" name="Google Shape;186;p14"/>
          <p:cNvCxnSpPr>
            <a:stCxn id="187" idx="0"/>
          </p:cNvCxnSpPr>
          <p:nvPr/>
        </p:nvCxnSpPr>
        <p:spPr>
          <a:xfrm flipH="1" rot="10800000">
            <a:off x="3239662" y="5602905"/>
            <a:ext cx="646800" cy="4437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88" name="Google Shape;188;p14"/>
          <p:cNvSpPr txBox="1"/>
          <p:nvPr>
            <p:ph idx="12" type="sldNum"/>
          </p:nvPr>
        </p:nvSpPr>
        <p:spPr>
          <a:xfrm>
            <a:off x="8553872" y="6400900"/>
            <a:ext cx="52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sz="2400"/>
              <a:t>‹#›</a:t>
            </a:fld>
            <a:endParaRPr sz="2400"/>
          </a:p>
        </p:txBody>
      </p:sp>
      <p:sp>
        <p:nvSpPr>
          <p:cNvPr id="189" name="Google Shape;189;p14"/>
          <p:cNvSpPr/>
          <p:nvPr/>
        </p:nvSpPr>
        <p:spPr>
          <a:xfrm>
            <a:off x="0" y="192943"/>
            <a:ext cx="9144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Calibri"/>
                <a:ea typeface="Calibri"/>
                <a:cs typeface="Calibri"/>
                <a:sym typeface="Calibri"/>
              </a:rPr>
              <a:t>3. Which of these three models is a better explanation of the development of a frog?</a:t>
            </a:r>
            <a:endParaRPr b="0" i="0" sz="2000" u="none" cap="none" strike="noStrike">
              <a:solidFill>
                <a:schemeClr val="dk1"/>
              </a:solidFill>
              <a:latin typeface="Calibri"/>
              <a:ea typeface="Calibri"/>
              <a:cs typeface="Calibri"/>
              <a:sym typeface="Calibri"/>
            </a:endParaRPr>
          </a:p>
        </p:txBody>
      </p:sp>
      <p:cxnSp>
        <p:nvCxnSpPr>
          <p:cNvPr id="190" name="Google Shape;190;p14"/>
          <p:cNvCxnSpPr>
            <a:stCxn id="191" idx="0"/>
            <a:endCxn id="192" idx="2"/>
          </p:cNvCxnSpPr>
          <p:nvPr/>
        </p:nvCxnSpPr>
        <p:spPr>
          <a:xfrm rot="10800000">
            <a:off x="3451639" y="2073379"/>
            <a:ext cx="786900" cy="4599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93" name="Google Shape;193;p14"/>
          <p:cNvSpPr txBox="1"/>
          <p:nvPr/>
        </p:nvSpPr>
        <p:spPr>
          <a:xfrm>
            <a:off x="3501819" y="5141120"/>
            <a:ext cx="1217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a:t>
            </a:r>
            <a:endParaRPr b="0" i="0" sz="1400" u="none" cap="none" strike="noStrike">
              <a:solidFill>
                <a:srgbClr val="000000"/>
              </a:solidFill>
              <a:latin typeface="Arial"/>
              <a:ea typeface="Arial"/>
              <a:cs typeface="Arial"/>
              <a:sym typeface="Arial"/>
            </a:endParaRPr>
          </a:p>
        </p:txBody>
      </p:sp>
      <p:sp>
        <p:nvSpPr>
          <p:cNvPr id="191" name="Google Shape;191;p14"/>
          <p:cNvSpPr txBox="1"/>
          <p:nvPr/>
        </p:nvSpPr>
        <p:spPr>
          <a:xfrm>
            <a:off x="3648289" y="2533279"/>
            <a:ext cx="11805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Froglet</a:t>
            </a:r>
            <a:endParaRPr b="0" i="0" sz="1400" u="none" cap="none" strike="noStrike">
              <a:solidFill>
                <a:srgbClr val="000000"/>
              </a:solidFill>
              <a:latin typeface="Arial"/>
              <a:ea typeface="Arial"/>
              <a:cs typeface="Arial"/>
              <a:sym typeface="Arial"/>
            </a:endParaRPr>
          </a:p>
        </p:txBody>
      </p:sp>
      <p:sp>
        <p:nvSpPr>
          <p:cNvPr id="194" name="Google Shape;194;p14"/>
          <p:cNvSpPr txBox="1"/>
          <p:nvPr/>
        </p:nvSpPr>
        <p:spPr>
          <a:xfrm>
            <a:off x="3147670" y="3683494"/>
            <a:ext cx="2556300" cy="8310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 with front and hind legs</a:t>
            </a:r>
            <a:endParaRPr b="0" i="0" sz="1400" u="none" cap="none" strike="noStrike">
              <a:solidFill>
                <a:srgbClr val="000000"/>
              </a:solidFill>
              <a:latin typeface="Arial"/>
              <a:ea typeface="Arial"/>
              <a:cs typeface="Arial"/>
              <a:sym typeface="Arial"/>
            </a:endParaRPr>
          </a:p>
        </p:txBody>
      </p:sp>
      <p:sp>
        <p:nvSpPr>
          <p:cNvPr id="192" name="Google Shape;192;p14"/>
          <p:cNvSpPr txBox="1"/>
          <p:nvPr/>
        </p:nvSpPr>
        <p:spPr>
          <a:xfrm>
            <a:off x="2991265" y="1611553"/>
            <a:ext cx="9210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Adult</a:t>
            </a:r>
            <a:endParaRPr b="0" i="0" sz="1400" u="none" cap="none" strike="noStrike">
              <a:solidFill>
                <a:srgbClr val="000000"/>
              </a:solidFill>
              <a:latin typeface="Arial"/>
              <a:ea typeface="Arial"/>
              <a:cs typeface="Arial"/>
              <a:sym typeface="Arial"/>
            </a:endParaRPr>
          </a:p>
        </p:txBody>
      </p:sp>
      <p:cxnSp>
        <p:nvCxnSpPr>
          <p:cNvPr id="195" name="Google Shape;195;p14"/>
          <p:cNvCxnSpPr>
            <a:stCxn id="194" idx="0"/>
            <a:endCxn id="191" idx="2"/>
          </p:cNvCxnSpPr>
          <p:nvPr/>
        </p:nvCxnSpPr>
        <p:spPr>
          <a:xfrm rot="10800000">
            <a:off x="4238620" y="2994994"/>
            <a:ext cx="187200" cy="6885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196" name="Google Shape;196;p14"/>
          <p:cNvCxnSpPr>
            <a:stCxn id="193" idx="0"/>
            <a:endCxn id="194" idx="2"/>
          </p:cNvCxnSpPr>
          <p:nvPr/>
        </p:nvCxnSpPr>
        <p:spPr>
          <a:xfrm flipH="1" rot="10800000">
            <a:off x="4110669" y="4514420"/>
            <a:ext cx="315300" cy="6267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97" name="Google Shape;197;p14"/>
          <p:cNvSpPr txBox="1"/>
          <p:nvPr/>
        </p:nvSpPr>
        <p:spPr>
          <a:xfrm>
            <a:off x="556525" y="3161275"/>
            <a:ext cx="1217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a:t>
            </a:r>
            <a:endParaRPr b="0" i="0" sz="1400" u="none" cap="none" strike="noStrike">
              <a:solidFill>
                <a:srgbClr val="000000"/>
              </a:solidFill>
              <a:latin typeface="Arial"/>
              <a:ea typeface="Arial"/>
              <a:cs typeface="Arial"/>
              <a:sym typeface="Arial"/>
            </a:endParaRPr>
          </a:p>
        </p:txBody>
      </p:sp>
      <p:sp>
        <p:nvSpPr>
          <p:cNvPr id="198" name="Google Shape;198;p14"/>
          <p:cNvSpPr txBox="1"/>
          <p:nvPr/>
        </p:nvSpPr>
        <p:spPr>
          <a:xfrm>
            <a:off x="556516" y="1732247"/>
            <a:ext cx="10395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Frog</a:t>
            </a:r>
            <a:endParaRPr b="0" i="0" sz="1400" u="none" cap="none" strike="noStrike">
              <a:solidFill>
                <a:srgbClr val="000000"/>
              </a:solidFill>
              <a:latin typeface="Arial"/>
              <a:ea typeface="Arial"/>
              <a:cs typeface="Arial"/>
              <a:sym typeface="Arial"/>
            </a:endParaRPr>
          </a:p>
        </p:txBody>
      </p:sp>
      <p:cxnSp>
        <p:nvCxnSpPr>
          <p:cNvPr id="199" name="Google Shape;199;p14"/>
          <p:cNvCxnSpPr>
            <a:stCxn id="197" idx="0"/>
            <a:endCxn id="198" idx="2"/>
          </p:cNvCxnSpPr>
          <p:nvPr/>
        </p:nvCxnSpPr>
        <p:spPr>
          <a:xfrm rot="10800000">
            <a:off x="1076275" y="2194075"/>
            <a:ext cx="89100" cy="9672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87" name="Google Shape;187;p14"/>
          <p:cNvSpPr txBox="1"/>
          <p:nvPr/>
        </p:nvSpPr>
        <p:spPr>
          <a:xfrm>
            <a:off x="2897812" y="6046605"/>
            <a:ext cx="683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Egg</a:t>
            </a:r>
            <a:endParaRPr b="0" i="0" sz="1400" u="none" cap="none" strike="noStrike">
              <a:solidFill>
                <a:srgbClr val="000000"/>
              </a:solidFill>
              <a:latin typeface="Arial"/>
              <a:ea typeface="Arial"/>
              <a:cs typeface="Arial"/>
              <a:sym typeface="Arial"/>
            </a:endParaRPr>
          </a:p>
        </p:txBody>
      </p:sp>
      <p:sp>
        <p:nvSpPr>
          <p:cNvPr id="200" name="Google Shape;200;p14"/>
          <p:cNvSpPr txBox="1"/>
          <p:nvPr/>
        </p:nvSpPr>
        <p:spPr>
          <a:xfrm>
            <a:off x="858074" y="4497037"/>
            <a:ext cx="7779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Egg</a:t>
            </a:r>
            <a:endParaRPr b="0" i="0" sz="1400" u="none" cap="none" strike="noStrike">
              <a:solidFill>
                <a:srgbClr val="000000"/>
              </a:solidFill>
              <a:latin typeface="Arial"/>
              <a:ea typeface="Arial"/>
              <a:cs typeface="Arial"/>
              <a:sym typeface="Arial"/>
            </a:endParaRPr>
          </a:p>
        </p:txBody>
      </p:sp>
      <p:cxnSp>
        <p:nvCxnSpPr>
          <p:cNvPr id="201" name="Google Shape;201;p14"/>
          <p:cNvCxnSpPr>
            <a:stCxn id="200" idx="0"/>
            <a:endCxn id="197" idx="2"/>
          </p:cNvCxnSpPr>
          <p:nvPr/>
        </p:nvCxnSpPr>
        <p:spPr>
          <a:xfrm rot="10800000">
            <a:off x="1165424" y="3622837"/>
            <a:ext cx="81600" cy="8742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202" name="Google Shape;202;p14"/>
          <p:cNvSpPr txBox="1"/>
          <p:nvPr/>
        </p:nvSpPr>
        <p:spPr>
          <a:xfrm>
            <a:off x="222557" y="805939"/>
            <a:ext cx="326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Model A: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Frog Development</a:t>
            </a:r>
            <a:endParaRPr b="0" i="0" sz="1400" u="none" cap="none" strike="noStrike">
              <a:solidFill>
                <a:srgbClr val="000000"/>
              </a:solidFill>
              <a:latin typeface="Arial"/>
              <a:ea typeface="Arial"/>
              <a:cs typeface="Arial"/>
              <a:sym typeface="Arial"/>
            </a:endParaRPr>
          </a:p>
        </p:txBody>
      </p:sp>
      <p:sp>
        <p:nvSpPr>
          <p:cNvPr id="203" name="Google Shape;203;p14"/>
          <p:cNvSpPr txBox="1"/>
          <p:nvPr/>
        </p:nvSpPr>
        <p:spPr>
          <a:xfrm>
            <a:off x="2778301" y="805950"/>
            <a:ext cx="21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Model B: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Frog Development</a:t>
            </a:r>
            <a:endParaRPr b="0" i="0" sz="1400" u="none" cap="none" strike="noStrike">
              <a:solidFill>
                <a:srgbClr val="000000"/>
              </a:solidFill>
              <a:latin typeface="Arial"/>
              <a:ea typeface="Arial"/>
              <a:cs typeface="Arial"/>
              <a:sym typeface="Arial"/>
            </a:endParaRPr>
          </a:p>
        </p:txBody>
      </p:sp>
      <p:cxnSp>
        <p:nvCxnSpPr>
          <p:cNvPr id="204" name="Google Shape;204;p14"/>
          <p:cNvCxnSpPr>
            <a:stCxn id="205" idx="0"/>
            <a:endCxn id="206" idx="2"/>
          </p:cNvCxnSpPr>
          <p:nvPr/>
        </p:nvCxnSpPr>
        <p:spPr>
          <a:xfrm rot="10800000">
            <a:off x="7606712" y="5990493"/>
            <a:ext cx="0" cy="3138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206" name="Google Shape;206;p14"/>
          <p:cNvSpPr txBox="1"/>
          <p:nvPr/>
        </p:nvSpPr>
        <p:spPr>
          <a:xfrm>
            <a:off x="6997844" y="5528858"/>
            <a:ext cx="1217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a:t>
            </a:r>
            <a:endParaRPr b="0" i="0" sz="1400" u="none" cap="none" strike="noStrike">
              <a:solidFill>
                <a:srgbClr val="000000"/>
              </a:solidFill>
              <a:latin typeface="Arial"/>
              <a:ea typeface="Arial"/>
              <a:cs typeface="Arial"/>
              <a:sym typeface="Arial"/>
            </a:endParaRPr>
          </a:p>
        </p:txBody>
      </p:sp>
      <p:sp>
        <p:nvSpPr>
          <p:cNvPr id="207" name="Google Shape;207;p14"/>
          <p:cNvSpPr txBox="1"/>
          <p:nvPr/>
        </p:nvSpPr>
        <p:spPr>
          <a:xfrm>
            <a:off x="6927414" y="2803829"/>
            <a:ext cx="11805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Froglet</a:t>
            </a:r>
            <a:endParaRPr b="0" i="0" sz="1400" u="none" cap="none" strike="noStrike">
              <a:solidFill>
                <a:srgbClr val="000000"/>
              </a:solidFill>
              <a:latin typeface="Arial"/>
              <a:ea typeface="Arial"/>
              <a:cs typeface="Arial"/>
              <a:sym typeface="Arial"/>
            </a:endParaRPr>
          </a:p>
        </p:txBody>
      </p:sp>
      <p:sp>
        <p:nvSpPr>
          <p:cNvPr id="208" name="Google Shape;208;p14"/>
          <p:cNvSpPr txBox="1"/>
          <p:nvPr/>
        </p:nvSpPr>
        <p:spPr>
          <a:xfrm>
            <a:off x="6372945" y="3570581"/>
            <a:ext cx="2556300" cy="8310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 with front and hind legs</a:t>
            </a:r>
            <a:endParaRPr b="0" i="0" sz="1400" u="none" cap="none" strike="noStrike">
              <a:solidFill>
                <a:srgbClr val="000000"/>
              </a:solidFill>
              <a:latin typeface="Arial"/>
              <a:ea typeface="Arial"/>
              <a:cs typeface="Arial"/>
              <a:sym typeface="Arial"/>
            </a:endParaRPr>
          </a:p>
        </p:txBody>
      </p:sp>
      <p:sp>
        <p:nvSpPr>
          <p:cNvPr id="209" name="Google Shape;209;p14"/>
          <p:cNvSpPr txBox="1"/>
          <p:nvPr/>
        </p:nvSpPr>
        <p:spPr>
          <a:xfrm>
            <a:off x="6596590" y="1206153"/>
            <a:ext cx="9210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Adult</a:t>
            </a:r>
            <a:endParaRPr b="0" i="0" sz="1400" u="none" cap="none" strike="noStrike">
              <a:solidFill>
                <a:srgbClr val="000000"/>
              </a:solidFill>
              <a:latin typeface="Arial"/>
              <a:ea typeface="Arial"/>
              <a:cs typeface="Arial"/>
              <a:sym typeface="Arial"/>
            </a:endParaRPr>
          </a:p>
        </p:txBody>
      </p:sp>
      <p:sp>
        <p:nvSpPr>
          <p:cNvPr id="205" name="Google Shape;205;p14"/>
          <p:cNvSpPr txBox="1"/>
          <p:nvPr/>
        </p:nvSpPr>
        <p:spPr>
          <a:xfrm>
            <a:off x="7264862" y="6304293"/>
            <a:ext cx="683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Egg</a:t>
            </a:r>
            <a:endParaRPr b="0" i="0" sz="1400" u="none" cap="none" strike="noStrike">
              <a:solidFill>
                <a:srgbClr val="000000"/>
              </a:solidFill>
              <a:latin typeface="Arial"/>
              <a:ea typeface="Arial"/>
              <a:cs typeface="Arial"/>
              <a:sym typeface="Arial"/>
            </a:endParaRPr>
          </a:p>
        </p:txBody>
      </p:sp>
      <p:sp>
        <p:nvSpPr>
          <p:cNvPr id="210" name="Google Shape;210;p14"/>
          <p:cNvSpPr txBox="1"/>
          <p:nvPr/>
        </p:nvSpPr>
        <p:spPr>
          <a:xfrm>
            <a:off x="5759378" y="806027"/>
            <a:ext cx="3267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Model C: Frog Development</a:t>
            </a:r>
            <a:endParaRPr b="0" i="0" sz="1400" u="none" cap="none" strike="noStrike">
              <a:solidFill>
                <a:srgbClr val="000000"/>
              </a:solidFill>
              <a:latin typeface="Arial"/>
              <a:ea typeface="Arial"/>
              <a:cs typeface="Arial"/>
              <a:sym typeface="Arial"/>
            </a:endParaRPr>
          </a:p>
        </p:txBody>
      </p:sp>
      <p:sp>
        <p:nvSpPr>
          <p:cNvPr id="211" name="Google Shape;211;p14"/>
          <p:cNvSpPr txBox="1"/>
          <p:nvPr/>
        </p:nvSpPr>
        <p:spPr>
          <a:xfrm>
            <a:off x="6202950" y="4753400"/>
            <a:ext cx="28932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Sometimes it rains</a:t>
            </a:r>
            <a:endParaRPr b="0" i="0" sz="1400" u="none" cap="none" strike="noStrike">
              <a:solidFill>
                <a:srgbClr val="000000"/>
              </a:solidFill>
              <a:latin typeface="Arial"/>
              <a:ea typeface="Arial"/>
              <a:cs typeface="Arial"/>
              <a:sym typeface="Arial"/>
            </a:endParaRPr>
          </a:p>
        </p:txBody>
      </p:sp>
      <p:cxnSp>
        <p:nvCxnSpPr>
          <p:cNvPr id="212" name="Google Shape;212;p14"/>
          <p:cNvCxnSpPr>
            <a:stCxn id="206" idx="0"/>
            <a:endCxn id="211" idx="2"/>
          </p:cNvCxnSpPr>
          <p:nvPr/>
        </p:nvCxnSpPr>
        <p:spPr>
          <a:xfrm flipH="1" rot="10800000">
            <a:off x="7606694" y="5215058"/>
            <a:ext cx="42900" cy="3138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213" name="Google Shape;213;p14"/>
          <p:cNvCxnSpPr>
            <a:stCxn id="211" idx="0"/>
            <a:endCxn id="208" idx="2"/>
          </p:cNvCxnSpPr>
          <p:nvPr/>
        </p:nvCxnSpPr>
        <p:spPr>
          <a:xfrm flipH="1" rot="10800000">
            <a:off x="7649550" y="4401500"/>
            <a:ext cx="1500" cy="3519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214" name="Google Shape;214;p14"/>
          <p:cNvSpPr txBox="1"/>
          <p:nvPr/>
        </p:nvSpPr>
        <p:spPr>
          <a:xfrm>
            <a:off x="5759375" y="2005888"/>
            <a:ext cx="3322500" cy="4599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Sometimes there are flies</a:t>
            </a:r>
            <a:endParaRPr b="0" i="0" sz="1400" u="none" cap="none" strike="noStrike">
              <a:solidFill>
                <a:srgbClr val="000000"/>
              </a:solidFill>
              <a:latin typeface="Arial"/>
              <a:ea typeface="Arial"/>
              <a:cs typeface="Arial"/>
              <a:sym typeface="Arial"/>
            </a:endParaRPr>
          </a:p>
        </p:txBody>
      </p:sp>
      <p:cxnSp>
        <p:nvCxnSpPr>
          <p:cNvPr id="215" name="Google Shape;215;p14"/>
          <p:cNvCxnSpPr>
            <a:stCxn id="208" idx="0"/>
            <a:endCxn id="207" idx="2"/>
          </p:cNvCxnSpPr>
          <p:nvPr/>
        </p:nvCxnSpPr>
        <p:spPr>
          <a:xfrm rot="10800000">
            <a:off x="7517595" y="3265481"/>
            <a:ext cx="133500" cy="3051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216" name="Google Shape;216;p14"/>
          <p:cNvCxnSpPr>
            <a:stCxn id="207" idx="0"/>
            <a:endCxn id="214" idx="2"/>
          </p:cNvCxnSpPr>
          <p:nvPr/>
        </p:nvCxnSpPr>
        <p:spPr>
          <a:xfrm rot="10800000">
            <a:off x="7420764" y="2465729"/>
            <a:ext cx="96900" cy="3381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217" name="Google Shape;217;p14"/>
          <p:cNvCxnSpPr>
            <a:stCxn id="214" idx="0"/>
            <a:endCxn id="209" idx="2"/>
          </p:cNvCxnSpPr>
          <p:nvPr/>
        </p:nvCxnSpPr>
        <p:spPr>
          <a:xfrm rot="10800000">
            <a:off x="7057025" y="1667788"/>
            <a:ext cx="363600" cy="338100"/>
          </a:xfrm>
          <a:prstGeom prst="straightConnector1">
            <a:avLst/>
          </a:prstGeom>
          <a:solidFill>
            <a:schemeClr val="accent3"/>
          </a:solidFill>
          <a:ln cap="flat" cmpd="sng" w="19050">
            <a:solidFill>
              <a:srgbClr val="718840"/>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idx="12" type="sldNum"/>
          </p:nvPr>
        </p:nvSpPr>
        <p:spPr>
          <a:xfrm>
            <a:off x="7010401" y="649290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24" name="Google Shape;224;p15"/>
          <p:cNvSpPr txBox="1"/>
          <p:nvPr/>
        </p:nvSpPr>
        <p:spPr>
          <a:xfrm>
            <a:off x="122278" y="5271230"/>
            <a:ext cx="1928889" cy="707886"/>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Pressures build up under ground</a:t>
            </a:r>
            <a:endParaRPr b="0" i="0" sz="1400" u="none" cap="none" strike="noStrike">
              <a:solidFill>
                <a:srgbClr val="000000"/>
              </a:solidFill>
              <a:latin typeface="Arial"/>
              <a:ea typeface="Arial"/>
              <a:cs typeface="Arial"/>
              <a:sym typeface="Arial"/>
            </a:endParaRPr>
          </a:p>
        </p:txBody>
      </p:sp>
      <p:sp>
        <p:nvSpPr>
          <p:cNvPr id="225" name="Google Shape;225;p15"/>
          <p:cNvSpPr txBox="1"/>
          <p:nvPr/>
        </p:nvSpPr>
        <p:spPr>
          <a:xfrm>
            <a:off x="2658200" y="4831501"/>
            <a:ext cx="2133600" cy="1916400"/>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Pressure pushes underground magma up towards the surface of the earth</a:t>
            </a:r>
            <a:endParaRPr b="0" i="0" sz="1400" u="none" cap="none" strike="noStrike">
              <a:solidFill>
                <a:srgbClr val="000000"/>
              </a:solidFill>
              <a:latin typeface="Arial"/>
              <a:ea typeface="Arial"/>
              <a:cs typeface="Arial"/>
              <a:sym typeface="Arial"/>
            </a:endParaRPr>
          </a:p>
        </p:txBody>
      </p:sp>
      <p:sp>
        <p:nvSpPr>
          <p:cNvPr id="226" name="Google Shape;226;p15"/>
          <p:cNvSpPr txBox="1"/>
          <p:nvPr/>
        </p:nvSpPr>
        <p:spPr>
          <a:xfrm>
            <a:off x="5555088" y="5064160"/>
            <a:ext cx="1796207" cy="1323439"/>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magma breaks through the surface of the earth</a:t>
            </a:r>
            <a:endParaRPr b="0" i="0" sz="1400" u="none" cap="none" strike="noStrike">
              <a:solidFill>
                <a:srgbClr val="000000"/>
              </a:solidFill>
              <a:latin typeface="Arial"/>
              <a:ea typeface="Arial"/>
              <a:cs typeface="Arial"/>
              <a:sym typeface="Arial"/>
            </a:endParaRPr>
          </a:p>
        </p:txBody>
      </p:sp>
      <p:sp>
        <p:nvSpPr>
          <p:cNvPr id="227" name="Google Shape;227;p15"/>
          <p:cNvSpPr txBox="1"/>
          <p:nvPr/>
        </p:nvSpPr>
        <p:spPr>
          <a:xfrm>
            <a:off x="7688687" y="5328343"/>
            <a:ext cx="1197736" cy="400110"/>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Eruption!</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0" y="33825"/>
            <a:ext cx="91439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4. Which of these two models is better if you want to explain why volcanoes erupt?</a:t>
            </a:r>
            <a:endParaRPr b="0" i="0" sz="1800" u="none" cap="none" strike="noStrike">
              <a:solidFill>
                <a:schemeClr val="dk1"/>
              </a:solidFill>
              <a:latin typeface="Calibri"/>
              <a:ea typeface="Calibri"/>
              <a:cs typeface="Calibri"/>
              <a:sym typeface="Calibri"/>
            </a:endParaRPr>
          </a:p>
        </p:txBody>
      </p:sp>
      <p:cxnSp>
        <p:nvCxnSpPr>
          <p:cNvPr id="229" name="Google Shape;229;p15"/>
          <p:cNvCxnSpPr>
            <a:stCxn id="225" idx="3"/>
            <a:endCxn id="226" idx="1"/>
          </p:cNvCxnSpPr>
          <p:nvPr/>
        </p:nvCxnSpPr>
        <p:spPr>
          <a:xfrm flipH="1" rot="10800000">
            <a:off x="4791800" y="5725801"/>
            <a:ext cx="763200" cy="63900"/>
          </a:xfrm>
          <a:prstGeom prst="straightConnector1">
            <a:avLst/>
          </a:prstGeom>
          <a:solidFill>
            <a:schemeClr val="lt1"/>
          </a:solidFill>
          <a:ln cap="flat" cmpd="sng" w="19050">
            <a:solidFill>
              <a:schemeClr val="accent2"/>
            </a:solidFill>
            <a:prstDash val="solid"/>
            <a:round/>
            <a:headEnd len="sm" w="sm" type="none"/>
            <a:tailEnd len="med" w="med" type="triangle"/>
          </a:ln>
        </p:spPr>
      </p:cxnSp>
      <p:cxnSp>
        <p:nvCxnSpPr>
          <p:cNvPr id="230" name="Google Shape;230;p15"/>
          <p:cNvCxnSpPr>
            <a:stCxn id="226" idx="3"/>
            <a:endCxn id="227" idx="1"/>
          </p:cNvCxnSpPr>
          <p:nvPr/>
        </p:nvCxnSpPr>
        <p:spPr>
          <a:xfrm flipH="1" rot="10800000">
            <a:off x="7351295" y="5528480"/>
            <a:ext cx="337500" cy="197400"/>
          </a:xfrm>
          <a:prstGeom prst="straightConnector1">
            <a:avLst/>
          </a:prstGeom>
          <a:solidFill>
            <a:schemeClr val="lt1"/>
          </a:solidFill>
          <a:ln cap="flat" cmpd="sng" w="19050">
            <a:solidFill>
              <a:schemeClr val="accent2"/>
            </a:solidFill>
            <a:prstDash val="solid"/>
            <a:round/>
            <a:headEnd len="sm" w="sm" type="none"/>
            <a:tailEnd len="med" w="med" type="triangle"/>
          </a:ln>
        </p:spPr>
      </p:cxnSp>
      <p:cxnSp>
        <p:nvCxnSpPr>
          <p:cNvPr id="231" name="Google Shape;231;p15"/>
          <p:cNvCxnSpPr>
            <a:stCxn id="224" idx="3"/>
            <a:endCxn id="225" idx="1"/>
          </p:cNvCxnSpPr>
          <p:nvPr/>
        </p:nvCxnSpPr>
        <p:spPr>
          <a:xfrm>
            <a:off x="2051167" y="5625173"/>
            <a:ext cx="606900" cy="164400"/>
          </a:xfrm>
          <a:prstGeom prst="straightConnector1">
            <a:avLst/>
          </a:prstGeom>
          <a:solidFill>
            <a:schemeClr val="lt1"/>
          </a:solidFill>
          <a:ln cap="flat" cmpd="sng" w="19050">
            <a:solidFill>
              <a:schemeClr val="accent2"/>
            </a:solidFill>
            <a:prstDash val="solid"/>
            <a:round/>
            <a:headEnd len="sm" w="sm" type="none"/>
            <a:tailEnd len="med" w="med" type="triangle"/>
          </a:ln>
        </p:spPr>
      </p:cxnSp>
      <p:sp>
        <p:nvSpPr>
          <p:cNvPr id="232" name="Google Shape;232;p15"/>
          <p:cNvSpPr/>
          <p:nvPr/>
        </p:nvSpPr>
        <p:spPr>
          <a:xfrm>
            <a:off x="152400" y="447454"/>
            <a:ext cx="218136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A: Volcano</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152399" y="4579422"/>
            <a:ext cx="218136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B: Volcano</a:t>
            </a:r>
            <a:endParaRPr b="0" i="0" sz="1400" u="none" cap="none" strike="noStrike">
              <a:solidFill>
                <a:srgbClr val="000000"/>
              </a:solidFill>
              <a:latin typeface="Arial"/>
              <a:ea typeface="Arial"/>
              <a:cs typeface="Arial"/>
              <a:sym typeface="Arial"/>
            </a:endParaRPr>
          </a:p>
        </p:txBody>
      </p:sp>
      <p:pic>
        <p:nvPicPr>
          <p:cNvPr descr="A close up of a map&#10;&#10;Description automatically generated" id="234" name="Google Shape;234;p15"/>
          <p:cNvPicPr preferRelativeResize="0"/>
          <p:nvPr/>
        </p:nvPicPr>
        <p:blipFill rotWithShape="1">
          <a:blip r:embed="rId3">
            <a:alphaModFix/>
          </a:blip>
          <a:srcRect b="0" l="0" r="0" t="0"/>
          <a:stretch/>
        </p:blipFill>
        <p:spPr>
          <a:xfrm>
            <a:off x="972354" y="967354"/>
            <a:ext cx="7199290" cy="32196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idx="12" type="sldNum"/>
          </p:nvPr>
        </p:nvSpPr>
        <p:spPr>
          <a:xfrm>
            <a:off x="6948956" y="6492903"/>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41" name="Google Shape;241;p16"/>
          <p:cNvSpPr txBox="1"/>
          <p:nvPr/>
        </p:nvSpPr>
        <p:spPr>
          <a:xfrm>
            <a:off x="1184587" y="3079000"/>
            <a:ext cx="1442703" cy="369332"/>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We eat food</a:t>
            </a:r>
            <a:endParaRPr b="0" i="0" sz="1400" u="none" cap="none" strike="noStrike">
              <a:solidFill>
                <a:srgbClr val="000000"/>
              </a:solidFill>
              <a:latin typeface="Arial"/>
              <a:ea typeface="Arial"/>
              <a:cs typeface="Arial"/>
              <a:sym typeface="Arial"/>
            </a:endParaRPr>
          </a:p>
        </p:txBody>
      </p:sp>
      <p:sp>
        <p:nvSpPr>
          <p:cNvPr id="242" name="Google Shape;242;p16"/>
          <p:cNvSpPr txBox="1"/>
          <p:nvPr/>
        </p:nvSpPr>
        <p:spPr>
          <a:xfrm>
            <a:off x="1861219" y="3827634"/>
            <a:ext cx="34512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stomach breaks down the food</a:t>
            </a:r>
            <a:endParaRPr b="0" i="0" sz="1400" u="none" cap="none" strike="noStrike">
              <a:solidFill>
                <a:srgbClr val="000000"/>
              </a:solidFill>
              <a:latin typeface="Arial"/>
              <a:ea typeface="Arial"/>
              <a:cs typeface="Arial"/>
              <a:sym typeface="Arial"/>
            </a:endParaRPr>
          </a:p>
        </p:txBody>
      </p:sp>
      <p:sp>
        <p:nvSpPr>
          <p:cNvPr id="243" name="Google Shape;243;p16"/>
          <p:cNvSpPr txBox="1"/>
          <p:nvPr/>
        </p:nvSpPr>
        <p:spPr>
          <a:xfrm>
            <a:off x="2834636" y="4576251"/>
            <a:ext cx="32580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food gets turned into energy</a:t>
            </a:r>
            <a:endParaRPr b="0" i="0" sz="1400" u="none" cap="none" strike="noStrike">
              <a:solidFill>
                <a:srgbClr val="000000"/>
              </a:solidFill>
              <a:latin typeface="Arial"/>
              <a:ea typeface="Arial"/>
              <a:cs typeface="Arial"/>
              <a:sym typeface="Arial"/>
            </a:endParaRPr>
          </a:p>
        </p:txBody>
      </p:sp>
      <p:sp>
        <p:nvSpPr>
          <p:cNvPr id="244" name="Google Shape;244;p16"/>
          <p:cNvSpPr txBox="1"/>
          <p:nvPr/>
        </p:nvSpPr>
        <p:spPr>
          <a:xfrm>
            <a:off x="1670280" y="5337646"/>
            <a:ext cx="38331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body uses the energy to get bigger</a:t>
            </a:r>
            <a:endParaRPr b="0" i="0" sz="1400" u="none" cap="none" strike="noStrike">
              <a:solidFill>
                <a:srgbClr val="000000"/>
              </a:solidFill>
              <a:latin typeface="Arial"/>
              <a:ea typeface="Arial"/>
              <a:cs typeface="Arial"/>
              <a:sym typeface="Arial"/>
            </a:endParaRPr>
          </a:p>
        </p:txBody>
      </p:sp>
      <p:sp>
        <p:nvSpPr>
          <p:cNvPr id="245" name="Google Shape;245;p16"/>
          <p:cNvSpPr txBox="1"/>
          <p:nvPr/>
        </p:nvSpPr>
        <p:spPr>
          <a:xfrm>
            <a:off x="7168266" y="5860209"/>
            <a:ext cx="13368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People grow</a:t>
            </a:r>
            <a:endParaRPr b="0" i="0" sz="1400" u="none" cap="none" strike="noStrike">
              <a:solidFill>
                <a:srgbClr val="000000"/>
              </a:solidFill>
              <a:latin typeface="Arial"/>
              <a:ea typeface="Arial"/>
              <a:cs typeface="Arial"/>
              <a:sym typeface="Arial"/>
            </a:endParaRPr>
          </a:p>
        </p:txBody>
      </p:sp>
      <p:sp>
        <p:nvSpPr>
          <p:cNvPr id="246" name="Google Shape;246;p16"/>
          <p:cNvSpPr txBox="1"/>
          <p:nvPr/>
        </p:nvSpPr>
        <p:spPr>
          <a:xfrm>
            <a:off x="184602"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19 inches</a:t>
            </a:r>
            <a:endParaRPr b="0" i="0" sz="1800" u="none" cap="none" strike="noStrike">
              <a:solidFill>
                <a:schemeClr val="lt1"/>
              </a:solidFill>
              <a:latin typeface="Times New Roman"/>
              <a:ea typeface="Times New Roman"/>
              <a:cs typeface="Times New Roman"/>
              <a:sym typeface="Times New Roman"/>
            </a:endParaRPr>
          </a:p>
        </p:txBody>
      </p:sp>
      <p:sp>
        <p:nvSpPr>
          <p:cNvPr id="247" name="Google Shape;247;p16"/>
          <p:cNvSpPr txBox="1"/>
          <p:nvPr/>
        </p:nvSpPr>
        <p:spPr>
          <a:xfrm>
            <a:off x="1658028"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37 inches</a:t>
            </a:r>
            <a:endParaRPr b="0" i="0" sz="1800" u="none" cap="none" strike="noStrike">
              <a:solidFill>
                <a:schemeClr val="lt1"/>
              </a:solidFill>
              <a:latin typeface="Times New Roman"/>
              <a:ea typeface="Times New Roman"/>
              <a:cs typeface="Times New Roman"/>
              <a:sym typeface="Times New Roman"/>
            </a:endParaRPr>
          </a:p>
        </p:txBody>
      </p:sp>
      <p:sp>
        <p:nvSpPr>
          <p:cNvPr id="248" name="Google Shape;248;p16"/>
          <p:cNvSpPr txBox="1"/>
          <p:nvPr/>
        </p:nvSpPr>
        <p:spPr>
          <a:xfrm>
            <a:off x="3131454"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46 inches</a:t>
            </a:r>
            <a:endParaRPr b="0" i="0" sz="1800" u="none" cap="none" strike="noStrike">
              <a:solidFill>
                <a:schemeClr val="lt1"/>
              </a:solidFill>
              <a:latin typeface="Times New Roman"/>
              <a:ea typeface="Times New Roman"/>
              <a:cs typeface="Times New Roman"/>
              <a:sym typeface="Times New Roman"/>
            </a:endParaRPr>
          </a:p>
        </p:txBody>
      </p:sp>
      <p:sp>
        <p:nvSpPr>
          <p:cNvPr id="249" name="Google Shape;249;p16"/>
          <p:cNvSpPr txBox="1"/>
          <p:nvPr/>
        </p:nvSpPr>
        <p:spPr>
          <a:xfrm>
            <a:off x="4690914"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53 inches</a:t>
            </a:r>
            <a:endParaRPr b="0" i="0" sz="1800" u="none" cap="none" strike="noStrike">
              <a:solidFill>
                <a:schemeClr val="lt1"/>
              </a:solidFill>
              <a:latin typeface="Times New Roman"/>
              <a:ea typeface="Times New Roman"/>
              <a:cs typeface="Times New Roman"/>
              <a:sym typeface="Times New Roman"/>
            </a:endParaRPr>
          </a:p>
        </p:txBody>
      </p:sp>
      <p:sp>
        <p:nvSpPr>
          <p:cNvPr id="250" name="Google Shape;250;p16"/>
          <p:cNvSpPr txBox="1"/>
          <p:nvPr/>
        </p:nvSpPr>
        <p:spPr>
          <a:xfrm>
            <a:off x="6311909"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59 inches</a:t>
            </a:r>
            <a:endParaRPr b="0" i="0" sz="1800" u="none" cap="none" strike="noStrike">
              <a:solidFill>
                <a:schemeClr val="lt1"/>
              </a:solidFill>
              <a:latin typeface="Times New Roman"/>
              <a:ea typeface="Times New Roman"/>
              <a:cs typeface="Times New Roman"/>
              <a:sym typeface="Times New Roman"/>
            </a:endParaRPr>
          </a:p>
        </p:txBody>
      </p:sp>
      <p:sp>
        <p:nvSpPr>
          <p:cNvPr id="251" name="Google Shape;251;p16"/>
          <p:cNvSpPr txBox="1"/>
          <p:nvPr/>
        </p:nvSpPr>
        <p:spPr>
          <a:xfrm>
            <a:off x="7782794"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67 inches</a:t>
            </a:r>
            <a:endParaRPr b="0" i="0" sz="1800" u="none" cap="none" strike="noStrike">
              <a:solidFill>
                <a:schemeClr val="lt1"/>
              </a:solidFill>
              <a:latin typeface="Times New Roman"/>
              <a:ea typeface="Times New Roman"/>
              <a:cs typeface="Times New Roman"/>
              <a:sym typeface="Times New Roman"/>
            </a:endParaRPr>
          </a:p>
        </p:txBody>
      </p:sp>
      <p:cxnSp>
        <p:nvCxnSpPr>
          <p:cNvPr id="252" name="Google Shape;252;p16"/>
          <p:cNvCxnSpPr>
            <a:stCxn id="246" idx="3"/>
            <a:endCxn id="247" idx="1"/>
          </p:cNvCxnSpPr>
          <p:nvPr/>
        </p:nvCxnSpPr>
        <p:spPr>
          <a:xfrm>
            <a:off x="1361202" y="1265713"/>
            <a:ext cx="2967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3" name="Google Shape;253;p16"/>
          <p:cNvCxnSpPr>
            <a:stCxn id="247" idx="3"/>
            <a:endCxn id="248" idx="1"/>
          </p:cNvCxnSpPr>
          <p:nvPr/>
        </p:nvCxnSpPr>
        <p:spPr>
          <a:xfrm>
            <a:off x="2834628" y="1265713"/>
            <a:ext cx="2967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4" name="Google Shape;254;p16"/>
          <p:cNvCxnSpPr>
            <a:stCxn id="248" idx="3"/>
            <a:endCxn id="249" idx="1"/>
          </p:cNvCxnSpPr>
          <p:nvPr/>
        </p:nvCxnSpPr>
        <p:spPr>
          <a:xfrm>
            <a:off x="4308054" y="1265713"/>
            <a:ext cx="3828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5" name="Google Shape;255;p16"/>
          <p:cNvCxnSpPr>
            <a:stCxn id="249" idx="3"/>
            <a:endCxn id="250" idx="1"/>
          </p:cNvCxnSpPr>
          <p:nvPr/>
        </p:nvCxnSpPr>
        <p:spPr>
          <a:xfrm>
            <a:off x="5867514" y="1265713"/>
            <a:ext cx="4443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6" name="Google Shape;256;p16"/>
          <p:cNvCxnSpPr>
            <a:stCxn id="250" idx="3"/>
            <a:endCxn id="251" idx="1"/>
          </p:cNvCxnSpPr>
          <p:nvPr/>
        </p:nvCxnSpPr>
        <p:spPr>
          <a:xfrm>
            <a:off x="7488509" y="1265713"/>
            <a:ext cx="2943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7" name="Google Shape;257;p16"/>
          <p:cNvCxnSpPr>
            <a:stCxn id="241" idx="3"/>
            <a:endCxn id="242" idx="0"/>
          </p:cNvCxnSpPr>
          <p:nvPr/>
        </p:nvCxnSpPr>
        <p:spPr>
          <a:xfrm>
            <a:off x="2627290" y="3263666"/>
            <a:ext cx="959400" cy="564000"/>
          </a:xfrm>
          <a:prstGeom prst="straightConnector1">
            <a:avLst/>
          </a:prstGeom>
          <a:solidFill>
            <a:schemeClr val="accent5"/>
          </a:solidFill>
          <a:ln cap="flat" cmpd="sng" w="19050">
            <a:solidFill>
              <a:srgbClr val="367D90"/>
            </a:solidFill>
            <a:prstDash val="solid"/>
            <a:round/>
            <a:headEnd len="sm" w="sm" type="none"/>
            <a:tailEnd len="med" w="med" type="triangle"/>
          </a:ln>
        </p:spPr>
      </p:cxnSp>
      <p:cxnSp>
        <p:nvCxnSpPr>
          <p:cNvPr id="258" name="Google Shape;258;p16"/>
          <p:cNvCxnSpPr>
            <a:stCxn id="242" idx="2"/>
            <a:endCxn id="243" idx="0"/>
          </p:cNvCxnSpPr>
          <p:nvPr/>
        </p:nvCxnSpPr>
        <p:spPr>
          <a:xfrm>
            <a:off x="3586819" y="4196934"/>
            <a:ext cx="876900" cy="379200"/>
          </a:xfrm>
          <a:prstGeom prst="straightConnector1">
            <a:avLst/>
          </a:prstGeom>
          <a:solidFill>
            <a:schemeClr val="accent5"/>
          </a:solidFill>
          <a:ln cap="flat" cmpd="sng" w="19050">
            <a:solidFill>
              <a:srgbClr val="367D90"/>
            </a:solidFill>
            <a:prstDash val="solid"/>
            <a:round/>
            <a:headEnd len="sm" w="sm" type="none"/>
            <a:tailEnd len="med" w="med" type="triangle"/>
          </a:ln>
        </p:spPr>
      </p:cxnSp>
      <p:cxnSp>
        <p:nvCxnSpPr>
          <p:cNvPr id="259" name="Google Shape;259;p16"/>
          <p:cNvCxnSpPr>
            <a:stCxn id="243" idx="2"/>
            <a:endCxn id="244" idx="0"/>
          </p:cNvCxnSpPr>
          <p:nvPr/>
        </p:nvCxnSpPr>
        <p:spPr>
          <a:xfrm flipH="1">
            <a:off x="3586736" y="4945551"/>
            <a:ext cx="876900" cy="392100"/>
          </a:xfrm>
          <a:prstGeom prst="straightConnector1">
            <a:avLst/>
          </a:prstGeom>
          <a:solidFill>
            <a:schemeClr val="accent5"/>
          </a:solidFill>
          <a:ln cap="flat" cmpd="sng" w="19050">
            <a:solidFill>
              <a:srgbClr val="367D90"/>
            </a:solidFill>
            <a:prstDash val="solid"/>
            <a:round/>
            <a:headEnd len="sm" w="sm" type="none"/>
            <a:tailEnd len="med" w="med" type="triangle"/>
          </a:ln>
        </p:spPr>
      </p:cxnSp>
      <p:cxnSp>
        <p:nvCxnSpPr>
          <p:cNvPr id="260" name="Google Shape;260;p16"/>
          <p:cNvCxnSpPr>
            <a:stCxn id="244" idx="3"/>
            <a:endCxn id="245" idx="1"/>
          </p:cNvCxnSpPr>
          <p:nvPr/>
        </p:nvCxnSpPr>
        <p:spPr>
          <a:xfrm>
            <a:off x="5503380" y="5522296"/>
            <a:ext cx="1665000" cy="522600"/>
          </a:xfrm>
          <a:prstGeom prst="straightConnector1">
            <a:avLst/>
          </a:prstGeom>
          <a:solidFill>
            <a:schemeClr val="accent5"/>
          </a:solidFill>
          <a:ln cap="flat" cmpd="sng" w="19050">
            <a:solidFill>
              <a:srgbClr val="367D90"/>
            </a:solidFill>
            <a:prstDash val="solid"/>
            <a:round/>
            <a:headEnd len="sm" w="sm" type="none"/>
            <a:tailEnd len="med" w="med" type="triangle"/>
          </a:ln>
        </p:spPr>
      </p:cxnSp>
      <p:pic>
        <p:nvPicPr>
          <p:cNvPr descr="Confused person" id="261" name="Google Shape;261;p16"/>
          <p:cNvPicPr preferRelativeResize="0"/>
          <p:nvPr/>
        </p:nvPicPr>
        <p:blipFill rotWithShape="1">
          <a:blip r:embed="rId3">
            <a:alphaModFix/>
          </a:blip>
          <a:srcRect b="0" l="0" r="0" t="0"/>
          <a:stretch/>
        </p:blipFill>
        <p:spPr>
          <a:xfrm>
            <a:off x="8033580" y="1812377"/>
            <a:ext cx="652800" cy="652814"/>
          </a:xfrm>
          <a:prstGeom prst="rect">
            <a:avLst/>
          </a:prstGeom>
          <a:noFill/>
          <a:ln>
            <a:noFill/>
          </a:ln>
        </p:spPr>
      </p:pic>
      <p:pic>
        <p:nvPicPr>
          <p:cNvPr descr="Baby crawling" id="262" name="Google Shape;262;p16"/>
          <p:cNvPicPr preferRelativeResize="0"/>
          <p:nvPr/>
        </p:nvPicPr>
        <p:blipFill rotWithShape="1">
          <a:blip r:embed="rId4">
            <a:alphaModFix/>
          </a:blip>
          <a:srcRect b="0" l="0" r="0" t="0"/>
          <a:stretch/>
        </p:blipFill>
        <p:spPr>
          <a:xfrm>
            <a:off x="1861221" y="1788175"/>
            <a:ext cx="652811" cy="652811"/>
          </a:xfrm>
          <a:prstGeom prst="rect">
            <a:avLst/>
          </a:prstGeom>
          <a:noFill/>
          <a:ln>
            <a:noFill/>
          </a:ln>
        </p:spPr>
      </p:pic>
      <p:pic>
        <p:nvPicPr>
          <p:cNvPr descr="Baby" id="263" name="Google Shape;263;p16"/>
          <p:cNvPicPr preferRelativeResize="0"/>
          <p:nvPr/>
        </p:nvPicPr>
        <p:blipFill rotWithShape="1">
          <a:blip r:embed="rId5">
            <a:alphaModFix/>
          </a:blip>
          <a:srcRect b="0" l="0" r="0" t="0"/>
          <a:stretch/>
        </p:blipFill>
        <p:spPr>
          <a:xfrm>
            <a:off x="392500" y="1788190"/>
            <a:ext cx="652800" cy="652764"/>
          </a:xfrm>
          <a:prstGeom prst="rect">
            <a:avLst/>
          </a:prstGeom>
          <a:noFill/>
          <a:ln>
            <a:noFill/>
          </a:ln>
        </p:spPr>
      </p:pic>
      <p:sp>
        <p:nvSpPr>
          <p:cNvPr id="264" name="Google Shape;264;p16"/>
          <p:cNvSpPr/>
          <p:nvPr/>
        </p:nvSpPr>
        <p:spPr>
          <a:xfrm>
            <a:off x="0" y="137358"/>
            <a:ext cx="91439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5. Which of these two models is better if you want to explain how people grow?</a:t>
            </a:r>
            <a:endParaRPr b="0" i="0" sz="1800" u="none" cap="none" strike="noStrike">
              <a:solidFill>
                <a:schemeClr val="dk1"/>
              </a:solidFill>
              <a:latin typeface="Calibri"/>
              <a:ea typeface="Calibri"/>
              <a:cs typeface="Calibri"/>
              <a:sym typeface="Calibri"/>
            </a:endParaRPr>
          </a:p>
        </p:txBody>
      </p:sp>
      <p:sp>
        <p:nvSpPr>
          <p:cNvPr id="265" name="Google Shape;265;p16"/>
          <p:cNvSpPr/>
          <p:nvPr/>
        </p:nvSpPr>
        <p:spPr>
          <a:xfrm>
            <a:off x="181225" y="506701"/>
            <a:ext cx="914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A: How People Grow</a:t>
            </a:r>
            <a:endParaRPr b="0" i="0" sz="1400" u="none" cap="none" strike="noStrike">
              <a:solidFill>
                <a:srgbClr val="000000"/>
              </a:solidFill>
              <a:latin typeface="Arial"/>
              <a:ea typeface="Arial"/>
              <a:cs typeface="Arial"/>
              <a:sym typeface="Arial"/>
            </a:endParaRPr>
          </a:p>
        </p:txBody>
      </p:sp>
      <p:sp>
        <p:nvSpPr>
          <p:cNvPr id="266" name="Google Shape;266;p16"/>
          <p:cNvSpPr/>
          <p:nvPr/>
        </p:nvSpPr>
        <p:spPr>
          <a:xfrm>
            <a:off x="152399" y="2640326"/>
            <a:ext cx="914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B: How People Grow</a:t>
            </a:r>
            <a:endParaRPr b="0" i="0" sz="1400" u="none" cap="none" strike="noStrike">
              <a:solidFill>
                <a:srgbClr val="000000"/>
              </a:solidFill>
              <a:latin typeface="Arial"/>
              <a:ea typeface="Arial"/>
              <a:cs typeface="Arial"/>
              <a:sym typeface="Arial"/>
            </a:endParaRPr>
          </a:p>
        </p:txBody>
      </p:sp>
      <p:pic>
        <p:nvPicPr>
          <p:cNvPr descr="Child with balloon" id="267" name="Google Shape;267;p16"/>
          <p:cNvPicPr preferRelativeResize="0"/>
          <p:nvPr/>
        </p:nvPicPr>
        <p:blipFill rotWithShape="1">
          <a:blip r:embed="rId6">
            <a:alphaModFix/>
          </a:blip>
          <a:srcRect b="0" l="0" r="0" t="0"/>
          <a:stretch/>
        </p:blipFill>
        <p:spPr>
          <a:xfrm>
            <a:off x="3329952" y="1655461"/>
            <a:ext cx="799525" cy="799525"/>
          </a:xfrm>
          <a:prstGeom prst="rect">
            <a:avLst/>
          </a:prstGeom>
          <a:noFill/>
          <a:ln>
            <a:noFill/>
          </a:ln>
        </p:spPr>
      </p:pic>
      <p:pic>
        <p:nvPicPr>
          <p:cNvPr id="268" name="Google Shape;268;p16"/>
          <p:cNvPicPr preferRelativeResize="0"/>
          <p:nvPr/>
        </p:nvPicPr>
        <p:blipFill rotWithShape="1">
          <a:blip r:embed="rId7">
            <a:alphaModFix/>
          </a:blip>
          <a:srcRect b="12295" l="0" r="0" t="0"/>
          <a:stretch/>
        </p:blipFill>
        <p:spPr>
          <a:xfrm>
            <a:off x="4897835" y="1764000"/>
            <a:ext cx="799500" cy="701158"/>
          </a:xfrm>
          <a:prstGeom prst="rect">
            <a:avLst/>
          </a:prstGeom>
          <a:noFill/>
          <a:ln>
            <a:noFill/>
          </a:ln>
        </p:spPr>
      </p:pic>
      <p:pic>
        <p:nvPicPr>
          <p:cNvPr id="269" name="Google Shape;269;p16"/>
          <p:cNvPicPr preferRelativeResize="0"/>
          <p:nvPr/>
        </p:nvPicPr>
        <p:blipFill rotWithShape="1">
          <a:blip r:embed="rId8">
            <a:alphaModFix/>
          </a:blip>
          <a:srcRect b="12303" l="0" r="0" t="0"/>
          <a:stretch/>
        </p:blipFill>
        <p:spPr>
          <a:xfrm>
            <a:off x="6465688" y="1788202"/>
            <a:ext cx="799524" cy="701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1940690" y="74773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800000"/>
              </a:buClr>
              <a:buSzPts val="4000"/>
              <a:buFont typeface="Calibri"/>
              <a:buNone/>
            </a:pPr>
            <a:r>
              <a:rPr b="1" lang="en-US" sz="4000">
                <a:solidFill>
                  <a:srgbClr val="800000"/>
                </a:solidFill>
              </a:rPr>
              <a:t>STOP &amp; THINK!</a:t>
            </a:r>
            <a:endParaRPr/>
          </a:p>
        </p:txBody>
      </p:sp>
      <p:sp>
        <p:nvSpPr>
          <p:cNvPr id="98" name="Google Shape;98;p1"/>
          <p:cNvSpPr txBox="1"/>
          <p:nvPr>
            <p:ph idx="1" type="body"/>
          </p:nvPr>
        </p:nvSpPr>
        <p:spPr>
          <a:xfrm>
            <a:off x="3968873" y="1876631"/>
            <a:ext cx="4717927"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What is a scientific model? Explain and give an example of a scientific model.</a:t>
            </a:r>
            <a:endParaRPr/>
          </a:p>
          <a:p>
            <a:pPr indent="0" lvl="0" marL="0" rtl="0" algn="l">
              <a:lnSpc>
                <a:spcPct val="100000"/>
              </a:lnSpc>
              <a:spcBef>
                <a:spcPts val="640"/>
              </a:spcBef>
              <a:spcAft>
                <a:spcPts val="0"/>
              </a:spcAft>
              <a:buClr>
                <a:schemeClr val="dk1"/>
              </a:buClr>
              <a:buSzPts val="3200"/>
              <a:buNone/>
            </a:pPr>
            <a:r>
              <a:t/>
            </a:r>
            <a:endParaRPr/>
          </a:p>
        </p:txBody>
      </p:sp>
      <p:sp>
        <p:nvSpPr>
          <p:cNvPr id="99" name="Google Shape;9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00" name="Google Shape;100;p1"/>
          <p:cNvSpPr/>
          <p:nvPr/>
        </p:nvSpPr>
        <p:spPr>
          <a:xfrm>
            <a:off x="228600" y="747730"/>
            <a:ext cx="3298371" cy="541199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Grab a packet and put your name and information on the top of the first page.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Noto Sans Symbols"/>
              <a:buNone/>
            </a:pPr>
            <a:r>
              <a:t/>
            </a:r>
            <a:endParaRPr b="0" i="0" sz="2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Complete the </a:t>
            </a:r>
            <a:r>
              <a:rPr b="1" i="0" lang="en-US" sz="2800" u="sng" cap="none" strike="noStrike">
                <a:solidFill>
                  <a:schemeClr val="lt1"/>
                </a:solidFill>
                <a:latin typeface="Calibri"/>
                <a:ea typeface="Calibri"/>
                <a:cs typeface="Calibri"/>
                <a:sym typeface="Calibri"/>
              </a:rPr>
              <a:t>STOP &amp; THINK! </a:t>
            </a:r>
            <a:r>
              <a:rPr b="0" i="0" lang="en-US" sz="2800" u="none" cap="none" strike="noStrike">
                <a:solidFill>
                  <a:schemeClr val="lt1"/>
                </a:solidFill>
                <a:latin typeface="Calibri"/>
                <a:ea typeface="Calibri"/>
                <a:cs typeface="Calibri"/>
                <a:sym typeface="Calibri"/>
              </a:rPr>
              <a:t>question on the first page</a:t>
            </a:r>
            <a:r>
              <a:rPr b="0" i="0" lang="en-US" sz="36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447758" y="234491"/>
            <a:ext cx="4356256"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2"/>
                </a:solidFill>
                <a:latin typeface="Calibri"/>
                <a:ea typeface="Calibri"/>
                <a:cs typeface="Calibri"/>
                <a:sym typeface="Calibri"/>
              </a:rPr>
              <a:t>Scientific Reasons</a:t>
            </a:r>
            <a:r>
              <a:rPr b="0" i="0" lang="en-US" sz="4400" u="none" cap="none" strike="noStrike">
                <a:solidFill>
                  <a:srgbClr val="FF0000"/>
                </a:solidFill>
                <a:latin typeface="Calibri"/>
                <a:ea typeface="Calibri"/>
                <a:cs typeface="Calibri"/>
                <a:sym typeface="Calibri"/>
              </a:rPr>
              <a:t> </a:t>
            </a:r>
            <a:endParaRPr b="0" i="0" sz="4400" u="none" cap="none" strike="noStrike">
              <a:solidFill>
                <a:srgbClr val="FF0000"/>
              </a:solidFill>
              <a:latin typeface="Stardos Stencil"/>
              <a:ea typeface="Stardos Stencil"/>
              <a:cs typeface="Stardos Stencil"/>
              <a:sym typeface="Stardos Stencil"/>
            </a:endParaRPr>
          </a:p>
        </p:txBody>
      </p:sp>
      <p:sp>
        <p:nvSpPr>
          <p:cNvPr id="107" name="Google Shape;107;p2"/>
          <p:cNvSpPr txBox="1"/>
          <p:nvPr/>
        </p:nvSpPr>
        <p:spPr>
          <a:xfrm>
            <a:off x="216001" y="1215609"/>
            <a:ext cx="84708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Scientists provide a lot of </a:t>
            </a:r>
            <a:r>
              <a:rPr b="1" i="0" lang="en-US" sz="2800" u="sng" cap="none" strike="noStrike">
                <a:solidFill>
                  <a:schemeClr val="dk1"/>
                </a:solidFill>
                <a:latin typeface="Calibri"/>
                <a:ea typeface="Calibri"/>
                <a:cs typeface="Calibri"/>
                <a:sym typeface="Calibri"/>
              </a:rPr>
              <a:t>reasons</a:t>
            </a:r>
            <a:r>
              <a:rPr b="0" i="0" lang="en-US" sz="2800" u="none" cap="none" strike="noStrike">
                <a:solidFill>
                  <a:schemeClr val="dk1"/>
                </a:solidFill>
                <a:latin typeface="Calibri"/>
                <a:ea typeface="Calibri"/>
                <a:cs typeface="Calibri"/>
                <a:sym typeface="Calibri"/>
              </a:rPr>
              <a:t> for their explanations and how they figured them out in order to convince others.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We need to give good reasons when we explain, too!</a:t>
            </a:r>
            <a:endParaRPr b="0" i="0" sz="1400" u="none" cap="none" strike="noStrike">
              <a:solidFill>
                <a:srgbClr val="000000"/>
              </a:solidFill>
              <a:latin typeface="Arial"/>
              <a:ea typeface="Arial"/>
              <a:cs typeface="Arial"/>
              <a:sym typeface="Arial"/>
            </a:endParaRPr>
          </a:p>
        </p:txBody>
      </p:sp>
      <p:sp>
        <p:nvSpPr>
          <p:cNvPr id="108" name="Google Shape;10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User" id="109" name="Google Shape;109;p2"/>
          <p:cNvPicPr preferRelativeResize="0"/>
          <p:nvPr/>
        </p:nvPicPr>
        <p:blipFill rotWithShape="1">
          <a:blip r:embed="rId3">
            <a:alphaModFix/>
          </a:blip>
          <a:srcRect b="0" l="0" r="0" t="0"/>
          <a:stretch/>
        </p:blipFill>
        <p:spPr>
          <a:xfrm>
            <a:off x="2590801" y="5389685"/>
            <a:ext cx="1279525" cy="1279525"/>
          </a:xfrm>
          <a:prstGeom prst="rect">
            <a:avLst/>
          </a:prstGeom>
          <a:noFill/>
          <a:ln>
            <a:noFill/>
          </a:ln>
        </p:spPr>
      </p:pic>
      <p:sp>
        <p:nvSpPr>
          <p:cNvPr id="110" name="Google Shape;110;p2"/>
          <p:cNvSpPr/>
          <p:nvPr/>
        </p:nvSpPr>
        <p:spPr>
          <a:xfrm>
            <a:off x="3973134" y="3596781"/>
            <a:ext cx="4050404" cy="1792904"/>
          </a:xfrm>
          <a:prstGeom prst="wedgeRoundRectCallout">
            <a:avLst>
              <a:gd fmla="val -61119" name="adj1"/>
              <a:gd fmla="val 71141" name="adj2"/>
              <a:gd fmla="val 16667" name="adj3"/>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I think almost all rocks sink. </a:t>
            </a:r>
            <a:r>
              <a:rPr b="1" i="0" lang="en-US" sz="2200" u="none" cap="none" strike="noStrike">
                <a:solidFill>
                  <a:schemeClr val="lt1"/>
                </a:solidFill>
                <a:latin typeface="Calibri"/>
                <a:ea typeface="Calibri"/>
                <a:cs typeface="Calibri"/>
                <a:sym typeface="Calibri"/>
              </a:rPr>
              <a:t>I know this because</a:t>
            </a:r>
            <a:r>
              <a:rPr b="0" i="0" lang="en-US" sz="2200" u="none" cap="none" strike="noStrike">
                <a:solidFill>
                  <a:schemeClr val="lt1"/>
                </a:solidFill>
                <a:latin typeface="Calibri"/>
                <a:ea typeface="Calibri"/>
                <a:cs typeface="Calibri"/>
                <a:sym typeface="Calibri"/>
              </a:rPr>
              <a:t> I did an experiment with 50 different types of rocks and they all sank.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Calibri"/>
              <a:buNone/>
            </a:pPr>
            <a:r>
              <a:rPr b="1" lang="en-US" sz="4000">
                <a:solidFill>
                  <a:schemeClr val="dk2"/>
                </a:solidFill>
              </a:rPr>
              <a:t>Giving Reasons</a:t>
            </a:r>
            <a:endParaRPr/>
          </a:p>
        </p:txBody>
      </p:sp>
      <p:sp>
        <p:nvSpPr>
          <p:cNvPr id="117" name="Google Shape;117;p3"/>
          <p:cNvSpPr txBox="1"/>
          <p:nvPr>
            <p:ph idx="1" type="body"/>
          </p:nvPr>
        </p:nvSpPr>
        <p:spPr>
          <a:xfrm>
            <a:off x="457200" y="1417638"/>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b="1" lang="en-US"/>
              <a:t>From now on, whenever you discuss in groups or as a whole class make sure to:</a:t>
            </a:r>
            <a:endParaRPr/>
          </a:p>
          <a:p>
            <a:pPr indent="0" lvl="0" marL="0" rtl="0" algn="l">
              <a:lnSpc>
                <a:spcPct val="100000"/>
              </a:lnSpc>
              <a:spcBef>
                <a:spcPts val="200"/>
              </a:spcBef>
              <a:spcAft>
                <a:spcPts val="0"/>
              </a:spcAft>
              <a:buClr>
                <a:schemeClr val="dk1"/>
              </a:buClr>
              <a:buSzPts val="1000"/>
              <a:buNone/>
            </a:pPr>
            <a:r>
              <a:t/>
            </a:r>
            <a:endParaRPr sz="1000"/>
          </a:p>
          <a:p>
            <a:pPr indent="0" lvl="0" marL="0" rtl="0" algn="l">
              <a:lnSpc>
                <a:spcPct val="100000"/>
              </a:lnSpc>
              <a:spcBef>
                <a:spcPts val="200"/>
              </a:spcBef>
              <a:spcAft>
                <a:spcPts val="0"/>
              </a:spcAft>
              <a:buClr>
                <a:schemeClr val="dk1"/>
              </a:buClr>
              <a:buSzPts val="1000"/>
              <a:buNone/>
            </a:pPr>
            <a:r>
              <a:t/>
            </a:r>
            <a:endParaRPr sz="1000"/>
          </a:p>
          <a:p>
            <a:pPr indent="0" lvl="0" marL="0" rtl="0" algn="l">
              <a:lnSpc>
                <a:spcPct val="100000"/>
              </a:lnSpc>
              <a:spcBef>
                <a:spcPts val="200"/>
              </a:spcBef>
              <a:spcAft>
                <a:spcPts val="0"/>
              </a:spcAft>
              <a:buClr>
                <a:schemeClr val="dk1"/>
              </a:buClr>
              <a:buSzPts val="1000"/>
              <a:buNone/>
            </a:pPr>
            <a:r>
              <a:t/>
            </a:r>
            <a:endParaRPr sz="1000"/>
          </a:p>
          <a:p>
            <a:pPr indent="-342900" lvl="0" marL="342900" rtl="0" algn="l">
              <a:lnSpc>
                <a:spcPct val="100000"/>
              </a:lnSpc>
              <a:spcBef>
                <a:spcPts val="560"/>
              </a:spcBef>
              <a:spcAft>
                <a:spcPts val="0"/>
              </a:spcAft>
              <a:buClr>
                <a:schemeClr val="dk1"/>
              </a:buClr>
              <a:buSzPts val="2800"/>
              <a:buChar char="•"/>
            </a:pPr>
            <a:r>
              <a:rPr lang="en-US" sz="2800"/>
              <a:t>Ask for reasons.</a:t>
            </a:r>
            <a:endParaRPr/>
          </a:p>
          <a:p>
            <a:pPr indent="-342900" lvl="0" marL="342900" rtl="0" algn="l">
              <a:lnSpc>
                <a:spcPct val="100000"/>
              </a:lnSpc>
              <a:spcBef>
                <a:spcPts val="560"/>
              </a:spcBef>
              <a:spcAft>
                <a:spcPts val="0"/>
              </a:spcAft>
              <a:buClr>
                <a:schemeClr val="dk1"/>
              </a:buClr>
              <a:buSzPts val="2800"/>
              <a:buChar char="•"/>
            </a:pPr>
            <a:r>
              <a:rPr lang="en-US" sz="2800"/>
              <a:t>Give reasons.</a:t>
            </a:r>
            <a:endParaRPr/>
          </a:p>
          <a:p>
            <a:pPr indent="-342900" lvl="0" marL="342900" rtl="0" algn="l">
              <a:lnSpc>
                <a:spcPct val="100000"/>
              </a:lnSpc>
              <a:spcBef>
                <a:spcPts val="560"/>
              </a:spcBef>
              <a:spcAft>
                <a:spcPts val="0"/>
              </a:spcAft>
              <a:buClr>
                <a:schemeClr val="dk1"/>
              </a:buClr>
              <a:buSzPts val="2800"/>
              <a:buChar char="•"/>
            </a:pPr>
            <a:r>
              <a:rPr lang="en-US" sz="2800"/>
              <a:t>Try to agree about two things:</a:t>
            </a:r>
            <a:endParaRPr/>
          </a:p>
          <a:p>
            <a:pPr indent="-285750" lvl="1" marL="742950" rtl="0" algn="l">
              <a:lnSpc>
                <a:spcPct val="100000"/>
              </a:lnSpc>
              <a:spcBef>
                <a:spcPts val="560"/>
              </a:spcBef>
              <a:spcAft>
                <a:spcPts val="0"/>
              </a:spcAft>
              <a:buClr>
                <a:schemeClr val="dk1"/>
              </a:buClr>
              <a:buSzPts val="2800"/>
              <a:buChar char="–"/>
            </a:pPr>
            <a:r>
              <a:rPr lang="en-US"/>
              <a:t>Your answer to problems or questions</a:t>
            </a:r>
            <a:endParaRPr/>
          </a:p>
          <a:p>
            <a:pPr indent="-285750" lvl="1" marL="742950" rtl="0" algn="l">
              <a:lnSpc>
                <a:spcPct val="100000"/>
              </a:lnSpc>
              <a:spcBef>
                <a:spcPts val="560"/>
              </a:spcBef>
              <a:spcAft>
                <a:spcPts val="0"/>
              </a:spcAft>
              <a:buClr>
                <a:schemeClr val="dk1"/>
              </a:buClr>
              <a:buSzPts val="2800"/>
              <a:buChar char="–"/>
            </a:pPr>
            <a:r>
              <a:rPr lang="en-US"/>
              <a:t>Your </a:t>
            </a:r>
            <a:r>
              <a:rPr lang="en-US" u="sng"/>
              <a:t>reasons</a:t>
            </a:r>
            <a:r>
              <a:rPr lang="en-US"/>
              <a:t> for your answers.</a:t>
            </a:r>
            <a:endParaRPr/>
          </a:p>
        </p:txBody>
      </p:sp>
      <p:sp>
        <p:nvSpPr>
          <p:cNvPr id="118" name="Google Shape;11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19" name="Google Shape;119;p3"/>
          <p:cNvSpPr/>
          <p:nvPr/>
        </p:nvSpPr>
        <p:spPr>
          <a:xfrm>
            <a:off x="3442870" y="2693814"/>
            <a:ext cx="2836571" cy="821662"/>
          </a:xfrm>
          <a:prstGeom prst="wedgeRoundRectCallout">
            <a:avLst>
              <a:gd fmla="val 9837" name="adj1"/>
              <a:gd fmla="val 111585" name="adj2"/>
              <a:gd fmla="val 16667" name="adj3"/>
            </a:avLst>
          </a:prstGeom>
          <a:solidFill>
            <a:srgbClr val="5F497A"/>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Why do you think so?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How do you know?</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6064835" y="3305134"/>
            <a:ext cx="2836571" cy="575974"/>
          </a:xfrm>
          <a:prstGeom prst="wedgeRoundRectCallout">
            <a:avLst>
              <a:gd fmla="val -14681" name="adj1"/>
              <a:gd fmla="val 125001" name="adj2"/>
              <a:gd fmla="val 16667" name="adj3"/>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I know because…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457200" y="9842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Calibri"/>
              <a:buNone/>
            </a:pPr>
            <a:r>
              <a:rPr b="1" lang="en-US" sz="4000">
                <a:solidFill>
                  <a:schemeClr val="dk2"/>
                </a:solidFill>
              </a:rPr>
              <a:t>Evaluating Models</a:t>
            </a:r>
            <a:endParaRPr/>
          </a:p>
        </p:txBody>
      </p:sp>
      <p:sp>
        <p:nvSpPr>
          <p:cNvPr id="127" name="Google Shape;127;p4"/>
          <p:cNvSpPr txBox="1"/>
          <p:nvPr>
            <p:ph idx="1" type="body"/>
          </p:nvPr>
        </p:nvSpPr>
        <p:spPr>
          <a:xfrm>
            <a:off x="79182" y="1281112"/>
            <a:ext cx="8908110" cy="567776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360"/>
              <a:buNone/>
            </a:pPr>
            <a:r>
              <a:rPr b="1" lang="en-US" sz="2360"/>
              <a:t>What makes a good scientific model?</a:t>
            </a:r>
            <a:endParaRPr/>
          </a:p>
          <a:p>
            <a:pPr indent="0" lvl="0" marL="0" rtl="0" algn="l">
              <a:lnSpc>
                <a:spcPct val="100000"/>
              </a:lnSpc>
              <a:spcBef>
                <a:spcPts val="144"/>
              </a:spcBef>
              <a:spcAft>
                <a:spcPts val="0"/>
              </a:spcAft>
              <a:buClr>
                <a:schemeClr val="dk1"/>
              </a:buClr>
              <a:buSzPts val="720"/>
              <a:buNone/>
            </a:pPr>
            <a:r>
              <a:t/>
            </a:r>
            <a:endParaRPr sz="720"/>
          </a:p>
          <a:p>
            <a:pPr indent="-514350" lvl="0" marL="514350" rtl="0" algn="l">
              <a:lnSpc>
                <a:spcPct val="100000"/>
              </a:lnSpc>
              <a:spcBef>
                <a:spcPts val="480"/>
              </a:spcBef>
              <a:spcAft>
                <a:spcPts val="0"/>
              </a:spcAft>
              <a:buClr>
                <a:schemeClr val="dk1"/>
              </a:buClr>
              <a:buSzPts val="2400"/>
              <a:buFont typeface="Calibri"/>
              <a:buAutoNum type="arabicPeriod"/>
            </a:pPr>
            <a:r>
              <a:rPr lang="en-US" sz="2400"/>
              <a:t>Individually, look at a pair of models and decide which is better.</a:t>
            </a:r>
            <a:endParaRPr/>
          </a:p>
          <a:p>
            <a:pPr indent="-514350" lvl="0" marL="514350" rtl="0" algn="l">
              <a:lnSpc>
                <a:spcPct val="100000"/>
              </a:lnSpc>
              <a:spcBef>
                <a:spcPts val="480"/>
              </a:spcBef>
              <a:spcAft>
                <a:spcPts val="0"/>
              </a:spcAft>
              <a:buClr>
                <a:schemeClr val="dk1"/>
              </a:buClr>
              <a:buSzPts val="2400"/>
              <a:buFont typeface="Calibri"/>
              <a:buAutoNum type="arabicPeriod"/>
            </a:pPr>
            <a:r>
              <a:rPr lang="en-US" sz="2400"/>
              <a:t>Then, compare your choices to your partner’s choices and decide which you both think is better. </a:t>
            </a:r>
            <a:endParaRPr/>
          </a:p>
          <a:p>
            <a:pPr indent="-514350" lvl="0" marL="514350" rtl="0" algn="l">
              <a:lnSpc>
                <a:spcPct val="100000"/>
              </a:lnSpc>
              <a:spcBef>
                <a:spcPts val="480"/>
              </a:spcBef>
              <a:spcAft>
                <a:spcPts val="0"/>
              </a:spcAft>
              <a:buClr>
                <a:schemeClr val="dk1"/>
              </a:buClr>
              <a:buSzPts val="2400"/>
              <a:buFont typeface="Calibri"/>
              <a:buAutoNum type="arabicPeriod"/>
            </a:pPr>
            <a:r>
              <a:rPr lang="en-US" sz="2400"/>
              <a:t>Write down why you think one model is better.</a:t>
            </a:r>
            <a:endParaRPr/>
          </a:p>
          <a:p>
            <a:pPr indent="-514350" lvl="0" marL="514350" rtl="0" algn="l">
              <a:lnSpc>
                <a:spcPct val="100000"/>
              </a:lnSpc>
              <a:spcBef>
                <a:spcPts val="480"/>
              </a:spcBef>
              <a:spcAft>
                <a:spcPts val="0"/>
              </a:spcAft>
              <a:buClr>
                <a:schemeClr val="dk1"/>
              </a:buClr>
              <a:buSzPts val="2400"/>
              <a:buFont typeface="Calibri"/>
              <a:buAutoNum type="arabicPeriod"/>
            </a:pPr>
            <a:r>
              <a:rPr lang="en-US" sz="2400"/>
              <a:t>Do this for all the model pairs.</a:t>
            </a:r>
            <a:endParaRPr/>
          </a:p>
          <a:p>
            <a:pPr indent="0" lvl="0" marL="0" rtl="0" algn="l">
              <a:lnSpc>
                <a:spcPct val="100000"/>
              </a:lnSpc>
              <a:spcBef>
                <a:spcPts val="480"/>
              </a:spcBef>
              <a:spcAft>
                <a:spcPts val="0"/>
              </a:spcAft>
              <a:buClr>
                <a:schemeClr val="dk1"/>
              </a:buClr>
              <a:buSzPts val="2400"/>
              <a:buNone/>
            </a:pPr>
            <a:r>
              <a:t/>
            </a:r>
            <a:endParaRPr sz="2400"/>
          </a:p>
          <a:p>
            <a:pPr indent="0" lvl="0" marL="0" rtl="0" algn="ctr">
              <a:lnSpc>
                <a:spcPct val="100000"/>
              </a:lnSpc>
              <a:spcBef>
                <a:spcPts val="560"/>
              </a:spcBef>
              <a:spcAft>
                <a:spcPts val="0"/>
              </a:spcAft>
              <a:buClr>
                <a:schemeClr val="accent1"/>
              </a:buClr>
              <a:buSzPts val="2400"/>
              <a:buNone/>
            </a:pPr>
            <a:r>
              <a:rPr lang="en-US" sz="2400">
                <a:solidFill>
                  <a:schemeClr val="accent1"/>
                </a:solidFill>
              </a:rPr>
              <a:t>Read the instructions on the top carefully; the question at the top of the page changes. </a:t>
            </a:r>
            <a:r>
              <a:rPr lang="en-US" sz="2800">
                <a:solidFill>
                  <a:schemeClr val="accent1"/>
                </a:solidFill>
              </a:rPr>
              <a:t> </a:t>
            </a:r>
            <a:endParaRPr/>
          </a:p>
          <a:p>
            <a:pPr indent="0" lvl="0" marL="0" rtl="0" algn="l">
              <a:lnSpc>
                <a:spcPct val="80000"/>
              </a:lnSpc>
              <a:spcBef>
                <a:spcPts val="320"/>
              </a:spcBef>
              <a:spcAft>
                <a:spcPts val="0"/>
              </a:spcAft>
              <a:buClr>
                <a:schemeClr val="dk1"/>
              </a:buClr>
              <a:buSzPts val="1600"/>
              <a:buNone/>
            </a:pPr>
            <a:r>
              <a:rPr lang="en-US" sz="1600"/>
              <a:t>     </a:t>
            </a:r>
            <a:endParaRPr sz="1679"/>
          </a:p>
          <a:p>
            <a:pPr indent="0" lvl="0" marL="0" rtl="0" algn="ctr">
              <a:lnSpc>
                <a:spcPct val="100000"/>
              </a:lnSpc>
              <a:spcBef>
                <a:spcPts val="472"/>
              </a:spcBef>
              <a:spcAft>
                <a:spcPts val="0"/>
              </a:spcAft>
              <a:buClr>
                <a:srgbClr val="C00000"/>
              </a:buClr>
              <a:buSzPts val="2360"/>
              <a:buNone/>
            </a:pPr>
            <a:r>
              <a:rPr b="1" lang="en-US" sz="2360">
                <a:solidFill>
                  <a:srgbClr val="C00000"/>
                </a:solidFill>
              </a:rPr>
              <a:t>Remember to give and ask for reasons!</a:t>
            </a:r>
            <a:endParaRPr/>
          </a:p>
          <a:p>
            <a:pPr indent="-261620" lvl="0" marL="342900" rtl="0" algn="l">
              <a:lnSpc>
                <a:spcPct val="80000"/>
              </a:lnSpc>
              <a:spcBef>
                <a:spcPts val="256"/>
              </a:spcBef>
              <a:spcAft>
                <a:spcPts val="0"/>
              </a:spcAft>
              <a:buClr>
                <a:schemeClr val="dk1"/>
              </a:buClr>
              <a:buSzPts val="1280"/>
              <a:buNone/>
            </a:pPr>
            <a:r>
              <a:t/>
            </a:r>
            <a:endParaRPr sz="1280"/>
          </a:p>
        </p:txBody>
      </p:sp>
      <p:sp>
        <p:nvSpPr>
          <p:cNvPr id="128" name="Google Shape;1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457200" y="9842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Calibri"/>
              <a:buNone/>
            </a:pPr>
            <a:r>
              <a:rPr b="1" lang="en-US" sz="4000">
                <a:solidFill>
                  <a:schemeClr val="dk2"/>
                </a:solidFill>
              </a:rPr>
              <a:t>Evaluating Models</a:t>
            </a:r>
            <a:endParaRPr/>
          </a:p>
        </p:txBody>
      </p:sp>
      <p:sp>
        <p:nvSpPr>
          <p:cNvPr id="135" name="Google Shape;1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136" name="Google Shape;136;p5"/>
          <p:cNvPicPr preferRelativeResize="0"/>
          <p:nvPr/>
        </p:nvPicPr>
        <p:blipFill rotWithShape="1">
          <a:blip r:embed="rId3">
            <a:alphaModFix/>
          </a:blip>
          <a:srcRect b="0" l="0" r="0" t="0"/>
          <a:stretch/>
        </p:blipFill>
        <p:spPr>
          <a:xfrm>
            <a:off x="992997" y="3393327"/>
            <a:ext cx="3687208" cy="2494287"/>
          </a:xfrm>
          <a:prstGeom prst="rect">
            <a:avLst/>
          </a:prstGeom>
          <a:noFill/>
          <a:ln cap="flat" cmpd="sng" w="38100">
            <a:solidFill>
              <a:srgbClr val="953734"/>
            </a:solidFill>
            <a:prstDash val="solid"/>
            <a:round/>
            <a:headEnd len="sm" w="sm" type="none"/>
            <a:tailEnd len="sm" w="sm" type="none"/>
          </a:ln>
        </p:spPr>
      </p:pic>
      <p:pic>
        <p:nvPicPr>
          <p:cNvPr id="137" name="Google Shape;137;p5"/>
          <p:cNvPicPr preferRelativeResize="0"/>
          <p:nvPr/>
        </p:nvPicPr>
        <p:blipFill rotWithShape="1">
          <a:blip r:embed="rId4">
            <a:alphaModFix/>
          </a:blip>
          <a:srcRect b="0" l="0" r="0" t="0"/>
          <a:stretch/>
        </p:blipFill>
        <p:spPr>
          <a:xfrm>
            <a:off x="4241511" y="1506355"/>
            <a:ext cx="3486128" cy="2089355"/>
          </a:xfrm>
          <a:prstGeom prst="rect">
            <a:avLst/>
          </a:prstGeom>
          <a:noFill/>
          <a:ln cap="flat" cmpd="sng" w="38100">
            <a:solidFill>
              <a:srgbClr val="7F7F7F"/>
            </a:solidFill>
            <a:prstDash val="solid"/>
            <a:round/>
            <a:headEnd len="sm" w="sm" type="none"/>
            <a:tailEnd len="sm" w="sm" type="none"/>
          </a:ln>
        </p:spPr>
      </p:pic>
      <p:pic>
        <p:nvPicPr>
          <p:cNvPr id="138" name="Google Shape;138;p5"/>
          <p:cNvPicPr preferRelativeResize="0"/>
          <p:nvPr/>
        </p:nvPicPr>
        <p:blipFill rotWithShape="1">
          <a:blip r:embed="rId5">
            <a:alphaModFix/>
          </a:blip>
          <a:srcRect b="0" l="0" r="0" t="0"/>
          <a:stretch/>
        </p:blipFill>
        <p:spPr>
          <a:xfrm>
            <a:off x="3971710" y="4800057"/>
            <a:ext cx="3074992" cy="1959521"/>
          </a:xfrm>
          <a:prstGeom prst="rect">
            <a:avLst/>
          </a:prstGeom>
          <a:noFill/>
          <a:ln cap="flat" cmpd="sng" w="38100">
            <a:solidFill>
              <a:srgbClr val="31859B"/>
            </a:solidFill>
            <a:prstDash val="solid"/>
            <a:round/>
            <a:headEnd len="sm" w="sm" type="none"/>
            <a:tailEnd len="sm" w="sm" type="none"/>
          </a:ln>
        </p:spPr>
      </p:pic>
      <p:pic>
        <p:nvPicPr>
          <p:cNvPr id="139" name="Google Shape;139;p5"/>
          <p:cNvPicPr preferRelativeResize="0"/>
          <p:nvPr/>
        </p:nvPicPr>
        <p:blipFill rotWithShape="1">
          <a:blip r:embed="rId6">
            <a:alphaModFix/>
          </a:blip>
          <a:srcRect b="0" l="0" r="0" t="0"/>
          <a:stretch/>
        </p:blipFill>
        <p:spPr>
          <a:xfrm>
            <a:off x="5690729" y="3716312"/>
            <a:ext cx="2996071" cy="1861891"/>
          </a:xfrm>
          <a:prstGeom prst="rect">
            <a:avLst/>
          </a:prstGeom>
          <a:noFill/>
          <a:ln cap="flat" cmpd="sng" w="38100">
            <a:solidFill>
              <a:srgbClr val="76923C"/>
            </a:solidFill>
            <a:prstDash val="solid"/>
            <a:round/>
            <a:headEnd len="sm" w="sm" type="none"/>
            <a:tailEnd len="sm" w="sm" type="none"/>
          </a:ln>
        </p:spPr>
      </p:pic>
      <p:pic>
        <p:nvPicPr>
          <p:cNvPr id="140" name="Google Shape;140;p5"/>
          <p:cNvPicPr preferRelativeResize="0"/>
          <p:nvPr/>
        </p:nvPicPr>
        <p:blipFill rotWithShape="1">
          <a:blip r:embed="rId7">
            <a:alphaModFix/>
          </a:blip>
          <a:srcRect b="0" l="0" r="0" t="0"/>
          <a:stretch/>
        </p:blipFill>
        <p:spPr>
          <a:xfrm>
            <a:off x="261753" y="1400503"/>
            <a:ext cx="3226521" cy="2301057"/>
          </a:xfrm>
          <a:prstGeom prst="rect">
            <a:avLst/>
          </a:prstGeom>
          <a:noFill/>
          <a:ln cap="flat" cmpd="sng" w="38100">
            <a:solidFill>
              <a:srgbClr val="0070C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344311" y="2574749"/>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1F497D"/>
              </a:buClr>
              <a:buSzPts val="3600"/>
              <a:buFont typeface="Calibri"/>
              <a:buNone/>
            </a:pPr>
            <a:r>
              <a:rPr b="1" lang="en-US" sz="3600">
                <a:solidFill>
                  <a:srgbClr val="1F497D"/>
                </a:solidFill>
              </a:rPr>
              <a:t>Model Comparison Pairs</a:t>
            </a:r>
            <a:endParaRPr/>
          </a:p>
        </p:txBody>
      </p:sp>
      <p:sp>
        <p:nvSpPr>
          <p:cNvPr id="147" name="Google Shape;14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idx="12" type="sldNum"/>
          </p:nvPr>
        </p:nvSpPr>
        <p:spPr>
          <a:xfrm>
            <a:off x="6922634" y="648877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54" name="Google Shape;154;p12"/>
          <p:cNvSpPr txBox="1"/>
          <p:nvPr/>
        </p:nvSpPr>
        <p:spPr>
          <a:xfrm>
            <a:off x="1180563" y="3134816"/>
            <a:ext cx="3300031" cy="1015663"/>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Bones get covered in sand and soil. Bones break down leaving a bone-shaped mold.</a:t>
            </a:r>
            <a:endParaRPr b="0" i="0" sz="1400" u="none" cap="none" strike="noStrike">
              <a:solidFill>
                <a:srgbClr val="000000"/>
              </a:solidFill>
              <a:latin typeface="Arial"/>
              <a:ea typeface="Arial"/>
              <a:cs typeface="Arial"/>
              <a:sym typeface="Arial"/>
            </a:endParaRPr>
          </a:p>
        </p:txBody>
      </p:sp>
      <p:sp>
        <p:nvSpPr>
          <p:cNvPr id="155" name="Google Shape;155;p12"/>
          <p:cNvSpPr txBox="1"/>
          <p:nvPr/>
        </p:nvSpPr>
        <p:spPr>
          <a:xfrm>
            <a:off x="411373" y="4689048"/>
            <a:ext cx="2887882" cy="1015663"/>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Sand and rocks from underground fill the mold and harden into rock.</a:t>
            </a:r>
            <a:endParaRPr b="0" i="0" sz="1400" u="none" cap="none" strike="noStrike">
              <a:solidFill>
                <a:srgbClr val="000000"/>
              </a:solidFill>
              <a:latin typeface="Arial"/>
              <a:ea typeface="Arial"/>
              <a:cs typeface="Arial"/>
              <a:sym typeface="Arial"/>
            </a:endParaRPr>
          </a:p>
        </p:txBody>
      </p:sp>
      <p:sp>
        <p:nvSpPr>
          <p:cNvPr id="156" name="Google Shape;156;p12"/>
          <p:cNvSpPr txBox="1"/>
          <p:nvPr/>
        </p:nvSpPr>
        <p:spPr>
          <a:xfrm>
            <a:off x="3860708" y="1189943"/>
            <a:ext cx="2231561" cy="1323439"/>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Animal dies and the flesh is eaten by other animals. Only bones are left.</a:t>
            </a:r>
            <a:endParaRPr b="0" i="0" sz="1400" u="none" cap="none" strike="noStrike">
              <a:solidFill>
                <a:srgbClr val="000000"/>
              </a:solidFill>
              <a:latin typeface="Arial"/>
              <a:ea typeface="Arial"/>
              <a:cs typeface="Arial"/>
              <a:sym typeface="Arial"/>
            </a:endParaRPr>
          </a:p>
        </p:txBody>
      </p:sp>
      <p:sp>
        <p:nvSpPr>
          <p:cNvPr id="157" name="Google Shape;157;p12"/>
          <p:cNvSpPr txBox="1"/>
          <p:nvPr/>
        </p:nvSpPr>
        <p:spPr>
          <a:xfrm>
            <a:off x="6922625" y="1963775"/>
            <a:ext cx="1620900" cy="1674600"/>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Bones dissolve in the rain and completely disappear.</a:t>
            </a:r>
            <a:endParaRPr b="0" i="0" sz="1400" u="none" cap="none" strike="noStrike">
              <a:solidFill>
                <a:srgbClr val="000000"/>
              </a:solidFill>
              <a:latin typeface="Arial"/>
              <a:ea typeface="Arial"/>
              <a:cs typeface="Arial"/>
              <a:sym typeface="Arial"/>
            </a:endParaRPr>
          </a:p>
        </p:txBody>
      </p:sp>
      <p:sp>
        <p:nvSpPr>
          <p:cNvPr id="158" name="Google Shape;158;p12"/>
          <p:cNvSpPr txBox="1"/>
          <p:nvPr/>
        </p:nvSpPr>
        <p:spPr>
          <a:xfrm>
            <a:off x="6852679" y="5247129"/>
            <a:ext cx="1515957" cy="1015663"/>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The rock becomes the fossils.</a:t>
            </a:r>
            <a:endParaRPr b="0" i="0" sz="1400" u="none" cap="none" strike="noStrike">
              <a:solidFill>
                <a:srgbClr val="000000"/>
              </a:solidFill>
              <a:latin typeface="Arial"/>
              <a:ea typeface="Arial"/>
              <a:cs typeface="Arial"/>
              <a:sym typeface="Arial"/>
            </a:endParaRPr>
          </a:p>
        </p:txBody>
      </p:sp>
      <p:sp>
        <p:nvSpPr>
          <p:cNvPr id="159" name="Google Shape;159;p12"/>
          <p:cNvSpPr txBox="1"/>
          <p:nvPr/>
        </p:nvSpPr>
        <p:spPr>
          <a:xfrm>
            <a:off x="5321288" y="4005343"/>
            <a:ext cx="1818000" cy="1015800"/>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Bones become hard and turn into rock.</a:t>
            </a:r>
            <a:endParaRPr b="0" i="0" sz="1400" u="none" cap="none" strike="noStrike">
              <a:solidFill>
                <a:srgbClr val="000000"/>
              </a:solidFill>
              <a:latin typeface="Arial"/>
              <a:ea typeface="Arial"/>
              <a:cs typeface="Arial"/>
              <a:sym typeface="Arial"/>
            </a:endParaRPr>
          </a:p>
        </p:txBody>
      </p:sp>
      <p:cxnSp>
        <p:nvCxnSpPr>
          <p:cNvPr id="160" name="Google Shape;160;p12"/>
          <p:cNvCxnSpPr>
            <a:stCxn id="161" idx="2"/>
          </p:cNvCxnSpPr>
          <p:nvPr/>
        </p:nvCxnSpPr>
        <p:spPr>
          <a:xfrm>
            <a:off x="1527153" y="2503914"/>
            <a:ext cx="662400" cy="621600"/>
          </a:xfrm>
          <a:prstGeom prst="straightConnector1">
            <a:avLst/>
          </a:prstGeom>
          <a:solidFill>
            <a:schemeClr val="accent1"/>
          </a:solidFill>
          <a:ln cap="flat" cmpd="sng" w="57150">
            <a:solidFill>
              <a:srgbClr val="395E89"/>
            </a:solidFill>
            <a:prstDash val="solid"/>
            <a:round/>
            <a:headEnd len="sm" w="sm" type="none"/>
            <a:tailEnd len="med" w="med" type="triangle"/>
          </a:ln>
        </p:spPr>
      </p:cxnSp>
      <p:cxnSp>
        <p:nvCxnSpPr>
          <p:cNvPr id="162" name="Google Shape;162;p12"/>
          <p:cNvCxnSpPr>
            <a:stCxn id="154" idx="2"/>
            <a:endCxn id="155" idx="0"/>
          </p:cNvCxnSpPr>
          <p:nvPr/>
        </p:nvCxnSpPr>
        <p:spPr>
          <a:xfrm flipH="1">
            <a:off x="1855278" y="4150479"/>
            <a:ext cx="975300" cy="538500"/>
          </a:xfrm>
          <a:prstGeom prst="straightConnector1">
            <a:avLst/>
          </a:prstGeom>
          <a:solidFill>
            <a:schemeClr val="accent1"/>
          </a:solidFill>
          <a:ln cap="flat" cmpd="sng" w="57150">
            <a:solidFill>
              <a:srgbClr val="395E89"/>
            </a:solidFill>
            <a:prstDash val="solid"/>
            <a:round/>
            <a:headEnd len="sm" w="sm" type="none"/>
            <a:tailEnd len="med" w="med" type="triangle"/>
          </a:ln>
        </p:spPr>
      </p:cxnSp>
      <p:cxnSp>
        <p:nvCxnSpPr>
          <p:cNvPr id="163" name="Google Shape;163;p12"/>
          <p:cNvCxnSpPr>
            <a:stCxn id="155" idx="2"/>
            <a:endCxn id="164" idx="1"/>
          </p:cNvCxnSpPr>
          <p:nvPr/>
        </p:nvCxnSpPr>
        <p:spPr>
          <a:xfrm>
            <a:off x="1855314" y="5704711"/>
            <a:ext cx="1657800" cy="556200"/>
          </a:xfrm>
          <a:prstGeom prst="straightConnector1">
            <a:avLst/>
          </a:prstGeom>
          <a:solidFill>
            <a:schemeClr val="accent1"/>
          </a:solidFill>
          <a:ln cap="flat" cmpd="sng" w="57150">
            <a:solidFill>
              <a:srgbClr val="395E89"/>
            </a:solidFill>
            <a:prstDash val="solid"/>
            <a:round/>
            <a:headEnd len="sm" w="sm" type="none"/>
            <a:tailEnd len="med" w="med" type="triangle"/>
          </a:ln>
        </p:spPr>
      </p:cxnSp>
      <p:cxnSp>
        <p:nvCxnSpPr>
          <p:cNvPr id="165" name="Google Shape;165;p12"/>
          <p:cNvCxnSpPr>
            <a:endCxn id="157" idx="0"/>
          </p:cNvCxnSpPr>
          <p:nvPr/>
        </p:nvCxnSpPr>
        <p:spPr>
          <a:xfrm>
            <a:off x="6092375" y="1367075"/>
            <a:ext cx="1640700" cy="596700"/>
          </a:xfrm>
          <a:prstGeom prst="straightConnector1">
            <a:avLst/>
          </a:prstGeom>
          <a:solidFill>
            <a:schemeClr val="accent1"/>
          </a:solidFill>
          <a:ln cap="flat" cmpd="sng" w="57150">
            <a:solidFill>
              <a:srgbClr val="5F497A"/>
            </a:solidFill>
            <a:prstDash val="solid"/>
            <a:round/>
            <a:headEnd len="sm" w="sm" type="none"/>
            <a:tailEnd len="med" w="med" type="triangle"/>
          </a:ln>
        </p:spPr>
      </p:cxnSp>
      <p:cxnSp>
        <p:nvCxnSpPr>
          <p:cNvPr id="166" name="Google Shape;166;p12"/>
          <p:cNvCxnSpPr>
            <a:stCxn id="157" idx="2"/>
            <a:endCxn id="159" idx="0"/>
          </p:cNvCxnSpPr>
          <p:nvPr/>
        </p:nvCxnSpPr>
        <p:spPr>
          <a:xfrm flipH="1">
            <a:off x="6230375" y="3638375"/>
            <a:ext cx="1502700" cy="366900"/>
          </a:xfrm>
          <a:prstGeom prst="straightConnector1">
            <a:avLst/>
          </a:prstGeom>
          <a:solidFill>
            <a:schemeClr val="accent1"/>
          </a:solidFill>
          <a:ln cap="flat" cmpd="sng" w="57150">
            <a:solidFill>
              <a:srgbClr val="5F497A"/>
            </a:solidFill>
            <a:prstDash val="solid"/>
            <a:round/>
            <a:headEnd len="sm" w="sm" type="none"/>
            <a:tailEnd len="med" w="med" type="triangle"/>
          </a:ln>
        </p:spPr>
      </p:cxnSp>
      <p:cxnSp>
        <p:nvCxnSpPr>
          <p:cNvPr id="167" name="Google Shape;167;p12"/>
          <p:cNvCxnSpPr>
            <a:stCxn id="159" idx="2"/>
            <a:endCxn id="158" idx="0"/>
          </p:cNvCxnSpPr>
          <p:nvPr/>
        </p:nvCxnSpPr>
        <p:spPr>
          <a:xfrm>
            <a:off x="6230288" y="5021143"/>
            <a:ext cx="1380300" cy="225900"/>
          </a:xfrm>
          <a:prstGeom prst="straightConnector1">
            <a:avLst/>
          </a:prstGeom>
          <a:solidFill>
            <a:schemeClr val="accent1"/>
          </a:solidFill>
          <a:ln cap="flat" cmpd="sng" w="57150">
            <a:solidFill>
              <a:srgbClr val="5F497A"/>
            </a:solidFill>
            <a:prstDash val="solid"/>
            <a:round/>
            <a:headEnd len="sm" w="sm" type="none"/>
            <a:tailEnd len="med" w="med" type="triangle"/>
          </a:ln>
        </p:spPr>
      </p:cxnSp>
      <p:sp>
        <p:nvSpPr>
          <p:cNvPr id="168" name="Google Shape;168;p12"/>
          <p:cNvSpPr/>
          <p:nvPr/>
        </p:nvSpPr>
        <p:spPr>
          <a:xfrm>
            <a:off x="0" y="33825"/>
            <a:ext cx="91439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1. Which of these two models is better if you want to explain how fossils form?</a:t>
            </a:r>
            <a:endParaRPr b="0" i="0" sz="1800" u="none" cap="none" strike="noStrike">
              <a:solidFill>
                <a:schemeClr val="dk1"/>
              </a:solidFill>
              <a:latin typeface="Calibri"/>
              <a:ea typeface="Calibri"/>
              <a:cs typeface="Calibri"/>
              <a:sym typeface="Calibri"/>
            </a:endParaRPr>
          </a:p>
        </p:txBody>
      </p:sp>
      <p:sp>
        <p:nvSpPr>
          <p:cNvPr id="169" name="Google Shape;169;p12"/>
          <p:cNvSpPr/>
          <p:nvPr/>
        </p:nvSpPr>
        <p:spPr>
          <a:xfrm>
            <a:off x="189012" y="666723"/>
            <a:ext cx="24952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A: Fossilization</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4271221" y="666723"/>
            <a:ext cx="24952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B: Fossilization</a:t>
            </a:r>
            <a:endParaRPr b="0" i="0" sz="1400" u="none" cap="none" strike="noStrike">
              <a:solidFill>
                <a:srgbClr val="000000"/>
              </a:solidFill>
              <a:latin typeface="Arial"/>
              <a:ea typeface="Arial"/>
              <a:cs typeface="Arial"/>
              <a:sym typeface="Arial"/>
            </a:endParaRPr>
          </a:p>
        </p:txBody>
      </p:sp>
      <p:sp>
        <p:nvSpPr>
          <p:cNvPr id="161" name="Google Shape;161;p12"/>
          <p:cNvSpPr txBox="1"/>
          <p:nvPr/>
        </p:nvSpPr>
        <p:spPr>
          <a:xfrm>
            <a:off x="411372" y="1180475"/>
            <a:ext cx="2231561" cy="1323439"/>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Animal dies and the flesh is eaten by other animals. Only bones are left.</a:t>
            </a:r>
            <a:endParaRPr b="0" i="0" sz="1400" u="none" cap="none" strike="noStrike">
              <a:solidFill>
                <a:srgbClr val="000000"/>
              </a:solidFill>
              <a:latin typeface="Arial"/>
              <a:ea typeface="Arial"/>
              <a:cs typeface="Arial"/>
              <a:sym typeface="Arial"/>
            </a:endParaRPr>
          </a:p>
        </p:txBody>
      </p:sp>
      <p:sp>
        <p:nvSpPr>
          <p:cNvPr id="164" name="Google Shape;164;p12"/>
          <p:cNvSpPr txBox="1"/>
          <p:nvPr/>
        </p:nvSpPr>
        <p:spPr>
          <a:xfrm>
            <a:off x="3513243" y="5753091"/>
            <a:ext cx="1515957" cy="1015663"/>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The rock becomes the fossils.</a:t>
            </a:r>
            <a:endParaRPr b="0" i="0" sz="1400" u="none" cap="none" strike="noStrike">
              <a:solidFill>
                <a:srgbClr val="000000"/>
              </a:solidFill>
              <a:latin typeface="Arial"/>
              <a:ea typeface="Arial"/>
              <a:cs typeface="Arial"/>
              <a:sym typeface="Arial"/>
            </a:endParaRPr>
          </a:p>
        </p:txBody>
      </p:sp>
      <p:pic>
        <p:nvPicPr>
          <p:cNvPr id="171" name="Google Shape;171;p12"/>
          <p:cNvPicPr preferRelativeResize="0"/>
          <p:nvPr/>
        </p:nvPicPr>
        <p:blipFill rotWithShape="1">
          <a:blip r:embed="rId3">
            <a:alphaModFix/>
          </a:blip>
          <a:srcRect b="0" l="0" r="0" t="0"/>
          <a:stretch/>
        </p:blipFill>
        <p:spPr>
          <a:xfrm>
            <a:off x="5145575" y="2702377"/>
            <a:ext cx="1620901" cy="6660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3"/>
          <p:cNvPicPr preferRelativeResize="0"/>
          <p:nvPr/>
        </p:nvPicPr>
        <p:blipFill rotWithShape="1">
          <a:blip r:embed="rId3">
            <a:alphaModFix/>
          </a:blip>
          <a:srcRect b="24352" l="0" r="0" t="10783"/>
          <a:stretch/>
        </p:blipFill>
        <p:spPr>
          <a:xfrm>
            <a:off x="260350" y="1347095"/>
            <a:ext cx="8694738" cy="4434027"/>
          </a:xfrm>
          <a:prstGeom prst="rect">
            <a:avLst/>
          </a:prstGeom>
          <a:noFill/>
          <a:ln>
            <a:noFill/>
          </a:ln>
        </p:spPr>
      </p:pic>
      <p:sp>
        <p:nvSpPr>
          <p:cNvPr id="178" name="Google Shape;178;p13"/>
          <p:cNvSpPr txBox="1"/>
          <p:nvPr>
            <p:ph idx="12" type="sldNum"/>
          </p:nvPr>
        </p:nvSpPr>
        <p:spPr>
          <a:xfrm>
            <a:off x="8176311" y="685800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79" name="Google Shape;179;p13"/>
          <p:cNvSpPr/>
          <p:nvPr/>
        </p:nvSpPr>
        <p:spPr>
          <a:xfrm>
            <a:off x="1020574" y="628832"/>
            <a:ext cx="73254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2.  There was a huge outbreak of food poisoning in New York City.  Health scientists developed two models of why the food poisoning occurred. </a:t>
            </a:r>
            <a:endParaRPr b="0" i="0" sz="1800" u="none" cap="none" strike="noStrike">
              <a:solidFill>
                <a:schemeClr val="dk1"/>
              </a:solidFill>
              <a:latin typeface="Calibri"/>
              <a:ea typeface="Calibri"/>
              <a:cs typeface="Calibri"/>
              <a:sym typeface="Calibri"/>
            </a:endParaRPr>
          </a:p>
        </p:txBody>
      </p:sp>
      <p:sp>
        <p:nvSpPr>
          <p:cNvPr id="180" name="Google Shape;180;p13"/>
          <p:cNvSpPr txBox="1"/>
          <p:nvPr/>
        </p:nvSpPr>
        <p:spPr>
          <a:xfrm>
            <a:off x="260350" y="5721500"/>
            <a:ext cx="7974634" cy="10772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Evidence 1:  Everyone who got sick ate at a restaurant about 3 hours before getting sick.</a:t>
            </a:r>
            <a:endParaRPr b="0" i="0" sz="1400" u="none" cap="none" strike="noStrike">
              <a:solidFill>
                <a:srgbClr val="000000"/>
              </a:solidFill>
              <a:latin typeface="Arial"/>
              <a:ea typeface="Arial"/>
              <a:cs typeface="Arial"/>
              <a:sym typeface="Arial"/>
            </a:endParaRPr>
          </a:p>
          <a:p>
            <a:pPr indent="-1485900" lvl="0" marL="14859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Evidence 2:  65% of the people who got sick had eaten at vegetarian restaurants that do not serve meat</a:t>
            </a:r>
            <a:r>
              <a:rPr b="1" i="0" lang="en-US" sz="12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1485900" lvl="0" marL="14859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Evidence 3: All of the people who got sick had eaten lettuce.</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2013-01-03T16:21:51Z</dcterms:created>
  <dc:creator>Mike Dianovsky</dc:creator>
</cp:coreProperties>
</file>