
<file path=[Content_Types].xml><?xml version="1.0" encoding="utf-8"?>
<Types xmlns="http://schemas.openxmlformats.org/package/2006/content-types">
  <Default ContentType="application/vnd.openxmlformats-officedocument.vmlDrawing" Extension="vml"/>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 roundtripDataSignature="AMtx7miIUA3a1sTJtRebHJpW0nBoPmvD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BEGINNING OF DAY 2</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Use this “Stop &amp; Think” as a do now. Tell students they will be thinking about what is a scientific model and what makes for a good scientific model in this next activity.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hold a class discussion at this point. Just let them do the STOP &amp; THINK, maybe solicit one or two answers and move on. Keep this very brief.</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87" name="Google Shape;8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 (this should help students understand the usefulness of box-and-arrow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is prettier</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is very complicated, with too many details: you can’t see what’s going on</a:t>
            </a:r>
            <a:endParaRPr/>
          </a:p>
          <a:p>
            <a:pPr indent="0" lvl="1" marL="457200" rtl="0" algn="l">
              <a:lnSpc>
                <a:spcPct val="100000"/>
              </a:lnSpc>
              <a:spcBef>
                <a:spcPts val="0"/>
              </a:spcBef>
              <a:spcAft>
                <a:spcPts val="0"/>
              </a:spcAft>
              <a:buSzPts val="1400"/>
              <a:buNone/>
            </a:pPr>
            <a:r>
              <a:rPr lang="en-US"/>
              <a:t>does model A not include mechanisms?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isn’t as pretty</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 clearer: you can see the steps and understand how volcanoes form</a:t>
            </a:r>
            <a:endParaRPr/>
          </a:p>
          <a:p>
            <a:pPr indent="0" lvl="0" marL="0" rtl="0" algn="l">
              <a:lnSpc>
                <a:spcPct val="100000"/>
              </a:lnSpc>
              <a:spcBef>
                <a:spcPts val="0"/>
              </a:spcBef>
              <a:spcAft>
                <a:spcPts val="0"/>
              </a:spcAft>
              <a:buSzPts val="1400"/>
              <a:buNone/>
            </a:pPr>
            <a:r>
              <a:t/>
            </a:r>
            <a:endParaRPr/>
          </a:p>
        </p:txBody>
      </p:sp>
      <p:sp>
        <p:nvSpPr>
          <p:cNvPr id="216" name="Google Shape;21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does not explain, it just shows the phenomenon without explaining WHY it happens 🡪 this doesn’t answer the question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explains it a bit better (answers the question). It’s not clear that the pictures add anything here… could do without them (again, we’re trying to move kids away from wanting pictures.</a:t>
            </a:r>
            <a:endParaRPr/>
          </a:p>
        </p:txBody>
      </p:sp>
      <p:sp>
        <p:nvSpPr>
          <p:cNvPr id="233" name="Google Shape;23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sz="1200">
                <a:solidFill>
                  <a:schemeClr val="dk1"/>
                </a:solidFill>
                <a:latin typeface="Calibri"/>
                <a:ea typeface="Calibri"/>
                <a:cs typeface="Calibri"/>
                <a:sym typeface="Calibri"/>
              </a:rPr>
              <a:t>Model quality criteria- individual (10 min)</a:t>
            </a:r>
            <a:r>
              <a:rPr lang="en-US" sz="1200">
                <a:solidFill>
                  <a:schemeClr val="dk1"/>
                </a:solidFill>
                <a:latin typeface="Calibri"/>
                <a:ea typeface="Calibri"/>
                <a:cs typeface="Calibri"/>
                <a:sym typeface="Calibri"/>
              </a:rPr>
              <a:t> Remind students that they’re looking for characteristics of GOOD models (rather than bad models). Once students are done with all pairs, tell them that we had them compare models in order to begin thinking about what makes for a good model, and what makes for a poor model. Now, they can work individually (albeit you can have them work in pairs if you prefer) to make a list of what they think are characteristics (features) of good models. They should each come up with about 6 and they can refer to the reasons they gave for their choices (for each comparison) to help them think about criteria. </a:t>
            </a:r>
            <a:endParaRPr/>
          </a:p>
          <a:p>
            <a:pPr indent="0" lvl="0" marL="0" rtl="0" algn="l">
              <a:lnSpc>
                <a:spcPct val="100000"/>
              </a:lnSpc>
              <a:spcBef>
                <a:spcPts val="0"/>
              </a:spcBef>
              <a:spcAft>
                <a:spcPts val="0"/>
              </a:spcAft>
              <a:buSzPts val="1400"/>
              <a:buNone/>
            </a:pPr>
            <a:r>
              <a:t/>
            </a:r>
            <a:endParaRPr/>
          </a:p>
        </p:txBody>
      </p:sp>
      <p:sp>
        <p:nvSpPr>
          <p:cNvPr id="96" name="Google Shape;9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n-US" sz="1200">
                <a:solidFill>
                  <a:schemeClr val="dk1"/>
                </a:solidFill>
                <a:latin typeface="Calibri"/>
                <a:ea typeface="Calibri"/>
                <a:cs typeface="Calibri"/>
                <a:sym typeface="Calibri"/>
              </a:rPr>
              <a:t>END OF DAY 1</a:t>
            </a:r>
            <a:endParaRPr/>
          </a:p>
          <a:p>
            <a:pPr indent="0" lvl="0" marL="0" rtl="0" algn="l">
              <a:lnSpc>
                <a:spcPct val="100000"/>
              </a:lnSpc>
              <a:spcBef>
                <a:spcPts val="0"/>
              </a:spcBef>
              <a:spcAft>
                <a:spcPts val="0"/>
              </a:spcAft>
              <a:buSzPts val="1400"/>
              <a:buNone/>
            </a:pPr>
            <a:r>
              <a:t/>
            </a:r>
            <a:endParaRPr b="1"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Evaluating models (20-25 min)</a:t>
            </a:r>
            <a:r>
              <a:rPr lang="en-US" sz="1200">
                <a:solidFill>
                  <a:schemeClr val="dk1"/>
                </a:solidFill>
                <a:latin typeface="Calibri"/>
                <a:ea typeface="Calibri"/>
                <a:cs typeface="Calibri"/>
                <a:sym typeface="Calibri"/>
              </a:rPr>
              <a:t> Tell students that in the next activity they will continue giving reasons when thinking about and evaluating models. This time the focus is on what makes for a good model. Explain the task, as described in the slide, to the students. They need to move back and forth  from individual work to pair work.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MOVE TO THE NEXT SLIDE UNTIL STUDENTS COMPLETE THE MODEL EVALUATION.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There are 5 pairs of models and then one single model (frog). Each pair of models differs in one important aspect (which we discuss in the slides with the models- slide 8 and up). Read the notes for those slides for tips on what to push for when asking for model criteria. </a:t>
            </a:r>
            <a:endParaRPr sz="1200">
              <a:solidFill>
                <a:schemeClr val="dk1"/>
              </a:solidFill>
              <a:latin typeface="Calibri"/>
              <a:ea typeface="Calibri"/>
              <a:cs typeface="Calibri"/>
              <a:sym typeface="Calibri"/>
            </a:endParaRPr>
          </a:p>
        </p:txBody>
      </p:sp>
      <p:sp>
        <p:nvSpPr>
          <p:cNvPr id="104" name="Google Shape;10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Class criteria (10 min</a:t>
            </a:r>
            <a:r>
              <a:rPr lang="en-US" sz="1200">
                <a:solidFill>
                  <a:schemeClr val="dk1"/>
                </a:solidFill>
                <a:latin typeface="Calibri"/>
                <a:ea typeface="Calibri"/>
                <a:cs typeface="Calibri"/>
                <a:sym typeface="Calibri"/>
              </a:rPr>
              <a:t>) Once students have a list of criteria they came up with individually (or in pairs) have a whole class discussion elicit some of the criteria students wrote down. You can clump them into categories if you get several that are on the same theme. When students give their ideas, probe deeper with questions such as these, with different criteria substituted for the blanks:</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Why should good models _______  (fit the evidence, be simple, show steps, be clear, fit the evidence, etc.)?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Why is it important to put this on our list?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What do other people think about [student name] criterion?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model shows an example of this criterion?  (slides 19-26 have the models)</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model shows a </a:t>
            </a:r>
            <a:r>
              <a:rPr lang="en-US" sz="1200" u="sng">
                <a:solidFill>
                  <a:schemeClr val="dk1"/>
                </a:solidFill>
                <a:latin typeface="Calibri"/>
                <a:ea typeface="Calibri"/>
                <a:cs typeface="Calibri"/>
                <a:sym typeface="Calibri"/>
              </a:rPr>
              <a:t>step-by-step process</a:t>
            </a:r>
            <a:r>
              <a:rPr lang="en-US" sz="1200">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What is an example of a model you looked it that has </a:t>
            </a:r>
            <a:r>
              <a:rPr lang="en-US" sz="1200" u="sng">
                <a:solidFill>
                  <a:schemeClr val="dk1"/>
                </a:solidFill>
                <a:latin typeface="Calibri"/>
                <a:ea typeface="Calibri"/>
                <a:cs typeface="Calibri"/>
                <a:sym typeface="Calibri"/>
              </a:rPr>
              <a:t>good fit with the evidence</a:t>
            </a:r>
            <a:r>
              <a:rPr lang="en-US" sz="1200">
                <a:solidFill>
                  <a:schemeClr val="dk1"/>
                </a:solidFill>
                <a:latin typeface="Calibri"/>
                <a:ea typeface="Calibri"/>
                <a:cs typeface="Calibri"/>
                <a:sym typeface="Calibri"/>
              </a:rPr>
              <a:t>? </a:t>
            </a:r>
            <a:endParaRPr/>
          </a:p>
          <a:p>
            <a:pPr indent="0" lvl="1"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Why do you think it fits the evidence well?  ---REALLY IMPORTANT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What is an example of a model that is really </a:t>
            </a:r>
            <a:r>
              <a:rPr lang="en-US" sz="1200" u="sng">
                <a:solidFill>
                  <a:schemeClr val="dk1"/>
                </a:solidFill>
                <a:latin typeface="Calibri"/>
                <a:ea typeface="Calibri"/>
                <a:cs typeface="Calibri"/>
                <a:sym typeface="Calibri"/>
              </a:rPr>
              <a:t>clear</a:t>
            </a:r>
            <a:r>
              <a:rPr lang="en-US" sz="1200">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of the models that you looked at was </a:t>
            </a:r>
            <a:r>
              <a:rPr i="1" lang="en-US" sz="1200">
                <a:solidFill>
                  <a:schemeClr val="dk1"/>
                </a:solidFill>
                <a:latin typeface="Calibri"/>
                <a:ea typeface="Calibri"/>
                <a:cs typeface="Calibri"/>
                <a:sym typeface="Calibri"/>
              </a:rPr>
              <a:t>not</a:t>
            </a:r>
            <a:r>
              <a:rPr lang="en-US" sz="1200">
                <a:solidFill>
                  <a:schemeClr val="dk1"/>
                </a:solidFill>
                <a:latin typeface="Calibri"/>
                <a:ea typeface="Calibri"/>
                <a:cs typeface="Calibri"/>
                <a:sym typeface="Calibri"/>
              </a:rPr>
              <a:t> </a:t>
            </a:r>
            <a:r>
              <a:rPr lang="en-US" sz="1200" u="sng">
                <a:solidFill>
                  <a:schemeClr val="dk1"/>
                </a:solidFill>
                <a:latin typeface="Calibri"/>
                <a:ea typeface="Calibri"/>
                <a:cs typeface="Calibri"/>
                <a:sym typeface="Calibri"/>
              </a:rPr>
              <a:t>clear</a:t>
            </a:r>
            <a:r>
              <a:rPr lang="en-US" sz="1200">
                <a:solidFill>
                  <a:schemeClr val="dk1"/>
                </a:solidFill>
                <a:latin typeface="Calibri"/>
                <a:ea typeface="Calibri"/>
                <a:cs typeface="Calibri"/>
                <a:sym typeface="Calibri"/>
              </a:rPr>
              <a:t>?</a:t>
            </a:r>
            <a:endParaRPr/>
          </a:p>
          <a:p>
            <a:pPr indent="0" lvl="1"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Why do you think it was not clear.</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In short encourage students to do the following 2 things:</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1. Explain their reasons for why particular criteria are important.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2. Explain why particular criteria are or are not found in different models that they looked at. </a:t>
            </a:r>
            <a:endParaRPr/>
          </a:p>
          <a:p>
            <a:pPr indent="0" lvl="0" marL="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Make sure that your criteria include something about </a:t>
            </a:r>
            <a:r>
              <a:rPr b="1" lang="en-US" sz="1200" u="sng">
                <a:solidFill>
                  <a:schemeClr val="dk1"/>
                </a:solidFill>
                <a:latin typeface="Calibri"/>
                <a:ea typeface="Calibri"/>
                <a:cs typeface="Calibri"/>
                <a:sym typeface="Calibri"/>
              </a:rPr>
              <a:t>evidence</a:t>
            </a:r>
            <a:r>
              <a:rPr b="1" lang="en-US" sz="1200">
                <a:solidFill>
                  <a:schemeClr val="dk1"/>
                </a:solidFill>
                <a:latin typeface="Calibri"/>
                <a:ea typeface="Calibri"/>
                <a:cs typeface="Calibri"/>
                <a:sym typeface="Calibri"/>
              </a:rPr>
              <a:t> (e.g., fit with evidence, fit with more/best evidence, aligns with evidence) and </a:t>
            </a:r>
            <a:r>
              <a:rPr b="1" lang="en-US" sz="1200" u="sng">
                <a:solidFill>
                  <a:schemeClr val="dk1"/>
                </a:solidFill>
                <a:latin typeface="Calibri"/>
                <a:ea typeface="Calibri"/>
                <a:cs typeface="Calibri"/>
                <a:sym typeface="Calibri"/>
              </a:rPr>
              <a:t>explanation or mechanism</a:t>
            </a:r>
            <a:r>
              <a:rPr b="1" lang="en-US" sz="1200">
                <a:solidFill>
                  <a:schemeClr val="dk1"/>
                </a:solidFill>
                <a:latin typeface="Calibri"/>
                <a:ea typeface="Calibri"/>
                <a:cs typeface="Calibri"/>
                <a:sym typeface="Calibri"/>
              </a:rPr>
              <a:t> (e.g., explains, shows the steps, shows a mechanism) 🡪 students will usually bring this up on their own, but if not try to elicit it from a group that had it on their list.</a:t>
            </a:r>
            <a:endParaRPr/>
          </a:p>
          <a:p>
            <a:pPr indent="0" lvl="0" marL="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If no students have it on their lists or bring it up, bring up model set 2 (food poisoning) and discuss (evidence) and bring up model set 5 (growing) and discuss (mechanism).</a:t>
            </a:r>
            <a:endParaRPr b="1"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Example criteria can be (don’t just use these, make sure your class criteria come FROM THE CLASS). </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show how a process happens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are clearly labeled and easy to read</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explain the evidence available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have a purpose or goal, they answer a question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need to include all relevant information (that the audience needs)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Models should not include irrelevant and distracting information (text or pictures)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It helps if models have both text and diagrams</a:t>
            </a:r>
            <a:endParaRPr/>
          </a:p>
        </p:txBody>
      </p:sp>
      <p:sp>
        <p:nvSpPr>
          <p:cNvPr id="121" name="Google Shape;12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Use this “Before You Go” as an exit ticket.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Tell students they will be figuring this out in future classes.</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Do not hold a class discussion at this point, and keep it brief at the end of class.</a:t>
            </a:r>
            <a:endParaRPr/>
          </a:p>
        </p:txBody>
      </p:sp>
      <p:sp>
        <p:nvSpPr>
          <p:cNvPr id="130" name="Google Shape;13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are 5 pairs, try to have students do as many as they can, and at LEAST the first 3. Don’t discuss each pair, let them work through all the pairs, and make sure they are on task. This should not take forever about 20-25 min for 5 pairs and the frog model. </a:t>
            </a:r>
            <a:endParaRPr/>
          </a:p>
        </p:txBody>
      </p:sp>
      <p:sp>
        <p:nvSpPr>
          <p:cNvPr id="139" name="Google Shape;13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Model B has a contradiction – it’s not possible that the bones both dissolved and washed away AND became hard and turned into rock.</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is inaccurate, its WRONG – bones do not turn into rock</a:t>
            </a:r>
            <a:endParaRPr/>
          </a:p>
        </p:txBody>
      </p:sp>
      <p:sp>
        <p:nvSpPr>
          <p:cNvPr id="146" name="Google Shape;14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Differences between models: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A does NOT fit the evidence- it postulates meat as the cause but 65% of the people who got sick did not eat meat, and all the people who got sick had eaten lettuce.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Both models fit the first evidence, but only model B can explain the second evidence. The second evidence contradicts model A</a:t>
            </a:r>
            <a:endParaRPr/>
          </a:p>
        </p:txBody>
      </p:sp>
      <p:sp>
        <p:nvSpPr>
          <p:cNvPr id="170" name="Google Shape;17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Calibri"/>
              <a:buAutoNum type="arabicPeriod"/>
            </a:pPr>
            <a:r>
              <a:rPr lang="en-US"/>
              <a:t>Model A is just wrong – moths/butterflies go through the cocoon transformation, frogs don’t!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a:t>Model B has more steps, and therefore explains more.</a:t>
            </a:r>
            <a:endParaRPr/>
          </a:p>
        </p:txBody>
      </p:sp>
      <p:sp>
        <p:nvSpPr>
          <p:cNvPr id="179" name="Google Shape;17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1" i="0" sz="18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6"/>
          <p:cNvSpPr txBox="1"/>
          <p:nvPr>
            <p:ph type="title"/>
          </p:nvPr>
        </p:nvSpPr>
        <p:spPr>
          <a:xfrm>
            <a:off x="1940690" y="74773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800000"/>
              </a:buClr>
              <a:buSzPts val="4000"/>
              <a:buFont typeface="Calibri"/>
              <a:buNone/>
            </a:pPr>
            <a:r>
              <a:rPr b="1" lang="en-US" sz="4000">
                <a:solidFill>
                  <a:srgbClr val="800000"/>
                </a:solidFill>
              </a:rPr>
              <a:t>STOP &amp; THINK!</a:t>
            </a:r>
            <a:endParaRPr/>
          </a:p>
        </p:txBody>
      </p:sp>
      <p:sp>
        <p:nvSpPr>
          <p:cNvPr id="90" name="Google Shape;90;p6"/>
          <p:cNvSpPr txBox="1"/>
          <p:nvPr>
            <p:ph idx="1" type="body"/>
          </p:nvPr>
        </p:nvSpPr>
        <p:spPr>
          <a:xfrm>
            <a:off x="3968873" y="1876632"/>
            <a:ext cx="4717927" cy="232571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Why is it important to give and ask for reasons in science?</a:t>
            </a:r>
            <a:endParaRPr/>
          </a:p>
        </p:txBody>
      </p:sp>
      <p:sp>
        <p:nvSpPr>
          <p:cNvPr id="91" name="Google Shape;9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92" name="Google Shape;92;p6"/>
          <p:cNvSpPr/>
          <p:nvPr/>
        </p:nvSpPr>
        <p:spPr>
          <a:xfrm>
            <a:off x="228600" y="747730"/>
            <a:ext cx="3429000" cy="541199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In your handout from yesterday complete the    </a:t>
            </a:r>
            <a:r>
              <a:rPr b="1" i="0" lang="en-US" sz="2800" u="sng" cap="none" strike="noStrike">
                <a:solidFill>
                  <a:schemeClr val="lt1"/>
                </a:solidFill>
                <a:latin typeface="Calibri"/>
                <a:ea typeface="Calibri"/>
                <a:cs typeface="Calibri"/>
                <a:sym typeface="Calibri"/>
              </a:rPr>
              <a:t>STOP &amp; THINK! </a:t>
            </a:r>
            <a:r>
              <a:rPr b="0" i="0" lang="en-US" sz="2800" u="none" cap="none" strike="noStrike">
                <a:solidFill>
                  <a:schemeClr val="lt1"/>
                </a:solidFill>
                <a:latin typeface="Calibri"/>
                <a:ea typeface="Calibri"/>
                <a:cs typeface="Calibri"/>
                <a:sym typeface="Calibri"/>
              </a:rPr>
              <a:t>question on page 3</a:t>
            </a:r>
            <a:r>
              <a:rPr b="0" i="0" lang="en-US" sz="36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5"/>
          <p:cNvSpPr txBox="1"/>
          <p:nvPr>
            <p:ph idx="12" type="sldNum"/>
          </p:nvPr>
        </p:nvSpPr>
        <p:spPr>
          <a:xfrm>
            <a:off x="7010401" y="64929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19" name="Google Shape;219;p15"/>
          <p:cNvSpPr txBox="1"/>
          <p:nvPr/>
        </p:nvSpPr>
        <p:spPr>
          <a:xfrm>
            <a:off x="122278" y="5271230"/>
            <a:ext cx="1928889" cy="707886"/>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Pressures build up under ground</a:t>
            </a:r>
            <a:endParaRPr b="0" i="0" sz="1400" u="none" cap="none" strike="noStrike">
              <a:solidFill>
                <a:srgbClr val="000000"/>
              </a:solidFill>
              <a:latin typeface="Arial"/>
              <a:ea typeface="Arial"/>
              <a:cs typeface="Arial"/>
              <a:sym typeface="Arial"/>
            </a:endParaRPr>
          </a:p>
        </p:txBody>
      </p:sp>
      <p:sp>
        <p:nvSpPr>
          <p:cNvPr id="220" name="Google Shape;220;p15"/>
          <p:cNvSpPr txBox="1"/>
          <p:nvPr/>
        </p:nvSpPr>
        <p:spPr>
          <a:xfrm>
            <a:off x="2658200" y="4831501"/>
            <a:ext cx="2133600" cy="1916400"/>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Pressure pushes underground magma up towards the surface of the earth</a:t>
            </a:r>
            <a:endParaRPr b="0" i="0" sz="1400" u="none" cap="none" strike="noStrike">
              <a:solidFill>
                <a:srgbClr val="000000"/>
              </a:solidFill>
              <a:latin typeface="Arial"/>
              <a:ea typeface="Arial"/>
              <a:cs typeface="Arial"/>
              <a:sym typeface="Arial"/>
            </a:endParaRPr>
          </a:p>
        </p:txBody>
      </p:sp>
      <p:sp>
        <p:nvSpPr>
          <p:cNvPr id="221" name="Google Shape;221;p15"/>
          <p:cNvSpPr txBox="1"/>
          <p:nvPr/>
        </p:nvSpPr>
        <p:spPr>
          <a:xfrm>
            <a:off x="5555088" y="5064160"/>
            <a:ext cx="1796207" cy="1323439"/>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magma breaks through the surface of the earth</a:t>
            </a:r>
            <a:endParaRPr b="0" i="0" sz="1400" u="none" cap="none" strike="noStrike">
              <a:solidFill>
                <a:srgbClr val="000000"/>
              </a:solidFill>
              <a:latin typeface="Arial"/>
              <a:ea typeface="Arial"/>
              <a:cs typeface="Arial"/>
              <a:sym typeface="Arial"/>
            </a:endParaRPr>
          </a:p>
        </p:txBody>
      </p:sp>
      <p:sp>
        <p:nvSpPr>
          <p:cNvPr id="222" name="Google Shape;222;p15"/>
          <p:cNvSpPr txBox="1"/>
          <p:nvPr/>
        </p:nvSpPr>
        <p:spPr>
          <a:xfrm>
            <a:off x="7688687" y="5328343"/>
            <a:ext cx="1197736" cy="400110"/>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Eruption!</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0" y="33825"/>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4. Which of these two models is better if you want to explain why volcanoes erupt?</a:t>
            </a:r>
            <a:endParaRPr b="0" i="0" sz="1800" u="none" cap="none" strike="noStrike">
              <a:solidFill>
                <a:schemeClr val="dk1"/>
              </a:solidFill>
              <a:latin typeface="Calibri"/>
              <a:ea typeface="Calibri"/>
              <a:cs typeface="Calibri"/>
              <a:sym typeface="Calibri"/>
            </a:endParaRPr>
          </a:p>
        </p:txBody>
      </p:sp>
      <p:cxnSp>
        <p:nvCxnSpPr>
          <p:cNvPr id="224" name="Google Shape;224;p15"/>
          <p:cNvCxnSpPr>
            <a:stCxn id="220" idx="3"/>
            <a:endCxn id="221" idx="1"/>
          </p:cNvCxnSpPr>
          <p:nvPr/>
        </p:nvCxnSpPr>
        <p:spPr>
          <a:xfrm flipH="1" rot="10800000">
            <a:off x="4791800" y="5725801"/>
            <a:ext cx="763200" cy="63900"/>
          </a:xfrm>
          <a:prstGeom prst="straightConnector1">
            <a:avLst/>
          </a:prstGeom>
          <a:solidFill>
            <a:schemeClr val="lt1"/>
          </a:solidFill>
          <a:ln cap="flat" cmpd="sng" w="19050">
            <a:solidFill>
              <a:schemeClr val="accent2"/>
            </a:solidFill>
            <a:prstDash val="solid"/>
            <a:round/>
            <a:headEnd len="sm" w="sm" type="none"/>
            <a:tailEnd len="med" w="med" type="triangle"/>
          </a:ln>
        </p:spPr>
      </p:cxnSp>
      <p:cxnSp>
        <p:nvCxnSpPr>
          <p:cNvPr id="225" name="Google Shape;225;p15"/>
          <p:cNvCxnSpPr>
            <a:stCxn id="221" idx="3"/>
            <a:endCxn id="222" idx="1"/>
          </p:cNvCxnSpPr>
          <p:nvPr/>
        </p:nvCxnSpPr>
        <p:spPr>
          <a:xfrm flipH="1" rot="10800000">
            <a:off x="7351295" y="5528480"/>
            <a:ext cx="337500" cy="197400"/>
          </a:xfrm>
          <a:prstGeom prst="straightConnector1">
            <a:avLst/>
          </a:prstGeom>
          <a:solidFill>
            <a:schemeClr val="lt1"/>
          </a:solidFill>
          <a:ln cap="flat" cmpd="sng" w="19050">
            <a:solidFill>
              <a:schemeClr val="accent2"/>
            </a:solidFill>
            <a:prstDash val="solid"/>
            <a:round/>
            <a:headEnd len="sm" w="sm" type="none"/>
            <a:tailEnd len="med" w="med" type="triangle"/>
          </a:ln>
        </p:spPr>
      </p:cxnSp>
      <p:cxnSp>
        <p:nvCxnSpPr>
          <p:cNvPr id="226" name="Google Shape;226;p15"/>
          <p:cNvCxnSpPr>
            <a:stCxn id="219" idx="3"/>
            <a:endCxn id="220" idx="1"/>
          </p:cNvCxnSpPr>
          <p:nvPr/>
        </p:nvCxnSpPr>
        <p:spPr>
          <a:xfrm>
            <a:off x="2051167" y="5625173"/>
            <a:ext cx="606900" cy="164400"/>
          </a:xfrm>
          <a:prstGeom prst="straightConnector1">
            <a:avLst/>
          </a:prstGeom>
          <a:solidFill>
            <a:schemeClr val="lt1"/>
          </a:solidFill>
          <a:ln cap="flat" cmpd="sng" w="19050">
            <a:solidFill>
              <a:schemeClr val="accent2"/>
            </a:solidFill>
            <a:prstDash val="solid"/>
            <a:round/>
            <a:headEnd len="sm" w="sm" type="none"/>
            <a:tailEnd len="med" w="med" type="triangle"/>
          </a:ln>
        </p:spPr>
      </p:cxnSp>
      <p:sp>
        <p:nvSpPr>
          <p:cNvPr id="227" name="Google Shape;227;p15"/>
          <p:cNvSpPr/>
          <p:nvPr/>
        </p:nvSpPr>
        <p:spPr>
          <a:xfrm>
            <a:off x="152400" y="447454"/>
            <a:ext cx="218136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Volcano</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152399" y="4579422"/>
            <a:ext cx="218136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Volcano</a:t>
            </a:r>
            <a:endParaRPr b="0" i="0" sz="1400" u="none" cap="none" strike="noStrike">
              <a:solidFill>
                <a:srgbClr val="000000"/>
              </a:solidFill>
              <a:latin typeface="Arial"/>
              <a:ea typeface="Arial"/>
              <a:cs typeface="Arial"/>
              <a:sym typeface="Arial"/>
            </a:endParaRPr>
          </a:p>
        </p:txBody>
      </p:sp>
      <p:pic>
        <p:nvPicPr>
          <p:cNvPr descr="A close up of a map&#10;&#10;Description automatically generated" id="229" name="Google Shape;229;p15"/>
          <p:cNvPicPr preferRelativeResize="0"/>
          <p:nvPr/>
        </p:nvPicPr>
        <p:blipFill rotWithShape="1">
          <a:blip r:embed="rId3">
            <a:alphaModFix/>
          </a:blip>
          <a:srcRect b="0" l="0" r="0" t="0"/>
          <a:stretch/>
        </p:blipFill>
        <p:spPr>
          <a:xfrm>
            <a:off x="972354" y="967354"/>
            <a:ext cx="7199290" cy="32196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6"/>
          <p:cNvSpPr txBox="1"/>
          <p:nvPr>
            <p:ph idx="12" type="sldNum"/>
          </p:nvPr>
        </p:nvSpPr>
        <p:spPr>
          <a:xfrm>
            <a:off x="6948956" y="6492903"/>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36" name="Google Shape;236;p16"/>
          <p:cNvSpPr txBox="1"/>
          <p:nvPr/>
        </p:nvSpPr>
        <p:spPr>
          <a:xfrm>
            <a:off x="1184587" y="3079000"/>
            <a:ext cx="1442703" cy="369332"/>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We eat food</a:t>
            </a:r>
            <a:endParaRPr b="0" i="0" sz="1400" u="none" cap="none" strike="noStrike">
              <a:solidFill>
                <a:srgbClr val="000000"/>
              </a:solidFill>
              <a:latin typeface="Arial"/>
              <a:ea typeface="Arial"/>
              <a:cs typeface="Arial"/>
              <a:sym typeface="Arial"/>
            </a:endParaRPr>
          </a:p>
        </p:txBody>
      </p:sp>
      <p:sp>
        <p:nvSpPr>
          <p:cNvPr id="237" name="Google Shape;237;p16"/>
          <p:cNvSpPr txBox="1"/>
          <p:nvPr/>
        </p:nvSpPr>
        <p:spPr>
          <a:xfrm>
            <a:off x="1861219" y="3827634"/>
            <a:ext cx="34512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stomach breaks down the food</a:t>
            </a:r>
            <a:endParaRPr b="0" i="0" sz="1400" u="none" cap="none" strike="noStrike">
              <a:solidFill>
                <a:srgbClr val="000000"/>
              </a:solidFill>
              <a:latin typeface="Arial"/>
              <a:ea typeface="Arial"/>
              <a:cs typeface="Arial"/>
              <a:sym typeface="Arial"/>
            </a:endParaRPr>
          </a:p>
        </p:txBody>
      </p:sp>
      <p:sp>
        <p:nvSpPr>
          <p:cNvPr id="238" name="Google Shape;238;p16"/>
          <p:cNvSpPr txBox="1"/>
          <p:nvPr/>
        </p:nvSpPr>
        <p:spPr>
          <a:xfrm>
            <a:off x="2834636" y="4576251"/>
            <a:ext cx="32580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food gets turned into energy</a:t>
            </a:r>
            <a:endParaRPr b="0" i="0" sz="1400" u="none" cap="none" strike="noStrike">
              <a:solidFill>
                <a:srgbClr val="000000"/>
              </a:solidFill>
              <a:latin typeface="Arial"/>
              <a:ea typeface="Arial"/>
              <a:cs typeface="Arial"/>
              <a:sym typeface="Arial"/>
            </a:endParaRPr>
          </a:p>
        </p:txBody>
      </p:sp>
      <p:sp>
        <p:nvSpPr>
          <p:cNvPr id="239" name="Google Shape;239;p16"/>
          <p:cNvSpPr txBox="1"/>
          <p:nvPr/>
        </p:nvSpPr>
        <p:spPr>
          <a:xfrm>
            <a:off x="1670280" y="5337646"/>
            <a:ext cx="38331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 body uses the energy to get bigger</a:t>
            </a:r>
            <a:endParaRPr b="0" i="0" sz="1400" u="none" cap="none" strike="noStrike">
              <a:solidFill>
                <a:srgbClr val="000000"/>
              </a:solidFill>
              <a:latin typeface="Arial"/>
              <a:ea typeface="Arial"/>
              <a:cs typeface="Arial"/>
              <a:sym typeface="Arial"/>
            </a:endParaRPr>
          </a:p>
        </p:txBody>
      </p:sp>
      <p:sp>
        <p:nvSpPr>
          <p:cNvPr id="240" name="Google Shape;240;p16"/>
          <p:cNvSpPr txBox="1"/>
          <p:nvPr/>
        </p:nvSpPr>
        <p:spPr>
          <a:xfrm>
            <a:off x="7168266" y="5860209"/>
            <a:ext cx="1336800" cy="369300"/>
          </a:xfrm>
          <a:prstGeom prst="rect">
            <a:avLst/>
          </a:prstGeom>
          <a:solidFill>
            <a:schemeClr val="accent5"/>
          </a:solidFill>
          <a:ln cap="flat" cmpd="sng" w="57150">
            <a:solidFill>
              <a:srgbClr val="367D9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People grow</a:t>
            </a:r>
            <a:endParaRPr b="0" i="0" sz="1400" u="none" cap="none" strike="noStrike">
              <a:solidFill>
                <a:srgbClr val="000000"/>
              </a:solidFill>
              <a:latin typeface="Arial"/>
              <a:ea typeface="Arial"/>
              <a:cs typeface="Arial"/>
              <a:sym typeface="Arial"/>
            </a:endParaRPr>
          </a:p>
        </p:txBody>
      </p:sp>
      <p:sp>
        <p:nvSpPr>
          <p:cNvPr id="241" name="Google Shape;241;p16"/>
          <p:cNvSpPr txBox="1"/>
          <p:nvPr/>
        </p:nvSpPr>
        <p:spPr>
          <a:xfrm>
            <a:off x="184602"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19 inches</a:t>
            </a:r>
            <a:endParaRPr b="0" i="0" sz="1800" u="none" cap="none" strike="noStrike">
              <a:solidFill>
                <a:schemeClr val="lt1"/>
              </a:solidFill>
              <a:latin typeface="Times New Roman"/>
              <a:ea typeface="Times New Roman"/>
              <a:cs typeface="Times New Roman"/>
              <a:sym typeface="Times New Roman"/>
            </a:endParaRPr>
          </a:p>
        </p:txBody>
      </p:sp>
      <p:sp>
        <p:nvSpPr>
          <p:cNvPr id="242" name="Google Shape;242;p16"/>
          <p:cNvSpPr txBox="1"/>
          <p:nvPr/>
        </p:nvSpPr>
        <p:spPr>
          <a:xfrm>
            <a:off x="1658028"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37 inches</a:t>
            </a:r>
            <a:endParaRPr b="0" i="0" sz="1800" u="none" cap="none" strike="noStrike">
              <a:solidFill>
                <a:schemeClr val="lt1"/>
              </a:solidFill>
              <a:latin typeface="Times New Roman"/>
              <a:ea typeface="Times New Roman"/>
              <a:cs typeface="Times New Roman"/>
              <a:sym typeface="Times New Roman"/>
            </a:endParaRPr>
          </a:p>
        </p:txBody>
      </p:sp>
      <p:sp>
        <p:nvSpPr>
          <p:cNvPr id="243" name="Google Shape;243;p16"/>
          <p:cNvSpPr txBox="1"/>
          <p:nvPr/>
        </p:nvSpPr>
        <p:spPr>
          <a:xfrm>
            <a:off x="313145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46 inches</a:t>
            </a:r>
            <a:endParaRPr b="0" i="0" sz="1800" u="none" cap="none" strike="noStrike">
              <a:solidFill>
                <a:schemeClr val="lt1"/>
              </a:solidFill>
              <a:latin typeface="Times New Roman"/>
              <a:ea typeface="Times New Roman"/>
              <a:cs typeface="Times New Roman"/>
              <a:sym typeface="Times New Roman"/>
            </a:endParaRPr>
          </a:p>
        </p:txBody>
      </p:sp>
      <p:sp>
        <p:nvSpPr>
          <p:cNvPr id="244" name="Google Shape;244;p16"/>
          <p:cNvSpPr txBox="1"/>
          <p:nvPr/>
        </p:nvSpPr>
        <p:spPr>
          <a:xfrm>
            <a:off x="469091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53 inches</a:t>
            </a:r>
            <a:endParaRPr b="0" i="0" sz="1800" u="none" cap="none" strike="noStrike">
              <a:solidFill>
                <a:schemeClr val="lt1"/>
              </a:solidFill>
              <a:latin typeface="Times New Roman"/>
              <a:ea typeface="Times New Roman"/>
              <a:cs typeface="Times New Roman"/>
              <a:sym typeface="Times New Roman"/>
            </a:endParaRPr>
          </a:p>
        </p:txBody>
      </p:sp>
      <p:sp>
        <p:nvSpPr>
          <p:cNvPr id="245" name="Google Shape;245;p16"/>
          <p:cNvSpPr txBox="1"/>
          <p:nvPr/>
        </p:nvSpPr>
        <p:spPr>
          <a:xfrm>
            <a:off x="6311909"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59 inches</a:t>
            </a:r>
            <a:endParaRPr b="0" i="0" sz="1800" u="none" cap="none" strike="noStrike">
              <a:solidFill>
                <a:schemeClr val="lt1"/>
              </a:solidFill>
              <a:latin typeface="Times New Roman"/>
              <a:ea typeface="Times New Roman"/>
              <a:cs typeface="Times New Roman"/>
              <a:sym typeface="Times New Roman"/>
            </a:endParaRPr>
          </a:p>
        </p:txBody>
      </p:sp>
      <p:sp>
        <p:nvSpPr>
          <p:cNvPr id="246" name="Google Shape;246;p16"/>
          <p:cNvSpPr txBox="1"/>
          <p:nvPr/>
        </p:nvSpPr>
        <p:spPr>
          <a:xfrm>
            <a:off x="7782794" y="942613"/>
            <a:ext cx="1176600" cy="646200"/>
          </a:xfrm>
          <a:prstGeom prst="rect">
            <a:avLst/>
          </a:prstGeom>
          <a:solidFill>
            <a:schemeClr val="accent4"/>
          </a:solidFill>
          <a:ln cap="flat" cmpd="sng" w="57150">
            <a:solidFill>
              <a:srgbClr val="5D487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 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67 inches</a:t>
            </a:r>
            <a:endParaRPr b="0" i="0" sz="1800" u="none" cap="none" strike="noStrike">
              <a:solidFill>
                <a:schemeClr val="lt1"/>
              </a:solidFill>
              <a:latin typeface="Times New Roman"/>
              <a:ea typeface="Times New Roman"/>
              <a:cs typeface="Times New Roman"/>
              <a:sym typeface="Times New Roman"/>
            </a:endParaRPr>
          </a:p>
        </p:txBody>
      </p:sp>
      <p:cxnSp>
        <p:nvCxnSpPr>
          <p:cNvPr id="247" name="Google Shape;247;p16"/>
          <p:cNvCxnSpPr>
            <a:stCxn id="241" idx="3"/>
            <a:endCxn id="242" idx="1"/>
          </p:cNvCxnSpPr>
          <p:nvPr/>
        </p:nvCxnSpPr>
        <p:spPr>
          <a:xfrm>
            <a:off x="1361202" y="1265713"/>
            <a:ext cx="2967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48" name="Google Shape;248;p16"/>
          <p:cNvCxnSpPr>
            <a:stCxn id="242" idx="3"/>
            <a:endCxn id="243" idx="1"/>
          </p:cNvCxnSpPr>
          <p:nvPr/>
        </p:nvCxnSpPr>
        <p:spPr>
          <a:xfrm>
            <a:off x="2834628" y="1265713"/>
            <a:ext cx="2967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49" name="Google Shape;249;p16"/>
          <p:cNvCxnSpPr>
            <a:stCxn id="243" idx="3"/>
            <a:endCxn id="244" idx="1"/>
          </p:cNvCxnSpPr>
          <p:nvPr/>
        </p:nvCxnSpPr>
        <p:spPr>
          <a:xfrm>
            <a:off x="4308054" y="1265713"/>
            <a:ext cx="3828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0" name="Google Shape;250;p16"/>
          <p:cNvCxnSpPr>
            <a:stCxn id="244" idx="3"/>
            <a:endCxn id="245" idx="1"/>
          </p:cNvCxnSpPr>
          <p:nvPr/>
        </p:nvCxnSpPr>
        <p:spPr>
          <a:xfrm>
            <a:off x="5867514" y="1265713"/>
            <a:ext cx="4443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1" name="Google Shape;251;p16"/>
          <p:cNvCxnSpPr>
            <a:stCxn id="245" idx="3"/>
            <a:endCxn id="246" idx="1"/>
          </p:cNvCxnSpPr>
          <p:nvPr/>
        </p:nvCxnSpPr>
        <p:spPr>
          <a:xfrm>
            <a:off x="7488509" y="1265713"/>
            <a:ext cx="294300" cy="0"/>
          </a:xfrm>
          <a:prstGeom prst="straightConnector1">
            <a:avLst/>
          </a:prstGeom>
          <a:solidFill>
            <a:schemeClr val="accent4"/>
          </a:solidFill>
          <a:ln cap="flat" cmpd="sng" w="19050">
            <a:solidFill>
              <a:srgbClr val="5D4876"/>
            </a:solidFill>
            <a:prstDash val="solid"/>
            <a:round/>
            <a:headEnd len="sm" w="sm" type="none"/>
            <a:tailEnd len="med" w="med" type="stealth"/>
          </a:ln>
        </p:spPr>
      </p:cxnSp>
      <p:cxnSp>
        <p:nvCxnSpPr>
          <p:cNvPr id="252" name="Google Shape;252;p16"/>
          <p:cNvCxnSpPr>
            <a:stCxn id="236" idx="3"/>
            <a:endCxn id="237" idx="0"/>
          </p:cNvCxnSpPr>
          <p:nvPr/>
        </p:nvCxnSpPr>
        <p:spPr>
          <a:xfrm>
            <a:off x="2627290" y="3263666"/>
            <a:ext cx="959400" cy="5640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53" name="Google Shape;253;p16"/>
          <p:cNvCxnSpPr>
            <a:stCxn id="237" idx="2"/>
            <a:endCxn id="238" idx="0"/>
          </p:cNvCxnSpPr>
          <p:nvPr/>
        </p:nvCxnSpPr>
        <p:spPr>
          <a:xfrm>
            <a:off x="3586819" y="4196934"/>
            <a:ext cx="876900" cy="3792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54" name="Google Shape;254;p16"/>
          <p:cNvCxnSpPr>
            <a:stCxn id="238" idx="2"/>
            <a:endCxn id="239" idx="0"/>
          </p:cNvCxnSpPr>
          <p:nvPr/>
        </p:nvCxnSpPr>
        <p:spPr>
          <a:xfrm flipH="1">
            <a:off x="3586736" y="4945551"/>
            <a:ext cx="876900" cy="392100"/>
          </a:xfrm>
          <a:prstGeom prst="straightConnector1">
            <a:avLst/>
          </a:prstGeom>
          <a:solidFill>
            <a:schemeClr val="accent5"/>
          </a:solidFill>
          <a:ln cap="flat" cmpd="sng" w="19050">
            <a:solidFill>
              <a:srgbClr val="367D90"/>
            </a:solidFill>
            <a:prstDash val="solid"/>
            <a:round/>
            <a:headEnd len="sm" w="sm" type="none"/>
            <a:tailEnd len="med" w="med" type="triangle"/>
          </a:ln>
        </p:spPr>
      </p:cxnSp>
      <p:cxnSp>
        <p:nvCxnSpPr>
          <p:cNvPr id="255" name="Google Shape;255;p16"/>
          <p:cNvCxnSpPr>
            <a:stCxn id="239" idx="3"/>
            <a:endCxn id="240" idx="1"/>
          </p:cNvCxnSpPr>
          <p:nvPr/>
        </p:nvCxnSpPr>
        <p:spPr>
          <a:xfrm>
            <a:off x="5503380" y="5522296"/>
            <a:ext cx="1665000" cy="522600"/>
          </a:xfrm>
          <a:prstGeom prst="straightConnector1">
            <a:avLst/>
          </a:prstGeom>
          <a:solidFill>
            <a:schemeClr val="accent5"/>
          </a:solidFill>
          <a:ln cap="flat" cmpd="sng" w="19050">
            <a:solidFill>
              <a:srgbClr val="367D90"/>
            </a:solidFill>
            <a:prstDash val="solid"/>
            <a:round/>
            <a:headEnd len="sm" w="sm" type="none"/>
            <a:tailEnd len="med" w="med" type="triangle"/>
          </a:ln>
        </p:spPr>
      </p:cxnSp>
      <p:pic>
        <p:nvPicPr>
          <p:cNvPr descr="Confused person" id="256" name="Google Shape;256;p16"/>
          <p:cNvPicPr preferRelativeResize="0"/>
          <p:nvPr/>
        </p:nvPicPr>
        <p:blipFill rotWithShape="1">
          <a:blip r:embed="rId3">
            <a:alphaModFix/>
          </a:blip>
          <a:srcRect b="0" l="0" r="0" t="0"/>
          <a:stretch/>
        </p:blipFill>
        <p:spPr>
          <a:xfrm>
            <a:off x="8033580" y="1812377"/>
            <a:ext cx="652800" cy="652814"/>
          </a:xfrm>
          <a:prstGeom prst="rect">
            <a:avLst/>
          </a:prstGeom>
          <a:noFill/>
          <a:ln>
            <a:noFill/>
          </a:ln>
        </p:spPr>
      </p:pic>
      <p:pic>
        <p:nvPicPr>
          <p:cNvPr descr="Baby crawling" id="257" name="Google Shape;257;p16"/>
          <p:cNvPicPr preferRelativeResize="0"/>
          <p:nvPr/>
        </p:nvPicPr>
        <p:blipFill rotWithShape="1">
          <a:blip r:embed="rId4">
            <a:alphaModFix/>
          </a:blip>
          <a:srcRect b="0" l="0" r="0" t="0"/>
          <a:stretch/>
        </p:blipFill>
        <p:spPr>
          <a:xfrm>
            <a:off x="1861221" y="1788175"/>
            <a:ext cx="652811" cy="652811"/>
          </a:xfrm>
          <a:prstGeom prst="rect">
            <a:avLst/>
          </a:prstGeom>
          <a:noFill/>
          <a:ln>
            <a:noFill/>
          </a:ln>
        </p:spPr>
      </p:pic>
      <p:pic>
        <p:nvPicPr>
          <p:cNvPr descr="Baby" id="258" name="Google Shape;258;p16"/>
          <p:cNvPicPr preferRelativeResize="0"/>
          <p:nvPr/>
        </p:nvPicPr>
        <p:blipFill rotWithShape="1">
          <a:blip r:embed="rId5">
            <a:alphaModFix/>
          </a:blip>
          <a:srcRect b="0" l="0" r="0" t="0"/>
          <a:stretch/>
        </p:blipFill>
        <p:spPr>
          <a:xfrm>
            <a:off x="392500" y="1788190"/>
            <a:ext cx="652800" cy="652764"/>
          </a:xfrm>
          <a:prstGeom prst="rect">
            <a:avLst/>
          </a:prstGeom>
          <a:noFill/>
          <a:ln>
            <a:noFill/>
          </a:ln>
        </p:spPr>
      </p:pic>
      <p:sp>
        <p:nvSpPr>
          <p:cNvPr id="259" name="Google Shape;259;p16"/>
          <p:cNvSpPr/>
          <p:nvPr/>
        </p:nvSpPr>
        <p:spPr>
          <a:xfrm>
            <a:off x="0" y="137358"/>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5. Which of these two models is better if you want to explain how people grow?</a:t>
            </a:r>
            <a:endParaRPr b="0" i="0" sz="1800" u="none" cap="none" strike="noStrike">
              <a:solidFill>
                <a:schemeClr val="dk1"/>
              </a:solidFill>
              <a:latin typeface="Calibri"/>
              <a:ea typeface="Calibri"/>
              <a:cs typeface="Calibri"/>
              <a:sym typeface="Calibri"/>
            </a:endParaRPr>
          </a:p>
        </p:txBody>
      </p:sp>
      <p:sp>
        <p:nvSpPr>
          <p:cNvPr id="260" name="Google Shape;260;p16"/>
          <p:cNvSpPr/>
          <p:nvPr/>
        </p:nvSpPr>
        <p:spPr>
          <a:xfrm>
            <a:off x="181225" y="506701"/>
            <a:ext cx="914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How People Grow</a:t>
            </a:r>
            <a:endParaRPr b="0" i="0" sz="1400" u="none" cap="none" strike="noStrike">
              <a:solidFill>
                <a:srgbClr val="000000"/>
              </a:solidFill>
              <a:latin typeface="Arial"/>
              <a:ea typeface="Arial"/>
              <a:cs typeface="Arial"/>
              <a:sym typeface="Arial"/>
            </a:endParaRPr>
          </a:p>
        </p:txBody>
      </p:sp>
      <p:sp>
        <p:nvSpPr>
          <p:cNvPr id="261" name="Google Shape;261;p16"/>
          <p:cNvSpPr/>
          <p:nvPr/>
        </p:nvSpPr>
        <p:spPr>
          <a:xfrm>
            <a:off x="152399" y="2640326"/>
            <a:ext cx="914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How People Grow</a:t>
            </a:r>
            <a:endParaRPr b="0" i="0" sz="1400" u="none" cap="none" strike="noStrike">
              <a:solidFill>
                <a:srgbClr val="000000"/>
              </a:solidFill>
              <a:latin typeface="Arial"/>
              <a:ea typeface="Arial"/>
              <a:cs typeface="Arial"/>
              <a:sym typeface="Arial"/>
            </a:endParaRPr>
          </a:p>
        </p:txBody>
      </p:sp>
      <p:pic>
        <p:nvPicPr>
          <p:cNvPr descr="Child with balloon" id="262" name="Google Shape;262;p16"/>
          <p:cNvPicPr preferRelativeResize="0"/>
          <p:nvPr/>
        </p:nvPicPr>
        <p:blipFill rotWithShape="1">
          <a:blip r:embed="rId6">
            <a:alphaModFix/>
          </a:blip>
          <a:srcRect b="0" l="0" r="0" t="0"/>
          <a:stretch/>
        </p:blipFill>
        <p:spPr>
          <a:xfrm>
            <a:off x="3329952" y="1655461"/>
            <a:ext cx="799525" cy="799525"/>
          </a:xfrm>
          <a:prstGeom prst="rect">
            <a:avLst/>
          </a:prstGeom>
          <a:noFill/>
          <a:ln>
            <a:noFill/>
          </a:ln>
        </p:spPr>
      </p:pic>
      <p:pic>
        <p:nvPicPr>
          <p:cNvPr id="263" name="Google Shape;263;p16"/>
          <p:cNvPicPr preferRelativeResize="0"/>
          <p:nvPr/>
        </p:nvPicPr>
        <p:blipFill rotWithShape="1">
          <a:blip r:embed="rId7">
            <a:alphaModFix/>
          </a:blip>
          <a:srcRect b="12295" l="0" r="0" t="0"/>
          <a:stretch/>
        </p:blipFill>
        <p:spPr>
          <a:xfrm>
            <a:off x="4897835" y="1764000"/>
            <a:ext cx="799500" cy="701158"/>
          </a:xfrm>
          <a:prstGeom prst="rect">
            <a:avLst/>
          </a:prstGeom>
          <a:noFill/>
          <a:ln>
            <a:noFill/>
          </a:ln>
        </p:spPr>
      </p:pic>
      <p:pic>
        <p:nvPicPr>
          <p:cNvPr id="264" name="Google Shape;264;p16"/>
          <p:cNvPicPr preferRelativeResize="0"/>
          <p:nvPr/>
        </p:nvPicPr>
        <p:blipFill rotWithShape="1">
          <a:blip r:embed="rId8">
            <a:alphaModFix/>
          </a:blip>
          <a:srcRect b="12303" l="0" r="0" t="0"/>
          <a:stretch/>
        </p:blipFill>
        <p:spPr>
          <a:xfrm>
            <a:off x="6465688" y="1788202"/>
            <a:ext cx="799524" cy="701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aphicFrame>
        <p:nvGraphicFramePr>
          <p:cNvPr id="98" name="Google Shape;98;p7"/>
          <p:cNvGraphicFramePr/>
          <p:nvPr/>
        </p:nvGraphicFramePr>
        <p:xfrm>
          <a:off x="1459257" y="3827881"/>
          <a:ext cx="5492440" cy="2817418"/>
        </p:xfrm>
        <a:graphic>
          <a:graphicData uri="http://schemas.openxmlformats.org/presentationml/2006/ole">
            <mc:AlternateContent>
              <mc:Choice Requires="v">
                <p:oleObj r:id="rId4" imgH="2817418" imgW="5492440" progId="Word.Document.12" spid="_x0000_s1">
                  <p:embed/>
                </p:oleObj>
              </mc:Choice>
              <mc:Fallback>
                <p:oleObj r:id="rId5" imgH="2817418" imgW="5492440" progId="Word.Document.12">
                  <p:embed/>
                  <p:pic>
                    <p:nvPicPr>
                      <p:cNvPr id="98" name="Google Shape;98;p7"/>
                      <p:cNvPicPr preferRelativeResize="0"/>
                      <p:nvPr/>
                    </p:nvPicPr>
                    <p:blipFill rotWithShape="1">
                      <a:blip r:embed="rId6">
                        <a:alphaModFix/>
                      </a:blip>
                      <a:srcRect b="0" l="0" r="0" t="0"/>
                      <a:stretch/>
                    </p:blipFill>
                    <p:spPr>
                      <a:xfrm>
                        <a:off x="1459257" y="3827881"/>
                        <a:ext cx="5492440" cy="2817418"/>
                      </a:xfrm>
                      <a:prstGeom prst="rect">
                        <a:avLst/>
                      </a:prstGeom>
                      <a:noFill/>
                      <a:ln>
                        <a:noFill/>
                      </a:ln>
                    </p:spPr>
                  </p:pic>
                </p:oleObj>
              </mc:Fallback>
            </mc:AlternateContent>
          </a:graphicData>
        </a:graphic>
      </p:graphicFrame>
      <p:sp>
        <p:nvSpPr>
          <p:cNvPr id="99" name="Google Shape;9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00" name="Google Shape;100;p7"/>
          <p:cNvSpPr/>
          <p:nvPr/>
        </p:nvSpPr>
        <p:spPr>
          <a:xfrm>
            <a:off x="281794" y="79670"/>
            <a:ext cx="8662907" cy="393954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Let’s develop a set of criteria for model quality to help us evaluate models, and create good models.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Individually</a:t>
            </a:r>
            <a:r>
              <a:rPr b="0" i="0" lang="en-US" sz="2800" u="none" cap="none" strike="noStrike">
                <a:solidFill>
                  <a:schemeClr val="dk1"/>
                </a:solidFill>
                <a:latin typeface="Calibri"/>
                <a:ea typeface="Calibri"/>
                <a:cs typeface="Calibri"/>
                <a:sym typeface="Calibri"/>
              </a:rPr>
              <a:t>, make a list of the most important characteristics of good models.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Write down 6 criteria of </a:t>
            </a:r>
            <a:r>
              <a:rPr b="0" i="0" lang="en-US" sz="2800" u="sng" cap="none" strike="noStrike">
                <a:solidFill>
                  <a:schemeClr val="dk1"/>
                </a:solidFill>
                <a:latin typeface="Calibri"/>
                <a:ea typeface="Calibri"/>
                <a:cs typeface="Calibri"/>
                <a:sym typeface="Calibri"/>
              </a:rPr>
              <a:t>good</a:t>
            </a:r>
            <a:r>
              <a:rPr b="0" i="0" lang="en-US" sz="2800" u="none" cap="none" strike="noStrike">
                <a:solidFill>
                  <a:schemeClr val="dk1"/>
                </a:solidFill>
                <a:latin typeface="Calibri"/>
                <a:ea typeface="Calibri"/>
                <a:cs typeface="Calibri"/>
                <a:sym typeface="Calibri"/>
              </a:rPr>
              <a:t> models.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Rank all your criteria from “</a:t>
            </a:r>
            <a:r>
              <a:rPr b="0" i="0" lang="en-US" sz="2800" u="sng" cap="none" strike="noStrike">
                <a:solidFill>
                  <a:schemeClr val="dk1"/>
                </a:solidFill>
                <a:latin typeface="Calibri"/>
                <a:ea typeface="Calibri"/>
                <a:cs typeface="Calibri"/>
                <a:sym typeface="Calibri"/>
              </a:rPr>
              <a:t>most important</a:t>
            </a:r>
            <a:r>
              <a:rPr b="0" i="0" lang="en-US" sz="2800" u="none" cap="none" strike="noStrike">
                <a:solidFill>
                  <a:schemeClr val="dk1"/>
                </a:solidFill>
                <a:latin typeface="Calibri"/>
                <a:ea typeface="Calibri"/>
                <a:cs typeface="Calibri"/>
                <a:sym typeface="Calibri"/>
              </a:rPr>
              <a:t>” to “</a:t>
            </a:r>
            <a:r>
              <a:rPr b="0" i="0" lang="en-US" sz="2800" u="sng" cap="none" strike="noStrike">
                <a:solidFill>
                  <a:schemeClr val="dk1"/>
                </a:solidFill>
                <a:latin typeface="Calibri"/>
                <a:ea typeface="Calibri"/>
                <a:cs typeface="Calibri"/>
                <a:sym typeface="Calibri"/>
              </a:rPr>
              <a:t>least important</a:t>
            </a:r>
            <a:r>
              <a:rPr b="0" i="0" lang="en-US" sz="2800" u="none" cap="none" strike="noStrike">
                <a:solidFill>
                  <a:schemeClr val="dk1"/>
                </a:solidFill>
                <a:latin typeface="Calibri"/>
                <a:ea typeface="Calibri"/>
                <a:cs typeface="Calibri"/>
                <a:sym typeface="Calibri"/>
              </a:rPr>
              <a:t>”. Put a number in the little box on the left, with 1 being most important and 6 the least important.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8"/>
          <p:cNvSpPr/>
          <p:nvPr/>
        </p:nvSpPr>
        <p:spPr>
          <a:xfrm>
            <a:off x="528325" y="3821625"/>
            <a:ext cx="3811200" cy="2673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4998500" y="1147725"/>
            <a:ext cx="3912900" cy="2490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943900" y="3808450"/>
            <a:ext cx="3581400" cy="2490300"/>
          </a:xfrm>
          <a:prstGeom prst="rect">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291225" y="1041800"/>
            <a:ext cx="3581400" cy="2673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txBox="1"/>
          <p:nvPr>
            <p:ph type="title"/>
          </p:nvPr>
        </p:nvSpPr>
        <p:spPr>
          <a:xfrm>
            <a:off x="457200" y="9842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Calibri"/>
              <a:buNone/>
            </a:pPr>
            <a:r>
              <a:rPr b="1" lang="en-US" sz="4000">
                <a:solidFill>
                  <a:schemeClr val="dk2"/>
                </a:solidFill>
              </a:rPr>
              <a:t>Evaluating Models</a:t>
            </a:r>
            <a:endParaRPr/>
          </a:p>
        </p:txBody>
      </p:sp>
      <p:sp>
        <p:nvSpPr>
          <p:cNvPr id="111" name="Google Shape;11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112" name="Google Shape;112;p8"/>
          <p:cNvPicPr preferRelativeResize="0"/>
          <p:nvPr/>
        </p:nvPicPr>
        <p:blipFill>
          <a:blip r:embed="rId3">
            <a:alphaModFix/>
          </a:blip>
          <a:stretch>
            <a:fillRect/>
          </a:stretch>
        </p:blipFill>
        <p:spPr>
          <a:xfrm>
            <a:off x="345762" y="1105729"/>
            <a:ext cx="3472324" cy="2546045"/>
          </a:xfrm>
          <a:prstGeom prst="rect">
            <a:avLst/>
          </a:prstGeom>
          <a:noFill/>
          <a:ln>
            <a:noFill/>
          </a:ln>
        </p:spPr>
      </p:pic>
      <p:pic>
        <p:nvPicPr>
          <p:cNvPr id="113" name="Google Shape;113;p8"/>
          <p:cNvPicPr preferRelativeResize="0"/>
          <p:nvPr/>
        </p:nvPicPr>
        <p:blipFill>
          <a:blip r:embed="rId4">
            <a:alphaModFix/>
          </a:blip>
          <a:stretch>
            <a:fillRect/>
          </a:stretch>
        </p:blipFill>
        <p:spPr>
          <a:xfrm>
            <a:off x="5096425" y="1230125"/>
            <a:ext cx="3736699" cy="2325499"/>
          </a:xfrm>
          <a:prstGeom prst="rect">
            <a:avLst/>
          </a:prstGeom>
          <a:noFill/>
          <a:ln>
            <a:noFill/>
          </a:ln>
        </p:spPr>
      </p:pic>
      <p:pic>
        <p:nvPicPr>
          <p:cNvPr id="114" name="Google Shape;114;p8"/>
          <p:cNvPicPr preferRelativeResize="0"/>
          <p:nvPr/>
        </p:nvPicPr>
        <p:blipFill>
          <a:blip r:embed="rId5">
            <a:alphaModFix/>
          </a:blip>
          <a:stretch>
            <a:fillRect/>
          </a:stretch>
        </p:blipFill>
        <p:spPr>
          <a:xfrm>
            <a:off x="575325" y="3913450"/>
            <a:ext cx="3664449" cy="2490249"/>
          </a:xfrm>
          <a:prstGeom prst="rect">
            <a:avLst/>
          </a:prstGeom>
          <a:noFill/>
          <a:ln>
            <a:noFill/>
          </a:ln>
        </p:spPr>
      </p:pic>
      <p:pic>
        <p:nvPicPr>
          <p:cNvPr id="115" name="Google Shape;115;p8"/>
          <p:cNvPicPr preferRelativeResize="0"/>
          <p:nvPr/>
        </p:nvPicPr>
        <p:blipFill>
          <a:blip r:embed="rId6">
            <a:alphaModFix/>
          </a:blip>
          <a:stretch>
            <a:fillRect/>
          </a:stretch>
        </p:blipFill>
        <p:spPr>
          <a:xfrm>
            <a:off x="4998500" y="3913450"/>
            <a:ext cx="3472326" cy="2252431"/>
          </a:xfrm>
          <a:prstGeom prst="rect">
            <a:avLst/>
          </a:prstGeom>
          <a:noFill/>
          <a:ln>
            <a:noFill/>
          </a:ln>
        </p:spPr>
      </p:pic>
      <p:sp>
        <p:nvSpPr>
          <p:cNvPr id="116" name="Google Shape;116;p8"/>
          <p:cNvSpPr/>
          <p:nvPr/>
        </p:nvSpPr>
        <p:spPr>
          <a:xfrm>
            <a:off x="2781300" y="2092038"/>
            <a:ext cx="3581400" cy="2673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8"/>
          <p:cNvPicPr preferRelativeResize="0"/>
          <p:nvPr/>
        </p:nvPicPr>
        <p:blipFill>
          <a:blip r:embed="rId7">
            <a:alphaModFix/>
          </a:blip>
          <a:stretch>
            <a:fillRect/>
          </a:stretch>
        </p:blipFill>
        <p:spPr>
          <a:xfrm>
            <a:off x="2872975" y="2194050"/>
            <a:ext cx="3391650" cy="2427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9"/>
          <p:cNvSpPr txBox="1"/>
          <p:nvPr>
            <p:ph type="title"/>
          </p:nvPr>
        </p:nvSpPr>
        <p:spPr>
          <a:xfrm>
            <a:off x="457200" y="-18484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F497D"/>
              </a:buClr>
              <a:buSzPts val="3600"/>
              <a:buFont typeface="Calibri"/>
              <a:buNone/>
            </a:pPr>
            <a:r>
              <a:rPr b="1" lang="en-US" sz="3600">
                <a:solidFill>
                  <a:srgbClr val="1F497D"/>
                </a:solidFill>
              </a:rPr>
              <a:t>Class Criteria for Model Quality</a:t>
            </a:r>
            <a:endParaRPr/>
          </a:p>
        </p:txBody>
      </p:sp>
      <p:sp>
        <p:nvSpPr>
          <p:cNvPr id="124" name="Google Shape;124;p9"/>
          <p:cNvSpPr txBox="1"/>
          <p:nvPr>
            <p:ph idx="1" type="body"/>
          </p:nvPr>
        </p:nvSpPr>
        <p:spPr>
          <a:xfrm>
            <a:off x="175651" y="782529"/>
            <a:ext cx="8809587" cy="593894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700"/>
              <a:buChar char="•"/>
            </a:pPr>
            <a:r>
              <a:rPr lang="en-US" sz="2700"/>
              <a:t>Now let’s make a class list of criteria for good models. </a:t>
            </a:r>
            <a:endParaRPr/>
          </a:p>
          <a:p>
            <a:pPr indent="-342900" lvl="0" marL="342900" rtl="0" algn="l">
              <a:lnSpc>
                <a:spcPct val="100000"/>
              </a:lnSpc>
              <a:spcBef>
                <a:spcPts val="540"/>
              </a:spcBef>
              <a:spcAft>
                <a:spcPts val="0"/>
              </a:spcAft>
              <a:buClr>
                <a:schemeClr val="dk1"/>
              </a:buClr>
              <a:buSzPts val="2700"/>
              <a:buChar char="•"/>
            </a:pPr>
            <a:r>
              <a:rPr lang="en-US" sz="2700"/>
              <a:t>We will use this list when we  evaluate models, and when we create them. </a:t>
            </a:r>
            <a:endParaRPr/>
          </a:p>
          <a:p>
            <a:pPr indent="-171450" lvl="0" marL="342900" rtl="0" algn="l">
              <a:lnSpc>
                <a:spcPct val="100000"/>
              </a:lnSpc>
              <a:spcBef>
                <a:spcPts val="540"/>
              </a:spcBef>
              <a:spcAft>
                <a:spcPts val="0"/>
              </a:spcAft>
              <a:buClr>
                <a:schemeClr val="dk1"/>
              </a:buClr>
              <a:buSzPts val="2700"/>
              <a:buNone/>
            </a:pPr>
            <a:r>
              <a:t/>
            </a:r>
            <a:endParaRPr sz="2700"/>
          </a:p>
          <a:p>
            <a:pPr indent="-171450" lvl="0" marL="342900" rtl="0" algn="l">
              <a:lnSpc>
                <a:spcPct val="100000"/>
              </a:lnSpc>
              <a:spcBef>
                <a:spcPts val="540"/>
              </a:spcBef>
              <a:spcAft>
                <a:spcPts val="0"/>
              </a:spcAft>
              <a:buClr>
                <a:schemeClr val="dk1"/>
              </a:buClr>
              <a:buSzPts val="2700"/>
              <a:buNone/>
            </a:pPr>
            <a:r>
              <a:t/>
            </a:r>
            <a:endParaRPr sz="2700"/>
          </a:p>
          <a:p>
            <a:pPr indent="-171450" lvl="0" marL="342900" rtl="0" algn="l">
              <a:lnSpc>
                <a:spcPct val="100000"/>
              </a:lnSpc>
              <a:spcBef>
                <a:spcPts val="540"/>
              </a:spcBef>
              <a:spcAft>
                <a:spcPts val="0"/>
              </a:spcAft>
              <a:buClr>
                <a:schemeClr val="dk1"/>
              </a:buClr>
              <a:buSzPts val="2700"/>
              <a:buNone/>
            </a:pPr>
            <a:r>
              <a:t/>
            </a:r>
            <a:endParaRPr sz="2700"/>
          </a:p>
          <a:p>
            <a:pPr indent="-171450" lvl="0" marL="342900" rtl="0" algn="l">
              <a:lnSpc>
                <a:spcPct val="100000"/>
              </a:lnSpc>
              <a:spcBef>
                <a:spcPts val="540"/>
              </a:spcBef>
              <a:spcAft>
                <a:spcPts val="0"/>
              </a:spcAft>
              <a:buClr>
                <a:schemeClr val="dk1"/>
              </a:buClr>
              <a:buSzPts val="2700"/>
              <a:buNone/>
            </a:pPr>
            <a:r>
              <a:t/>
            </a:r>
            <a:endParaRPr sz="2700"/>
          </a:p>
          <a:p>
            <a:pPr indent="-171450" lvl="0" marL="342900" rtl="0" algn="l">
              <a:lnSpc>
                <a:spcPct val="100000"/>
              </a:lnSpc>
              <a:spcBef>
                <a:spcPts val="540"/>
              </a:spcBef>
              <a:spcAft>
                <a:spcPts val="0"/>
              </a:spcAft>
              <a:buClr>
                <a:schemeClr val="dk1"/>
              </a:buClr>
              <a:buSzPts val="2700"/>
              <a:buNone/>
            </a:pPr>
            <a:r>
              <a:t/>
            </a:r>
            <a:endParaRPr sz="2700"/>
          </a:p>
          <a:p>
            <a:pPr indent="0" lvl="0" marL="0" rtl="0" algn="l">
              <a:lnSpc>
                <a:spcPct val="100000"/>
              </a:lnSpc>
              <a:spcBef>
                <a:spcPts val="540"/>
              </a:spcBef>
              <a:spcAft>
                <a:spcPts val="0"/>
              </a:spcAft>
              <a:buClr>
                <a:schemeClr val="dk1"/>
              </a:buClr>
              <a:buSzPts val="2700"/>
              <a:buNone/>
            </a:pPr>
            <a:r>
              <a:t/>
            </a:r>
            <a:endParaRPr sz="2700"/>
          </a:p>
          <a:p>
            <a:pPr indent="0" lvl="0" marL="0" rtl="0" algn="ctr">
              <a:lnSpc>
                <a:spcPct val="100000"/>
              </a:lnSpc>
              <a:spcBef>
                <a:spcPts val="540"/>
              </a:spcBef>
              <a:spcAft>
                <a:spcPts val="0"/>
              </a:spcAft>
              <a:buClr>
                <a:srgbClr val="953734"/>
              </a:buClr>
              <a:buSzPts val="2700"/>
              <a:buNone/>
            </a:pPr>
            <a:r>
              <a:rPr lang="en-US" sz="2700">
                <a:solidFill>
                  <a:srgbClr val="953734"/>
                </a:solidFill>
              </a:rPr>
              <a:t>From now on we will try to make models that meet all these important criteria!</a:t>
            </a:r>
            <a:endParaRPr/>
          </a:p>
        </p:txBody>
      </p:sp>
      <p:sp>
        <p:nvSpPr>
          <p:cNvPr id="125" name="Google Shape;12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descr="Screen Shot 2014-01-15 at 9.55.58 AM.png" id="126" name="Google Shape;126;p9"/>
          <p:cNvPicPr preferRelativeResize="0"/>
          <p:nvPr/>
        </p:nvPicPr>
        <p:blipFill rotWithShape="1">
          <a:blip r:embed="rId3">
            <a:alphaModFix/>
          </a:blip>
          <a:srcRect b="0" l="0" r="0" t="0"/>
          <a:stretch/>
        </p:blipFill>
        <p:spPr>
          <a:xfrm>
            <a:off x="1431758" y="2341823"/>
            <a:ext cx="5761960" cy="26308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1940690" y="74773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800000"/>
              </a:buClr>
              <a:buSzPts val="4000"/>
              <a:buFont typeface="Calibri"/>
              <a:buNone/>
            </a:pPr>
            <a:r>
              <a:rPr b="1" lang="en-US" sz="4000">
                <a:solidFill>
                  <a:srgbClr val="800000"/>
                </a:solidFill>
              </a:rPr>
              <a:t>BEFORE YOU GO</a:t>
            </a:r>
            <a:endParaRPr/>
          </a:p>
        </p:txBody>
      </p:sp>
      <p:sp>
        <p:nvSpPr>
          <p:cNvPr id="133" name="Google Shape;133;p10"/>
          <p:cNvSpPr txBox="1"/>
          <p:nvPr>
            <p:ph idx="1" type="body"/>
          </p:nvPr>
        </p:nvSpPr>
        <p:spPr>
          <a:xfrm>
            <a:off x="3968873" y="1876631"/>
            <a:ext cx="4717927"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Think about the class criteria list that you made. Which two criteria from the last list are most important? Why do you think so?</a:t>
            </a:r>
            <a:endParaRPr/>
          </a:p>
        </p:txBody>
      </p:sp>
      <p:sp>
        <p:nvSpPr>
          <p:cNvPr id="134" name="Google Shape;13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35" name="Google Shape;135;p10"/>
          <p:cNvSpPr/>
          <p:nvPr/>
        </p:nvSpPr>
        <p:spPr>
          <a:xfrm>
            <a:off x="228600" y="747730"/>
            <a:ext cx="3298371" cy="541199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Complete the </a:t>
            </a:r>
            <a:r>
              <a:rPr b="1" i="0" lang="en-US" sz="2800" u="sng" cap="none" strike="noStrike">
                <a:solidFill>
                  <a:schemeClr val="lt1"/>
                </a:solidFill>
                <a:latin typeface="Calibri"/>
                <a:ea typeface="Calibri"/>
                <a:cs typeface="Calibri"/>
                <a:sym typeface="Calibri"/>
              </a:rPr>
              <a:t>BEFORE YOU GO </a:t>
            </a:r>
            <a:r>
              <a:rPr b="0" i="0" lang="en-US" sz="2800" u="none" cap="none" strike="noStrike">
                <a:solidFill>
                  <a:schemeClr val="lt1"/>
                </a:solidFill>
                <a:latin typeface="Calibri"/>
                <a:ea typeface="Calibri"/>
                <a:cs typeface="Calibri"/>
                <a:sym typeface="Calibri"/>
              </a:rPr>
              <a:t>question on the handout</a:t>
            </a:r>
            <a:r>
              <a:rPr b="0" i="0" lang="en-US" sz="36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44311" y="2574749"/>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F497D"/>
              </a:buClr>
              <a:buSzPts val="3600"/>
              <a:buFont typeface="Calibri"/>
              <a:buNone/>
            </a:pPr>
            <a:r>
              <a:rPr b="1" lang="en-US" sz="3600">
                <a:solidFill>
                  <a:srgbClr val="1F497D"/>
                </a:solidFill>
              </a:rPr>
              <a:t>Model Comparison Pairs</a:t>
            </a:r>
            <a:endParaRPr/>
          </a:p>
        </p:txBody>
      </p:sp>
      <p:sp>
        <p:nvSpPr>
          <p:cNvPr id="142" name="Google Shape;14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2"/>
          <p:cNvSpPr txBox="1"/>
          <p:nvPr>
            <p:ph idx="12" type="sldNum"/>
          </p:nvPr>
        </p:nvSpPr>
        <p:spPr>
          <a:xfrm>
            <a:off x="6922634" y="648877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49" name="Google Shape;149;p12"/>
          <p:cNvSpPr txBox="1"/>
          <p:nvPr/>
        </p:nvSpPr>
        <p:spPr>
          <a:xfrm>
            <a:off x="1180563" y="3134816"/>
            <a:ext cx="3300031"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get covered in sand and soil. Bones break down leaving a bone-shaped mold.</a:t>
            </a:r>
            <a:endParaRPr b="0" i="0" sz="1400" u="none" cap="none" strike="noStrike">
              <a:solidFill>
                <a:srgbClr val="000000"/>
              </a:solidFill>
              <a:latin typeface="Arial"/>
              <a:ea typeface="Arial"/>
              <a:cs typeface="Arial"/>
              <a:sym typeface="Arial"/>
            </a:endParaRPr>
          </a:p>
        </p:txBody>
      </p:sp>
      <p:sp>
        <p:nvSpPr>
          <p:cNvPr id="150" name="Google Shape;150;p12"/>
          <p:cNvSpPr txBox="1"/>
          <p:nvPr/>
        </p:nvSpPr>
        <p:spPr>
          <a:xfrm>
            <a:off x="411373" y="4689048"/>
            <a:ext cx="2887882"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Sand and rocks from underground fill the mold and harden into rock.</a:t>
            </a:r>
            <a:endParaRPr b="0" i="0" sz="1400" u="none" cap="none" strike="noStrike">
              <a:solidFill>
                <a:srgbClr val="000000"/>
              </a:solidFill>
              <a:latin typeface="Arial"/>
              <a:ea typeface="Arial"/>
              <a:cs typeface="Arial"/>
              <a:sym typeface="Arial"/>
            </a:endParaRPr>
          </a:p>
        </p:txBody>
      </p:sp>
      <p:sp>
        <p:nvSpPr>
          <p:cNvPr id="151" name="Google Shape;151;p12"/>
          <p:cNvSpPr txBox="1"/>
          <p:nvPr/>
        </p:nvSpPr>
        <p:spPr>
          <a:xfrm>
            <a:off x="3860708" y="1189943"/>
            <a:ext cx="2231561" cy="1323439"/>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Animal dies and the flesh is eaten by other animals. Only bones are left.</a:t>
            </a:r>
            <a:endParaRPr b="0" i="0" sz="1400" u="none" cap="none" strike="noStrike">
              <a:solidFill>
                <a:srgbClr val="000000"/>
              </a:solidFill>
              <a:latin typeface="Arial"/>
              <a:ea typeface="Arial"/>
              <a:cs typeface="Arial"/>
              <a:sym typeface="Arial"/>
            </a:endParaRPr>
          </a:p>
        </p:txBody>
      </p:sp>
      <p:sp>
        <p:nvSpPr>
          <p:cNvPr id="152" name="Google Shape;152;p12"/>
          <p:cNvSpPr txBox="1"/>
          <p:nvPr/>
        </p:nvSpPr>
        <p:spPr>
          <a:xfrm>
            <a:off x="6922625" y="1963775"/>
            <a:ext cx="1620900" cy="1674600"/>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dissolve in the rain and completely disappear.</a:t>
            </a:r>
            <a:endParaRPr b="0" i="0" sz="1400" u="none" cap="none" strike="noStrike">
              <a:solidFill>
                <a:srgbClr val="000000"/>
              </a:solidFill>
              <a:latin typeface="Arial"/>
              <a:ea typeface="Arial"/>
              <a:cs typeface="Arial"/>
              <a:sym typeface="Arial"/>
            </a:endParaRPr>
          </a:p>
        </p:txBody>
      </p:sp>
      <p:sp>
        <p:nvSpPr>
          <p:cNvPr id="153" name="Google Shape;153;p12"/>
          <p:cNvSpPr txBox="1"/>
          <p:nvPr/>
        </p:nvSpPr>
        <p:spPr>
          <a:xfrm>
            <a:off x="6852679" y="5247129"/>
            <a:ext cx="1515957" cy="1015663"/>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The rock becomes the fossils.</a:t>
            </a:r>
            <a:endParaRPr b="0" i="0" sz="1400" u="none" cap="none" strike="noStrike">
              <a:solidFill>
                <a:srgbClr val="000000"/>
              </a:solidFill>
              <a:latin typeface="Arial"/>
              <a:ea typeface="Arial"/>
              <a:cs typeface="Arial"/>
              <a:sym typeface="Arial"/>
            </a:endParaRPr>
          </a:p>
        </p:txBody>
      </p:sp>
      <p:sp>
        <p:nvSpPr>
          <p:cNvPr id="154" name="Google Shape;154;p12"/>
          <p:cNvSpPr txBox="1"/>
          <p:nvPr/>
        </p:nvSpPr>
        <p:spPr>
          <a:xfrm>
            <a:off x="5321288" y="4005343"/>
            <a:ext cx="1818000" cy="1015800"/>
          </a:xfrm>
          <a:prstGeom prst="rect">
            <a:avLst/>
          </a:prstGeom>
          <a:solidFill>
            <a:schemeClr val="accent1"/>
          </a:solidFill>
          <a:ln cap="flat" cmpd="sng" w="57150">
            <a:solidFill>
              <a:srgbClr val="5F497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Bones become hard and turn into rock.</a:t>
            </a:r>
            <a:endParaRPr b="0" i="0" sz="1400" u="none" cap="none" strike="noStrike">
              <a:solidFill>
                <a:srgbClr val="000000"/>
              </a:solidFill>
              <a:latin typeface="Arial"/>
              <a:ea typeface="Arial"/>
              <a:cs typeface="Arial"/>
              <a:sym typeface="Arial"/>
            </a:endParaRPr>
          </a:p>
        </p:txBody>
      </p:sp>
      <p:cxnSp>
        <p:nvCxnSpPr>
          <p:cNvPr id="155" name="Google Shape;155;p12"/>
          <p:cNvCxnSpPr>
            <a:stCxn id="156" idx="2"/>
          </p:cNvCxnSpPr>
          <p:nvPr/>
        </p:nvCxnSpPr>
        <p:spPr>
          <a:xfrm>
            <a:off x="1527153" y="2503914"/>
            <a:ext cx="662400" cy="6216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57" name="Google Shape;157;p12"/>
          <p:cNvCxnSpPr>
            <a:stCxn id="149" idx="2"/>
            <a:endCxn id="150" idx="0"/>
          </p:cNvCxnSpPr>
          <p:nvPr/>
        </p:nvCxnSpPr>
        <p:spPr>
          <a:xfrm flipH="1">
            <a:off x="1855278" y="4150479"/>
            <a:ext cx="975300" cy="5385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58" name="Google Shape;158;p12"/>
          <p:cNvCxnSpPr>
            <a:stCxn id="150" idx="2"/>
            <a:endCxn id="159" idx="1"/>
          </p:cNvCxnSpPr>
          <p:nvPr/>
        </p:nvCxnSpPr>
        <p:spPr>
          <a:xfrm>
            <a:off x="1855314" y="5704711"/>
            <a:ext cx="1657800" cy="556200"/>
          </a:xfrm>
          <a:prstGeom prst="straightConnector1">
            <a:avLst/>
          </a:prstGeom>
          <a:solidFill>
            <a:schemeClr val="accent1"/>
          </a:solidFill>
          <a:ln cap="flat" cmpd="sng" w="57150">
            <a:solidFill>
              <a:srgbClr val="395E89"/>
            </a:solidFill>
            <a:prstDash val="solid"/>
            <a:round/>
            <a:headEnd len="sm" w="sm" type="none"/>
            <a:tailEnd len="med" w="med" type="triangle"/>
          </a:ln>
        </p:spPr>
      </p:cxnSp>
      <p:cxnSp>
        <p:nvCxnSpPr>
          <p:cNvPr id="160" name="Google Shape;160;p12"/>
          <p:cNvCxnSpPr>
            <a:endCxn id="152" idx="0"/>
          </p:cNvCxnSpPr>
          <p:nvPr/>
        </p:nvCxnSpPr>
        <p:spPr>
          <a:xfrm>
            <a:off x="6092375" y="1367075"/>
            <a:ext cx="1640700" cy="596700"/>
          </a:xfrm>
          <a:prstGeom prst="straightConnector1">
            <a:avLst/>
          </a:prstGeom>
          <a:solidFill>
            <a:schemeClr val="accent1"/>
          </a:solidFill>
          <a:ln cap="flat" cmpd="sng" w="57150">
            <a:solidFill>
              <a:srgbClr val="5F497A"/>
            </a:solidFill>
            <a:prstDash val="solid"/>
            <a:round/>
            <a:headEnd len="sm" w="sm" type="none"/>
            <a:tailEnd len="med" w="med" type="triangle"/>
          </a:ln>
        </p:spPr>
      </p:cxnSp>
      <p:cxnSp>
        <p:nvCxnSpPr>
          <p:cNvPr id="161" name="Google Shape;161;p12"/>
          <p:cNvCxnSpPr>
            <a:stCxn id="152" idx="2"/>
            <a:endCxn id="154" idx="0"/>
          </p:cNvCxnSpPr>
          <p:nvPr/>
        </p:nvCxnSpPr>
        <p:spPr>
          <a:xfrm flipH="1">
            <a:off x="6230375" y="3638375"/>
            <a:ext cx="1502700" cy="366900"/>
          </a:xfrm>
          <a:prstGeom prst="straightConnector1">
            <a:avLst/>
          </a:prstGeom>
          <a:solidFill>
            <a:schemeClr val="accent1"/>
          </a:solidFill>
          <a:ln cap="flat" cmpd="sng" w="57150">
            <a:solidFill>
              <a:srgbClr val="5F497A"/>
            </a:solidFill>
            <a:prstDash val="solid"/>
            <a:round/>
            <a:headEnd len="sm" w="sm" type="none"/>
            <a:tailEnd len="med" w="med" type="triangle"/>
          </a:ln>
        </p:spPr>
      </p:cxnSp>
      <p:cxnSp>
        <p:nvCxnSpPr>
          <p:cNvPr id="162" name="Google Shape;162;p12"/>
          <p:cNvCxnSpPr>
            <a:stCxn id="154" idx="2"/>
            <a:endCxn id="153" idx="0"/>
          </p:cNvCxnSpPr>
          <p:nvPr/>
        </p:nvCxnSpPr>
        <p:spPr>
          <a:xfrm>
            <a:off x="6230288" y="5021143"/>
            <a:ext cx="1380300" cy="225900"/>
          </a:xfrm>
          <a:prstGeom prst="straightConnector1">
            <a:avLst/>
          </a:prstGeom>
          <a:solidFill>
            <a:schemeClr val="accent1"/>
          </a:solidFill>
          <a:ln cap="flat" cmpd="sng" w="57150">
            <a:solidFill>
              <a:srgbClr val="5F497A"/>
            </a:solidFill>
            <a:prstDash val="solid"/>
            <a:round/>
            <a:headEnd len="sm" w="sm" type="none"/>
            <a:tailEnd len="med" w="med" type="triangle"/>
          </a:ln>
        </p:spPr>
      </p:cxnSp>
      <p:sp>
        <p:nvSpPr>
          <p:cNvPr id="163" name="Google Shape;163;p12"/>
          <p:cNvSpPr/>
          <p:nvPr/>
        </p:nvSpPr>
        <p:spPr>
          <a:xfrm>
            <a:off x="0" y="33825"/>
            <a:ext cx="914399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1. Which of these two models is better if you want to explain how fossils form?</a:t>
            </a:r>
            <a:endParaRPr b="0" i="0" sz="1800" u="none" cap="none" strike="noStrike">
              <a:solidFill>
                <a:schemeClr val="dk1"/>
              </a:solidFill>
              <a:latin typeface="Calibri"/>
              <a:ea typeface="Calibri"/>
              <a:cs typeface="Calibri"/>
              <a:sym typeface="Calibri"/>
            </a:endParaRPr>
          </a:p>
        </p:txBody>
      </p:sp>
      <p:sp>
        <p:nvSpPr>
          <p:cNvPr id="164" name="Google Shape;164;p12"/>
          <p:cNvSpPr/>
          <p:nvPr/>
        </p:nvSpPr>
        <p:spPr>
          <a:xfrm>
            <a:off x="189012" y="666723"/>
            <a:ext cx="24952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A: Fossilization</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4271221" y="666723"/>
            <a:ext cx="24952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 B: Fossilization</a:t>
            </a:r>
            <a:endParaRPr b="0" i="0" sz="1400" u="none" cap="none" strike="noStrike">
              <a:solidFill>
                <a:srgbClr val="000000"/>
              </a:solidFill>
              <a:latin typeface="Arial"/>
              <a:ea typeface="Arial"/>
              <a:cs typeface="Arial"/>
              <a:sym typeface="Arial"/>
            </a:endParaRPr>
          </a:p>
        </p:txBody>
      </p:sp>
      <p:sp>
        <p:nvSpPr>
          <p:cNvPr id="156" name="Google Shape;156;p12"/>
          <p:cNvSpPr txBox="1"/>
          <p:nvPr/>
        </p:nvSpPr>
        <p:spPr>
          <a:xfrm>
            <a:off x="411372" y="1180475"/>
            <a:ext cx="2231561" cy="1323439"/>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Animal dies and the flesh is eaten by other animals. Only bones are left.</a:t>
            </a:r>
            <a:endParaRPr b="0" i="0" sz="1400" u="none" cap="none" strike="noStrike">
              <a:solidFill>
                <a:srgbClr val="000000"/>
              </a:solidFill>
              <a:latin typeface="Arial"/>
              <a:ea typeface="Arial"/>
              <a:cs typeface="Arial"/>
              <a:sym typeface="Arial"/>
            </a:endParaRPr>
          </a:p>
        </p:txBody>
      </p:sp>
      <p:sp>
        <p:nvSpPr>
          <p:cNvPr id="159" name="Google Shape;159;p12"/>
          <p:cNvSpPr txBox="1"/>
          <p:nvPr/>
        </p:nvSpPr>
        <p:spPr>
          <a:xfrm>
            <a:off x="3513243" y="5753091"/>
            <a:ext cx="1515957" cy="1015663"/>
          </a:xfrm>
          <a:prstGeom prst="rect">
            <a:avLst/>
          </a:prstGeom>
          <a:solidFill>
            <a:srgbClr val="5F497A"/>
          </a:solidFill>
          <a:ln cap="flat" cmpd="sng" w="57150">
            <a:solidFill>
              <a:srgbClr val="395E8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The rock becomes the fossils.</a:t>
            </a:r>
            <a:endParaRPr b="0" i="0" sz="1400" u="none" cap="none" strike="noStrike">
              <a:solidFill>
                <a:srgbClr val="000000"/>
              </a:solidFill>
              <a:latin typeface="Arial"/>
              <a:ea typeface="Arial"/>
              <a:cs typeface="Arial"/>
              <a:sym typeface="Arial"/>
            </a:endParaRPr>
          </a:p>
        </p:txBody>
      </p:sp>
      <p:pic>
        <p:nvPicPr>
          <p:cNvPr id="166" name="Google Shape;166;p12"/>
          <p:cNvPicPr preferRelativeResize="0"/>
          <p:nvPr/>
        </p:nvPicPr>
        <p:blipFill rotWithShape="1">
          <a:blip r:embed="rId3">
            <a:alphaModFix/>
          </a:blip>
          <a:srcRect b="0" l="0" r="0" t="0"/>
          <a:stretch/>
        </p:blipFill>
        <p:spPr>
          <a:xfrm>
            <a:off x="5145575" y="2702377"/>
            <a:ext cx="1620901" cy="6660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3"/>
          <p:cNvPicPr preferRelativeResize="0"/>
          <p:nvPr/>
        </p:nvPicPr>
        <p:blipFill rotWithShape="1">
          <a:blip r:embed="rId3">
            <a:alphaModFix/>
          </a:blip>
          <a:srcRect b="24352" l="0" r="0" t="10783"/>
          <a:stretch/>
        </p:blipFill>
        <p:spPr>
          <a:xfrm>
            <a:off x="260350" y="1347095"/>
            <a:ext cx="8694738" cy="4434027"/>
          </a:xfrm>
          <a:prstGeom prst="rect">
            <a:avLst/>
          </a:prstGeom>
          <a:noFill/>
          <a:ln>
            <a:noFill/>
          </a:ln>
        </p:spPr>
      </p:pic>
      <p:sp>
        <p:nvSpPr>
          <p:cNvPr id="173" name="Google Shape;173;p13"/>
          <p:cNvSpPr txBox="1"/>
          <p:nvPr>
            <p:ph idx="12" type="sldNum"/>
          </p:nvPr>
        </p:nvSpPr>
        <p:spPr>
          <a:xfrm>
            <a:off x="8176311" y="68580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74" name="Google Shape;174;p13"/>
          <p:cNvSpPr/>
          <p:nvPr/>
        </p:nvSpPr>
        <p:spPr>
          <a:xfrm>
            <a:off x="1020574" y="628832"/>
            <a:ext cx="73254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2.  There was a huge outbreak of food poisoning in New York City.  Health scientists developed two models of why the food poisoning occurred. </a:t>
            </a:r>
            <a:endParaRPr b="0" i="0" sz="1800" u="none" cap="none" strike="noStrike">
              <a:solidFill>
                <a:schemeClr val="dk1"/>
              </a:solidFill>
              <a:latin typeface="Calibri"/>
              <a:ea typeface="Calibri"/>
              <a:cs typeface="Calibri"/>
              <a:sym typeface="Calibri"/>
            </a:endParaRPr>
          </a:p>
        </p:txBody>
      </p:sp>
      <p:sp>
        <p:nvSpPr>
          <p:cNvPr id="175" name="Google Shape;175;p13"/>
          <p:cNvSpPr txBox="1"/>
          <p:nvPr/>
        </p:nvSpPr>
        <p:spPr>
          <a:xfrm>
            <a:off x="260350" y="5721500"/>
            <a:ext cx="7974634" cy="10772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1:  Everyone who got sick ate at a restaurant about 3 hours before getting sick.</a:t>
            </a:r>
            <a:endParaRPr b="0" i="0" sz="1400" u="none" cap="none" strike="noStrike">
              <a:solidFill>
                <a:srgbClr val="000000"/>
              </a:solidFill>
              <a:latin typeface="Arial"/>
              <a:ea typeface="Arial"/>
              <a:cs typeface="Arial"/>
              <a:sym typeface="Arial"/>
            </a:endParaRPr>
          </a:p>
          <a:p>
            <a:pPr indent="-1485900" lvl="0" marL="14859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2:  65% of the people who got sick had eaten at vegetarian restaurants that do not serve meat</a:t>
            </a:r>
            <a:r>
              <a:rPr b="1" i="0" lang="en-US" sz="12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1485900" lvl="0" marL="14859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Evidence 3: All of the people who got sick had eaten lettuce.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cxnSp>
        <p:nvCxnSpPr>
          <p:cNvPr id="181" name="Google Shape;181;p14"/>
          <p:cNvCxnSpPr>
            <a:stCxn id="182" idx="0"/>
          </p:cNvCxnSpPr>
          <p:nvPr/>
        </p:nvCxnSpPr>
        <p:spPr>
          <a:xfrm flipH="1" rot="10800000">
            <a:off x="3239662" y="5602905"/>
            <a:ext cx="646800" cy="4437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83" name="Google Shape;183;p14"/>
          <p:cNvSpPr txBox="1"/>
          <p:nvPr>
            <p:ph idx="12" type="sldNum"/>
          </p:nvPr>
        </p:nvSpPr>
        <p:spPr>
          <a:xfrm>
            <a:off x="8553872" y="6400900"/>
            <a:ext cx="52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sz="2400"/>
              <a:t>‹#›</a:t>
            </a:fld>
            <a:endParaRPr sz="2400"/>
          </a:p>
        </p:txBody>
      </p:sp>
      <p:sp>
        <p:nvSpPr>
          <p:cNvPr id="184" name="Google Shape;184;p14"/>
          <p:cNvSpPr/>
          <p:nvPr/>
        </p:nvSpPr>
        <p:spPr>
          <a:xfrm>
            <a:off x="0" y="192943"/>
            <a:ext cx="9144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Calibri"/>
                <a:ea typeface="Calibri"/>
                <a:cs typeface="Calibri"/>
                <a:sym typeface="Calibri"/>
              </a:rPr>
              <a:t>3. Which of these three models is a better explanation of the development of a frog?</a:t>
            </a:r>
            <a:endParaRPr b="0" i="0" sz="2000" u="none" cap="none" strike="noStrike">
              <a:solidFill>
                <a:schemeClr val="dk1"/>
              </a:solidFill>
              <a:latin typeface="Calibri"/>
              <a:ea typeface="Calibri"/>
              <a:cs typeface="Calibri"/>
              <a:sym typeface="Calibri"/>
            </a:endParaRPr>
          </a:p>
        </p:txBody>
      </p:sp>
      <p:cxnSp>
        <p:nvCxnSpPr>
          <p:cNvPr id="185" name="Google Shape;185;p14"/>
          <p:cNvCxnSpPr>
            <a:stCxn id="186" idx="0"/>
            <a:endCxn id="187" idx="2"/>
          </p:cNvCxnSpPr>
          <p:nvPr/>
        </p:nvCxnSpPr>
        <p:spPr>
          <a:xfrm rot="10800000">
            <a:off x="3451639" y="2073379"/>
            <a:ext cx="786900" cy="4599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88" name="Google Shape;188;p14"/>
          <p:cNvSpPr txBox="1"/>
          <p:nvPr/>
        </p:nvSpPr>
        <p:spPr>
          <a:xfrm>
            <a:off x="3501819" y="5141120"/>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186" name="Google Shape;186;p14"/>
          <p:cNvSpPr txBox="1"/>
          <p:nvPr/>
        </p:nvSpPr>
        <p:spPr>
          <a:xfrm>
            <a:off x="3648289" y="2533279"/>
            <a:ext cx="1180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Froglet</a:t>
            </a:r>
            <a:endParaRPr b="0" i="0" sz="1400" u="none" cap="none" strike="noStrike">
              <a:solidFill>
                <a:srgbClr val="000000"/>
              </a:solidFill>
              <a:latin typeface="Arial"/>
              <a:ea typeface="Arial"/>
              <a:cs typeface="Arial"/>
              <a:sym typeface="Arial"/>
            </a:endParaRPr>
          </a:p>
        </p:txBody>
      </p:sp>
      <p:sp>
        <p:nvSpPr>
          <p:cNvPr id="189" name="Google Shape;189;p14"/>
          <p:cNvSpPr txBox="1"/>
          <p:nvPr/>
        </p:nvSpPr>
        <p:spPr>
          <a:xfrm>
            <a:off x="3147670" y="3683494"/>
            <a:ext cx="2556300" cy="831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 with front and hind legs</a:t>
            </a:r>
            <a:endParaRPr b="0" i="0" sz="1400" u="none" cap="none" strike="noStrike">
              <a:solidFill>
                <a:srgbClr val="000000"/>
              </a:solidFill>
              <a:latin typeface="Arial"/>
              <a:ea typeface="Arial"/>
              <a:cs typeface="Arial"/>
              <a:sym typeface="Arial"/>
            </a:endParaRPr>
          </a:p>
        </p:txBody>
      </p:sp>
      <p:sp>
        <p:nvSpPr>
          <p:cNvPr id="187" name="Google Shape;187;p14"/>
          <p:cNvSpPr txBox="1"/>
          <p:nvPr/>
        </p:nvSpPr>
        <p:spPr>
          <a:xfrm>
            <a:off x="2991265" y="1611553"/>
            <a:ext cx="9210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Adult</a:t>
            </a:r>
            <a:endParaRPr b="0" i="0" sz="1400" u="none" cap="none" strike="noStrike">
              <a:solidFill>
                <a:srgbClr val="000000"/>
              </a:solidFill>
              <a:latin typeface="Arial"/>
              <a:ea typeface="Arial"/>
              <a:cs typeface="Arial"/>
              <a:sym typeface="Arial"/>
            </a:endParaRPr>
          </a:p>
        </p:txBody>
      </p:sp>
      <p:cxnSp>
        <p:nvCxnSpPr>
          <p:cNvPr id="190" name="Google Shape;190;p14"/>
          <p:cNvCxnSpPr>
            <a:stCxn id="189" idx="0"/>
            <a:endCxn id="186" idx="2"/>
          </p:cNvCxnSpPr>
          <p:nvPr/>
        </p:nvCxnSpPr>
        <p:spPr>
          <a:xfrm rot="10800000">
            <a:off x="4238620" y="2994994"/>
            <a:ext cx="187200" cy="6885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191" name="Google Shape;191;p14"/>
          <p:cNvCxnSpPr>
            <a:stCxn id="188" idx="0"/>
            <a:endCxn id="189" idx="2"/>
          </p:cNvCxnSpPr>
          <p:nvPr/>
        </p:nvCxnSpPr>
        <p:spPr>
          <a:xfrm flipH="1" rot="10800000">
            <a:off x="4110669" y="4514420"/>
            <a:ext cx="315300" cy="6267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92" name="Google Shape;192;p14"/>
          <p:cNvSpPr txBox="1"/>
          <p:nvPr/>
        </p:nvSpPr>
        <p:spPr>
          <a:xfrm>
            <a:off x="556525" y="3161275"/>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193" name="Google Shape;193;p14"/>
          <p:cNvSpPr txBox="1"/>
          <p:nvPr/>
        </p:nvSpPr>
        <p:spPr>
          <a:xfrm>
            <a:off x="556516" y="1732247"/>
            <a:ext cx="1039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a:t>
            </a:r>
            <a:endParaRPr b="0" i="0" sz="1400" u="none" cap="none" strike="noStrike">
              <a:solidFill>
                <a:srgbClr val="000000"/>
              </a:solidFill>
              <a:latin typeface="Arial"/>
              <a:ea typeface="Arial"/>
              <a:cs typeface="Arial"/>
              <a:sym typeface="Arial"/>
            </a:endParaRPr>
          </a:p>
        </p:txBody>
      </p:sp>
      <p:cxnSp>
        <p:nvCxnSpPr>
          <p:cNvPr id="194" name="Google Shape;194;p14"/>
          <p:cNvCxnSpPr>
            <a:stCxn id="192" idx="0"/>
            <a:endCxn id="193" idx="2"/>
          </p:cNvCxnSpPr>
          <p:nvPr/>
        </p:nvCxnSpPr>
        <p:spPr>
          <a:xfrm rot="10800000">
            <a:off x="1076275" y="2194075"/>
            <a:ext cx="89100" cy="9672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82" name="Google Shape;182;p14"/>
          <p:cNvSpPr txBox="1"/>
          <p:nvPr/>
        </p:nvSpPr>
        <p:spPr>
          <a:xfrm>
            <a:off x="2897812" y="6046605"/>
            <a:ext cx="683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sp>
        <p:nvSpPr>
          <p:cNvPr id="195" name="Google Shape;195;p14"/>
          <p:cNvSpPr txBox="1"/>
          <p:nvPr/>
        </p:nvSpPr>
        <p:spPr>
          <a:xfrm>
            <a:off x="858074" y="4497037"/>
            <a:ext cx="7779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cxnSp>
        <p:nvCxnSpPr>
          <p:cNvPr id="196" name="Google Shape;196;p14"/>
          <p:cNvCxnSpPr>
            <a:stCxn id="195" idx="0"/>
            <a:endCxn id="192" idx="2"/>
          </p:cNvCxnSpPr>
          <p:nvPr/>
        </p:nvCxnSpPr>
        <p:spPr>
          <a:xfrm rot="10800000">
            <a:off x="1165424" y="3622837"/>
            <a:ext cx="81600" cy="8742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197" name="Google Shape;197;p14"/>
          <p:cNvSpPr txBox="1"/>
          <p:nvPr/>
        </p:nvSpPr>
        <p:spPr>
          <a:xfrm>
            <a:off x="222557" y="805939"/>
            <a:ext cx="326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A: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Frog Development</a:t>
            </a:r>
            <a:endParaRPr b="0" i="0" sz="1400" u="none" cap="none" strike="noStrike">
              <a:solidFill>
                <a:srgbClr val="000000"/>
              </a:solidFill>
              <a:latin typeface="Arial"/>
              <a:ea typeface="Arial"/>
              <a:cs typeface="Arial"/>
              <a:sym typeface="Arial"/>
            </a:endParaRPr>
          </a:p>
        </p:txBody>
      </p:sp>
      <p:sp>
        <p:nvSpPr>
          <p:cNvPr id="198" name="Google Shape;198;p14"/>
          <p:cNvSpPr txBox="1"/>
          <p:nvPr/>
        </p:nvSpPr>
        <p:spPr>
          <a:xfrm>
            <a:off x="2778301" y="805950"/>
            <a:ext cx="21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B: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Frog Development</a:t>
            </a:r>
            <a:endParaRPr b="0" i="0" sz="1400" u="none" cap="none" strike="noStrike">
              <a:solidFill>
                <a:srgbClr val="000000"/>
              </a:solidFill>
              <a:latin typeface="Arial"/>
              <a:ea typeface="Arial"/>
              <a:cs typeface="Arial"/>
              <a:sym typeface="Arial"/>
            </a:endParaRPr>
          </a:p>
        </p:txBody>
      </p:sp>
      <p:cxnSp>
        <p:nvCxnSpPr>
          <p:cNvPr id="199" name="Google Shape;199;p14"/>
          <p:cNvCxnSpPr>
            <a:stCxn id="200" idx="0"/>
            <a:endCxn id="201" idx="2"/>
          </p:cNvCxnSpPr>
          <p:nvPr/>
        </p:nvCxnSpPr>
        <p:spPr>
          <a:xfrm rot="10800000">
            <a:off x="7606712" y="5990493"/>
            <a:ext cx="0" cy="3138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201" name="Google Shape;201;p14"/>
          <p:cNvSpPr txBox="1"/>
          <p:nvPr/>
        </p:nvSpPr>
        <p:spPr>
          <a:xfrm>
            <a:off x="6997844" y="5528858"/>
            <a:ext cx="1217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a:t>
            </a:r>
            <a:endParaRPr b="0" i="0" sz="1400" u="none" cap="none" strike="noStrike">
              <a:solidFill>
                <a:srgbClr val="000000"/>
              </a:solidFill>
              <a:latin typeface="Arial"/>
              <a:ea typeface="Arial"/>
              <a:cs typeface="Arial"/>
              <a:sym typeface="Arial"/>
            </a:endParaRPr>
          </a:p>
        </p:txBody>
      </p:sp>
      <p:sp>
        <p:nvSpPr>
          <p:cNvPr id="202" name="Google Shape;202;p14"/>
          <p:cNvSpPr txBox="1"/>
          <p:nvPr/>
        </p:nvSpPr>
        <p:spPr>
          <a:xfrm>
            <a:off x="6927414" y="2803829"/>
            <a:ext cx="11805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Froglet</a:t>
            </a:r>
            <a:endParaRPr b="0" i="0" sz="1400" u="none" cap="none" strike="noStrike">
              <a:solidFill>
                <a:srgbClr val="000000"/>
              </a:solidFill>
              <a:latin typeface="Arial"/>
              <a:ea typeface="Arial"/>
              <a:cs typeface="Arial"/>
              <a:sym typeface="Arial"/>
            </a:endParaRPr>
          </a:p>
        </p:txBody>
      </p:sp>
      <p:sp>
        <p:nvSpPr>
          <p:cNvPr id="203" name="Google Shape;203;p14"/>
          <p:cNvSpPr txBox="1"/>
          <p:nvPr/>
        </p:nvSpPr>
        <p:spPr>
          <a:xfrm>
            <a:off x="6372945" y="3570581"/>
            <a:ext cx="2556300" cy="8310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Tadpole with front and hind legs</a:t>
            </a:r>
            <a:endParaRPr b="0" i="0" sz="1400" u="none" cap="none" strike="noStrike">
              <a:solidFill>
                <a:srgbClr val="000000"/>
              </a:solidFill>
              <a:latin typeface="Arial"/>
              <a:ea typeface="Arial"/>
              <a:cs typeface="Arial"/>
              <a:sym typeface="Arial"/>
            </a:endParaRPr>
          </a:p>
        </p:txBody>
      </p:sp>
      <p:sp>
        <p:nvSpPr>
          <p:cNvPr id="204" name="Google Shape;204;p14"/>
          <p:cNvSpPr txBox="1"/>
          <p:nvPr/>
        </p:nvSpPr>
        <p:spPr>
          <a:xfrm>
            <a:off x="6596590" y="1206153"/>
            <a:ext cx="9210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Adult</a:t>
            </a:r>
            <a:endParaRPr b="0" i="0" sz="1400" u="none" cap="none" strike="noStrike">
              <a:solidFill>
                <a:srgbClr val="000000"/>
              </a:solidFill>
              <a:latin typeface="Arial"/>
              <a:ea typeface="Arial"/>
              <a:cs typeface="Arial"/>
              <a:sym typeface="Arial"/>
            </a:endParaRPr>
          </a:p>
        </p:txBody>
      </p:sp>
      <p:sp>
        <p:nvSpPr>
          <p:cNvPr id="200" name="Google Shape;200;p14"/>
          <p:cNvSpPr txBox="1"/>
          <p:nvPr/>
        </p:nvSpPr>
        <p:spPr>
          <a:xfrm>
            <a:off x="7264862" y="6304293"/>
            <a:ext cx="6837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Egg</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5759378" y="806027"/>
            <a:ext cx="3267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Model C: Frog Development</a:t>
            </a:r>
            <a:endParaRPr b="0" i="0" sz="1400" u="none" cap="none" strike="noStrike">
              <a:solidFill>
                <a:srgbClr val="000000"/>
              </a:solidFill>
              <a:latin typeface="Arial"/>
              <a:ea typeface="Arial"/>
              <a:cs typeface="Arial"/>
              <a:sym typeface="Arial"/>
            </a:endParaRPr>
          </a:p>
        </p:txBody>
      </p:sp>
      <p:sp>
        <p:nvSpPr>
          <p:cNvPr id="206" name="Google Shape;206;p14"/>
          <p:cNvSpPr txBox="1"/>
          <p:nvPr/>
        </p:nvSpPr>
        <p:spPr>
          <a:xfrm>
            <a:off x="6202950" y="4753400"/>
            <a:ext cx="2893200" cy="4617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Sometimes it rains</a:t>
            </a:r>
            <a:endParaRPr b="0" i="0" sz="1400" u="none" cap="none" strike="noStrike">
              <a:solidFill>
                <a:srgbClr val="000000"/>
              </a:solidFill>
              <a:latin typeface="Arial"/>
              <a:ea typeface="Arial"/>
              <a:cs typeface="Arial"/>
              <a:sym typeface="Arial"/>
            </a:endParaRPr>
          </a:p>
        </p:txBody>
      </p:sp>
      <p:cxnSp>
        <p:nvCxnSpPr>
          <p:cNvPr id="207" name="Google Shape;207;p14"/>
          <p:cNvCxnSpPr>
            <a:stCxn id="201" idx="0"/>
            <a:endCxn id="206" idx="2"/>
          </p:cNvCxnSpPr>
          <p:nvPr/>
        </p:nvCxnSpPr>
        <p:spPr>
          <a:xfrm flipH="1" rot="10800000">
            <a:off x="7606694" y="5215058"/>
            <a:ext cx="42900" cy="3138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08" name="Google Shape;208;p14"/>
          <p:cNvCxnSpPr>
            <a:stCxn id="206" idx="0"/>
            <a:endCxn id="203" idx="2"/>
          </p:cNvCxnSpPr>
          <p:nvPr/>
        </p:nvCxnSpPr>
        <p:spPr>
          <a:xfrm flipH="1" rot="10800000">
            <a:off x="7649550" y="4401500"/>
            <a:ext cx="1500" cy="351900"/>
          </a:xfrm>
          <a:prstGeom prst="straightConnector1">
            <a:avLst/>
          </a:prstGeom>
          <a:solidFill>
            <a:schemeClr val="accent3"/>
          </a:solidFill>
          <a:ln cap="flat" cmpd="sng" w="19050">
            <a:solidFill>
              <a:srgbClr val="718840"/>
            </a:solidFill>
            <a:prstDash val="solid"/>
            <a:round/>
            <a:headEnd len="sm" w="sm" type="none"/>
            <a:tailEnd len="med" w="med" type="triangle"/>
          </a:ln>
        </p:spPr>
      </p:cxnSp>
      <p:sp>
        <p:nvSpPr>
          <p:cNvPr id="209" name="Google Shape;209;p14"/>
          <p:cNvSpPr txBox="1"/>
          <p:nvPr/>
        </p:nvSpPr>
        <p:spPr>
          <a:xfrm>
            <a:off x="5759375" y="2005888"/>
            <a:ext cx="3322500" cy="45990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Sometimes there are flies</a:t>
            </a:r>
            <a:endParaRPr b="0" i="0" sz="1400" u="none" cap="none" strike="noStrike">
              <a:solidFill>
                <a:srgbClr val="000000"/>
              </a:solidFill>
              <a:latin typeface="Arial"/>
              <a:ea typeface="Arial"/>
              <a:cs typeface="Arial"/>
              <a:sym typeface="Arial"/>
            </a:endParaRPr>
          </a:p>
        </p:txBody>
      </p:sp>
      <p:cxnSp>
        <p:nvCxnSpPr>
          <p:cNvPr id="210" name="Google Shape;210;p14"/>
          <p:cNvCxnSpPr>
            <a:stCxn id="203" idx="0"/>
            <a:endCxn id="202" idx="2"/>
          </p:cNvCxnSpPr>
          <p:nvPr/>
        </p:nvCxnSpPr>
        <p:spPr>
          <a:xfrm rot="10800000">
            <a:off x="7517595" y="3265481"/>
            <a:ext cx="133500" cy="3051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11" name="Google Shape;211;p14"/>
          <p:cNvCxnSpPr>
            <a:stCxn id="202" idx="0"/>
            <a:endCxn id="209" idx="2"/>
          </p:cNvCxnSpPr>
          <p:nvPr/>
        </p:nvCxnSpPr>
        <p:spPr>
          <a:xfrm rot="10800000">
            <a:off x="7420764" y="2465729"/>
            <a:ext cx="96900" cy="338100"/>
          </a:xfrm>
          <a:prstGeom prst="straightConnector1">
            <a:avLst/>
          </a:prstGeom>
          <a:solidFill>
            <a:schemeClr val="accent3"/>
          </a:solidFill>
          <a:ln cap="flat" cmpd="sng" w="19050">
            <a:solidFill>
              <a:srgbClr val="718840"/>
            </a:solidFill>
            <a:prstDash val="solid"/>
            <a:round/>
            <a:headEnd len="sm" w="sm" type="none"/>
            <a:tailEnd len="med" w="med" type="triangle"/>
          </a:ln>
        </p:spPr>
      </p:cxnSp>
      <p:cxnSp>
        <p:nvCxnSpPr>
          <p:cNvPr id="212" name="Google Shape;212;p14"/>
          <p:cNvCxnSpPr>
            <a:stCxn id="209" idx="0"/>
            <a:endCxn id="204" idx="2"/>
          </p:cNvCxnSpPr>
          <p:nvPr/>
        </p:nvCxnSpPr>
        <p:spPr>
          <a:xfrm rot="10800000">
            <a:off x="7057025" y="1667788"/>
            <a:ext cx="363600" cy="338100"/>
          </a:xfrm>
          <a:prstGeom prst="straightConnector1">
            <a:avLst/>
          </a:prstGeom>
          <a:solidFill>
            <a:schemeClr val="accent3"/>
          </a:solidFill>
          <a:ln cap="flat" cmpd="sng" w="19050">
            <a:solidFill>
              <a:srgbClr val="718840"/>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2013-01-03T16:21:51Z</dcterms:created>
  <dc:creator>Mike Dianovsky</dc:creator>
</cp:coreProperties>
</file>