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468" r:id="rId2"/>
    <p:sldId id="272" r:id="rId3"/>
    <p:sldId id="315" r:id="rId4"/>
    <p:sldId id="456" r:id="rId5"/>
    <p:sldId id="455" r:id="rId6"/>
    <p:sldId id="457" r:id="rId7"/>
    <p:sldId id="458" r:id="rId8"/>
    <p:sldId id="459" r:id="rId9"/>
    <p:sldId id="460" r:id="rId10"/>
    <p:sldId id="430" r:id="rId11"/>
    <p:sldId id="431" r:id="rId12"/>
    <p:sldId id="280" r:id="rId13"/>
    <p:sldId id="461" r:id="rId14"/>
    <p:sldId id="281" r:id="rId15"/>
    <p:sldId id="433" r:id="rId16"/>
    <p:sldId id="462" r:id="rId17"/>
    <p:sldId id="449" r:id="rId18"/>
    <p:sldId id="416" r:id="rId19"/>
    <p:sldId id="442" r:id="rId20"/>
    <p:sldId id="444" r:id="rId21"/>
    <p:sldId id="463" r:id="rId22"/>
    <p:sldId id="464" r:id="rId23"/>
    <p:sldId id="412" r:id="rId24"/>
    <p:sldId id="466" r:id="rId25"/>
    <p:sldId id="467" r:id="rId26"/>
    <p:sldId id="316" r:id="rId27"/>
    <p:sldId id="409" r:id="rId28"/>
    <p:sldId id="414" r:id="rId29"/>
    <p:sldId id="413" r:id="rId30"/>
    <p:sldId id="410" r:id="rId31"/>
    <p:sldId id="411" r:id="rId32"/>
    <p:sldId id="415" r:id="rId33"/>
    <p:sldId id="31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5D9D88-BD41-44C7-8A8B-4321C371C749}">
          <p14:sldIdLst>
            <p14:sldId id="468"/>
            <p14:sldId id="272"/>
            <p14:sldId id="315"/>
            <p14:sldId id="456"/>
            <p14:sldId id="455"/>
            <p14:sldId id="457"/>
            <p14:sldId id="458"/>
            <p14:sldId id="459"/>
            <p14:sldId id="460"/>
            <p14:sldId id="430"/>
            <p14:sldId id="431"/>
            <p14:sldId id="280"/>
            <p14:sldId id="461"/>
            <p14:sldId id="281"/>
            <p14:sldId id="433"/>
            <p14:sldId id="462"/>
            <p14:sldId id="449"/>
          </p14:sldIdLst>
        </p14:section>
        <p14:section name="Default Section" id="{B183B6D3-A891-4E41-B49A-BC3F9E7F378F}">
          <p14:sldIdLst>
            <p14:sldId id="416"/>
            <p14:sldId id="442"/>
            <p14:sldId id="444"/>
            <p14:sldId id="463"/>
            <p14:sldId id="464"/>
            <p14:sldId id="412"/>
            <p14:sldId id="466"/>
            <p14:sldId id="467"/>
            <p14:sldId id="316"/>
            <p14:sldId id="409"/>
            <p14:sldId id="414"/>
            <p14:sldId id="413"/>
            <p14:sldId id="410"/>
            <p14:sldId id="411"/>
            <p14:sldId id="415"/>
            <p14:sldId id="3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6]" lastIdx="1" clrIdx="6"/>
  <p:cmAuthor id="1" name="Na'ama Av-Shalom" initials="NA" lastIdx="25" clrIdx="0"/>
  <p:cmAuthor id="2" name="Microsoft Office User" initials="Office" lastIdx="9" clrIdx="1"/>
  <p:cmAuthor id="3" name="Microsoft Office User" initials="Office [2]" lastIdx="1" clrIdx="2"/>
  <p:cmAuthor id="4" name="Microsoft Office User" initials="Office [3]" lastIdx="1" clrIdx="3"/>
  <p:cmAuthor id="5" name="Microsoft Office User" initials="Office [4]" lastIdx="1" clrIdx="4"/>
  <p:cmAuthor id="6" name="Microsoft Office User" initials="Office [5]"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051"/>
    <a:srgbClr val="FFF9CA"/>
    <a:srgbClr val="132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390" autoAdjust="0"/>
    <p:restoredTop sz="86620" autoAdjust="0"/>
  </p:normalViewPr>
  <p:slideViewPr>
    <p:cSldViewPr snapToGrid="0" snapToObjects="1">
      <p:cViewPr varScale="1">
        <p:scale>
          <a:sx n="106" d="100"/>
          <a:sy n="106" d="100"/>
        </p:scale>
        <p:origin x="720" y="176"/>
      </p:cViewPr>
      <p:guideLst>
        <p:guide orient="horz" pos="2160"/>
        <p:guide pos="2880"/>
      </p:guideLst>
    </p:cSldViewPr>
  </p:slideViewPr>
  <p:outlineViewPr>
    <p:cViewPr>
      <p:scale>
        <a:sx n="33" d="100"/>
        <a:sy n="33" d="100"/>
      </p:scale>
      <p:origin x="0" y="-208"/>
    </p:cViewPr>
  </p:outlineViewPr>
  <p:notesTextViewPr>
    <p:cViewPr>
      <p:scale>
        <a:sx n="100" d="100"/>
        <a:sy n="100" d="100"/>
      </p:scale>
      <p:origin x="0" y="-72"/>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D99F17-8BD8-4BC3-8D8C-D30D294E7AAC}" type="datetimeFigureOut">
              <a:rPr lang="en-US" smtClean="0"/>
              <a:t>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C9AF28-F3E6-491E-9353-981CE3BBDD0C}" type="slidenum">
              <a:rPr lang="en-US" smtClean="0"/>
              <a:t>‹#›</a:t>
            </a:fld>
            <a:endParaRPr lang="en-US" dirty="0"/>
          </a:p>
        </p:txBody>
      </p:sp>
    </p:spTree>
    <p:extLst>
      <p:ext uri="{BB962C8B-B14F-4D97-AF65-F5344CB8AC3E}">
        <p14:creationId xmlns:p14="http://schemas.microsoft.com/office/powerpoint/2010/main" val="291050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 this “Stop &amp; Think”</a:t>
            </a:r>
            <a:r>
              <a:rPr lang="en-US" sz="1200" kern="1200" baseline="0" dirty="0">
                <a:solidFill>
                  <a:schemeClr val="tx1"/>
                </a:solidFill>
                <a:effectLst/>
                <a:latin typeface="+mn-lt"/>
                <a:ea typeface="+mn-ea"/>
                <a:cs typeface="+mn-cs"/>
              </a:rPr>
              <a:t> as a do now</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Take a big piece of butcher paper/giant post-it and write “components” on one side and “mechanisms” on the other (like a table).</a:t>
            </a:r>
          </a:p>
          <a:p>
            <a:r>
              <a:rPr lang="en-US" sz="1200" kern="1200" dirty="0">
                <a:solidFill>
                  <a:schemeClr val="tx1"/>
                </a:solidFill>
                <a:effectLst/>
                <a:latin typeface="+mn-lt"/>
                <a:ea typeface="+mn-ea"/>
                <a:cs typeface="+mn-cs"/>
              </a:rPr>
              <a:t>Have students take a sticky note, choose one of the terms, and place it on the paper where you think it should go.</a:t>
            </a:r>
          </a:p>
          <a:p>
            <a:r>
              <a:rPr lang="en-US" sz="1200" kern="1200" dirty="0">
                <a:solidFill>
                  <a:schemeClr val="tx1"/>
                </a:solidFill>
                <a:effectLst/>
                <a:latin typeface="+mn-lt"/>
                <a:ea typeface="+mn-ea"/>
                <a:cs typeface="+mn-cs"/>
              </a:rPr>
              <a:t>Do not hold a class discussion at this point. Just</a:t>
            </a:r>
            <a:r>
              <a:rPr lang="en-US" sz="1200" kern="1200" baseline="0" dirty="0">
                <a:solidFill>
                  <a:schemeClr val="tx1"/>
                </a:solidFill>
                <a:effectLst/>
                <a:latin typeface="+mn-lt"/>
                <a:ea typeface="+mn-ea"/>
                <a:cs typeface="+mn-cs"/>
              </a:rPr>
              <a:t> let them do the STOP &amp; THINK. We will discuss in the next slide.</a:t>
            </a: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b="1" kern="1200" baseline="0" dirty="0">
                <a:solidFill>
                  <a:schemeClr val="tx1"/>
                </a:solidFill>
                <a:effectLst/>
                <a:latin typeface="+mn-lt"/>
                <a:ea typeface="+mn-ea"/>
                <a:cs typeface="+mn-cs"/>
              </a:rPr>
              <a:t>Materials for this lesson: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no handout for this part of the lesson – do not hand anything out.</a:t>
            </a:r>
          </a:p>
          <a:p>
            <a:r>
              <a:rPr lang="en-US" dirty="0"/>
              <a:t>Later we will use the “discussions plug-in” that we didn’t get to in lesson 1. When indicated, please give students the plug-in handout with the discussions.</a:t>
            </a:r>
          </a:p>
        </p:txBody>
      </p:sp>
      <p:sp>
        <p:nvSpPr>
          <p:cNvPr id="4" name="Slide Number Placeholder 3"/>
          <p:cNvSpPr>
            <a:spLocks noGrp="1"/>
          </p:cNvSpPr>
          <p:nvPr>
            <p:ph type="sldNum" sz="quarter" idx="10"/>
          </p:nvPr>
        </p:nvSpPr>
        <p:spPr/>
        <p:txBody>
          <a:bodyPr/>
          <a:lstStyle/>
          <a:p>
            <a:fld id="{B8C9AF28-F3E6-491E-9353-981CE3BBDD0C}" type="slidenum">
              <a:rPr lang="en-US" smtClean="0"/>
              <a:t>2</a:t>
            </a:fld>
            <a:endParaRPr lang="en-US" dirty="0"/>
          </a:p>
        </p:txBody>
      </p:sp>
    </p:spTree>
    <p:extLst>
      <p:ext uri="{BB962C8B-B14F-4D97-AF65-F5344CB8AC3E}">
        <p14:creationId xmlns:p14="http://schemas.microsoft.com/office/powerpoint/2010/main" val="2755426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updating this image to be a study once we finalize the evidence packets.</a:t>
            </a:r>
          </a:p>
          <a:p>
            <a:endParaRPr lang="en-US" dirty="0"/>
          </a:p>
          <a:p>
            <a:r>
              <a:rPr lang="en-US" dirty="0"/>
              <a:t>THIS SLIDE IS ANIMATED</a:t>
            </a:r>
          </a:p>
          <a:p>
            <a:endParaRPr lang="en-US" dirty="0"/>
          </a:p>
          <a:p>
            <a:pPr rtl="0"/>
            <a:r>
              <a:rPr lang="en-US" dirty="0"/>
              <a:t>Walk students through the basic features, including that they can see the number and name of the resource, what type of resource it is, and general notes.</a:t>
            </a:r>
          </a:p>
          <a:p>
            <a:pPr rtl="0"/>
            <a:endParaRPr lang="en-US" dirty="0"/>
          </a:p>
          <a:p>
            <a:r>
              <a:rPr lang="en-US" baseline="0" dirty="0"/>
              <a:t>There will only be three studies in it currently.</a:t>
            </a:r>
          </a:p>
          <a:p>
            <a:r>
              <a:rPr lang="en-US" baseline="0" dirty="0"/>
              <a:t>Let kids try this out with you.</a:t>
            </a:r>
          </a:p>
        </p:txBody>
      </p:sp>
      <p:sp>
        <p:nvSpPr>
          <p:cNvPr id="4" name="Slide Number Placeholder 3"/>
          <p:cNvSpPr>
            <a:spLocks noGrp="1"/>
          </p:cNvSpPr>
          <p:nvPr>
            <p:ph type="sldNum" sz="quarter" idx="5"/>
          </p:nvPr>
        </p:nvSpPr>
        <p:spPr/>
        <p:txBody>
          <a:bodyPr/>
          <a:lstStyle/>
          <a:p>
            <a:fld id="{B8C9AF28-F3E6-491E-9353-981CE3BBDD0C}" type="slidenum">
              <a:rPr lang="en-US" smtClean="0"/>
              <a:t>11</a:t>
            </a:fld>
            <a:endParaRPr lang="en-US" dirty="0"/>
          </a:p>
        </p:txBody>
      </p:sp>
    </p:spTree>
    <p:extLst>
      <p:ext uri="{BB962C8B-B14F-4D97-AF65-F5344CB8AC3E}">
        <p14:creationId xmlns:p14="http://schemas.microsoft.com/office/powerpoint/2010/main" val="723412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ANIMATED</a:t>
            </a:r>
            <a:endParaRPr lang="en-US" baseline="0" dirty="0"/>
          </a:p>
          <a:p>
            <a:pPr rtl="0"/>
            <a:endParaRPr lang="en-US" baseline="0" dirty="0"/>
          </a:p>
          <a:p>
            <a:pPr rtl="0"/>
            <a:r>
              <a:rPr lang="en-US" baseline="0" dirty="0"/>
              <a:t>Now we will talk with students about creating evidence.</a:t>
            </a:r>
          </a:p>
        </p:txBody>
      </p:sp>
      <p:sp>
        <p:nvSpPr>
          <p:cNvPr id="4" name="Slide Number Placeholder 3"/>
          <p:cNvSpPr>
            <a:spLocks noGrp="1"/>
          </p:cNvSpPr>
          <p:nvPr>
            <p:ph type="sldNum" sz="quarter" idx="5"/>
          </p:nvPr>
        </p:nvSpPr>
        <p:spPr/>
        <p:txBody>
          <a:bodyPr/>
          <a:lstStyle/>
          <a:p>
            <a:fld id="{B8C9AF28-F3E6-491E-9353-981CE3BBDD0C}" type="slidenum">
              <a:rPr lang="en-US" smtClean="0"/>
              <a:t>12</a:t>
            </a:fld>
            <a:endParaRPr lang="en-US" dirty="0"/>
          </a:p>
        </p:txBody>
      </p:sp>
    </p:spTree>
    <p:extLst>
      <p:ext uri="{BB962C8B-B14F-4D97-AF65-F5344CB8AC3E}">
        <p14:creationId xmlns:p14="http://schemas.microsoft.com/office/powerpoint/2010/main" val="2686061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ANIMATED</a:t>
            </a:r>
            <a:endParaRPr lang="en-US" baseline="0" dirty="0"/>
          </a:p>
          <a:p>
            <a:pPr rtl="0"/>
            <a:endParaRPr lang="en-US" baseline="0" dirty="0"/>
          </a:p>
          <a:p>
            <a:pPr rtl="0"/>
            <a:r>
              <a:rPr lang="en-US" baseline="0" dirty="0"/>
              <a:t>Now we will talk with students about creating evidence.</a:t>
            </a:r>
          </a:p>
        </p:txBody>
      </p:sp>
      <p:sp>
        <p:nvSpPr>
          <p:cNvPr id="4" name="Slide Number Placeholder 3"/>
          <p:cNvSpPr>
            <a:spLocks noGrp="1"/>
          </p:cNvSpPr>
          <p:nvPr>
            <p:ph type="sldNum" sz="quarter" idx="5"/>
          </p:nvPr>
        </p:nvSpPr>
        <p:spPr/>
        <p:txBody>
          <a:bodyPr/>
          <a:lstStyle/>
          <a:p>
            <a:fld id="{B8C9AF28-F3E6-491E-9353-981CE3BBDD0C}" type="slidenum">
              <a:rPr lang="en-US" smtClean="0"/>
              <a:t>13</a:t>
            </a:fld>
            <a:endParaRPr lang="en-US" dirty="0"/>
          </a:p>
        </p:txBody>
      </p:sp>
    </p:spTree>
    <p:extLst>
      <p:ext uri="{BB962C8B-B14F-4D97-AF65-F5344CB8AC3E}">
        <p14:creationId xmlns:p14="http://schemas.microsoft.com/office/powerpoint/2010/main" val="1782462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quick run-through of how to make evidence.</a:t>
            </a:r>
          </a:p>
          <a:p>
            <a:r>
              <a:rPr lang="en-US" dirty="0"/>
              <a:t>We will be discussing how to describe evidence at a later date (probably tomorrow)</a:t>
            </a:r>
          </a:p>
        </p:txBody>
      </p:sp>
      <p:sp>
        <p:nvSpPr>
          <p:cNvPr id="4" name="Slide Number Placeholder 3"/>
          <p:cNvSpPr>
            <a:spLocks noGrp="1"/>
          </p:cNvSpPr>
          <p:nvPr>
            <p:ph type="sldNum" sz="quarter" idx="5"/>
          </p:nvPr>
        </p:nvSpPr>
        <p:spPr/>
        <p:txBody>
          <a:bodyPr/>
          <a:lstStyle/>
          <a:p>
            <a:fld id="{B8C9AF28-F3E6-491E-9353-981CE3BBDD0C}" type="slidenum">
              <a:rPr lang="en-US" smtClean="0"/>
              <a:t>14</a:t>
            </a:fld>
            <a:endParaRPr lang="en-US" dirty="0"/>
          </a:p>
        </p:txBody>
      </p:sp>
    </p:spTree>
    <p:extLst>
      <p:ext uri="{BB962C8B-B14F-4D97-AF65-F5344CB8AC3E}">
        <p14:creationId xmlns:p14="http://schemas.microsoft.com/office/powerpoint/2010/main" val="1127456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talking later about different ways that evidence can connect to models. For now, you can suggest that it supports a part of the model and show them how it can connect.</a:t>
            </a:r>
          </a:p>
        </p:txBody>
      </p:sp>
      <p:sp>
        <p:nvSpPr>
          <p:cNvPr id="4" name="Slide Number Placeholder 3"/>
          <p:cNvSpPr>
            <a:spLocks noGrp="1"/>
          </p:cNvSpPr>
          <p:nvPr>
            <p:ph type="sldNum" sz="quarter" idx="5"/>
          </p:nvPr>
        </p:nvSpPr>
        <p:spPr/>
        <p:txBody>
          <a:bodyPr/>
          <a:lstStyle/>
          <a:p>
            <a:fld id="{B8C9AF28-F3E6-491E-9353-981CE3BBDD0C}" type="slidenum">
              <a:rPr lang="en-US" smtClean="0"/>
              <a:t>15</a:t>
            </a:fld>
            <a:endParaRPr lang="en-US" dirty="0"/>
          </a:p>
        </p:txBody>
      </p:sp>
    </p:spTree>
    <p:extLst>
      <p:ext uri="{BB962C8B-B14F-4D97-AF65-F5344CB8AC3E}">
        <p14:creationId xmlns:p14="http://schemas.microsoft.com/office/powerpoint/2010/main" val="351775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IS ANIMATED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CONTINUATION OF LAST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be talking later about different ways that evidence can connect to models. For now, you can suggest that it supports a part of the model, and show them how it can connect.</a:t>
            </a:r>
          </a:p>
        </p:txBody>
      </p:sp>
      <p:sp>
        <p:nvSpPr>
          <p:cNvPr id="4" name="Slide Number Placeholder 3"/>
          <p:cNvSpPr>
            <a:spLocks noGrp="1"/>
          </p:cNvSpPr>
          <p:nvPr>
            <p:ph type="sldNum" sz="quarter" idx="5"/>
          </p:nvPr>
        </p:nvSpPr>
        <p:spPr/>
        <p:txBody>
          <a:bodyPr/>
          <a:lstStyle/>
          <a:p>
            <a:fld id="{B8C9AF28-F3E6-491E-9353-981CE3BBDD0C}" type="slidenum">
              <a:rPr lang="en-US" smtClean="0"/>
              <a:t>16</a:t>
            </a:fld>
            <a:endParaRPr lang="en-US" dirty="0"/>
          </a:p>
        </p:txBody>
      </p:sp>
    </p:spTree>
    <p:extLst>
      <p:ext uri="{BB962C8B-B14F-4D97-AF65-F5344CB8AC3E}">
        <p14:creationId xmlns:p14="http://schemas.microsoft.com/office/powerpoint/2010/main" val="730135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2800" baseline="0" dirty="0"/>
              <a:t>Let kids try making and connecting evidence (10 minutes)</a:t>
            </a:r>
          </a:p>
          <a:p>
            <a:endParaRPr lang="en-US" sz="28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Whenever possible, ask students to </a:t>
            </a:r>
            <a:r>
              <a:rPr lang="en-US" sz="2800" b="1" dirty="0"/>
              <a:t>respond to each other</a:t>
            </a:r>
            <a:r>
              <a:rPr lang="en-US" sz="2800" dirty="0"/>
              <a:t> rather than to you (remind them about their discussion stems). This should be about students figuring ideas out together. Guide them to develop their ideas as a group.</a:t>
            </a:r>
          </a:p>
        </p:txBody>
      </p:sp>
      <p:sp>
        <p:nvSpPr>
          <p:cNvPr id="4" name="Slide Number Placeholder 3"/>
          <p:cNvSpPr>
            <a:spLocks noGrp="1"/>
          </p:cNvSpPr>
          <p:nvPr>
            <p:ph type="sldNum" sz="quarter" idx="10"/>
          </p:nvPr>
        </p:nvSpPr>
        <p:spPr/>
        <p:txBody>
          <a:bodyPr/>
          <a:lstStyle/>
          <a:p>
            <a:pPr>
              <a:defRPr/>
            </a:pPr>
            <a:fld id="{6B072BEE-3B70-4F1C-935D-00E11E9CE9C7}" type="slidenum">
              <a:rPr lang="en-US" altLang="en-US" smtClean="0"/>
              <a:pPr>
                <a:defRPr/>
              </a:pPr>
              <a:t>17</a:t>
            </a:fld>
            <a:endParaRPr lang="en-US" altLang="en-US" dirty="0"/>
          </a:p>
        </p:txBody>
      </p:sp>
    </p:spTree>
    <p:extLst>
      <p:ext uri="{BB962C8B-B14F-4D97-AF65-F5344CB8AC3E}">
        <p14:creationId xmlns:p14="http://schemas.microsoft.com/office/powerpoint/2010/main" val="2964492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do not need to go over this evidence: It’s just here in case you’d like to refer to it.</a:t>
            </a:r>
          </a:p>
        </p:txBody>
      </p:sp>
      <p:sp>
        <p:nvSpPr>
          <p:cNvPr id="4" name="Slide Number Placeholder 3"/>
          <p:cNvSpPr>
            <a:spLocks noGrp="1"/>
          </p:cNvSpPr>
          <p:nvPr>
            <p:ph type="sldNum" sz="quarter" idx="5"/>
          </p:nvPr>
        </p:nvSpPr>
        <p:spPr/>
        <p:txBody>
          <a:bodyPr/>
          <a:lstStyle/>
          <a:p>
            <a:fld id="{B8C9AF28-F3E6-491E-9353-981CE3BBDD0C}" type="slidenum">
              <a:rPr lang="en-US" smtClean="0"/>
              <a:t>18</a:t>
            </a:fld>
            <a:endParaRPr lang="en-US" dirty="0"/>
          </a:p>
        </p:txBody>
      </p:sp>
    </p:spTree>
    <p:extLst>
      <p:ext uri="{BB962C8B-B14F-4D97-AF65-F5344CB8AC3E}">
        <p14:creationId xmlns:p14="http://schemas.microsoft.com/office/powerpoint/2010/main" val="1309617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2</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do not need to go over this evidence: It’s just here in case you’d like to refer to it.</a:t>
            </a:r>
          </a:p>
        </p:txBody>
      </p:sp>
      <p:sp>
        <p:nvSpPr>
          <p:cNvPr id="4" name="Slide Number Placeholder 3"/>
          <p:cNvSpPr>
            <a:spLocks noGrp="1"/>
          </p:cNvSpPr>
          <p:nvPr>
            <p:ph type="sldNum" sz="quarter" idx="5"/>
          </p:nvPr>
        </p:nvSpPr>
        <p:spPr/>
        <p:txBody>
          <a:bodyPr/>
          <a:lstStyle/>
          <a:p>
            <a:fld id="{B8C9AF28-F3E6-491E-9353-981CE3BBDD0C}" type="slidenum">
              <a:rPr lang="en-US" smtClean="0"/>
              <a:t>19</a:t>
            </a:fld>
            <a:endParaRPr lang="en-US" dirty="0"/>
          </a:p>
        </p:txBody>
      </p:sp>
    </p:spTree>
    <p:extLst>
      <p:ext uri="{BB962C8B-B14F-4D97-AF65-F5344CB8AC3E}">
        <p14:creationId xmlns:p14="http://schemas.microsoft.com/office/powerpoint/2010/main" val="2083373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3</a:t>
            </a:r>
          </a:p>
          <a:p>
            <a:pPr marL="171450" indent="-171450">
              <a:buFont typeface="Wingdings" panose="05000000000000000000" pitchFamily="2" charset="2"/>
              <a:buChar char="à"/>
            </a:pPr>
            <a:r>
              <a:rPr lang="en-US" dirty="0">
                <a:sym typeface="Wingdings" panose="05000000000000000000" pitchFamily="2" charset="2"/>
              </a:rPr>
              <a:t>If you want to see this in two pieces, it’s split in two in the next two slides.</a:t>
            </a:r>
          </a:p>
          <a:p>
            <a:pPr marL="171450" indent="-171450">
              <a:buFont typeface="Wingdings" panose="05000000000000000000" pitchFamily="2" charset="2"/>
              <a:buChar char="à"/>
            </a:pPr>
            <a:endParaRPr lang="en-US"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You do not need to go over this evidence: It’s just here in case you’d like to refer to it.</a:t>
            </a:r>
          </a:p>
        </p:txBody>
      </p:sp>
      <p:sp>
        <p:nvSpPr>
          <p:cNvPr id="4" name="Slide Number Placeholder 3"/>
          <p:cNvSpPr>
            <a:spLocks noGrp="1"/>
          </p:cNvSpPr>
          <p:nvPr>
            <p:ph type="sldNum" sz="quarter" idx="5"/>
          </p:nvPr>
        </p:nvSpPr>
        <p:spPr/>
        <p:txBody>
          <a:bodyPr/>
          <a:lstStyle/>
          <a:p>
            <a:fld id="{B8C9AF28-F3E6-491E-9353-981CE3BBDD0C}" type="slidenum">
              <a:rPr lang="en-US" smtClean="0"/>
              <a:t>20</a:t>
            </a:fld>
            <a:endParaRPr lang="en-US" dirty="0"/>
          </a:p>
        </p:txBody>
      </p:sp>
    </p:spTree>
    <p:extLst>
      <p:ext uri="{BB962C8B-B14F-4D97-AF65-F5344CB8AC3E}">
        <p14:creationId xmlns:p14="http://schemas.microsoft.com/office/powerpoint/2010/main" val="28751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whole discussion (including the following 3 slides) will take 15-20 minutes.</a:t>
            </a:r>
          </a:p>
          <a:p>
            <a:endParaRPr lang="en-US" baseline="0" dirty="0"/>
          </a:p>
          <a:p>
            <a:r>
              <a:rPr lang="en-US" baseline="0" dirty="0"/>
              <a:t>Look at the paper where all the students stuck their sticky notes. Briefly review what people thought was what.</a:t>
            </a:r>
          </a:p>
          <a:p>
            <a:r>
              <a:rPr lang="en-US" baseline="0" dirty="0"/>
              <a:t>Ask students how they decided which was a component and which was a mechanism.</a:t>
            </a:r>
          </a:p>
        </p:txBody>
      </p:sp>
      <p:sp>
        <p:nvSpPr>
          <p:cNvPr id="4" name="Slide Number Placeholder 3"/>
          <p:cNvSpPr>
            <a:spLocks noGrp="1"/>
          </p:cNvSpPr>
          <p:nvPr>
            <p:ph type="sldNum" sz="quarter" idx="10"/>
          </p:nvPr>
        </p:nvSpPr>
        <p:spPr/>
        <p:txBody>
          <a:bodyPr/>
          <a:lstStyle/>
          <a:p>
            <a:fld id="{B8C9AF28-F3E6-491E-9353-981CE3BBDD0C}" type="slidenum">
              <a:rPr lang="en-US" smtClean="0"/>
              <a:t>3</a:t>
            </a:fld>
            <a:endParaRPr lang="en-US" dirty="0"/>
          </a:p>
        </p:txBody>
      </p:sp>
    </p:spTree>
    <p:extLst>
      <p:ext uri="{BB962C8B-B14F-4D97-AF65-F5344CB8AC3E}">
        <p14:creationId xmlns:p14="http://schemas.microsoft.com/office/powerpoint/2010/main" val="50616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3, part 1</a:t>
            </a:r>
          </a:p>
          <a:p>
            <a:pPr marL="171450" indent="-171450">
              <a:buFont typeface="Wingdings" panose="05000000000000000000" pitchFamily="2" charset="2"/>
              <a:buChar char="à"/>
            </a:pPr>
            <a:r>
              <a:rPr lang="en-US" dirty="0">
                <a:sym typeface="Wingdings" panose="05000000000000000000" pitchFamily="2" charset="2"/>
              </a:rPr>
              <a:t>If you want to see both pieces of evidence 3, they’re all together in the slide before this one.</a:t>
            </a:r>
          </a:p>
          <a:p>
            <a:pPr marL="171450" indent="-171450">
              <a:buFont typeface="Wingdings" panose="05000000000000000000" pitchFamily="2" charset="2"/>
              <a:buChar char="à"/>
            </a:pPr>
            <a:endParaRPr lang="en-US"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You do not need to go over this evidence: It’s just here in case you’d like to refer to it.</a:t>
            </a:r>
          </a:p>
          <a:p>
            <a:pPr marL="0" indent="0">
              <a:buFont typeface="Wingdings" panose="05000000000000000000" pitchFamily="2" charset="2"/>
              <a:buNone/>
            </a:pPr>
            <a:endParaRPr lang="en-US" dirty="0"/>
          </a:p>
        </p:txBody>
      </p:sp>
      <p:sp>
        <p:nvSpPr>
          <p:cNvPr id="4" name="Slide Number Placeholder 3"/>
          <p:cNvSpPr>
            <a:spLocks noGrp="1"/>
          </p:cNvSpPr>
          <p:nvPr>
            <p:ph type="sldNum" sz="quarter" idx="5"/>
          </p:nvPr>
        </p:nvSpPr>
        <p:spPr/>
        <p:txBody>
          <a:bodyPr/>
          <a:lstStyle/>
          <a:p>
            <a:fld id="{B8C9AF28-F3E6-491E-9353-981CE3BBDD0C}" type="slidenum">
              <a:rPr lang="en-US" smtClean="0"/>
              <a:t>21</a:t>
            </a:fld>
            <a:endParaRPr lang="en-US" dirty="0"/>
          </a:p>
        </p:txBody>
      </p:sp>
    </p:spTree>
    <p:extLst>
      <p:ext uri="{BB962C8B-B14F-4D97-AF65-F5344CB8AC3E}">
        <p14:creationId xmlns:p14="http://schemas.microsoft.com/office/powerpoint/2010/main" val="4278632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3, part 1</a:t>
            </a:r>
          </a:p>
          <a:p>
            <a:pPr marL="171450" indent="-171450">
              <a:buFont typeface="Wingdings" panose="05000000000000000000" pitchFamily="2" charset="2"/>
              <a:buChar char="à"/>
            </a:pPr>
            <a:r>
              <a:rPr lang="en-US" dirty="0">
                <a:sym typeface="Wingdings" panose="05000000000000000000" pitchFamily="2" charset="2"/>
              </a:rPr>
              <a:t>If you want to see both pieces of evidence 3, they’re all together two slides before this one.</a:t>
            </a:r>
          </a:p>
          <a:p>
            <a:pPr marL="171450" indent="-171450">
              <a:buFont typeface="Wingdings" panose="05000000000000000000" pitchFamily="2" charset="2"/>
              <a:buChar char="à"/>
            </a:pPr>
            <a:endParaRPr lang="en-US"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You do not need to go over this evidence: It’s just here in case you’d like to refer to it.</a:t>
            </a:r>
          </a:p>
        </p:txBody>
      </p:sp>
      <p:sp>
        <p:nvSpPr>
          <p:cNvPr id="4" name="Slide Number Placeholder 3"/>
          <p:cNvSpPr>
            <a:spLocks noGrp="1"/>
          </p:cNvSpPr>
          <p:nvPr>
            <p:ph type="sldNum" sz="quarter" idx="5"/>
          </p:nvPr>
        </p:nvSpPr>
        <p:spPr/>
        <p:txBody>
          <a:bodyPr/>
          <a:lstStyle/>
          <a:p>
            <a:fld id="{B8C9AF28-F3E6-491E-9353-981CE3BBDD0C}" type="slidenum">
              <a:rPr lang="en-US" smtClean="0"/>
              <a:t>22</a:t>
            </a:fld>
            <a:endParaRPr lang="en-US" dirty="0"/>
          </a:p>
        </p:txBody>
      </p:sp>
    </p:spTree>
    <p:extLst>
      <p:ext uri="{BB962C8B-B14F-4D97-AF65-F5344CB8AC3E}">
        <p14:creationId xmlns:p14="http://schemas.microsoft.com/office/powerpoint/2010/main" val="3105991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close their computers for the day. We will not be using them for the remainder of the lesson.</a:t>
            </a:r>
          </a:p>
          <a:p>
            <a:endParaRPr lang="en-US" dirty="0"/>
          </a:p>
          <a:p>
            <a:r>
              <a:rPr lang="en-US" dirty="0"/>
              <a:t>This is a supplement to Lesson 2, Day 1. Since day 2 of lesson 1 will not fit into one day, shift the good discussions to day 2 and span the day 2 materials </a:t>
            </a:r>
            <a:r>
              <a:rPr lang="en-US"/>
              <a:t>across two days. </a:t>
            </a:r>
            <a:endParaRPr lang="en-US" dirty="0"/>
          </a:p>
          <a:p>
            <a:r>
              <a:rPr lang="en-US" dirty="0"/>
              <a:t>The supplement invites</a:t>
            </a:r>
            <a:r>
              <a:rPr lang="en-US" baseline="0" dirty="0"/>
              <a:t> students to think about what makes for a good discussion.  The goal is for them to gain a better understanding of what a good discussion “looks like” and to appreciate why it is important to have good discussions.</a:t>
            </a:r>
          </a:p>
          <a:p>
            <a:endParaRPr lang="en-US" baseline="0" dirty="0"/>
          </a:p>
          <a:p>
            <a:r>
              <a:rPr lang="en-US" baseline="0" dirty="0"/>
              <a:t>The lesson is simple: we simply have them contrast two discussions (#1 and #2), and then they contrast the second discussion (#2) with a third one (#3).  In each case, one discussion is designed to be better than the others.  Through these two comparisons, we aim for students to develop a sound set of ideas about what a good discussion looks like.</a:t>
            </a:r>
          </a:p>
          <a:p>
            <a:endParaRPr lang="en-US" baseline="0" dirty="0"/>
          </a:p>
          <a:p>
            <a:r>
              <a:rPr lang="en-US" baseline="0" dirty="0"/>
              <a:t>Then we can work to hold students’ accountable to these ideas in subsequent group </a:t>
            </a:r>
            <a:r>
              <a:rPr lang="en-US" u="sng" baseline="0" dirty="0"/>
              <a:t>and</a:t>
            </a:r>
            <a:r>
              <a:rPr lang="en-US" u="none" baseline="0" dirty="0"/>
              <a:t> class discussions.</a:t>
            </a:r>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23</a:t>
            </a:fld>
            <a:endParaRPr lang="en-US"/>
          </a:p>
        </p:txBody>
      </p:sp>
    </p:spTree>
    <p:extLst>
      <p:ext uri="{BB962C8B-B14F-4D97-AF65-F5344CB8AC3E}">
        <p14:creationId xmlns:p14="http://schemas.microsoft.com/office/powerpoint/2010/main" val="775587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Hand out the supplement sheet.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this “Stop &amp; Think”</a:t>
            </a:r>
            <a:r>
              <a:rPr lang="en-US" sz="1200" kern="1200" baseline="0" dirty="0">
                <a:solidFill>
                  <a:schemeClr val="tx1"/>
                </a:solidFill>
                <a:effectLst/>
                <a:latin typeface="+mn-lt"/>
                <a:ea typeface="+mn-ea"/>
                <a:cs typeface="+mn-cs"/>
              </a:rPr>
              <a:t> as an initial activity (as we take computers away) (5 minutes)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Have students fill out their details (name, class and date) then answer the Stop &amp; Think question on their handout</a:t>
            </a:r>
          </a:p>
          <a:p>
            <a:r>
              <a:rPr lang="en-US" sz="1200" kern="1200" dirty="0">
                <a:solidFill>
                  <a:schemeClr val="tx1"/>
                </a:solidFill>
                <a:effectLst/>
                <a:latin typeface="+mn-lt"/>
                <a:ea typeface="+mn-ea"/>
                <a:cs typeface="+mn-cs"/>
              </a:rPr>
              <a:t>Do not hold a class discussion at this point. Just</a:t>
            </a:r>
            <a:r>
              <a:rPr lang="en-US" sz="1200" kern="1200" baseline="0" dirty="0">
                <a:solidFill>
                  <a:schemeClr val="tx1"/>
                </a:solidFill>
                <a:effectLst/>
                <a:latin typeface="+mn-lt"/>
                <a:ea typeface="+mn-ea"/>
                <a:cs typeface="+mn-cs"/>
              </a:rPr>
              <a:t> let them do the STOP &amp; THINK.  (They will have a chance to articulate reasons as they discuss the examples.)</a:t>
            </a:r>
            <a:endParaRPr lang="en-US" dirty="0"/>
          </a:p>
          <a:p>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24</a:t>
            </a:fld>
            <a:endParaRPr lang="en-US"/>
          </a:p>
        </p:txBody>
      </p:sp>
    </p:spTree>
    <p:extLst>
      <p:ext uri="{BB962C8B-B14F-4D97-AF65-F5344CB8AC3E}">
        <p14:creationId xmlns:p14="http://schemas.microsoft.com/office/powerpoint/2010/main" val="2755426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Give these instructions to the students, and make sure everyone understands what to do. (Whole activity should be 15-25 minutes)</a:t>
            </a:r>
          </a:p>
          <a:p>
            <a:endParaRPr lang="en-US" baseline="0" dirty="0"/>
          </a:p>
          <a:p>
            <a:r>
              <a:rPr lang="en-US" baseline="0" dirty="0"/>
              <a:t>They will hear the two discussions, and then they can review the two discussions on their handout. In a “turn and talk” activity, they generate ideas that they are prepared to share with the class.  They should of course discuss both their ideas and their reasons for their ideas.  Then you will discuss their ideas with them, jotting down important characteristics of good discussions on the board.  (More notes on the first two discussions follow.)</a:t>
            </a:r>
          </a:p>
          <a:p>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8C9AF28-F3E6-491E-9353-981CE3BBDD0C}" type="slidenum">
              <a:rPr lang="en-US" smtClean="0"/>
              <a:t>25</a:t>
            </a:fld>
            <a:endParaRPr lang="en-US"/>
          </a:p>
        </p:txBody>
      </p:sp>
    </p:spTree>
    <p:extLst>
      <p:ext uri="{BB962C8B-B14F-4D97-AF65-F5344CB8AC3E}">
        <p14:creationId xmlns:p14="http://schemas.microsoft.com/office/powerpoint/2010/main" val="50616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aseline="0" dirty="0"/>
              <a:t>Ask three students to come to the front of the class and act out this short discussion.  (The discussion is on their handout.)</a:t>
            </a:r>
          </a:p>
        </p:txBody>
      </p:sp>
      <p:sp>
        <p:nvSpPr>
          <p:cNvPr id="4" name="Slide Number Placeholder 3"/>
          <p:cNvSpPr>
            <a:spLocks noGrp="1"/>
          </p:cNvSpPr>
          <p:nvPr>
            <p:ph type="sldNum" sz="quarter" idx="10"/>
          </p:nvPr>
        </p:nvSpPr>
        <p:spPr/>
        <p:txBody>
          <a:bodyPr/>
          <a:lstStyle/>
          <a:p>
            <a:fld id="{B8C9AF28-F3E6-491E-9353-981CE3BBDD0C}" type="slidenum">
              <a:rPr lang="en-US" smtClean="0"/>
              <a:t>26</a:t>
            </a:fld>
            <a:endParaRPr lang="en-US"/>
          </a:p>
        </p:txBody>
      </p:sp>
    </p:spTree>
    <p:extLst>
      <p:ext uri="{BB962C8B-B14F-4D97-AF65-F5344CB8AC3E}">
        <p14:creationId xmlns:p14="http://schemas.microsoft.com/office/powerpoint/2010/main" val="599114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Ask three different students to come to the front of the class and act out this short discussion. (The discussion is on their handout.)</a:t>
            </a:r>
          </a:p>
          <a:p>
            <a:pPr rtl="0"/>
            <a:endParaRPr lang="en-US" baseline="0" dirty="0"/>
          </a:p>
        </p:txBody>
      </p:sp>
      <p:sp>
        <p:nvSpPr>
          <p:cNvPr id="4" name="Slide Number Placeholder 3"/>
          <p:cNvSpPr>
            <a:spLocks noGrp="1"/>
          </p:cNvSpPr>
          <p:nvPr>
            <p:ph type="sldNum" sz="quarter" idx="10"/>
          </p:nvPr>
        </p:nvSpPr>
        <p:spPr/>
        <p:txBody>
          <a:bodyPr/>
          <a:lstStyle/>
          <a:p>
            <a:fld id="{B8C9AF28-F3E6-491E-9353-981CE3BBDD0C}" type="slidenum">
              <a:rPr lang="en-US" smtClean="0"/>
              <a:t>27</a:t>
            </a:fld>
            <a:endParaRPr lang="en-US"/>
          </a:p>
        </p:txBody>
      </p:sp>
    </p:spTree>
    <p:extLst>
      <p:ext uri="{BB962C8B-B14F-4D97-AF65-F5344CB8AC3E}">
        <p14:creationId xmlns:p14="http://schemas.microsoft.com/office/powerpoint/2010/main" val="599114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aseline="0" dirty="0"/>
              <a:t>Our hope is that students will raise these ideas themselves, given time to share and develop their ideas.</a:t>
            </a:r>
          </a:p>
          <a:p>
            <a:pPr rtl="0"/>
            <a:endParaRPr lang="en-US" baseline="0" dirty="0"/>
          </a:p>
          <a:p>
            <a:pPr rtl="0"/>
            <a:r>
              <a:rPr lang="en-US" baseline="0" dirty="0"/>
              <a:t>In Discussion #1, the three students simply state their position, without giving any reasons.  </a:t>
            </a:r>
          </a:p>
          <a:p>
            <a:pPr rtl="0"/>
            <a:r>
              <a:rPr lang="en-US" baseline="0" dirty="0"/>
              <a:t>In Discussion #2, two of the three students give reasons.  Jasmine asks for a reason.  </a:t>
            </a:r>
          </a:p>
          <a:p>
            <a:pPr rtl="0"/>
            <a:r>
              <a:rPr lang="en-US" baseline="0" dirty="0"/>
              <a:t>Jasmine points to why giving reasons is important; you learn new things.</a:t>
            </a:r>
          </a:p>
          <a:p>
            <a:pPr rtl="0"/>
            <a:r>
              <a:rPr lang="en-US" baseline="0" dirty="0"/>
              <a:t>Troy mentions reading a report, which shows that he is using information that the class has read.</a:t>
            </a:r>
          </a:p>
          <a:p>
            <a:pPr rtl="0"/>
            <a:endParaRPr lang="en-US" baseline="0" dirty="0"/>
          </a:p>
          <a:p>
            <a:pPr rtl="0"/>
            <a:r>
              <a:rPr lang="en-US" baseline="0" dirty="0"/>
              <a:t>It could also be viewed as a good thing to summarize what everyone thinks, and both discussions do this. </a:t>
            </a:r>
          </a:p>
          <a:p>
            <a:pPr rtl="0"/>
            <a:endParaRPr lang="en-US" baseline="0" dirty="0"/>
          </a:p>
          <a:p>
            <a:pPr rtl="0"/>
            <a:r>
              <a:rPr lang="en-US" baseline="0" dirty="0"/>
              <a:t>Students may of course have other relevant ideas.</a:t>
            </a:r>
          </a:p>
          <a:p>
            <a:pPr rtl="0"/>
            <a:endParaRPr lang="en-US" baseline="0" dirty="0"/>
          </a:p>
          <a:p>
            <a:pPr rtl="0"/>
            <a:r>
              <a:rPr lang="en-US" baseline="0" dirty="0"/>
              <a:t>In follow up questions, ask why the characteristics they propose are good.  (For example, "Why is it good to give reasons?”)</a:t>
            </a:r>
          </a:p>
          <a:p>
            <a:pPr rtl="0"/>
            <a:endParaRPr lang="en-US" baseline="0" dirty="0"/>
          </a:p>
          <a:p>
            <a:pPr rtl="0"/>
            <a:endParaRPr lang="en-US" baseline="0" dirty="0"/>
          </a:p>
          <a:p>
            <a:pPr rtl="0"/>
            <a:r>
              <a:rPr lang="en-US" baseline="0" dirty="0"/>
              <a:t>Of course, students may note that #2 is </a:t>
            </a:r>
            <a:r>
              <a:rPr lang="en-US" u="sng" baseline="0" dirty="0"/>
              <a:t>longer</a:t>
            </a:r>
            <a:r>
              <a:rPr lang="en-US" u="none" baseline="0" dirty="0"/>
              <a:t> than #1.  But longer discussions need not be better; a long discussion could be long because it goes off on tangents, and then it wouldn’t be better.  What matters is what makes it longer: The added reasons make it longer, and the reasons are a good thing because they can help you understand better and have better grounds for believing what you believe.</a:t>
            </a:r>
            <a:endParaRPr lang="en-US" baseline="0" dirty="0"/>
          </a:p>
          <a:p>
            <a:pPr rtl="0"/>
            <a:endParaRPr lang="en-US" baseline="0" dirty="0"/>
          </a:p>
          <a:p>
            <a:pPr rtl="0"/>
            <a:r>
              <a:rPr lang="en-US" baseline="0" dirty="0"/>
              <a:t>As students discuss their ideas, jot down the important characteristics of good discussions that they bring up on the board.</a:t>
            </a:r>
          </a:p>
          <a:p>
            <a:pPr rtl="0"/>
            <a:endParaRPr lang="en-US" baseline="0" dirty="0"/>
          </a:p>
          <a:p>
            <a:pPr rtl="0"/>
            <a:endParaRPr lang="en-US" baseline="0" dirty="0"/>
          </a:p>
          <a:p>
            <a:pPr rtl="0"/>
            <a:endParaRPr lang="en-US" baseline="0" dirty="0"/>
          </a:p>
        </p:txBody>
      </p:sp>
      <p:sp>
        <p:nvSpPr>
          <p:cNvPr id="4" name="Slide Number Placeholder 3"/>
          <p:cNvSpPr>
            <a:spLocks noGrp="1"/>
          </p:cNvSpPr>
          <p:nvPr>
            <p:ph type="sldNum" sz="quarter" idx="10"/>
          </p:nvPr>
        </p:nvSpPr>
        <p:spPr/>
        <p:txBody>
          <a:bodyPr/>
          <a:lstStyle/>
          <a:p>
            <a:fld id="{B8C9AF28-F3E6-491E-9353-981CE3BBDD0C}" type="slidenum">
              <a:rPr lang="en-US" smtClean="0"/>
              <a:t>28</a:t>
            </a:fld>
            <a:endParaRPr lang="en-US"/>
          </a:p>
        </p:txBody>
      </p:sp>
    </p:spTree>
    <p:extLst>
      <p:ext uri="{BB962C8B-B14F-4D97-AF65-F5344CB8AC3E}">
        <p14:creationId xmlns:p14="http://schemas.microsoft.com/office/powerpoint/2010/main" val="599114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Ask students to repeat this set of activities for a new comparison, between Discussions #2 and #3.</a:t>
            </a:r>
          </a:p>
        </p:txBody>
      </p:sp>
      <p:sp>
        <p:nvSpPr>
          <p:cNvPr id="4" name="Slide Number Placeholder 3"/>
          <p:cNvSpPr>
            <a:spLocks noGrp="1"/>
          </p:cNvSpPr>
          <p:nvPr>
            <p:ph type="sldNum" sz="quarter" idx="10"/>
          </p:nvPr>
        </p:nvSpPr>
        <p:spPr/>
        <p:txBody>
          <a:bodyPr/>
          <a:lstStyle/>
          <a:p>
            <a:fld id="{B8C9AF28-F3E6-491E-9353-981CE3BBDD0C}" type="slidenum">
              <a:rPr lang="en-US" smtClean="0"/>
              <a:t>29</a:t>
            </a:fld>
            <a:endParaRPr lang="en-US"/>
          </a:p>
        </p:txBody>
      </p:sp>
    </p:spTree>
    <p:extLst>
      <p:ext uri="{BB962C8B-B14F-4D97-AF65-F5344CB8AC3E}">
        <p14:creationId xmlns:p14="http://schemas.microsoft.com/office/powerpoint/2010/main" val="50616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aseline="0" dirty="0"/>
              <a:t>Tell students that the first discussion in the comparison is Discussion #2, which is the discussion they have already been examining.</a:t>
            </a:r>
          </a:p>
        </p:txBody>
      </p:sp>
      <p:sp>
        <p:nvSpPr>
          <p:cNvPr id="4" name="Slide Number Placeholder 3"/>
          <p:cNvSpPr>
            <a:spLocks noGrp="1"/>
          </p:cNvSpPr>
          <p:nvPr>
            <p:ph type="sldNum" sz="quarter" idx="10"/>
          </p:nvPr>
        </p:nvSpPr>
        <p:spPr/>
        <p:txBody>
          <a:bodyPr/>
          <a:lstStyle/>
          <a:p>
            <a:fld id="{B8C9AF28-F3E6-491E-9353-981CE3BBDD0C}" type="slidenum">
              <a:rPr lang="en-US" smtClean="0"/>
              <a:t>30</a:t>
            </a:fld>
            <a:endParaRPr lang="en-US"/>
          </a:p>
        </p:txBody>
      </p:sp>
    </p:spTree>
    <p:extLst>
      <p:ext uri="{BB962C8B-B14F-4D97-AF65-F5344CB8AC3E}">
        <p14:creationId xmlns:p14="http://schemas.microsoft.com/office/powerpoint/2010/main" val="59911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we will discuss the definitions of components and mechanisms.</a:t>
            </a:r>
          </a:p>
          <a:p>
            <a:endParaRPr lang="en-US" baseline="0" dirty="0"/>
          </a:p>
          <a:p>
            <a:endParaRPr lang="en-US" baseline="0" dirty="0"/>
          </a:p>
          <a:p>
            <a:r>
              <a:rPr lang="en-US" baseline="0" dirty="0"/>
              <a:t>For components, give some examples, like algae, dissolved air, and fish. Ask for 2-3 examples from the class. </a:t>
            </a:r>
            <a:r>
              <a:rPr lang="en-US" sz="1200" baseline="0" dirty="0"/>
              <a:t>(they don’t have to be about fish/water)</a:t>
            </a:r>
            <a:endParaRPr lang="en-US" baseline="0" dirty="0"/>
          </a:p>
          <a:p>
            <a:endParaRPr lang="en-US" baseline="0" dirty="0"/>
          </a:p>
          <a:p>
            <a:r>
              <a:rPr lang="en-US" baseline="0" dirty="0"/>
              <a:t>For mechanisms, give an example, like, “</a:t>
            </a:r>
            <a:r>
              <a:rPr lang="en-US" sz="1200" b="1" i="1" dirty="0"/>
              <a:t>suffocating</a:t>
            </a:r>
            <a:r>
              <a:rPr lang="en-US" sz="1200" dirty="0"/>
              <a:t> is something that happens to the fish”; "</a:t>
            </a:r>
            <a:r>
              <a:rPr lang="en-US" sz="1200" b="1" i="1" dirty="0"/>
              <a:t>growing</a:t>
            </a:r>
            <a:r>
              <a:rPr lang="en-US" sz="1200" dirty="0"/>
              <a:t> is something that algae do”. Ask for 2-3</a:t>
            </a:r>
            <a:r>
              <a:rPr lang="en-US" sz="1200" baseline="0" dirty="0"/>
              <a:t> more examples from the class (they don’t have to be about fish/water)</a:t>
            </a:r>
          </a:p>
          <a:p>
            <a:endParaRPr lang="en-US" sz="1200" baseline="0" dirty="0"/>
          </a:p>
          <a:p>
            <a:r>
              <a:rPr lang="en-US" sz="1200" baseline="0" dirty="0"/>
              <a:t>Ask students if they have any questions/are confused.</a:t>
            </a:r>
            <a:endParaRPr lang="en-US" sz="1200" dirty="0"/>
          </a:p>
        </p:txBody>
      </p:sp>
      <p:sp>
        <p:nvSpPr>
          <p:cNvPr id="4" name="Slide Number Placeholder 3"/>
          <p:cNvSpPr>
            <a:spLocks noGrp="1"/>
          </p:cNvSpPr>
          <p:nvPr>
            <p:ph type="sldNum" sz="quarter" idx="10"/>
          </p:nvPr>
        </p:nvSpPr>
        <p:spPr/>
        <p:txBody>
          <a:bodyPr/>
          <a:lstStyle/>
          <a:p>
            <a:fld id="{B8C9AF28-F3E6-491E-9353-981CE3BBDD0C}" type="slidenum">
              <a:rPr lang="en-US" smtClean="0"/>
              <a:t>4</a:t>
            </a:fld>
            <a:endParaRPr lang="en-US" dirty="0"/>
          </a:p>
        </p:txBody>
      </p:sp>
    </p:spTree>
    <p:extLst>
      <p:ext uri="{BB962C8B-B14F-4D97-AF65-F5344CB8AC3E}">
        <p14:creationId xmlns:p14="http://schemas.microsoft.com/office/powerpoint/2010/main" val="41344706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Ask three new students to come to the front of the class and act out this short discussion. (The discussion is on their handout.)</a:t>
            </a:r>
          </a:p>
          <a:p>
            <a:pPr rtl="0"/>
            <a:endParaRPr lang="en-US" baseline="0" dirty="0"/>
          </a:p>
        </p:txBody>
      </p:sp>
      <p:sp>
        <p:nvSpPr>
          <p:cNvPr id="4" name="Slide Number Placeholder 3"/>
          <p:cNvSpPr>
            <a:spLocks noGrp="1"/>
          </p:cNvSpPr>
          <p:nvPr>
            <p:ph type="sldNum" sz="quarter" idx="10"/>
          </p:nvPr>
        </p:nvSpPr>
        <p:spPr/>
        <p:txBody>
          <a:bodyPr/>
          <a:lstStyle/>
          <a:p>
            <a:fld id="{B8C9AF28-F3E6-491E-9353-981CE3BBDD0C}" type="slidenum">
              <a:rPr lang="en-US" smtClean="0"/>
              <a:t>31</a:t>
            </a:fld>
            <a:endParaRPr lang="en-US"/>
          </a:p>
        </p:txBody>
      </p:sp>
    </p:spTree>
    <p:extLst>
      <p:ext uri="{BB962C8B-B14F-4D97-AF65-F5344CB8AC3E}">
        <p14:creationId xmlns:p14="http://schemas.microsoft.com/office/powerpoint/2010/main" val="599114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aseline="0" dirty="0"/>
              <a:t>As before, our hope is that students will raise these ideas themselves, but students may need more time to develop these ideas. </a:t>
            </a:r>
          </a:p>
          <a:p>
            <a:pPr rtl="0"/>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before, students may note that #2 is </a:t>
            </a:r>
            <a:r>
              <a:rPr lang="en-US" u="sng" baseline="0" dirty="0"/>
              <a:t>longer</a:t>
            </a:r>
            <a:r>
              <a:rPr lang="en-US" u="none" baseline="0" dirty="0"/>
              <a:t> than #1.  But as before, longer discussions need not be better; it depends on whether what makes them long is productive.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u="none" baseline="0" dirty="0"/>
          </a:p>
          <a:p>
            <a:pPr rtl="0"/>
            <a:r>
              <a:rPr lang="en-US" baseline="0" dirty="0"/>
              <a:t>As noted earlier:  In Discussion #2, two of the three students give reasons.  Jasmine asks for a reason.  </a:t>
            </a:r>
          </a:p>
          <a:p>
            <a:pPr rtl="0"/>
            <a:r>
              <a:rPr lang="en-US" baseline="0" dirty="0"/>
              <a:t>Jasmine points to why giving reasons is important; you learn new things.</a:t>
            </a:r>
          </a:p>
          <a:p>
            <a:pPr rtl="0"/>
            <a:r>
              <a:rPr lang="en-US" baseline="0" dirty="0"/>
              <a:t>But there is no building on ideas in any way.  </a:t>
            </a:r>
          </a:p>
          <a:p>
            <a:pPr rtl="0"/>
            <a:endParaRPr lang="en-US" baseline="0" dirty="0"/>
          </a:p>
          <a:p>
            <a:pPr rtl="0"/>
            <a:r>
              <a:rPr lang="en-US" baseline="0" dirty="0"/>
              <a:t>In Discussion #3, there is a lot more going on.</a:t>
            </a:r>
          </a:p>
          <a:p>
            <a:pPr rtl="0"/>
            <a:r>
              <a:rPr lang="en-US" baseline="0" dirty="0"/>
              <a:t>    As in #2, a student (Serena) asked for a reason, which is good, and similar in both.</a:t>
            </a:r>
          </a:p>
          <a:p>
            <a:pPr rtl="0"/>
            <a:r>
              <a:rPr lang="en-US" baseline="0" dirty="0"/>
              <a:t>    In #3, James gives a reason that more than two hours of screen time would reduce exercise. And then Lia </a:t>
            </a:r>
            <a:r>
              <a:rPr lang="en-US" u="sng" baseline="0" dirty="0"/>
              <a:t>critiques</a:t>
            </a:r>
            <a:r>
              <a:rPr lang="en-US" u="none" baseline="0" dirty="0"/>
              <a:t> this reason, suggesting that you can still get enough exercise even if you have more than two hours of screen time.  So students are not just accepting reasons at face value.</a:t>
            </a:r>
          </a:p>
          <a:p>
            <a:pPr rtl="0"/>
            <a:r>
              <a:rPr lang="en-US" u="none" baseline="0" dirty="0"/>
              <a:t>    Then Serena </a:t>
            </a:r>
            <a:r>
              <a:rPr lang="en-US" u="sng" baseline="0" dirty="0"/>
              <a:t>elaborates</a:t>
            </a:r>
            <a:r>
              <a:rPr lang="en-US" u="none" baseline="0" dirty="0"/>
              <a:t> on James’s reason, adding more details to why educational videos might help.</a:t>
            </a:r>
          </a:p>
          <a:p>
            <a:pPr rtl="0"/>
            <a:r>
              <a:rPr lang="en-US" u="none" baseline="0" dirty="0"/>
              <a:t>     James’s comment also indicates that they are using information they have read  (We also read that educational videos help kids learn.”    This is a positive point shared with #2 (in #2, Troy mentions a “report” they read.)</a:t>
            </a:r>
          </a:p>
          <a:p>
            <a:pPr rtl="0"/>
            <a:r>
              <a:rPr lang="en-US" u="none" baseline="0" dirty="0"/>
              <a:t>     Lia takes the contrary arguments and proposes a kind of compromise solution; this suggests that she is using the new information to change her ideas.</a:t>
            </a:r>
            <a:endParaRPr lang="en-US" baseline="0" dirty="0"/>
          </a:p>
          <a:p>
            <a:pPr rtl="0"/>
            <a:endParaRPr lang="en-US" baseline="0" dirty="0"/>
          </a:p>
          <a:p>
            <a:pPr rtl="0"/>
            <a:endParaRPr lang="en-US" baseline="0" dirty="0"/>
          </a:p>
          <a:p>
            <a:pPr rtl="0"/>
            <a:r>
              <a:rPr lang="en-US" baseline="0" dirty="0"/>
              <a:t>Students may of course have other relevant ideas.</a:t>
            </a:r>
          </a:p>
          <a:p>
            <a:pPr rtl="0"/>
            <a:endParaRPr lang="en-US" baseline="0" dirty="0"/>
          </a:p>
          <a:p>
            <a:pPr rtl="0"/>
            <a:r>
              <a:rPr lang="en-US" baseline="0" dirty="0"/>
              <a:t>In follow up questions, ask why the characteristics they propose are good.  (For example, "Why is it good to give reasons?”)</a:t>
            </a:r>
          </a:p>
          <a:p>
            <a:pPr rtl="0"/>
            <a:endParaRPr lang="en-US" baseline="0" dirty="0"/>
          </a:p>
          <a:p>
            <a:pPr rtl="0"/>
            <a:r>
              <a:rPr lang="en-US" baseline="0" dirty="0"/>
              <a:t>As students discuss their ideas, jot down the important characteristics of good discussions that they bring up on the board.</a:t>
            </a:r>
          </a:p>
          <a:p>
            <a:pPr rtl="0"/>
            <a:endParaRPr lang="en-US" baseline="0" dirty="0"/>
          </a:p>
          <a:p>
            <a:pPr rtl="0"/>
            <a:endParaRPr lang="en-US" baseline="0" dirty="0"/>
          </a:p>
        </p:txBody>
      </p:sp>
      <p:sp>
        <p:nvSpPr>
          <p:cNvPr id="4" name="Slide Number Placeholder 3"/>
          <p:cNvSpPr>
            <a:spLocks noGrp="1"/>
          </p:cNvSpPr>
          <p:nvPr>
            <p:ph type="sldNum" sz="quarter" idx="10"/>
          </p:nvPr>
        </p:nvSpPr>
        <p:spPr/>
        <p:txBody>
          <a:bodyPr/>
          <a:lstStyle/>
          <a:p>
            <a:fld id="{B8C9AF28-F3E6-491E-9353-981CE3BBDD0C}" type="slidenum">
              <a:rPr lang="en-US" smtClean="0"/>
              <a:t>32</a:t>
            </a:fld>
            <a:endParaRPr lang="en-US"/>
          </a:p>
        </p:txBody>
      </p:sp>
    </p:spTree>
    <p:extLst>
      <p:ext uri="{BB962C8B-B14F-4D97-AF65-F5344CB8AC3E}">
        <p14:creationId xmlns:p14="http://schemas.microsoft.com/office/powerpoint/2010/main" val="599114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END OF DAY 1</a:t>
            </a:r>
          </a:p>
          <a:p>
            <a:endParaRPr lang="en-US" sz="1200" kern="1200" dirty="0">
              <a:solidFill>
                <a:schemeClr val="tx1"/>
              </a:solidFill>
              <a:effectLst/>
              <a:latin typeface="+mn-lt"/>
              <a:ea typeface="+mn-ea"/>
              <a:cs typeface="+mn-cs"/>
            </a:endParaRPr>
          </a:p>
          <a:p>
            <a:pPr rtl="0"/>
            <a:r>
              <a:rPr lang="en-US" sz="1200" kern="1200" dirty="0">
                <a:solidFill>
                  <a:schemeClr val="tx1"/>
                </a:solidFill>
                <a:effectLst/>
                <a:latin typeface="+mn-lt"/>
                <a:ea typeface="+mn-ea"/>
                <a:cs typeface="+mn-cs"/>
              </a:rPr>
              <a:t>Use this “Before You Go”</a:t>
            </a:r>
            <a:r>
              <a:rPr lang="en-US" sz="1200" kern="1200" baseline="0" dirty="0">
                <a:solidFill>
                  <a:schemeClr val="tx1"/>
                </a:solidFill>
                <a:effectLst/>
                <a:latin typeface="+mn-lt"/>
                <a:ea typeface="+mn-ea"/>
                <a:cs typeface="+mn-cs"/>
              </a:rPr>
              <a:t> as an exit ticket</a:t>
            </a:r>
            <a:r>
              <a:rPr lang="en-US" sz="1200" kern="1200" dirty="0">
                <a:solidFill>
                  <a:schemeClr val="tx1"/>
                </a:solidFill>
                <a:effectLst/>
                <a:latin typeface="+mn-lt"/>
                <a:ea typeface="+mn-ea"/>
                <a:cs typeface="+mn-cs"/>
              </a:rPr>
              <a:t>. It is the same as the “stop &amp; think”. IF students ask about this, tell them that we would like to see if/how their ideas changed.</a:t>
            </a:r>
          </a:p>
          <a:p>
            <a:r>
              <a:rPr lang="en-US" sz="1200" kern="1200" dirty="0">
                <a:solidFill>
                  <a:schemeClr val="tx1"/>
                </a:solidFill>
                <a:effectLst/>
                <a:latin typeface="+mn-lt"/>
                <a:ea typeface="+mn-ea"/>
                <a:cs typeface="+mn-cs"/>
              </a:rPr>
              <a:t>Emphasize to students that they can use these</a:t>
            </a:r>
            <a:r>
              <a:rPr lang="en-US" sz="1200" kern="1200" baseline="0" dirty="0">
                <a:solidFill>
                  <a:schemeClr val="tx1"/>
                </a:solidFill>
                <a:effectLst/>
                <a:latin typeface="+mn-lt"/>
                <a:ea typeface="+mn-ea"/>
                <a:cs typeface="+mn-cs"/>
              </a:rPr>
              <a:t> new ideas to have better </a:t>
            </a:r>
            <a:r>
              <a:rPr lang="en-US" sz="1200" u="sng" kern="1200" baseline="0" dirty="0">
                <a:solidFill>
                  <a:schemeClr val="tx1"/>
                </a:solidFill>
                <a:effectLst/>
                <a:latin typeface="+mn-lt"/>
                <a:ea typeface="+mn-ea"/>
                <a:cs typeface="+mn-cs"/>
              </a:rPr>
              <a:t>group</a:t>
            </a:r>
            <a:r>
              <a:rPr lang="en-US" sz="1200" u="none" kern="1200" baseline="0" dirty="0">
                <a:solidFill>
                  <a:schemeClr val="tx1"/>
                </a:solidFill>
                <a:effectLst/>
                <a:latin typeface="+mn-lt"/>
                <a:ea typeface="+mn-ea"/>
                <a:cs typeface="+mn-cs"/>
              </a:rPr>
              <a:t> AND </a:t>
            </a:r>
            <a:r>
              <a:rPr lang="en-US" sz="1200" u="sng" kern="1200" baseline="0" dirty="0">
                <a:solidFill>
                  <a:schemeClr val="tx1"/>
                </a:solidFill>
                <a:effectLst/>
                <a:latin typeface="+mn-lt"/>
                <a:ea typeface="+mn-ea"/>
                <a:cs typeface="+mn-cs"/>
              </a:rPr>
              <a:t>class</a:t>
            </a:r>
            <a:r>
              <a:rPr lang="en-US" sz="1200" u="none" kern="1200" baseline="0" dirty="0">
                <a:solidFill>
                  <a:schemeClr val="tx1"/>
                </a:solidFill>
                <a:effectLst/>
                <a:latin typeface="+mn-lt"/>
                <a:ea typeface="+mn-ea"/>
                <a:cs typeface="+mn-cs"/>
              </a:rPr>
              <a:t> discussions.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C9AF28-F3E6-491E-9353-981CE3BBDD0C}" type="slidenum">
              <a:rPr lang="en-US" smtClean="0"/>
              <a:t>33</a:t>
            </a:fld>
            <a:endParaRPr lang="en-US"/>
          </a:p>
        </p:txBody>
      </p:sp>
    </p:spTree>
    <p:extLst>
      <p:ext uri="{BB962C8B-B14F-4D97-AF65-F5344CB8AC3E}">
        <p14:creationId xmlns:p14="http://schemas.microsoft.com/office/powerpoint/2010/main" val="3428696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As a class, figure out which are components and which are mechanisms.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students don’t agree, them to explain their reasoning. </a:t>
            </a:r>
            <a:r>
              <a:rPr lang="en-US" dirty="0"/>
              <a:t>Whenever possible, ask students to </a:t>
            </a:r>
            <a:r>
              <a:rPr lang="en-US" b="1" dirty="0"/>
              <a:t>respond to each other</a:t>
            </a:r>
            <a:r>
              <a:rPr lang="en-US" dirty="0"/>
              <a:t> rather than to you. This can give students experience figuring ideas out together.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914400" lvl="1" indent="-457200">
              <a:spcAft>
                <a:spcPts val="1200"/>
              </a:spcAft>
              <a:buFont typeface="Arial" panose="020B0604020202020204" pitchFamily="34" charset="0"/>
              <a:buChar char="•"/>
            </a:pPr>
            <a:r>
              <a:rPr lang="en-US" sz="3600" dirty="0"/>
              <a:t>Causes sleepiness </a:t>
            </a:r>
            <a:r>
              <a:rPr lang="en-US" sz="3600" dirty="0">
                <a:sym typeface="Wingdings" panose="05000000000000000000" pitchFamily="2" charset="2"/>
              </a:rPr>
              <a:t> </a:t>
            </a:r>
            <a:r>
              <a:rPr lang="en-US" sz="3600" dirty="0">
                <a:solidFill>
                  <a:schemeClr val="accent6"/>
                </a:solidFill>
                <a:sym typeface="Wingdings" panose="05000000000000000000" pitchFamily="2" charset="2"/>
              </a:rPr>
              <a:t>mechanism</a:t>
            </a:r>
            <a:endParaRPr lang="en-US" sz="3600" dirty="0">
              <a:solidFill>
                <a:schemeClr val="accent6"/>
              </a:solidFill>
            </a:endParaRPr>
          </a:p>
          <a:p>
            <a:pPr marL="914400" lvl="1" indent="-457200">
              <a:spcAft>
                <a:spcPts val="1200"/>
              </a:spcAft>
              <a:buFont typeface="Arial" panose="020B0604020202020204" pitchFamily="34" charset="0"/>
              <a:buChar char="•"/>
            </a:pPr>
            <a:r>
              <a:rPr lang="en-US" sz="3600" dirty="0"/>
              <a:t>Dirty pond </a:t>
            </a:r>
            <a:r>
              <a:rPr lang="en-US" sz="3600" dirty="0">
                <a:sym typeface="Wingdings" panose="05000000000000000000" pitchFamily="2" charset="2"/>
              </a:rPr>
              <a:t> component</a:t>
            </a:r>
            <a:endParaRPr lang="en-US" sz="3600" dirty="0"/>
          </a:p>
          <a:p>
            <a:pPr marL="914400" lvl="1" indent="-457200">
              <a:spcAft>
                <a:spcPts val="1200"/>
              </a:spcAft>
              <a:buFont typeface="Arial" panose="020B0604020202020204" pitchFamily="34" charset="0"/>
              <a:buChar char="•"/>
            </a:pPr>
            <a:r>
              <a:rPr lang="en-US" sz="3600" dirty="0"/>
              <a:t>Gills </a:t>
            </a:r>
            <a:r>
              <a:rPr lang="en-US" sz="3600" dirty="0">
                <a:sym typeface="Wingdings" panose="05000000000000000000" pitchFamily="2" charset="2"/>
              </a:rPr>
              <a:t> component</a:t>
            </a:r>
            <a:endParaRPr lang="en-US" sz="3600" dirty="0"/>
          </a:p>
          <a:p>
            <a:pPr marL="914400" lvl="1" indent="-457200">
              <a:spcAft>
                <a:spcPts val="1200"/>
              </a:spcAft>
              <a:buFont typeface="Arial" panose="020B0604020202020204" pitchFamily="34" charset="0"/>
              <a:buChar char="•"/>
            </a:pPr>
            <a:r>
              <a:rPr lang="en-US" sz="3600" dirty="0"/>
              <a:t>Not breathing </a:t>
            </a:r>
            <a:r>
              <a:rPr lang="en-US" sz="3600" dirty="0">
                <a:sym typeface="Wingdings" panose="05000000000000000000" pitchFamily="2" charset="2"/>
              </a:rPr>
              <a:t> mechanism</a:t>
            </a:r>
            <a:endParaRPr lang="en-US" sz="3600" dirty="0"/>
          </a:p>
          <a:p>
            <a:pPr marL="914400" lvl="1" indent="-457200">
              <a:spcAft>
                <a:spcPts val="1200"/>
              </a:spcAft>
              <a:buFont typeface="Arial" panose="020B0604020202020204" pitchFamily="34" charset="0"/>
              <a:buChar char="•"/>
            </a:pPr>
            <a:r>
              <a:rPr lang="en-US" sz="3600" dirty="0"/>
              <a:t>Swimming </a:t>
            </a:r>
            <a:r>
              <a:rPr lang="en-US" sz="3600" dirty="0">
                <a:sym typeface="Wingdings" panose="05000000000000000000" pitchFamily="2" charset="2"/>
              </a:rPr>
              <a:t> mechanism</a:t>
            </a:r>
            <a:endParaRPr lang="en-US" sz="3600" dirty="0"/>
          </a:p>
          <a:p>
            <a:pPr marL="914400" lvl="1" indent="-457200">
              <a:spcAft>
                <a:spcPts val="1200"/>
              </a:spcAft>
              <a:buFont typeface="Arial" panose="020B0604020202020204" pitchFamily="34" charset="0"/>
              <a:buChar char="•"/>
            </a:pPr>
            <a:r>
              <a:rPr lang="en-US" sz="3600" dirty="0"/>
              <a:t>Water </a:t>
            </a:r>
            <a:r>
              <a:rPr lang="en-US" sz="3600" dirty="0">
                <a:sym typeface="Wingdings" panose="05000000000000000000" pitchFamily="2" charset="2"/>
              </a:rPr>
              <a:t> component</a:t>
            </a:r>
            <a:endParaRPr lang="en-US" sz="3600" dirty="0"/>
          </a:p>
          <a:p>
            <a:endParaRPr lang="en-US" sz="1200" dirty="0"/>
          </a:p>
        </p:txBody>
      </p:sp>
      <p:sp>
        <p:nvSpPr>
          <p:cNvPr id="4" name="Slide Number Placeholder 3"/>
          <p:cNvSpPr>
            <a:spLocks noGrp="1"/>
          </p:cNvSpPr>
          <p:nvPr>
            <p:ph type="sldNum" sz="quarter" idx="10"/>
          </p:nvPr>
        </p:nvSpPr>
        <p:spPr/>
        <p:txBody>
          <a:bodyPr/>
          <a:lstStyle/>
          <a:p>
            <a:fld id="{B8C9AF28-F3E6-491E-9353-981CE3BBDD0C}" type="slidenum">
              <a:rPr lang="en-US" smtClean="0"/>
              <a:t>5</a:t>
            </a:fld>
            <a:endParaRPr lang="en-US" dirty="0"/>
          </a:p>
        </p:txBody>
      </p:sp>
    </p:spTree>
    <p:extLst>
      <p:ext uri="{BB962C8B-B14F-4D97-AF65-F5344CB8AC3E}">
        <p14:creationId xmlns:p14="http://schemas.microsoft.com/office/powerpoint/2010/main" val="2790200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want kids to understand that the direction of the mechanism arrows is meaningful.</a:t>
            </a:r>
          </a:p>
          <a:p>
            <a:r>
              <a:rPr lang="en-US" sz="1200" dirty="0"/>
              <a:t>The arrow goes from the source to the target (from the cause to the effect) (they don’t have to know these words)</a:t>
            </a:r>
          </a:p>
          <a:p>
            <a:endParaRPr lang="en-US" sz="1200" dirty="0"/>
          </a:p>
          <a:p>
            <a:r>
              <a:rPr lang="en-US" sz="1200" dirty="0"/>
              <a:t>Low dissolved air CAUSES SUFFOCATION of the dead fish</a:t>
            </a:r>
          </a:p>
          <a:p>
            <a:r>
              <a:rPr lang="en-US" sz="1200" dirty="0"/>
              <a:t>makes more sense than</a:t>
            </a:r>
          </a:p>
          <a:p>
            <a:r>
              <a:rPr lang="en-US" sz="1200" dirty="0"/>
              <a:t>Dead fish CAUSES SUFFOCATION of the low dissolved air</a:t>
            </a:r>
          </a:p>
        </p:txBody>
      </p:sp>
      <p:sp>
        <p:nvSpPr>
          <p:cNvPr id="4" name="Slide Number Placeholder 3"/>
          <p:cNvSpPr>
            <a:spLocks noGrp="1"/>
          </p:cNvSpPr>
          <p:nvPr>
            <p:ph type="sldNum" sz="quarter" idx="10"/>
          </p:nvPr>
        </p:nvSpPr>
        <p:spPr/>
        <p:txBody>
          <a:bodyPr/>
          <a:lstStyle/>
          <a:p>
            <a:fld id="{B8C9AF28-F3E6-491E-9353-981CE3BBDD0C}" type="slidenum">
              <a:rPr lang="en-US" smtClean="0"/>
              <a:t>6</a:t>
            </a:fld>
            <a:endParaRPr lang="en-US" dirty="0"/>
          </a:p>
        </p:txBody>
      </p:sp>
    </p:spTree>
    <p:extLst>
      <p:ext uri="{BB962C8B-B14F-4D97-AF65-F5344CB8AC3E}">
        <p14:creationId xmlns:p14="http://schemas.microsoft.com/office/powerpoint/2010/main" val="3817443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Review &amp; revise the class model (5-10 min)</a:t>
            </a:r>
          </a:p>
          <a:p>
            <a:endParaRPr lang="en-US" baseline="0" dirty="0"/>
          </a:p>
          <a:p>
            <a:r>
              <a:rPr lang="en-US" baseline="0" dirty="0"/>
              <a:t>Now that we talked about the difference between mechanisms and models, does anything need to change?</a:t>
            </a:r>
          </a:p>
          <a:p>
            <a:r>
              <a:rPr lang="en-US" baseline="0" dirty="0"/>
              <a:t>If only small things need to change you can change them on the same paper, but if big things need to change you might need to draw it on a new piece of paper. If students are still struggling/figuring out the differences between components and mechanisms, draw the model on the board first so that it’s easy to change and then transfer over to paper when students are happy with it.</a:t>
            </a:r>
          </a:p>
        </p:txBody>
      </p:sp>
      <p:sp>
        <p:nvSpPr>
          <p:cNvPr id="4" name="Slide Number Placeholder 3"/>
          <p:cNvSpPr>
            <a:spLocks noGrp="1"/>
          </p:cNvSpPr>
          <p:nvPr>
            <p:ph type="sldNum" sz="quarter" idx="10"/>
          </p:nvPr>
        </p:nvSpPr>
        <p:spPr/>
        <p:txBody>
          <a:bodyPr/>
          <a:lstStyle/>
          <a:p>
            <a:fld id="{B8C9AF28-F3E6-491E-9353-981CE3BBDD0C}" type="slidenum">
              <a:rPr lang="en-US" smtClean="0"/>
              <a:t>7</a:t>
            </a:fld>
            <a:endParaRPr lang="en-US" dirty="0"/>
          </a:p>
        </p:txBody>
      </p:sp>
    </p:spTree>
    <p:extLst>
      <p:ext uri="{BB962C8B-B14F-4D97-AF65-F5344CB8AC3E}">
        <p14:creationId xmlns:p14="http://schemas.microsoft.com/office/powerpoint/2010/main" val="251417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spcAft>
                <a:spcPts val="1200"/>
              </a:spcAft>
              <a:buFont typeface="Arial" panose="020B0604020202020204" pitchFamily="34" charset="0"/>
              <a:buNone/>
            </a:pPr>
            <a:r>
              <a:rPr lang="en-US" sz="1200" dirty="0">
                <a:sym typeface="Wingdings" panose="05000000000000000000" pitchFamily="2" charset="2"/>
              </a:rPr>
              <a:t>Students adjust their models (10 min)</a:t>
            </a:r>
          </a:p>
          <a:p>
            <a:pPr marL="0" indent="0">
              <a:spcAft>
                <a:spcPts val="1200"/>
              </a:spcAft>
              <a:buFont typeface="Arial" panose="020B0604020202020204" pitchFamily="34" charset="0"/>
              <a:buNone/>
            </a:pPr>
            <a:endParaRPr lang="en-US" sz="1200" dirty="0">
              <a:sym typeface="Wingdings" panose="05000000000000000000" pitchFamily="2" charset="2"/>
            </a:endParaRPr>
          </a:p>
          <a:p>
            <a:pPr marL="0" indent="0">
              <a:spcAft>
                <a:spcPts val="1200"/>
              </a:spcAft>
              <a:buFont typeface="Arial" panose="020B0604020202020204" pitchFamily="34" charset="0"/>
              <a:buNone/>
            </a:pPr>
            <a:r>
              <a:rPr lang="en-US" sz="1200" dirty="0">
                <a:sym typeface="Wingdings" panose="05000000000000000000" pitchFamily="2" charset="2"/>
              </a:rPr>
              <a:t>This time, remind them to name their models (this will be particularly necessary for students who start a new model)</a:t>
            </a:r>
          </a:p>
          <a:p>
            <a:pPr marL="0" indent="0">
              <a:spcAft>
                <a:spcPts val="1200"/>
              </a:spcAft>
              <a:buFont typeface="Arial" panose="020B0604020202020204" pitchFamily="34" charset="0"/>
              <a:buNone/>
            </a:pPr>
            <a:r>
              <a:rPr lang="en-US" sz="1200" dirty="0">
                <a:sym typeface="Wingdings" panose="05000000000000000000" pitchFamily="2" charset="2"/>
              </a:rPr>
              <a:t>	(When they open their models, the name will be on the top left corner. If they need help we’ll be walking around).</a:t>
            </a:r>
          </a:p>
          <a:p>
            <a:pPr marL="0" indent="0">
              <a:spcAft>
                <a:spcPts val="1200"/>
              </a:spcAft>
              <a:buFont typeface="Arial" panose="020B0604020202020204" pitchFamily="34" charset="0"/>
              <a:buNone/>
            </a:pPr>
            <a:r>
              <a:rPr lang="en-US" sz="1200" dirty="0">
                <a:sym typeface="Wingdings" panose="05000000000000000000" pitchFamily="2" charset="2"/>
              </a:rPr>
              <a:t>Also, encourage them to add a description to their components. We may go over this in more depth at a later point if needed.</a:t>
            </a:r>
          </a:p>
        </p:txBody>
      </p:sp>
      <p:sp>
        <p:nvSpPr>
          <p:cNvPr id="4" name="Slide Number Placeholder 3"/>
          <p:cNvSpPr>
            <a:spLocks noGrp="1"/>
          </p:cNvSpPr>
          <p:nvPr>
            <p:ph type="sldNum" sz="quarter" idx="10"/>
          </p:nvPr>
        </p:nvSpPr>
        <p:spPr/>
        <p:txBody>
          <a:bodyPr/>
          <a:lstStyle/>
          <a:p>
            <a:fld id="{B8C9AF28-F3E6-491E-9353-981CE3BBDD0C}" type="slidenum">
              <a:rPr lang="en-US" smtClean="0"/>
              <a:t>8</a:t>
            </a:fld>
            <a:endParaRPr lang="en-US" dirty="0"/>
          </a:p>
        </p:txBody>
      </p:sp>
    </p:spTree>
    <p:extLst>
      <p:ext uri="{BB962C8B-B14F-4D97-AF65-F5344CB8AC3E}">
        <p14:creationId xmlns:p14="http://schemas.microsoft.com/office/powerpoint/2010/main" val="330247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200"/>
              </a:spcAft>
              <a:buFont typeface="Arial" panose="020B0604020202020204" pitchFamily="34" charset="0"/>
              <a:buNone/>
            </a:pPr>
            <a:r>
              <a:rPr lang="en-US" sz="3600" dirty="0"/>
              <a:t>Briefly review some major questions on the question board </a:t>
            </a:r>
            <a:r>
              <a:rPr lang="en-US" sz="3600" dirty="0">
                <a:sym typeface="Wingdings" panose="05000000000000000000" pitchFamily="2" charset="2"/>
              </a:rPr>
              <a:t> focus/steer towards the question of WHY this is happening in the first place. Where did the air go?</a:t>
            </a:r>
            <a:endParaRPr lang="en-US" sz="3600" dirty="0"/>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Whenever possible, ask students to </a:t>
            </a:r>
            <a:r>
              <a:rPr lang="en-US" b="1" dirty="0"/>
              <a:t>respond to each other</a:t>
            </a:r>
            <a:r>
              <a:rPr lang="en-US" dirty="0"/>
              <a:t> rather than to you. This gives students practice figuring ideas out together (even in class discussions – redirect students to respond to one another rather than go to you for answers)</a:t>
            </a:r>
          </a:p>
        </p:txBody>
      </p:sp>
      <p:sp>
        <p:nvSpPr>
          <p:cNvPr id="4" name="Slide Number Placeholder 3"/>
          <p:cNvSpPr>
            <a:spLocks noGrp="1"/>
          </p:cNvSpPr>
          <p:nvPr>
            <p:ph type="sldNum" sz="quarter" idx="10"/>
          </p:nvPr>
        </p:nvSpPr>
        <p:spPr/>
        <p:txBody>
          <a:bodyPr/>
          <a:lstStyle/>
          <a:p>
            <a:fld id="{B8C9AF28-F3E6-491E-9353-981CE3BBDD0C}" type="slidenum">
              <a:rPr lang="en-US" smtClean="0"/>
              <a:t>9</a:t>
            </a:fld>
            <a:endParaRPr lang="en-US" dirty="0"/>
          </a:p>
        </p:txBody>
      </p:sp>
    </p:spTree>
    <p:extLst>
      <p:ext uri="{BB962C8B-B14F-4D97-AF65-F5344CB8AC3E}">
        <p14:creationId xmlns:p14="http://schemas.microsoft.com/office/powerpoint/2010/main" val="50616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slide introduces kids to the resource library (5 minute demo)</a:t>
            </a:r>
          </a:p>
          <a:p>
            <a:r>
              <a:rPr lang="en-US" baseline="0" dirty="0"/>
              <a:t>In the next slide we will teach kids a few basic features.</a:t>
            </a:r>
          </a:p>
        </p:txBody>
      </p:sp>
      <p:sp>
        <p:nvSpPr>
          <p:cNvPr id="4" name="Slide Number Placeholder 3"/>
          <p:cNvSpPr>
            <a:spLocks noGrp="1"/>
          </p:cNvSpPr>
          <p:nvPr>
            <p:ph type="sldNum" sz="quarter" idx="10"/>
          </p:nvPr>
        </p:nvSpPr>
        <p:spPr/>
        <p:txBody>
          <a:bodyPr/>
          <a:lstStyle/>
          <a:p>
            <a:fld id="{B8C9AF28-F3E6-491E-9353-981CE3BBDD0C}" type="slidenum">
              <a:rPr lang="en-US" smtClean="0"/>
              <a:t>10</a:t>
            </a:fld>
            <a:endParaRPr lang="en-US" dirty="0"/>
          </a:p>
        </p:txBody>
      </p:sp>
    </p:spTree>
    <p:extLst>
      <p:ext uri="{BB962C8B-B14F-4D97-AF65-F5344CB8AC3E}">
        <p14:creationId xmlns:p14="http://schemas.microsoft.com/office/powerpoint/2010/main" val="2110674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BA4F2E-3F1D-462E-9D62-2BE76666A36C}" type="datetime1">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E56A2-F4E7-4820-B0A7-F9EA1BB34FD7}" type="datetime1">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606294-8812-465F-B6C7-54F920EED898}" type="datetime1">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B4075-A604-4094-95CE-781D820801E3}" type="datetime1">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17CCD-6D5E-413D-B792-54FB9D5CC915}" type="datetime1">
              <a:rPr lang="en-US" smtClean="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8C43D5-9E79-4CE2-BC91-FFDE77DD25FE}" type="datetime1">
              <a:rPr lang="en-US" smtClean="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CE6788-EA0F-418F-BA43-A98AB8880314}" type="datetime1">
              <a:rPr lang="en-US" smtClean="0"/>
              <a:t>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1DE70B-4A58-4C71-8968-43FC59BF5615}" type="datetime1">
              <a:rPr lang="en-US" smtClean="0"/>
              <a:t>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B52D5-F2AD-4C0C-A488-F5FCE9EEF406}" type="datetime1">
              <a:rPr lang="en-US" smtClean="0"/>
              <a:t>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54087-CBBA-4373-A8B5-4F82E546F66F}" type="datetime1">
              <a:rPr lang="en-US" smtClean="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F6E90-4116-4812-B76C-1B5D1FA1A5BC}" type="datetime1">
              <a:rPr lang="en-US" smtClean="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9D8127-5DF4-714C-9C2D-6A4C1011A34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3FDB3-CDE8-4C8A-99A6-AC3559D5C373}" type="datetime1">
              <a:rPr lang="en-US" smtClean="0"/>
              <a:t>12/20/21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b="1">
                <a:solidFill>
                  <a:srgbClr val="FF0000"/>
                </a:solidFill>
              </a:defRPr>
            </a:lvl1pPr>
          </a:lstStyle>
          <a:p>
            <a:fld id="{DB9D8127-5DF4-714C-9C2D-6A4C1011A34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8783A-A15B-7241-AF10-CD102AA0E323}"/>
              </a:ext>
            </a:extLst>
          </p:cNvPr>
          <p:cNvSpPr>
            <a:spLocks noGrp="1"/>
          </p:cNvSpPr>
          <p:nvPr>
            <p:ph idx="1"/>
          </p:nvPr>
        </p:nvSpPr>
        <p:spPr>
          <a:xfrm>
            <a:off x="457200" y="423081"/>
            <a:ext cx="8229600" cy="6298393"/>
          </a:xfrm>
        </p:spPr>
        <p:txBody>
          <a:bodyPr>
            <a:normAutofit fontScale="77500" lnSpcReduction="20000"/>
          </a:bodyPr>
          <a:lstStyle/>
          <a:p>
            <a:pPr marL="0" indent="0" algn="ctr">
              <a:buNone/>
            </a:pPr>
            <a:r>
              <a:rPr lang="en-US" u="sng" dirty="0"/>
              <a:t>Lesson Overview</a:t>
            </a:r>
          </a:p>
          <a:p>
            <a:pPr marL="514350" indent="-514350">
              <a:buAutoNum type="arabicPeriod"/>
            </a:pPr>
            <a:r>
              <a:rPr lang="en-US" dirty="0"/>
              <a:t>Stop and think- what is the difference between a component and mechanism 5 mins</a:t>
            </a:r>
          </a:p>
          <a:p>
            <a:pPr marL="514350" indent="-514350">
              <a:buAutoNum type="arabicPeriod"/>
            </a:pPr>
            <a:r>
              <a:rPr lang="en-US" dirty="0"/>
              <a:t>Components and mechanisms- the difference and how to place them in the model 15 mins</a:t>
            </a:r>
          </a:p>
          <a:p>
            <a:pPr marL="514350" indent="-514350">
              <a:buAutoNum type="arabicPeriod"/>
            </a:pPr>
            <a:r>
              <a:rPr lang="en-US" dirty="0"/>
              <a:t>Revise models- revise components and mechanisms in class consensus model and in students’ models in MEME 10 mins</a:t>
            </a:r>
          </a:p>
          <a:p>
            <a:pPr marL="514350" indent="-514350">
              <a:buAutoNum type="arabicPeriod"/>
            </a:pPr>
            <a:r>
              <a:rPr lang="en-US" dirty="0"/>
              <a:t>MEME resource library- show students how to use the resource library (where evidence is stored) in MEME 5 mins</a:t>
            </a:r>
          </a:p>
          <a:p>
            <a:pPr marL="514350" indent="-514350">
              <a:buAutoNum type="arabicPeriod"/>
            </a:pPr>
            <a:r>
              <a:rPr lang="en-US" dirty="0"/>
              <a:t>MEME connecting evidence- students will connect evidence to their model 10 mins</a:t>
            </a:r>
          </a:p>
          <a:p>
            <a:pPr marL="514350" indent="-514350">
              <a:buAutoNum type="arabicPeriod"/>
            </a:pPr>
            <a:r>
              <a:rPr lang="en-US" dirty="0"/>
              <a:t>Good discussions- supplement- Analyze examples of discussions and discuss how to have a good discussion</a:t>
            </a:r>
          </a:p>
          <a:p>
            <a:pPr marL="514350" indent="-514350">
              <a:buAutoNum type="arabicPeriod"/>
            </a:pPr>
            <a:r>
              <a:rPr lang="en-US" dirty="0"/>
              <a:t>Before you go- what makes a good group discussion? 5 mins</a:t>
            </a:r>
          </a:p>
          <a:p>
            <a:pPr marL="0" indent="0">
              <a:buNone/>
            </a:pPr>
            <a:r>
              <a:rPr lang="en-US" dirty="0"/>
              <a:t>Total time: 50 mins</a:t>
            </a:r>
          </a:p>
          <a:p>
            <a:pPr marL="0" indent="0">
              <a:buNone/>
            </a:pPr>
            <a:endParaRPr lang="en-US" dirty="0"/>
          </a:p>
        </p:txBody>
      </p:sp>
      <p:sp>
        <p:nvSpPr>
          <p:cNvPr id="4" name="Slide Number Placeholder 3">
            <a:extLst>
              <a:ext uri="{FF2B5EF4-FFF2-40B4-BE49-F238E27FC236}">
                <a16:creationId xmlns:a16="http://schemas.microsoft.com/office/drawing/2014/main" id="{DF0B0C51-AC01-044A-9588-1312AE3844B3}"/>
              </a:ext>
            </a:extLst>
          </p:cNvPr>
          <p:cNvSpPr>
            <a:spLocks noGrp="1"/>
          </p:cNvSpPr>
          <p:nvPr>
            <p:ph type="sldNum" sz="quarter" idx="12"/>
          </p:nvPr>
        </p:nvSpPr>
        <p:spPr/>
        <p:txBody>
          <a:bodyPr/>
          <a:lstStyle/>
          <a:p>
            <a:fld id="{DB9D8127-5DF4-714C-9C2D-6A4C1011A348}" type="slidenum">
              <a:rPr lang="en-US" smtClean="0"/>
              <a:pPr/>
              <a:t>1</a:t>
            </a:fld>
            <a:endParaRPr lang="en-US" dirty="0"/>
          </a:p>
        </p:txBody>
      </p:sp>
    </p:spTree>
    <p:extLst>
      <p:ext uri="{BB962C8B-B14F-4D97-AF65-F5344CB8AC3E}">
        <p14:creationId xmlns:p14="http://schemas.microsoft.com/office/powerpoint/2010/main" val="421264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C7A243-71ED-4B41-94FC-9F547F39156C}"/>
              </a:ext>
            </a:extLst>
          </p:cNvPr>
          <p:cNvPicPr>
            <a:picLocks noChangeAspect="1"/>
          </p:cNvPicPr>
          <p:nvPr/>
        </p:nvPicPr>
        <p:blipFill>
          <a:blip r:embed="rId3"/>
          <a:stretch>
            <a:fillRect/>
          </a:stretch>
        </p:blipFill>
        <p:spPr>
          <a:xfrm>
            <a:off x="0" y="3429000"/>
            <a:ext cx="9144000" cy="3429000"/>
          </a:xfrm>
          <a:prstGeom prst="rect">
            <a:avLst/>
          </a:prstGeom>
        </p:spPr>
      </p:pic>
      <p:sp>
        <p:nvSpPr>
          <p:cNvPr id="4" name="TextBox 3"/>
          <p:cNvSpPr txBox="1"/>
          <p:nvPr/>
        </p:nvSpPr>
        <p:spPr>
          <a:xfrm>
            <a:off x="447758" y="234491"/>
            <a:ext cx="8696242" cy="769441"/>
          </a:xfrm>
          <a:prstGeom prst="rect">
            <a:avLst/>
          </a:prstGeom>
          <a:noFill/>
        </p:spPr>
        <p:txBody>
          <a:bodyPr wrap="square" rtlCol="0">
            <a:spAutoFit/>
          </a:bodyPr>
          <a:lstStyle/>
          <a:p>
            <a:r>
              <a:rPr lang="en-US" sz="4400" b="1" dirty="0">
                <a:solidFill>
                  <a:schemeClr val="tx2"/>
                </a:solidFill>
              </a:rPr>
              <a:t>Let’s figure it out in MEME!</a:t>
            </a:r>
            <a:endParaRPr lang="en-US" sz="4400" dirty="0">
              <a:solidFill>
                <a:srgbClr val="FF0000"/>
              </a:solidFill>
              <a:latin typeface="Stencil" pitchFamily="82" charset="0"/>
            </a:endParaRPr>
          </a:p>
        </p:txBody>
      </p:sp>
      <p:sp>
        <p:nvSpPr>
          <p:cNvPr id="5" name="TextBox 4"/>
          <p:cNvSpPr txBox="1"/>
          <p:nvPr/>
        </p:nvSpPr>
        <p:spPr>
          <a:xfrm>
            <a:off x="216001" y="1000121"/>
            <a:ext cx="8470800" cy="2462213"/>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t>Let’s look at another part of MEME:</a:t>
            </a:r>
            <a:br>
              <a:rPr lang="en-US" sz="3600" dirty="0"/>
            </a:br>
            <a:r>
              <a:rPr lang="en-US" sz="3600" dirty="0"/>
              <a:t>									</a:t>
            </a:r>
            <a:r>
              <a:rPr lang="en-US" sz="3600" b="1" dirty="0"/>
              <a:t>a resource library!</a:t>
            </a:r>
          </a:p>
          <a:p>
            <a:pPr marL="457200" indent="-457200">
              <a:spcAft>
                <a:spcPts val="1200"/>
              </a:spcAft>
              <a:buFont typeface="Arial" panose="020B0604020202020204" pitchFamily="34" charset="0"/>
              <a:buChar char="•"/>
            </a:pPr>
            <a:r>
              <a:rPr lang="en-US" sz="3600" dirty="0">
                <a:sym typeface="Wingdings" panose="05000000000000000000" pitchFamily="2" charset="2"/>
              </a:rPr>
              <a:t>Here you can see the scientific studies, reports, and simulations. </a:t>
            </a:r>
          </a:p>
        </p:txBody>
      </p:sp>
      <p:sp>
        <p:nvSpPr>
          <p:cNvPr id="2" name="Slide Number Placeholder 1"/>
          <p:cNvSpPr>
            <a:spLocks noGrp="1"/>
          </p:cNvSpPr>
          <p:nvPr>
            <p:ph type="sldNum" sz="quarter" idx="12"/>
          </p:nvPr>
        </p:nvSpPr>
        <p:spPr/>
        <p:txBody>
          <a:bodyPr/>
          <a:lstStyle/>
          <a:p>
            <a:fld id="{DB9D8127-5DF4-714C-9C2D-6A4C1011A348}" type="slidenum">
              <a:rPr lang="en-US" smtClean="0"/>
              <a:pPr/>
              <a:t>10</a:t>
            </a:fld>
            <a:endParaRPr lang="en-US" dirty="0"/>
          </a:p>
        </p:txBody>
      </p:sp>
      <p:sp>
        <p:nvSpPr>
          <p:cNvPr id="6" name="Arrow: Right 5">
            <a:extLst>
              <a:ext uri="{FF2B5EF4-FFF2-40B4-BE49-F238E27FC236}">
                <a16:creationId xmlns:a16="http://schemas.microsoft.com/office/drawing/2014/main" id="{9CE0360D-4666-4A1B-B7B2-CCB17F7DF8E3}"/>
              </a:ext>
            </a:extLst>
          </p:cNvPr>
          <p:cNvSpPr/>
          <p:nvPr/>
        </p:nvSpPr>
        <p:spPr>
          <a:xfrm>
            <a:off x="4795879" y="4480288"/>
            <a:ext cx="1976284" cy="81116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693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1">
            <a:extLst>
              <a:ext uri="{FF2B5EF4-FFF2-40B4-BE49-F238E27FC236}">
                <a16:creationId xmlns:a16="http://schemas.microsoft.com/office/drawing/2014/main" id="{669A2474-5F15-47E7-88BC-E08D617EB591}"/>
              </a:ext>
            </a:extLst>
          </p:cNvPr>
          <p:cNvSpPr>
            <a:spLocks noGrp="1"/>
          </p:cNvSpPr>
          <p:nvPr>
            <p:ph type="sldNum" sz="quarter" idx="12"/>
          </p:nvPr>
        </p:nvSpPr>
        <p:spPr>
          <a:xfrm>
            <a:off x="6553200" y="6356350"/>
            <a:ext cx="2133600" cy="365125"/>
          </a:xfrm>
        </p:spPr>
        <p:txBody>
          <a:bodyPr/>
          <a:lstStyle/>
          <a:p>
            <a:fld id="{DB9D8127-5DF4-714C-9C2D-6A4C1011A348}" type="slidenum">
              <a:rPr lang="en-US" smtClean="0"/>
              <a:pPr/>
              <a:t>11</a:t>
            </a:fld>
            <a:endParaRPr lang="en-US" dirty="0"/>
          </a:p>
        </p:txBody>
      </p:sp>
      <p:pic>
        <p:nvPicPr>
          <p:cNvPr id="2" name="Picture 1">
            <a:extLst>
              <a:ext uri="{FF2B5EF4-FFF2-40B4-BE49-F238E27FC236}">
                <a16:creationId xmlns:a16="http://schemas.microsoft.com/office/drawing/2014/main" id="{B32F5963-6571-4158-B1C5-D6B15DC4BB49}"/>
              </a:ext>
            </a:extLst>
          </p:cNvPr>
          <p:cNvPicPr>
            <a:picLocks noChangeAspect="1"/>
          </p:cNvPicPr>
          <p:nvPr/>
        </p:nvPicPr>
        <p:blipFill>
          <a:blip r:embed="rId3"/>
          <a:stretch>
            <a:fillRect/>
          </a:stretch>
        </p:blipFill>
        <p:spPr>
          <a:xfrm>
            <a:off x="8877" y="2193849"/>
            <a:ext cx="9144000" cy="4662407"/>
          </a:xfrm>
          <a:prstGeom prst="rect">
            <a:avLst/>
          </a:prstGeom>
        </p:spPr>
      </p:pic>
      <p:sp>
        <p:nvSpPr>
          <p:cNvPr id="12" name="Arrow: Right 11">
            <a:extLst>
              <a:ext uri="{FF2B5EF4-FFF2-40B4-BE49-F238E27FC236}">
                <a16:creationId xmlns:a16="http://schemas.microsoft.com/office/drawing/2014/main" id="{679A0177-2768-4C50-81B4-581D8B740E61}"/>
              </a:ext>
            </a:extLst>
          </p:cNvPr>
          <p:cNvSpPr/>
          <p:nvPr/>
        </p:nvSpPr>
        <p:spPr>
          <a:xfrm rot="16200000">
            <a:off x="654630" y="3072788"/>
            <a:ext cx="893276" cy="5721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13" name="Content Placeholder 2">
            <a:extLst>
              <a:ext uri="{FF2B5EF4-FFF2-40B4-BE49-F238E27FC236}">
                <a16:creationId xmlns:a16="http://schemas.microsoft.com/office/drawing/2014/main" id="{93301A8C-52B2-4CF9-8FCE-EE090560690B}"/>
              </a:ext>
            </a:extLst>
          </p:cNvPr>
          <p:cNvSpPr txBox="1">
            <a:spLocks/>
          </p:cNvSpPr>
          <p:nvPr/>
        </p:nvSpPr>
        <p:spPr>
          <a:xfrm>
            <a:off x="1005535" y="3507136"/>
            <a:ext cx="2190444" cy="596732"/>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Number and name of the resource</a:t>
            </a:r>
          </a:p>
        </p:txBody>
      </p:sp>
      <p:sp>
        <p:nvSpPr>
          <p:cNvPr id="7" name="Arrow: Right 6">
            <a:extLst>
              <a:ext uri="{FF2B5EF4-FFF2-40B4-BE49-F238E27FC236}">
                <a16:creationId xmlns:a16="http://schemas.microsoft.com/office/drawing/2014/main" id="{5307D6B6-BEE3-4660-A1AC-14E50958AEC0}"/>
              </a:ext>
            </a:extLst>
          </p:cNvPr>
          <p:cNvSpPr/>
          <p:nvPr/>
        </p:nvSpPr>
        <p:spPr>
          <a:xfrm rot="16200000">
            <a:off x="6779817" y="2920155"/>
            <a:ext cx="893276" cy="5721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9" name="Arrow: Right 8">
            <a:extLst>
              <a:ext uri="{FF2B5EF4-FFF2-40B4-BE49-F238E27FC236}">
                <a16:creationId xmlns:a16="http://schemas.microsoft.com/office/drawing/2014/main" id="{F053C6B6-54EB-4534-A391-AE87CB27EA56}"/>
              </a:ext>
            </a:extLst>
          </p:cNvPr>
          <p:cNvSpPr/>
          <p:nvPr/>
        </p:nvSpPr>
        <p:spPr>
          <a:xfrm rot="18102444">
            <a:off x="6415519" y="3725276"/>
            <a:ext cx="893276" cy="5721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15" name="Content Placeholder 2">
            <a:extLst>
              <a:ext uri="{FF2B5EF4-FFF2-40B4-BE49-F238E27FC236}">
                <a16:creationId xmlns:a16="http://schemas.microsoft.com/office/drawing/2014/main" id="{EC4EFC35-B6FE-4347-BB07-E61073CA1E06}"/>
              </a:ext>
            </a:extLst>
          </p:cNvPr>
          <p:cNvSpPr txBox="1">
            <a:spLocks/>
          </p:cNvSpPr>
          <p:nvPr/>
        </p:nvSpPr>
        <p:spPr>
          <a:xfrm>
            <a:off x="7183232" y="3342034"/>
            <a:ext cx="1110313" cy="596732"/>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Type of resource</a:t>
            </a:r>
          </a:p>
        </p:txBody>
      </p:sp>
      <p:sp>
        <p:nvSpPr>
          <p:cNvPr id="17" name="Content Placeholder 2">
            <a:extLst>
              <a:ext uri="{FF2B5EF4-FFF2-40B4-BE49-F238E27FC236}">
                <a16:creationId xmlns:a16="http://schemas.microsoft.com/office/drawing/2014/main" id="{9D86A9D7-4261-4EC4-B94F-63F368DBB3A7}"/>
              </a:ext>
            </a:extLst>
          </p:cNvPr>
          <p:cNvSpPr txBox="1">
            <a:spLocks/>
          </p:cNvSpPr>
          <p:nvPr/>
        </p:nvSpPr>
        <p:spPr>
          <a:xfrm>
            <a:off x="5380066" y="4145287"/>
            <a:ext cx="1417271" cy="596732"/>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Add general notes</a:t>
            </a:r>
          </a:p>
        </p:txBody>
      </p:sp>
      <p:sp>
        <p:nvSpPr>
          <p:cNvPr id="20" name="TextBox 19">
            <a:extLst>
              <a:ext uri="{FF2B5EF4-FFF2-40B4-BE49-F238E27FC236}">
                <a16:creationId xmlns:a16="http://schemas.microsoft.com/office/drawing/2014/main" id="{29499E5A-1B0D-420C-A9FB-F7C7C31543DE}"/>
              </a:ext>
            </a:extLst>
          </p:cNvPr>
          <p:cNvSpPr txBox="1"/>
          <p:nvPr/>
        </p:nvSpPr>
        <p:spPr>
          <a:xfrm>
            <a:off x="447758" y="234491"/>
            <a:ext cx="8696242" cy="769441"/>
          </a:xfrm>
          <a:prstGeom prst="rect">
            <a:avLst/>
          </a:prstGeom>
          <a:noFill/>
        </p:spPr>
        <p:txBody>
          <a:bodyPr wrap="square" rtlCol="0">
            <a:spAutoFit/>
          </a:bodyPr>
          <a:lstStyle/>
          <a:p>
            <a:r>
              <a:rPr lang="en-US" sz="4400" b="1" dirty="0">
                <a:solidFill>
                  <a:schemeClr val="tx2"/>
                </a:solidFill>
              </a:rPr>
              <a:t>Using the Resources</a:t>
            </a:r>
            <a:endParaRPr lang="en-US" sz="4400" dirty="0">
              <a:solidFill>
                <a:srgbClr val="FF0000"/>
              </a:solidFill>
              <a:latin typeface="Stencil" pitchFamily="82" charset="0"/>
            </a:endParaRPr>
          </a:p>
        </p:txBody>
      </p:sp>
      <p:sp>
        <p:nvSpPr>
          <p:cNvPr id="21" name="TextBox 20">
            <a:extLst>
              <a:ext uri="{FF2B5EF4-FFF2-40B4-BE49-F238E27FC236}">
                <a16:creationId xmlns:a16="http://schemas.microsoft.com/office/drawing/2014/main" id="{EA5CE290-375C-451C-A131-639D7752251A}"/>
              </a:ext>
            </a:extLst>
          </p:cNvPr>
          <p:cNvSpPr txBox="1"/>
          <p:nvPr/>
        </p:nvSpPr>
        <p:spPr>
          <a:xfrm>
            <a:off x="216001" y="1000121"/>
            <a:ext cx="8470800" cy="1200329"/>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sym typeface="Wingdings" panose="05000000000000000000" pitchFamily="2" charset="2"/>
              </a:rPr>
              <a:t>When we click a resource, we can see lots of things!</a:t>
            </a:r>
          </a:p>
        </p:txBody>
      </p:sp>
    </p:spTree>
    <p:extLst>
      <p:ext uri="{BB962C8B-B14F-4D97-AF65-F5344CB8AC3E}">
        <p14:creationId xmlns:p14="http://schemas.microsoft.com/office/powerpoint/2010/main" val="345554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7" grpId="0" animBg="1"/>
      <p:bldP spid="7" grpId="1" animBg="1"/>
      <p:bldP spid="9" grpId="0" animBg="1"/>
      <p:bldP spid="9" grpId="1" animBg="1"/>
      <p:bldP spid="15" grpId="0" animBg="1"/>
      <p:bldP spid="15" grpId="1" animBg="1"/>
      <p:bldP spid="17" grpId="0" animBg="1"/>
      <p:bldP spid="1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1">
            <a:extLst>
              <a:ext uri="{FF2B5EF4-FFF2-40B4-BE49-F238E27FC236}">
                <a16:creationId xmlns:a16="http://schemas.microsoft.com/office/drawing/2014/main" id="{669A2474-5F15-47E7-88BC-E08D617EB591}"/>
              </a:ext>
            </a:extLst>
          </p:cNvPr>
          <p:cNvSpPr>
            <a:spLocks noGrp="1"/>
          </p:cNvSpPr>
          <p:nvPr>
            <p:ph type="sldNum" sz="quarter" idx="12"/>
          </p:nvPr>
        </p:nvSpPr>
        <p:spPr>
          <a:xfrm>
            <a:off x="6553200" y="6356350"/>
            <a:ext cx="2133600" cy="365125"/>
          </a:xfrm>
        </p:spPr>
        <p:txBody>
          <a:bodyPr/>
          <a:lstStyle/>
          <a:p>
            <a:fld id="{DB9D8127-5DF4-714C-9C2D-6A4C1011A348}" type="slidenum">
              <a:rPr lang="en-US" smtClean="0"/>
              <a:pPr/>
              <a:t>12</a:t>
            </a:fld>
            <a:endParaRPr lang="en-US" dirty="0"/>
          </a:p>
        </p:txBody>
      </p:sp>
      <p:pic>
        <p:nvPicPr>
          <p:cNvPr id="12" name="Picture 11">
            <a:extLst>
              <a:ext uri="{FF2B5EF4-FFF2-40B4-BE49-F238E27FC236}">
                <a16:creationId xmlns:a16="http://schemas.microsoft.com/office/drawing/2014/main" id="{03DAFD9D-3B27-43BA-95FF-1D5A2C279CDF}"/>
              </a:ext>
            </a:extLst>
          </p:cNvPr>
          <p:cNvPicPr>
            <a:picLocks noChangeAspect="1"/>
          </p:cNvPicPr>
          <p:nvPr/>
        </p:nvPicPr>
        <p:blipFill>
          <a:blip r:embed="rId3"/>
          <a:stretch>
            <a:fillRect/>
          </a:stretch>
        </p:blipFill>
        <p:spPr>
          <a:xfrm>
            <a:off x="8877" y="2193849"/>
            <a:ext cx="9144000" cy="4662407"/>
          </a:xfrm>
          <a:prstGeom prst="rect">
            <a:avLst/>
          </a:prstGeom>
        </p:spPr>
      </p:pic>
      <p:sp>
        <p:nvSpPr>
          <p:cNvPr id="10" name="Arrow: Right 9">
            <a:extLst>
              <a:ext uri="{FF2B5EF4-FFF2-40B4-BE49-F238E27FC236}">
                <a16:creationId xmlns:a16="http://schemas.microsoft.com/office/drawing/2014/main" id="{192C2A6F-9F22-4B8E-98F8-57F4C27A9E89}"/>
              </a:ext>
            </a:extLst>
          </p:cNvPr>
          <p:cNvSpPr/>
          <p:nvPr/>
        </p:nvSpPr>
        <p:spPr>
          <a:xfrm rot="21449879">
            <a:off x="6159343" y="4544778"/>
            <a:ext cx="893276" cy="5721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11" name="Arrow: Right 10">
            <a:extLst>
              <a:ext uri="{FF2B5EF4-FFF2-40B4-BE49-F238E27FC236}">
                <a16:creationId xmlns:a16="http://schemas.microsoft.com/office/drawing/2014/main" id="{0C181068-ACE8-4E67-A910-FDF7F2E4F5A4}"/>
              </a:ext>
            </a:extLst>
          </p:cNvPr>
          <p:cNvSpPr/>
          <p:nvPr/>
        </p:nvSpPr>
        <p:spPr>
          <a:xfrm rot="6416380">
            <a:off x="7596094" y="4755689"/>
            <a:ext cx="893276" cy="5721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18" name="Content Placeholder 2">
            <a:extLst>
              <a:ext uri="{FF2B5EF4-FFF2-40B4-BE49-F238E27FC236}">
                <a16:creationId xmlns:a16="http://schemas.microsoft.com/office/drawing/2014/main" id="{5E18A3AE-3018-47E2-B9C1-6E5AB44F81D1}"/>
              </a:ext>
            </a:extLst>
          </p:cNvPr>
          <p:cNvSpPr txBox="1">
            <a:spLocks/>
          </p:cNvSpPr>
          <p:nvPr/>
        </p:nvSpPr>
        <p:spPr>
          <a:xfrm>
            <a:off x="3436374" y="4812108"/>
            <a:ext cx="3057336" cy="1305231"/>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Did you notice that our evidence list is empty? We haven’t made any evidence yet</a:t>
            </a:r>
          </a:p>
        </p:txBody>
      </p:sp>
      <p:sp>
        <p:nvSpPr>
          <p:cNvPr id="19" name="Content Placeholder 2">
            <a:extLst>
              <a:ext uri="{FF2B5EF4-FFF2-40B4-BE49-F238E27FC236}">
                <a16:creationId xmlns:a16="http://schemas.microsoft.com/office/drawing/2014/main" id="{8C5EBB92-C4E9-4438-9A61-34F385F25171}"/>
              </a:ext>
            </a:extLst>
          </p:cNvPr>
          <p:cNvSpPr txBox="1">
            <a:spLocks/>
          </p:cNvSpPr>
          <p:nvPr/>
        </p:nvSpPr>
        <p:spPr>
          <a:xfrm>
            <a:off x="8034568" y="4417455"/>
            <a:ext cx="1050430" cy="360479"/>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Let’s try.</a:t>
            </a:r>
          </a:p>
        </p:txBody>
      </p:sp>
      <p:sp>
        <p:nvSpPr>
          <p:cNvPr id="20" name="TextBox 19">
            <a:extLst>
              <a:ext uri="{FF2B5EF4-FFF2-40B4-BE49-F238E27FC236}">
                <a16:creationId xmlns:a16="http://schemas.microsoft.com/office/drawing/2014/main" id="{29499E5A-1B0D-420C-A9FB-F7C7C31543DE}"/>
              </a:ext>
            </a:extLst>
          </p:cNvPr>
          <p:cNvSpPr txBox="1"/>
          <p:nvPr/>
        </p:nvSpPr>
        <p:spPr>
          <a:xfrm>
            <a:off x="447758" y="234491"/>
            <a:ext cx="8696242" cy="769441"/>
          </a:xfrm>
          <a:prstGeom prst="rect">
            <a:avLst/>
          </a:prstGeom>
          <a:noFill/>
        </p:spPr>
        <p:txBody>
          <a:bodyPr wrap="square" rtlCol="0">
            <a:spAutoFit/>
          </a:bodyPr>
          <a:lstStyle/>
          <a:p>
            <a:r>
              <a:rPr lang="en-US" sz="4400" b="1" dirty="0">
                <a:solidFill>
                  <a:schemeClr val="tx2"/>
                </a:solidFill>
              </a:rPr>
              <a:t>Supporting with Evidence</a:t>
            </a:r>
            <a:endParaRPr lang="en-US" sz="4400" dirty="0">
              <a:solidFill>
                <a:srgbClr val="FF0000"/>
              </a:solidFill>
              <a:latin typeface="Stencil" pitchFamily="82" charset="0"/>
            </a:endParaRPr>
          </a:p>
        </p:txBody>
      </p:sp>
      <p:sp>
        <p:nvSpPr>
          <p:cNvPr id="21" name="TextBox 20">
            <a:extLst>
              <a:ext uri="{FF2B5EF4-FFF2-40B4-BE49-F238E27FC236}">
                <a16:creationId xmlns:a16="http://schemas.microsoft.com/office/drawing/2014/main" id="{EA5CE290-375C-451C-A131-639D7752251A}"/>
              </a:ext>
            </a:extLst>
          </p:cNvPr>
          <p:cNvSpPr txBox="1"/>
          <p:nvPr/>
        </p:nvSpPr>
        <p:spPr>
          <a:xfrm>
            <a:off x="216001" y="1000121"/>
            <a:ext cx="8470800" cy="1200329"/>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sym typeface="Wingdings" panose="05000000000000000000" pitchFamily="2" charset="2"/>
              </a:rPr>
              <a:t>When we click a resource, we can see lots of things!</a:t>
            </a:r>
          </a:p>
        </p:txBody>
      </p:sp>
    </p:spTree>
    <p:extLst>
      <p:ext uri="{BB962C8B-B14F-4D97-AF65-F5344CB8AC3E}">
        <p14:creationId xmlns:p14="http://schemas.microsoft.com/office/powerpoint/2010/main" val="323987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8" grpId="0" animBg="1"/>
      <p:bldP spid="18" grpId="1"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1">
            <a:extLst>
              <a:ext uri="{FF2B5EF4-FFF2-40B4-BE49-F238E27FC236}">
                <a16:creationId xmlns:a16="http://schemas.microsoft.com/office/drawing/2014/main" id="{669A2474-5F15-47E7-88BC-E08D617EB591}"/>
              </a:ext>
            </a:extLst>
          </p:cNvPr>
          <p:cNvSpPr>
            <a:spLocks noGrp="1"/>
          </p:cNvSpPr>
          <p:nvPr>
            <p:ph type="sldNum" sz="quarter" idx="12"/>
          </p:nvPr>
        </p:nvSpPr>
        <p:spPr>
          <a:xfrm>
            <a:off x="6553200" y="6356350"/>
            <a:ext cx="2133600" cy="365125"/>
          </a:xfrm>
        </p:spPr>
        <p:txBody>
          <a:bodyPr/>
          <a:lstStyle/>
          <a:p>
            <a:fld id="{DB9D8127-5DF4-714C-9C2D-6A4C1011A348}" type="slidenum">
              <a:rPr lang="en-US" smtClean="0"/>
              <a:pPr/>
              <a:t>13</a:t>
            </a:fld>
            <a:endParaRPr lang="en-US" dirty="0"/>
          </a:p>
        </p:txBody>
      </p:sp>
      <p:pic>
        <p:nvPicPr>
          <p:cNvPr id="12" name="Picture 11">
            <a:extLst>
              <a:ext uri="{FF2B5EF4-FFF2-40B4-BE49-F238E27FC236}">
                <a16:creationId xmlns:a16="http://schemas.microsoft.com/office/drawing/2014/main" id="{03DAFD9D-3B27-43BA-95FF-1D5A2C279CDF}"/>
              </a:ext>
            </a:extLst>
          </p:cNvPr>
          <p:cNvPicPr>
            <a:picLocks noChangeAspect="1"/>
          </p:cNvPicPr>
          <p:nvPr/>
        </p:nvPicPr>
        <p:blipFill>
          <a:blip r:embed="rId3"/>
          <a:stretch>
            <a:fillRect/>
          </a:stretch>
        </p:blipFill>
        <p:spPr>
          <a:xfrm>
            <a:off x="8877" y="2193849"/>
            <a:ext cx="9144000" cy="4662407"/>
          </a:xfrm>
          <a:prstGeom prst="rect">
            <a:avLst/>
          </a:prstGeom>
        </p:spPr>
      </p:pic>
      <p:sp>
        <p:nvSpPr>
          <p:cNvPr id="11" name="Arrow: Right 10">
            <a:extLst>
              <a:ext uri="{FF2B5EF4-FFF2-40B4-BE49-F238E27FC236}">
                <a16:creationId xmlns:a16="http://schemas.microsoft.com/office/drawing/2014/main" id="{0C181068-ACE8-4E67-A910-FDF7F2E4F5A4}"/>
              </a:ext>
            </a:extLst>
          </p:cNvPr>
          <p:cNvSpPr/>
          <p:nvPr/>
        </p:nvSpPr>
        <p:spPr>
          <a:xfrm rot="5400000">
            <a:off x="7608349" y="5424720"/>
            <a:ext cx="893276" cy="5721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19" name="Content Placeholder 2">
            <a:extLst>
              <a:ext uri="{FF2B5EF4-FFF2-40B4-BE49-F238E27FC236}">
                <a16:creationId xmlns:a16="http://schemas.microsoft.com/office/drawing/2014/main" id="{8C5EBB92-C4E9-4438-9A61-34F385F25171}"/>
              </a:ext>
            </a:extLst>
          </p:cNvPr>
          <p:cNvSpPr txBox="1">
            <a:spLocks/>
          </p:cNvSpPr>
          <p:nvPr/>
        </p:nvSpPr>
        <p:spPr>
          <a:xfrm>
            <a:off x="7768912" y="5065240"/>
            <a:ext cx="1328341" cy="381725"/>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Click here!</a:t>
            </a:r>
          </a:p>
        </p:txBody>
      </p:sp>
      <p:sp>
        <p:nvSpPr>
          <p:cNvPr id="20" name="TextBox 19">
            <a:extLst>
              <a:ext uri="{FF2B5EF4-FFF2-40B4-BE49-F238E27FC236}">
                <a16:creationId xmlns:a16="http://schemas.microsoft.com/office/drawing/2014/main" id="{29499E5A-1B0D-420C-A9FB-F7C7C31543DE}"/>
              </a:ext>
            </a:extLst>
          </p:cNvPr>
          <p:cNvSpPr txBox="1"/>
          <p:nvPr/>
        </p:nvSpPr>
        <p:spPr>
          <a:xfrm>
            <a:off x="447758" y="234491"/>
            <a:ext cx="8696242" cy="769441"/>
          </a:xfrm>
          <a:prstGeom prst="rect">
            <a:avLst/>
          </a:prstGeom>
          <a:noFill/>
        </p:spPr>
        <p:txBody>
          <a:bodyPr wrap="square" rtlCol="0">
            <a:spAutoFit/>
          </a:bodyPr>
          <a:lstStyle/>
          <a:p>
            <a:r>
              <a:rPr lang="en-US" sz="4400" b="1" dirty="0">
                <a:solidFill>
                  <a:schemeClr val="tx2"/>
                </a:solidFill>
              </a:rPr>
              <a:t>Supporting with Evidence</a:t>
            </a:r>
            <a:endParaRPr lang="en-US" sz="4400" dirty="0">
              <a:solidFill>
                <a:srgbClr val="FF0000"/>
              </a:solidFill>
              <a:latin typeface="Stencil" pitchFamily="82" charset="0"/>
            </a:endParaRPr>
          </a:p>
        </p:txBody>
      </p:sp>
      <p:sp>
        <p:nvSpPr>
          <p:cNvPr id="21" name="TextBox 20">
            <a:extLst>
              <a:ext uri="{FF2B5EF4-FFF2-40B4-BE49-F238E27FC236}">
                <a16:creationId xmlns:a16="http://schemas.microsoft.com/office/drawing/2014/main" id="{EA5CE290-375C-451C-A131-639D7752251A}"/>
              </a:ext>
            </a:extLst>
          </p:cNvPr>
          <p:cNvSpPr txBox="1"/>
          <p:nvPr/>
        </p:nvSpPr>
        <p:spPr>
          <a:xfrm>
            <a:off x="216001" y="1000121"/>
            <a:ext cx="8470800" cy="1200329"/>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sym typeface="Wingdings" panose="05000000000000000000" pitchFamily="2" charset="2"/>
              </a:rPr>
              <a:t>When we click a resource, we can see lots of things!</a:t>
            </a:r>
          </a:p>
        </p:txBody>
      </p:sp>
    </p:spTree>
    <p:extLst>
      <p:ext uri="{BB962C8B-B14F-4D97-AF65-F5344CB8AC3E}">
        <p14:creationId xmlns:p14="http://schemas.microsoft.com/office/powerpoint/2010/main" val="77303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116FDD-5DF6-4EE2-BD14-072E6E8CEA33}"/>
              </a:ext>
            </a:extLst>
          </p:cNvPr>
          <p:cNvPicPr>
            <a:picLocks noChangeAspect="1"/>
          </p:cNvPicPr>
          <p:nvPr/>
        </p:nvPicPr>
        <p:blipFill>
          <a:blip r:embed="rId3"/>
          <a:stretch>
            <a:fillRect/>
          </a:stretch>
        </p:blipFill>
        <p:spPr>
          <a:xfrm>
            <a:off x="0" y="1695205"/>
            <a:ext cx="9129713" cy="4655831"/>
          </a:xfrm>
          <a:prstGeom prst="rect">
            <a:avLst/>
          </a:prstGeom>
        </p:spPr>
      </p:pic>
      <p:sp>
        <p:nvSpPr>
          <p:cNvPr id="20" name="Rectangle 19">
            <a:extLst>
              <a:ext uri="{FF2B5EF4-FFF2-40B4-BE49-F238E27FC236}">
                <a16:creationId xmlns:a16="http://schemas.microsoft.com/office/drawing/2014/main" id="{FB23D5D7-27D5-4445-9B56-69D3AB86258B}"/>
              </a:ext>
            </a:extLst>
          </p:cNvPr>
          <p:cNvSpPr/>
          <p:nvPr/>
        </p:nvSpPr>
        <p:spPr>
          <a:xfrm>
            <a:off x="-127000" y="2277926"/>
            <a:ext cx="6848464" cy="402762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3">
            <a:extLst>
              <a:ext uri="{FF2B5EF4-FFF2-40B4-BE49-F238E27FC236}">
                <a16:creationId xmlns:a16="http://schemas.microsoft.com/office/drawing/2014/main" id="{06034C35-16D6-4E2E-A52F-D784C5E8D891}"/>
              </a:ext>
            </a:extLst>
          </p:cNvPr>
          <p:cNvPicPr>
            <a:picLocks noChangeAspect="1"/>
          </p:cNvPicPr>
          <p:nvPr/>
        </p:nvPicPr>
        <p:blipFill>
          <a:blip r:embed="rId4"/>
          <a:stretch>
            <a:fillRect/>
          </a:stretch>
        </p:blipFill>
        <p:spPr>
          <a:xfrm>
            <a:off x="2889228" y="2045493"/>
            <a:ext cx="2190444" cy="3955257"/>
          </a:xfrm>
          <a:prstGeom prst="rect">
            <a:avLst/>
          </a:prstGeom>
          <a:ln w="57150">
            <a:solidFill>
              <a:schemeClr val="accent2"/>
            </a:solidFill>
          </a:ln>
        </p:spPr>
      </p:pic>
      <p:sp>
        <p:nvSpPr>
          <p:cNvPr id="21" name="Arrow: Right 20">
            <a:extLst>
              <a:ext uri="{FF2B5EF4-FFF2-40B4-BE49-F238E27FC236}">
                <a16:creationId xmlns:a16="http://schemas.microsoft.com/office/drawing/2014/main" id="{F24F21E0-D942-42F8-867C-AFC86E421143}"/>
              </a:ext>
            </a:extLst>
          </p:cNvPr>
          <p:cNvSpPr/>
          <p:nvPr/>
        </p:nvSpPr>
        <p:spPr>
          <a:xfrm rot="10800000">
            <a:off x="5052391" y="2860318"/>
            <a:ext cx="848177" cy="56433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24" name="Content Placeholder 2">
            <a:extLst>
              <a:ext uri="{FF2B5EF4-FFF2-40B4-BE49-F238E27FC236}">
                <a16:creationId xmlns:a16="http://schemas.microsoft.com/office/drawing/2014/main" id="{2F9D8F6E-F45F-45B0-ABAA-0F33127F705C}"/>
              </a:ext>
            </a:extLst>
          </p:cNvPr>
          <p:cNvSpPr txBox="1">
            <a:spLocks/>
          </p:cNvSpPr>
          <p:nvPr/>
        </p:nvSpPr>
        <p:spPr>
          <a:xfrm>
            <a:off x="5567731" y="2576182"/>
            <a:ext cx="1576667" cy="596732"/>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Describe the evidence</a:t>
            </a:r>
          </a:p>
        </p:txBody>
      </p:sp>
      <p:sp>
        <p:nvSpPr>
          <p:cNvPr id="25" name="TextBox 24">
            <a:extLst>
              <a:ext uri="{FF2B5EF4-FFF2-40B4-BE49-F238E27FC236}">
                <a16:creationId xmlns:a16="http://schemas.microsoft.com/office/drawing/2014/main" id="{D4A3B2D6-4154-4B07-9249-3DE68F2B586A}"/>
              </a:ext>
            </a:extLst>
          </p:cNvPr>
          <p:cNvSpPr txBox="1"/>
          <p:nvPr/>
        </p:nvSpPr>
        <p:spPr>
          <a:xfrm>
            <a:off x="447758" y="234491"/>
            <a:ext cx="8696242" cy="769441"/>
          </a:xfrm>
          <a:prstGeom prst="rect">
            <a:avLst/>
          </a:prstGeom>
          <a:noFill/>
        </p:spPr>
        <p:txBody>
          <a:bodyPr wrap="square" rtlCol="0">
            <a:spAutoFit/>
          </a:bodyPr>
          <a:lstStyle/>
          <a:p>
            <a:r>
              <a:rPr lang="en-US" sz="4400" b="1" dirty="0">
                <a:solidFill>
                  <a:schemeClr val="tx2"/>
                </a:solidFill>
              </a:rPr>
              <a:t>Supporting with Evidence</a:t>
            </a:r>
            <a:endParaRPr lang="en-US" sz="4400" dirty="0">
              <a:solidFill>
                <a:srgbClr val="FF0000"/>
              </a:solidFill>
              <a:latin typeface="Stencil" pitchFamily="82" charset="0"/>
            </a:endParaRPr>
          </a:p>
        </p:txBody>
      </p:sp>
    </p:spTree>
    <p:extLst>
      <p:ext uri="{BB962C8B-B14F-4D97-AF65-F5344CB8AC3E}">
        <p14:creationId xmlns:p14="http://schemas.microsoft.com/office/powerpoint/2010/main" val="405116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F54CE71-DCCD-41D5-B55F-B87CC07F862D}"/>
              </a:ext>
            </a:extLst>
          </p:cNvPr>
          <p:cNvPicPr>
            <a:picLocks noChangeAspect="1"/>
          </p:cNvPicPr>
          <p:nvPr/>
        </p:nvPicPr>
        <p:blipFill>
          <a:blip r:embed="rId3"/>
          <a:stretch>
            <a:fillRect/>
          </a:stretch>
        </p:blipFill>
        <p:spPr>
          <a:xfrm>
            <a:off x="0" y="1695205"/>
            <a:ext cx="9129713" cy="4655831"/>
          </a:xfrm>
          <a:prstGeom prst="rect">
            <a:avLst/>
          </a:prstGeom>
        </p:spPr>
      </p:pic>
      <p:sp>
        <p:nvSpPr>
          <p:cNvPr id="20" name="Rectangle 19">
            <a:extLst>
              <a:ext uri="{FF2B5EF4-FFF2-40B4-BE49-F238E27FC236}">
                <a16:creationId xmlns:a16="http://schemas.microsoft.com/office/drawing/2014/main" id="{FB23D5D7-27D5-4445-9B56-69D3AB86258B}"/>
              </a:ext>
            </a:extLst>
          </p:cNvPr>
          <p:cNvSpPr/>
          <p:nvPr/>
        </p:nvSpPr>
        <p:spPr>
          <a:xfrm>
            <a:off x="-127000" y="2277926"/>
            <a:ext cx="6848464" cy="402762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8" name="Arrow: Right 27">
            <a:extLst>
              <a:ext uri="{FF2B5EF4-FFF2-40B4-BE49-F238E27FC236}">
                <a16:creationId xmlns:a16="http://schemas.microsoft.com/office/drawing/2014/main" id="{904CCB9C-1D42-4F9A-B65A-5C36919CA7DB}"/>
              </a:ext>
            </a:extLst>
          </p:cNvPr>
          <p:cNvSpPr/>
          <p:nvPr/>
        </p:nvSpPr>
        <p:spPr>
          <a:xfrm>
            <a:off x="6785572" y="3915250"/>
            <a:ext cx="848177" cy="56433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29" name="Content Placeholder 2">
            <a:extLst>
              <a:ext uri="{FF2B5EF4-FFF2-40B4-BE49-F238E27FC236}">
                <a16:creationId xmlns:a16="http://schemas.microsoft.com/office/drawing/2014/main" id="{50274045-1DEE-4D59-9D8C-C1CAB68DB14E}"/>
              </a:ext>
            </a:extLst>
          </p:cNvPr>
          <p:cNvSpPr txBox="1">
            <a:spLocks/>
          </p:cNvSpPr>
          <p:nvPr/>
        </p:nvSpPr>
        <p:spPr>
          <a:xfrm>
            <a:off x="5671952" y="4213616"/>
            <a:ext cx="1432740" cy="596732"/>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Connect to the model</a:t>
            </a:r>
          </a:p>
        </p:txBody>
      </p:sp>
      <p:sp>
        <p:nvSpPr>
          <p:cNvPr id="30" name="Content Placeholder 2">
            <a:extLst>
              <a:ext uri="{FF2B5EF4-FFF2-40B4-BE49-F238E27FC236}">
                <a16:creationId xmlns:a16="http://schemas.microsoft.com/office/drawing/2014/main" id="{B3575823-B106-4BDB-A0C0-2122A4955108}"/>
              </a:ext>
            </a:extLst>
          </p:cNvPr>
          <p:cNvSpPr txBox="1">
            <a:spLocks/>
          </p:cNvSpPr>
          <p:nvPr/>
        </p:nvSpPr>
        <p:spPr>
          <a:xfrm>
            <a:off x="6272432" y="4797766"/>
            <a:ext cx="1152064" cy="373090"/>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Let’s try!</a:t>
            </a:r>
          </a:p>
        </p:txBody>
      </p:sp>
      <p:sp>
        <p:nvSpPr>
          <p:cNvPr id="16" name="TextBox 15">
            <a:extLst>
              <a:ext uri="{FF2B5EF4-FFF2-40B4-BE49-F238E27FC236}">
                <a16:creationId xmlns:a16="http://schemas.microsoft.com/office/drawing/2014/main" id="{641CE1DB-E954-404E-9549-41FF4CBD5FF6}"/>
              </a:ext>
            </a:extLst>
          </p:cNvPr>
          <p:cNvSpPr txBox="1"/>
          <p:nvPr/>
        </p:nvSpPr>
        <p:spPr>
          <a:xfrm>
            <a:off x="447758" y="234491"/>
            <a:ext cx="8696242" cy="769441"/>
          </a:xfrm>
          <a:prstGeom prst="rect">
            <a:avLst/>
          </a:prstGeom>
          <a:noFill/>
        </p:spPr>
        <p:txBody>
          <a:bodyPr wrap="square" rtlCol="0">
            <a:spAutoFit/>
          </a:bodyPr>
          <a:lstStyle/>
          <a:p>
            <a:r>
              <a:rPr lang="en-US" sz="4400" b="1" dirty="0">
                <a:solidFill>
                  <a:schemeClr val="tx2"/>
                </a:solidFill>
              </a:rPr>
              <a:t>Supporting with Evidence</a:t>
            </a:r>
            <a:endParaRPr lang="en-US" sz="4400" dirty="0">
              <a:solidFill>
                <a:srgbClr val="FF0000"/>
              </a:solidFill>
              <a:latin typeface="Stencil" pitchFamily="82" charset="0"/>
            </a:endParaRPr>
          </a:p>
        </p:txBody>
      </p:sp>
    </p:spTree>
    <p:extLst>
      <p:ext uri="{BB962C8B-B14F-4D97-AF65-F5344CB8AC3E}">
        <p14:creationId xmlns:p14="http://schemas.microsoft.com/office/powerpoint/2010/main" val="358552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7216D3-74D3-402D-AC6E-1196201A93EE}"/>
              </a:ext>
            </a:extLst>
          </p:cNvPr>
          <p:cNvPicPr>
            <a:picLocks noChangeAspect="1"/>
          </p:cNvPicPr>
          <p:nvPr/>
        </p:nvPicPr>
        <p:blipFill>
          <a:blip r:embed="rId3"/>
          <a:stretch>
            <a:fillRect/>
          </a:stretch>
        </p:blipFill>
        <p:spPr>
          <a:xfrm>
            <a:off x="0" y="1898019"/>
            <a:ext cx="9144000" cy="4831989"/>
          </a:xfrm>
          <a:prstGeom prst="rect">
            <a:avLst/>
          </a:prstGeom>
        </p:spPr>
      </p:pic>
      <p:sp>
        <p:nvSpPr>
          <p:cNvPr id="22" name="Arrow: Right 21">
            <a:extLst>
              <a:ext uri="{FF2B5EF4-FFF2-40B4-BE49-F238E27FC236}">
                <a16:creationId xmlns:a16="http://schemas.microsoft.com/office/drawing/2014/main" id="{9C159E1E-F6B7-4485-A6A8-1DD4CDAB1E80}"/>
              </a:ext>
            </a:extLst>
          </p:cNvPr>
          <p:cNvSpPr/>
          <p:nvPr/>
        </p:nvSpPr>
        <p:spPr>
          <a:xfrm rot="7269909">
            <a:off x="2485181" y="2505199"/>
            <a:ext cx="613663" cy="380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29" name="Content Placeholder 2">
            <a:extLst>
              <a:ext uri="{FF2B5EF4-FFF2-40B4-BE49-F238E27FC236}">
                <a16:creationId xmlns:a16="http://schemas.microsoft.com/office/drawing/2014/main" id="{50274045-1DEE-4D59-9D8C-C1CAB68DB14E}"/>
              </a:ext>
            </a:extLst>
          </p:cNvPr>
          <p:cNvSpPr txBox="1">
            <a:spLocks/>
          </p:cNvSpPr>
          <p:nvPr/>
        </p:nvSpPr>
        <p:spPr>
          <a:xfrm>
            <a:off x="2849286" y="2125447"/>
            <a:ext cx="2367670" cy="57894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Now you can see the evidence connected!</a:t>
            </a:r>
          </a:p>
        </p:txBody>
      </p:sp>
      <p:pic>
        <p:nvPicPr>
          <p:cNvPr id="7" name="Graphic 6" descr="Right pointing backhand index">
            <a:extLst>
              <a:ext uri="{FF2B5EF4-FFF2-40B4-BE49-F238E27FC236}">
                <a16:creationId xmlns:a16="http://schemas.microsoft.com/office/drawing/2014/main" id="{73DEB2E3-9143-4A2F-813D-235510D250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2165840" y="3181913"/>
            <a:ext cx="453822" cy="453822"/>
          </a:xfrm>
          <a:prstGeom prst="rect">
            <a:avLst/>
          </a:prstGeom>
        </p:spPr>
      </p:pic>
      <p:sp>
        <p:nvSpPr>
          <p:cNvPr id="10" name="Rectangle 9">
            <a:extLst>
              <a:ext uri="{FF2B5EF4-FFF2-40B4-BE49-F238E27FC236}">
                <a16:creationId xmlns:a16="http://schemas.microsoft.com/office/drawing/2014/main" id="{0E0F061A-D02E-4A2B-B430-3F99D8A9AAE2}"/>
              </a:ext>
            </a:extLst>
          </p:cNvPr>
          <p:cNvSpPr/>
          <p:nvPr/>
        </p:nvSpPr>
        <p:spPr>
          <a:xfrm>
            <a:off x="2486798" y="3084843"/>
            <a:ext cx="208926" cy="145334"/>
          </a:xfrm>
          <a:prstGeom prst="rect">
            <a:avLst/>
          </a:prstGeom>
          <a:solidFill>
            <a:srgbClr val="DFDFFF"/>
          </a:solidFill>
          <a:ln>
            <a:solidFill>
              <a:srgbClr val="DFD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3" name="Picture 12">
            <a:extLst>
              <a:ext uri="{FF2B5EF4-FFF2-40B4-BE49-F238E27FC236}">
                <a16:creationId xmlns:a16="http://schemas.microsoft.com/office/drawing/2014/main" id="{1A71C0A4-C714-4236-82BF-687EC6E07D4C}"/>
              </a:ext>
            </a:extLst>
          </p:cNvPr>
          <p:cNvPicPr>
            <a:picLocks noChangeAspect="1"/>
          </p:cNvPicPr>
          <p:nvPr/>
        </p:nvPicPr>
        <p:blipFill>
          <a:blip r:embed="rId6"/>
          <a:stretch>
            <a:fillRect/>
          </a:stretch>
        </p:blipFill>
        <p:spPr>
          <a:xfrm>
            <a:off x="7561212" y="3429000"/>
            <a:ext cx="1535852" cy="270433"/>
          </a:xfrm>
          <a:prstGeom prst="rect">
            <a:avLst/>
          </a:prstGeom>
        </p:spPr>
      </p:pic>
      <p:sp>
        <p:nvSpPr>
          <p:cNvPr id="25" name="Arrow: Right 24">
            <a:extLst>
              <a:ext uri="{FF2B5EF4-FFF2-40B4-BE49-F238E27FC236}">
                <a16:creationId xmlns:a16="http://schemas.microsoft.com/office/drawing/2014/main" id="{35687E94-43D5-47DE-A890-95ED7E5B7351}"/>
              </a:ext>
            </a:extLst>
          </p:cNvPr>
          <p:cNvSpPr/>
          <p:nvPr/>
        </p:nvSpPr>
        <p:spPr>
          <a:xfrm>
            <a:off x="6480085" y="2746413"/>
            <a:ext cx="613663" cy="3800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p>
        </p:txBody>
      </p:sp>
      <p:sp>
        <p:nvSpPr>
          <p:cNvPr id="31" name="Content Placeholder 2">
            <a:extLst>
              <a:ext uri="{FF2B5EF4-FFF2-40B4-BE49-F238E27FC236}">
                <a16:creationId xmlns:a16="http://schemas.microsoft.com/office/drawing/2014/main" id="{47D184D9-B89F-432C-B4C2-5BEF33193603}"/>
              </a:ext>
            </a:extLst>
          </p:cNvPr>
          <p:cNvSpPr txBox="1">
            <a:spLocks/>
          </p:cNvSpPr>
          <p:nvPr/>
        </p:nvSpPr>
        <p:spPr>
          <a:xfrm>
            <a:off x="5230814" y="2928979"/>
            <a:ext cx="1452605" cy="586084"/>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And you can see it here</a:t>
            </a:r>
          </a:p>
        </p:txBody>
      </p:sp>
      <p:sp>
        <p:nvSpPr>
          <p:cNvPr id="14" name="Oval 13">
            <a:extLst>
              <a:ext uri="{FF2B5EF4-FFF2-40B4-BE49-F238E27FC236}">
                <a16:creationId xmlns:a16="http://schemas.microsoft.com/office/drawing/2014/main" id="{E201FE5A-734C-478D-973A-BDDED9B320FD}"/>
              </a:ext>
            </a:extLst>
          </p:cNvPr>
          <p:cNvSpPr/>
          <p:nvPr/>
        </p:nvSpPr>
        <p:spPr>
          <a:xfrm>
            <a:off x="7108036" y="2599158"/>
            <a:ext cx="595167" cy="58275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TextBox 16">
            <a:extLst>
              <a:ext uri="{FF2B5EF4-FFF2-40B4-BE49-F238E27FC236}">
                <a16:creationId xmlns:a16="http://schemas.microsoft.com/office/drawing/2014/main" id="{518E7810-8C58-49C3-87C3-C3C83FB44F37}"/>
              </a:ext>
            </a:extLst>
          </p:cNvPr>
          <p:cNvSpPr txBox="1"/>
          <p:nvPr/>
        </p:nvSpPr>
        <p:spPr>
          <a:xfrm>
            <a:off x="447758" y="234491"/>
            <a:ext cx="8696242" cy="769441"/>
          </a:xfrm>
          <a:prstGeom prst="rect">
            <a:avLst/>
          </a:prstGeom>
          <a:noFill/>
        </p:spPr>
        <p:txBody>
          <a:bodyPr wrap="square" rtlCol="0">
            <a:spAutoFit/>
          </a:bodyPr>
          <a:lstStyle/>
          <a:p>
            <a:r>
              <a:rPr lang="en-US" sz="4400" b="1" dirty="0">
                <a:solidFill>
                  <a:schemeClr val="tx2"/>
                </a:solidFill>
              </a:rPr>
              <a:t>Supporting with Evidence</a:t>
            </a:r>
            <a:endParaRPr lang="en-US" sz="4400" dirty="0">
              <a:solidFill>
                <a:srgbClr val="FF0000"/>
              </a:solidFill>
              <a:latin typeface="Stencil" pitchFamily="82" charset="0"/>
            </a:endParaRPr>
          </a:p>
        </p:txBody>
      </p:sp>
    </p:spTree>
    <p:extLst>
      <p:ext uri="{BB962C8B-B14F-4D97-AF65-F5344CB8AC3E}">
        <p14:creationId xmlns:p14="http://schemas.microsoft.com/office/powerpoint/2010/main" val="169578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9" grpId="0" animBg="1"/>
      <p:bldP spid="10" grpId="0" animBg="1"/>
      <p:bldP spid="25" grpId="0" animBg="1"/>
      <p:bldP spid="3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111" y="207636"/>
            <a:ext cx="8669060" cy="1259920"/>
          </a:xfrm>
          <a:prstGeom prst="roundRect">
            <a:avLst/>
          </a:prstGeom>
          <a:solidFill>
            <a:schemeClr val="accent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defRPr/>
            </a:pPr>
            <a:r>
              <a:rPr lang="en-US" sz="3200" dirty="0">
                <a:ln w="18415" cmpd="sng">
                  <a:solidFill>
                    <a:srgbClr val="FFFFFF"/>
                  </a:solidFill>
                  <a:prstDash val="solid"/>
                </a:ln>
                <a:solidFill>
                  <a:srgbClr val="FFFFFF"/>
                </a:solidFill>
                <a:latin typeface="+mj-lt"/>
                <a:ea typeface="ＭＳ Ｐゴシック" charset="-128"/>
              </a:rPr>
              <a:t>Let’</a:t>
            </a:r>
            <a:r>
              <a:rPr lang="en-US" altLang="ja-JP" sz="3200" dirty="0">
                <a:ln w="18415" cmpd="sng">
                  <a:solidFill>
                    <a:srgbClr val="FFFFFF"/>
                  </a:solidFill>
                  <a:prstDash val="solid"/>
                </a:ln>
                <a:solidFill>
                  <a:srgbClr val="FFFFFF"/>
                </a:solidFill>
                <a:latin typeface="+mj-lt"/>
              </a:rPr>
              <a:t>s use </a:t>
            </a:r>
            <a:r>
              <a:rPr lang="en-US" altLang="ja-JP" sz="3200" u="sng" dirty="0">
                <a:ln w="18415" cmpd="sng">
                  <a:solidFill>
                    <a:srgbClr val="FFFFFF"/>
                  </a:solidFill>
                  <a:prstDash val="solid"/>
                </a:ln>
                <a:solidFill>
                  <a:srgbClr val="FFFFFF"/>
                </a:solidFill>
                <a:latin typeface="+mj-lt"/>
              </a:rPr>
              <a:t>evidence</a:t>
            </a:r>
            <a:r>
              <a:rPr lang="en-US" altLang="ja-JP" sz="3200" dirty="0">
                <a:ln w="18415" cmpd="sng">
                  <a:solidFill>
                    <a:srgbClr val="FFFFFF"/>
                  </a:solidFill>
                  <a:prstDash val="solid"/>
                </a:ln>
                <a:solidFill>
                  <a:srgbClr val="FFFFFF"/>
                </a:solidFill>
                <a:latin typeface="+mj-lt"/>
              </a:rPr>
              <a:t> to figure out why</a:t>
            </a:r>
            <a:br>
              <a:rPr lang="en-US" altLang="ja-JP" sz="3200" dirty="0">
                <a:ln w="18415" cmpd="sng">
                  <a:solidFill>
                    <a:srgbClr val="FFFFFF"/>
                  </a:solidFill>
                  <a:prstDash val="solid"/>
                </a:ln>
                <a:solidFill>
                  <a:srgbClr val="FFFFFF"/>
                </a:solidFill>
                <a:latin typeface="+mj-lt"/>
              </a:rPr>
            </a:br>
            <a:r>
              <a:rPr lang="en-US" altLang="ja-JP" sz="3200" dirty="0">
                <a:ln w="18415" cmpd="sng">
                  <a:solidFill>
                    <a:srgbClr val="FFFFFF"/>
                  </a:solidFill>
                  <a:prstDash val="solid"/>
                </a:ln>
                <a:solidFill>
                  <a:srgbClr val="FFFFFF"/>
                </a:solidFill>
                <a:latin typeface="+mj-lt"/>
              </a:rPr>
              <a:t>the fish are suffocating.</a:t>
            </a:r>
            <a:endParaRPr lang="en-US" sz="3200" dirty="0">
              <a:ln w="18415" cmpd="sng">
                <a:solidFill>
                  <a:srgbClr val="FFFFFF"/>
                </a:solidFill>
                <a:prstDash val="solid"/>
              </a:ln>
              <a:solidFill>
                <a:srgbClr val="FFFFFF"/>
              </a:solidFill>
              <a:latin typeface="+mj-lt"/>
              <a:ea typeface="ＭＳ Ｐゴシック" charset="-128"/>
            </a:endParaRPr>
          </a:p>
        </p:txBody>
      </p:sp>
      <p:sp>
        <p:nvSpPr>
          <p:cNvPr id="18434" name="Slide Number Placeholder 3"/>
          <p:cNvSpPr>
            <a:spLocks noGrp="1"/>
          </p:cNvSpPr>
          <p:nvPr>
            <p:ph type="sldNum" sz="quarter" idx="12"/>
          </p:nvPr>
        </p:nvSpPr>
        <p:spPr bwMode="auto">
          <a:noFill/>
          <a:ln>
            <a:miter lim="800000"/>
            <a:headEnd/>
            <a:tailEnd/>
          </a:ln>
        </p:spPr>
        <p:txBody>
          <a:bodyPr/>
          <a:lstStyle/>
          <a:p>
            <a:fld id="{DAF6176B-6E6E-4C04-883E-B5A14C2ED00F}" type="slidenum">
              <a:rPr lang="en-US" altLang="en-US" smtClean="0">
                <a:latin typeface="Arial" charset="0"/>
              </a:rPr>
              <a:pPr/>
              <a:t>17</a:t>
            </a:fld>
            <a:endParaRPr lang="en-US" altLang="en-US" dirty="0">
              <a:latin typeface="Arial" charset="0"/>
            </a:endParaRPr>
          </a:p>
        </p:txBody>
      </p:sp>
      <p:cxnSp>
        <p:nvCxnSpPr>
          <p:cNvPr id="3" name="Straight Connector 2"/>
          <p:cNvCxnSpPr>
            <a:cxnSpLocks/>
          </p:cNvCxnSpPr>
          <p:nvPr/>
        </p:nvCxnSpPr>
        <p:spPr>
          <a:xfrm>
            <a:off x="0" y="2929469"/>
            <a:ext cx="9144000" cy="3155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hlinkClick r:id="" action="ppaction://noaction"/>
          </p:cNvPr>
          <p:cNvSpPr txBox="1"/>
          <p:nvPr/>
        </p:nvSpPr>
        <p:spPr>
          <a:xfrm>
            <a:off x="547686" y="3146764"/>
            <a:ext cx="2357437" cy="522287"/>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Evidence 1</a:t>
            </a:r>
          </a:p>
        </p:txBody>
      </p:sp>
      <p:cxnSp>
        <p:nvCxnSpPr>
          <p:cNvPr id="8" name="Straight Connector 7"/>
          <p:cNvCxnSpPr>
            <a:cxnSpLocks/>
          </p:cNvCxnSpPr>
          <p:nvPr/>
        </p:nvCxnSpPr>
        <p:spPr>
          <a:xfrm>
            <a:off x="3389664" y="2961027"/>
            <a:ext cx="0" cy="3896973"/>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hlinkClick r:id="" action="ppaction://noaction"/>
          </p:cNvPr>
          <p:cNvSpPr txBox="1"/>
          <p:nvPr/>
        </p:nvSpPr>
        <p:spPr>
          <a:xfrm>
            <a:off x="3621087" y="3139872"/>
            <a:ext cx="2359025" cy="523875"/>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Evidence 2</a:t>
            </a:r>
          </a:p>
        </p:txBody>
      </p:sp>
      <p:sp>
        <p:nvSpPr>
          <p:cNvPr id="28" name="TextBox 27">
            <a:hlinkClick r:id="" action="ppaction://noaction"/>
          </p:cNvPr>
          <p:cNvSpPr txBox="1"/>
          <p:nvPr/>
        </p:nvSpPr>
        <p:spPr>
          <a:xfrm>
            <a:off x="6431397" y="3146751"/>
            <a:ext cx="2357437" cy="522287"/>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Evidence 3</a:t>
            </a:r>
          </a:p>
        </p:txBody>
      </p:sp>
      <p:sp>
        <p:nvSpPr>
          <p:cNvPr id="31" name="TextBox 30"/>
          <p:cNvSpPr txBox="1"/>
          <p:nvPr/>
        </p:nvSpPr>
        <p:spPr>
          <a:xfrm>
            <a:off x="268111" y="1470610"/>
            <a:ext cx="8853055" cy="1569660"/>
          </a:xfrm>
          <a:prstGeom prst="rect">
            <a:avLst/>
          </a:prstGeom>
          <a:noFill/>
        </p:spPr>
        <p:txBody>
          <a:bodyPr wrap="square" rtlCol="0">
            <a:spAutoFit/>
          </a:bodyPr>
          <a:lstStyle/>
          <a:p>
            <a:pPr algn="ctr"/>
            <a:r>
              <a:rPr lang="en-US" sz="4800" b="1" dirty="0"/>
              <a:t>With your group, try making and connecting evidence!</a:t>
            </a:r>
          </a:p>
        </p:txBody>
      </p:sp>
      <p:cxnSp>
        <p:nvCxnSpPr>
          <p:cNvPr id="33" name="Straight Connector 32"/>
          <p:cNvCxnSpPr>
            <a:cxnSpLocks/>
          </p:cNvCxnSpPr>
          <p:nvPr/>
        </p:nvCxnSpPr>
        <p:spPr>
          <a:xfrm flipH="1">
            <a:off x="6191957" y="2931368"/>
            <a:ext cx="16932" cy="392663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9F04B9B-EECF-4DB9-856B-F8CD3A0F5007}"/>
              </a:ext>
            </a:extLst>
          </p:cNvPr>
          <p:cNvPicPr>
            <a:picLocks noChangeAspect="1"/>
          </p:cNvPicPr>
          <p:nvPr/>
        </p:nvPicPr>
        <p:blipFill>
          <a:blip r:embed="rId3"/>
          <a:stretch>
            <a:fillRect/>
          </a:stretch>
        </p:blipFill>
        <p:spPr>
          <a:xfrm>
            <a:off x="3453164" y="4175125"/>
            <a:ext cx="2694870" cy="1885144"/>
          </a:xfrm>
          <a:prstGeom prst="rect">
            <a:avLst/>
          </a:prstGeom>
        </p:spPr>
      </p:pic>
      <p:pic>
        <p:nvPicPr>
          <p:cNvPr id="19" name="Picture 18">
            <a:extLst>
              <a:ext uri="{FF2B5EF4-FFF2-40B4-BE49-F238E27FC236}">
                <a16:creationId xmlns:a16="http://schemas.microsoft.com/office/drawing/2014/main" id="{6944581D-B0E4-43DC-9D9F-BBAB689B0BF4}"/>
              </a:ext>
            </a:extLst>
          </p:cNvPr>
          <p:cNvPicPr>
            <a:picLocks noChangeAspect="1"/>
          </p:cNvPicPr>
          <p:nvPr/>
        </p:nvPicPr>
        <p:blipFill>
          <a:blip r:embed="rId4"/>
          <a:stretch>
            <a:fillRect/>
          </a:stretch>
        </p:blipFill>
        <p:spPr>
          <a:xfrm>
            <a:off x="6421569" y="3752229"/>
            <a:ext cx="2396861" cy="2969246"/>
          </a:xfrm>
          <a:prstGeom prst="rect">
            <a:avLst/>
          </a:prstGeom>
        </p:spPr>
      </p:pic>
      <p:pic>
        <p:nvPicPr>
          <p:cNvPr id="7" name="Picture 6" descr="Letter&#10;&#10;Description automatically generated with medium confidence">
            <a:extLst>
              <a:ext uri="{FF2B5EF4-FFF2-40B4-BE49-F238E27FC236}">
                <a16:creationId xmlns:a16="http://schemas.microsoft.com/office/drawing/2014/main" id="{5C9B1D26-2BE5-954D-A83C-FF03FDE79161}"/>
              </a:ext>
            </a:extLst>
          </p:cNvPr>
          <p:cNvPicPr>
            <a:picLocks noChangeAspect="1"/>
          </p:cNvPicPr>
          <p:nvPr/>
        </p:nvPicPr>
        <p:blipFill>
          <a:blip r:embed="rId5"/>
          <a:stretch>
            <a:fillRect/>
          </a:stretch>
        </p:blipFill>
        <p:spPr>
          <a:xfrm>
            <a:off x="673215" y="3807874"/>
            <a:ext cx="2311346" cy="2731038"/>
          </a:xfrm>
          <a:prstGeom prst="rect">
            <a:avLst/>
          </a:prstGeom>
        </p:spPr>
      </p:pic>
    </p:spTree>
    <p:extLst>
      <p:ext uri="{BB962C8B-B14F-4D97-AF65-F5344CB8AC3E}">
        <p14:creationId xmlns:p14="http://schemas.microsoft.com/office/powerpoint/2010/main" val="689604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390442-6718-46C2-B74D-1E3BBF2CE261}"/>
              </a:ext>
            </a:extLst>
          </p:cNvPr>
          <p:cNvSpPr>
            <a:spLocks noGrp="1"/>
          </p:cNvSpPr>
          <p:nvPr>
            <p:ph type="sldNum" sz="quarter" idx="12"/>
          </p:nvPr>
        </p:nvSpPr>
        <p:spPr/>
        <p:txBody>
          <a:bodyPr/>
          <a:lstStyle/>
          <a:p>
            <a:fld id="{DB9D8127-5DF4-714C-9C2D-6A4C1011A348}" type="slidenum">
              <a:rPr lang="en-US" smtClean="0"/>
              <a:pPr/>
              <a:t>18</a:t>
            </a:fld>
            <a:endParaRPr lang="en-US" dirty="0"/>
          </a:p>
        </p:txBody>
      </p:sp>
      <p:pic>
        <p:nvPicPr>
          <p:cNvPr id="7" name="Picture 6" descr="Letter&#10;&#10;Description automatically generated with medium confidence">
            <a:extLst>
              <a:ext uri="{FF2B5EF4-FFF2-40B4-BE49-F238E27FC236}">
                <a16:creationId xmlns:a16="http://schemas.microsoft.com/office/drawing/2014/main" id="{2615A1D9-3375-034A-B3BB-CCDB51B62584}"/>
              </a:ext>
            </a:extLst>
          </p:cNvPr>
          <p:cNvPicPr>
            <a:picLocks noChangeAspect="1"/>
          </p:cNvPicPr>
          <p:nvPr/>
        </p:nvPicPr>
        <p:blipFill>
          <a:blip r:embed="rId3"/>
          <a:stretch>
            <a:fillRect/>
          </a:stretch>
        </p:blipFill>
        <p:spPr>
          <a:xfrm>
            <a:off x="1815669" y="207831"/>
            <a:ext cx="5512661" cy="6513644"/>
          </a:xfrm>
          <a:prstGeom prst="rect">
            <a:avLst/>
          </a:prstGeom>
        </p:spPr>
      </p:pic>
    </p:spTree>
    <p:extLst>
      <p:ext uri="{BB962C8B-B14F-4D97-AF65-F5344CB8AC3E}">
        <p14:creationId xmlns:p14="http://schemas.microsoft.com/office/powerpoint/2010/main" val="2840225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390442-6718-46C2-B74D-1E3BBF2CE261}"/>
              </a:ext>
            </a:extLst>
          </p:cNvPr>
          <p:cNvSpPr>
            <a:spLocks noGrp="1"/>
          </p:cNvSpPr>
          <p:nvPr>
            <p:ph type="sldNum" sz="quarter" idx="12"/>
          </p:nvPr>
        </p:nvSpPr>
        <p:spPr/>
        <p:txBody>
          <a:bodyPr/>
          <a:lstStyle/>
          <a:p>
            <a:fld id="{DB9D8127-5DF4-714C-9C2D-6A4C1011A348}" type="slidenum">
              <a:rPr lang="en-US" smtClean="0"/>
              <a:pPr/>
              <a:t>19</a:t>
            </a:fld>
            <a:endParaRPr lang="en-US" dirty="0"/>
          </a:p>
        </p:txBody>
      </p:sp>
      <p:pic>
        <p:nvPicPr>
          <p:cNvPr id="3" name="Picture 2">
            <a:extLst>
              <a:ext uri="{FF2B5EF4-FFF2-40B4-BE49-F238E27FC236}">
                <a16:creationId xmlns:a16="http://schemas.microsoft.com/office/drawing/2014/main" id="{D914ECC9-BC41-42D3-BDAD-EB62353CF898}"/>
              </a:ext>
            </a:extLst>
          </p:cNvPr>
          <p:cNvPicPr>
            <a:picLocks noChangeAspect="1"/>
          </p:cNvPicPr>
          <p:nvPr/>
        </p:nvPicPr>
        <p:blipFill>
          <a:blip r:embed="rId3"/>
          <a:stretch>
            <a:fillRect/>
          </a:stretch>
        </p:blipFill>
        <p:spPr>
          <a:xfrm>
            <a:off x="210253" y="377825"/>
            <a:ext cx="8723493" cy="6102350"/>
          </a:xfrm>
          <a:prstGeom prst="rect">
            <a:avLst/>
          </a:prstGeom>
        </p:spPr>
      </p:pic>
    </p:spTree>
    <p:extLst>
      <p:ext uri="{BB962C8B-B14F-4D97-AF65-F5344CB8AC3E}">
        <p14:creationId xmlns:p14="http://schemas.microsoft.com/office/powerpoint/2010/main" val="286904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785" y="37586"/>
            <a:ext cx="8229600" cy="1143000"/>
          </a:xfrm>
        </p:spPr>
        <p:txBody>
          <a:bodyPr>
            <a:normAutofit/>
          </a:bodyPr>
          <a:lstStyle/>
          <a:p>
            <a:r>
              <a:rPr lang="en-US" sz="4000" b="1" dirty="0">
                <a:solidFill>
                  <a:srgbClr val="800000"/>
                </a:solidFill>
              </a:rPr>
              <a:t>STOP &amp; THINK!</a:t>
            </a:r>
          </a:p>
        </p:txBody>
      </p:sp>
      <p:sp>
        <p:nvSpPr>
          <p:cNvPr id="3" name="Content Placeholder 2"/>
          <p:cNvSpPr>
            <a:spLocks noGrp="1"/>
          </p:cNvSpPr>
          <p:nvPr>
            <p:ph idx="1"/>
          </p:nvPr>
        </p:nvSpPr>
        <p:spPr>
          <a:xfrm>
            <a:off x="2563587" y="747730"/>
            <a:ext cx="6580414" cy="6110271"/>
          </a:xfrm>
        </p:spPr>
        <p:txBody>
          <a:bodyPr>
            <a:normAutofit/>
          </a:bodyPr>
          <a:lstStyle/>
          <a:p>
            <a:pPr marL="0" indent="0">
              <a:buNone/>
            </a:pPr>
            <a:r>
              <a:rPr lang="en-US" dirty="0"/>
              <a:t>What’s the difference between a component and a mechanism?</a:t>
            </a:r>
          </a:p>
          <a:p>
            <a:pPr marL="0" indent="0">
              <a:buNone/>
            </a:pPr>
            <a:endParaRPr lang="en-US" dirty="0"/>
          </a:p>
          <a:p>
            <a:pPr marL="0" indent="0">
              <a:buNone/>
            </a:pPr>
            <a:endParaRPr lang="en-US" dirty="0"/>
          </a:p>
          <a:p>
            <a:pPr marL="514350" indent="-514350">
              <a:buAutoNum type="arabicPeriod"/>
            </a:pPr>
            <a:r>
              <a:rPr lang="en-US" dirty="0"/>
              <a:t>Pick </a:t>
            </a:r>
            <a:r>
              <a:rPr lang="en-US" b="1" u="sng" dirty="0"/>
              <a:t>one</a:t>
            </a:r>
            <a:r>
              <a:rPr lang="en-US" dirty="0"/>
              <a:t> of the terms below</a:t>
            </a:r>
          </a:p>
          <a:p>
            <a:pPr marL="400050" lvl="1" indent="0">
              <a:buNone/>
            </a:pPr>
            <a:r>
              <a:rPr lang="en-US" sz="3200" dirty="0">
                <a:solidFill>
                  <a:schemeClr val="accent3">
                    <a:lumMod val="75000"/>
                  </a:schemeClr>
                </a:solidFill>
              </a:rPr>
              <a:t>Algae</a:t>
            </a:r>
            <a:r>
              <a:rPr lang="en-US" sz="3200" dirty="0"/>
              <a:t>, </a:t>
            </a:r>
            <a:r>
              <a:rPr lang="en-US" sz="3200" dirty="0">
                <a:solidFill>
                  <a:schemeClr val="accent1"/>
                </a:solidFill>
              </a:rPr>
              <a:t>decreasing air</a:t>
            </a:r>
            <a:r>
              <a:rPr lang="en-US" sz="3200" dirty="0"/>
              <a:t>, </a:t>
            </a:r>
            <a:r>
              <a:rPr lang="en-US" sz="3200" dirty="0">
                <a:solidFill>
                  <a:schemeClr val="tx2"/>
                </a:solidFill>
              </a:rPr>
              <a:t>dissolved air</a:t>
            </a:r>
            <a:r>
              <a:rPr lang="en-US" sz="3200" dirty="0"/>
              <a:t>, </a:t>
            </a:r>
            <a:r>
              <a:rPr lang="en-US" sz="3200" dirty="0">
                <a:solidFill>
                  <a:schemeClr val="accent2"/>
                </a:solidFill>
              </a:rPr>
              <a:t>fish</a:t>
            </a:r>
            <a:r>
              <a:rPr lang="en-US" sz="3200" dirty="0"/>
              <a:t>, </a:t>
            </a:r>
            <a:r>
              <a:rPr lang="en-US" sz="3200" dirty="0">
                <a:solidFill>
                  <a:schemeClr val="accent4"/>
                </a:solidFill>
              </a:rPr>
              <a:t>growing</a:t>
            </a:r>
            <a:r>
              <a:rPr lang="en-US" sz="3200" dirty="0"/>
              <a:t>, </a:t>
            </a:r>
            <a:r>
              <a:rPr lang="en-US" sz="3200" dirty="0">
                <a:solidFill>
                  <a:schemeClr val="accent6">
                    <a:lumMod val="75000"/>
                  </a:schemeClr>
                </a:solidFill>
              </a:rPr>
              <a:t>suffocating</a:t>
            </a:r>
          </a:p>
          <a:p>
            <a:pPr marL="514350" indent="-514350">
              <a:buFont typeface="+mj-lt"/>
              <a:buAutoNum type="arabicPeriod" startAt="2"/>
            </a:pPr>
            <a:r>
              <a:rPr lang="en-US" dirty="0"/>
              <a:t>Write it on your sticky note</a:t>
            </a:r>
          </a:p>
          <a:p>
            <a:pPr marL="514350" indent="-514350">
              <a:buAutoNum type="arabicPeriod" startAt="2"/>
            </a:pPr>
            <a:r>
              <a:rPr lang="en-US" dirty="0"/>
              <a:t>Put the sticky note on the big paper where you think it should go: is it a component or mechanism?</a:t>
            </a:r>
          </a:p>
        </p:txBody>
      </p:sp>
      <p:sp>
        <p:nvSpPr>
          <p:cNvPr id="4" name="Slide Number Placeholder 3"/>
          <p:cNvSpPr>
            <a:spLocks noGrp="1"/>
          </p:cNvSpPr>
          <p:nvPr>
            <p:ph type="sldNum" sz="quarter" idx="12"/>
          </p:nvPr>
        </p:nvSpPr>
        <p:spPr>
          <a:xfrm>
            <a:off x="6553199" y="6356350"/>
            <a:ext cx="2430379" cy="365125"/>
          </a:xfrm>
        </p:spPr>
        <p:txBody>
          <a:bodyPr/>
          <a:lstStyle/>
          <a:p>
            <a:fld id="{DB9D8127-5DF4-714C-9C2D-6A4C1011A348}" type="slidenum">
              <a:rPr lang="en-US" smtClean="0"/>
              <a:pPr/>
              <a:t>2</a:t>
            </a:fld>
            <a:endParaRPr lang="en-US" dirty="0"/>
          </a:p>
        </p:txBody>
      </p:sp>
      <p:sp>
        <p:nvSpPr>
          <p:cNvPr id="5" name="Rounded Rectangle 4"/>
          <p:cNvSpPr/>
          <p:nvPr/>
        </p:nvSpPr>
        <p:spPr>
          <a:xfrm>
            <a:off x="228601" y="747730"/>
            <a:ext cx="2334985" cy="5411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Grab a sticky note and read the instructions!</a:t>
            </a:r>
          </a:p>
          <a:p>
            <a:pPr>
              <a:buFont typeface="Wingdings" charset="2"/>
              <a:buChar char="Ø"/>
              <a:defRPr/>
            </a:pPr>
            <a:endParaRPr lang="en-US" sz="2800" dirty="0"/>
          </a:p>
          <a:p>
            <a:pPr>
              <a:defRPr/>
            </a:pPr>
            <a:r>
              <a:rPr lang="en-US" sz="2800" dirty="0"/>
              <a:t>Complete the </a:t>
            </a:r>
            <a:r>
              <a:rPr lang="en-US" sz="2800" b="1" u="sng" dirty="0"/>
              <a:t>STOP &amp; THINK! </a:t>
            </a:r>
            <a:r>
              <a:rPr lang="en-US" sz="2800" dirty="0"/>
              <a:t>activity</a:t>
            </a:r>
            <a:r>
              <a:rPr lang="en-US" sz="3600" dirty="0"/>
              <a:t>.</a:t>
            </a:r>
          </a:p>
        </p:txBody>
      </p:sp>
      <p:pic>
        <p:nvPicPr>
          <p:cNvPr id="6" name="Picture 5">
            <a:extLst>
              <a:ext uri="{FF2B5EF4-FFF2-40B4-BE49-F238E27FC236}">
                <a16:creationId xmlns:a16="http://schemas.microsoft.com/office/drawing/2014/main" id="{5E664388-B105-4081-8CDE-2628A075BCE9}"/>
              </a:ext>
            </a:extLst>
          </p:cNvPr>
          <p:cNvPicPr>
            <a:picLocks noChangeAspect="1"/>
          </p:cNvPicPr>
          <p:nvPr/>
        </p:nvPicPr>
        <p:blipFill>
          <a:blip r:embed="rId3"/>
          <a:stretch>
            <a:fillRect/>
          </a:stretch>
        </p:blipFill>
        <p:spPr>
          <a:xfrm>
            <a:off x="3278582" y="2204534"/>
            <a:ext cx="2407227" cy="530163"/>
          </a:xfrm>
          <a:prstGeom prst="rect">
            <a:avLst/>
          </a:prstGeom>
        </p:spPr>
      </p:pic>
      <p:pic>
        <p:nvPicPr>
          <p:cNvPr id="7" name="Picture 6">
            <a:extLst>
              <a:ext uri="{FF2B5EF4-FFF2-40B4-BE49-F238E27FC236}">
                <a16:creationId xmlns:a16="http://schemas.microsoft.com/office/drawing/2014/main" id="{EDD37D84-7E75-443A-8B73-85D950AE5236}"/>
              </a:ext>
            </a:extLst>
          </p:cNvPr>
          <p:cNvPicPr>
            <a:picLocks noChangeAspect="1"/>
          </p:cNvPicPr>
          <p:nvPr/>
        </p:nvPicPr>
        <p:blipFill>
          <a:blip r:embed="rId4"/>
          <a:stretch>
            <a:fillRect/>
          </a:stretch>
        </p:blipFill>
        <p:spPr>
          <a:xfrm>
            <a:off x="5685808" y="2179807"/>
            <a:ext cx="2736273" cy="679351"/>
          </a:xfrm>
          <a:prstGeom prst="rect">
            <a:avLst/>
          </a:prstGeom>
        </p:spPr>
      </p:pic>
    </p:spTree>
    <p:extLst>
      <p:ext uri="{BB962C8B-B14F-4D97-AF65-F5344CB8AC3E}">
        <p14:creationId xmlns:p14="http://schemas.microsoft.com/office/powerpoint/2010/main" val="132455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390442-6718-46C2-B74D-1E3BBF2CE261}"/>
              </a:ext>
            </a:extLst>
          </p:cNvPr>
          <p:cNvSpPr>
            <a:spLocks noGrp="1"/>
          </p:cNvSpPr>
          <p:nvPr>
            <p:ph type="sldNum" sz="quarter" idx="12"/>
          </p:nvPr>
        </p:nvSpPr>
        <p:spPr/>
        <p:txBody>
          <a:bodyPr/>
          <a:lstStyle/>
          <a:p>
            <a:fld id="{DB9D8127-5DF4-714C-9C2D-6A4C1011A348}" type="slidenum">
              <a:rPr lang="en-US" smtClean="0"/>
              <a:pPr/>
              <a:t>20</a:t>
            </a:fld>
            <a:endParaRPr lang="en-US" dirty="0"/>
          </a:p>
        </p:txBody>
      </p:sp>
      <p:pic>
        <p:nvPicPr>
          <p:cNvPr id="4" name="Picture 3">
            <a:extLst>
              <a:ext uri="{FF2B5EF4-FFF2-40B4-BE49-F238E27FC236}">
                <a16:creationId xmlns:a16="http://schemas.microsoft.com/office/drawing/2014/main" id="{D071F3C9-C641-4E00-9F6E-2503F8AD3C86}"/>
              </a:ext>
            </a:extLst>
          </p:cNvPr>
          <p:cNvPicPr>
            <a:picLocks noChangeAspect="1"/>
          </p:cNvPicPr>
          <p:nvPr/>
        </p:nvPicPr>
        <p:blipFill>
          <a:blip r:embed="rId3"/>
          <a:stretch>
            <a:fillRect/>
          </a:stretch>
        </p:blipFill>
        <p:spPr>
          <a:xfrm>
            <a:off x="1652587" y="71022"/>
            <a:ext cx="5421313" cy="6715955"/>
          </a:xfrm>
          <a:prstGeom prst="rect">
            <a:avLst/>
          </a:prstGeom>
        </p:spPr>
      </p:pic>
    </p:spTree>
    <p:extLst>
      <p:ext uri="{BB962C8B-B14F-4D97-AF65-F5344CB8AC3E}">
        <p14:creationId xmlns:p14="http://schemas.microsoft.com/office/powerpoint/2010/main" val="1612141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390442-6718-46C2-B74D-1E3BBF2CE261}"/>
              </a:ext>
            </a:extLst>
          </p:cNvPr>
          <p:cNvSpPr>
            <a:spLocks noGrp="1"/>
          </p:cNvSpPr>
          <p:nvPr>
            <p:ph type="sldNum" sz="quarter" idx="12"/>
          </p:nvPr>
        </p:nvSpPr>
        <p:spPr/>
        <p:txBody>
          <a:bodyPr/>
          <a:lstStyle/>
          <a:p>
            <a:fld id="{DB9D8127-5DF4-714C-9C2D-6A4C1011A348}" type="slidenum">
              <a:rPr lang="en-US" smtClean="0"/>
              <a:pPr/>
              <a:t>21</a:t>
            </a:fld>
            <a:endParaRPr lang="en-US" dirty="0"/>
          </a:p>
        </p:txBody>
      </p:sp>
      <p:pic>
        <p:nvPicPr>
          <p:cNvPr id="3" name="Picture 2">
            <a:extLst>
              <a:ext uri="{FF2B5EF4-FFF2-40B4-BE49-F238E27FC236}">
                <a16:creationId xmlns:a16="http://schemas.microsoft.com/office/drawing/2014/main" id="{306FA97F-5765-4E59-B171-564032798F11}"/>
              </a:ext>
            </a:extLst>
          </p:cNvPr>
          <p:cNvPicPr>
            <a:picLocks noChangeAspect="1"/>
          </p:cNvPicPr>
          <p:nvPr/>
        </p:nvPicPr>
        <p:blipFill>
          <a:blip r:embed="rId3"/>
          <a:stretch>
            <a:fillRect/>
          </a:stretch>
        </p:blipFill>
        <p:spPr>
          <a:xfrm>
            <a:off x="185738" y="136525"/>
            <a:ext cx="8814684" cy="5781675"/>
          </a:xfrm>
          <a:prstGeom prst="rect">
            <a:avLst/>
          </a:prstGeom>
        </p:spPr>
      </p:pic>
    </p:spTree>
    <p:extLst>
      <p:ext uri="{BB962C8B-B14F-4D97-AF65-F5344CB8AC3E}">
        <p14:creationId xmlns:p14="http://schemas.microsoft.com/office/powerpoint/2010/main" val="1844627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390442-6718-46C2-B74D-1E3BBF2CE261}"/>
              </a:ext>
            </a:extLst>
          </p:cNvPr>
          <p:cNvSpPr>
            <a:spLocks noGrp="1"/>
          </p:cNvSpPr>
          <p:nvPr>
            <p:ph type="sldNum" sz="quarter" idx="12"/>
          </p:nvPr>
        </p:nvSpPr>
        <p:spPr/>
        <p:txBody>
          <a:bodyPr/>
          <a:lstStyle/>
          <a:p>
            <a:fld id="{DB9D8127-5DF4-714C-9C2D-6A4C1011A348}" type="slidenum">
              <a:rPr lang="en-US" smtClean="0"/>
              <a:pPr/>
              <a:t>22</a:t>
            </a:fld>
            <a:endParaRPr lang="en-US" dirty="0"/>
          </a:p>
        </p:txBody>
      </p:sp>
      <p:pic>
        <p:nvPicPr>
          <p:cNvPr id="4" name="Picture 3">
            <a:extLst>
              <a:ext uri="{FF2B5EF4-FFF2-40B4-BE49-F238E27FC236}">
                <a16:creationId xmlns:a16="http://schemas.microsoft.com/office/drawing/2014/main" id="{5E8B50CD-F5D4-4558-927A-107B09D47826}"/>
              </a:ext>
            </a:extLst>
          </p:cNvPr>
          <p:cNvPicPr>
            <a:picLocks noChangeAspect="1"/>
          </p:cNvPicPr>
          <p:nvPr/>
        </p:nvPicPr>
        <p:blipFill>
          <a:blip r:embed="rId3"/>
          <a:stretch>
            <a:fillRect/>
          </a:stretch>
        </p:blipFill>
        <p:spPr>
          <a:xfrm>
            <a:off x="0" y="430212"/>
            <a:ext cx="9088732" cy="5437188"/>
          </a:xfrm>
          <a:prstGeom prst="rect">
            <a:avLst/>
          </a:prstGeom>
        </p:spPr>
      </p:pic>
    </p:spTree>
    <p:extLst>
      <p:ext uri="{BB962C8B-B14F-4D97-AF65-F5344CB8AC3E}">
        <p14:creationId xmlns:p14="http://schemas.microsoft.com/office/powerpoint/2010/main" val="46081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ED5D-9DAB-DD4F-9DE7-11470FF54A9A}"/>
              </a:ext>
            </a:extLst>
          </p:cNvPr>
          <p:cNvSpPr>
            <a:spLocks noGrp="1"/>
          </p:cNvSpPr>
          <p:nvPr>
            <p:ph type="title"/>
          </p:nvPr>
        </p:nvSpPr>
        <p:spPr>
          <a:xfrm>
            <a:off x="914400" y="3104314"/>
            <a:ext cx="7772400" cy="1362075"/>
          </a:xfrm>
        </p:spPr>
        <p:txBody>
          <a:bodyPr>
            <a:normAutofit/>
          </a:bodyPr>
          <a:lstStyle/>
          <a:p>
            <a:r>
              <a:rPr lang="en-US" sz="6000" dirty="0"/>
              <a:t>Good DISCUSSIONS</a:t>
            </a:r>
          </a:p>
        </p:txBody>
      </p:sp>
      <p:sp>
        <p:nvSpPr>
          <p:cNvPr id="4" name="Slide Number Placeholder 3">
            <a:extLst>
              <a:ext uri="{FF2B5EF4-FFF2-40B4-BE49-F238E27FC236}">
                <a16:creationId xmlns:a16="http://schemas.microsoft.com/office/drawing/2014/main" id="{F43DDE0D-7ED6-A245-87EF-2619EF828A0A}"/>
              </a:ext>
            </a:extLst>
          </p:cNvPr>
          <p:cNvSpPr>
            <a:spLocks noGrp="1"/>
          </p:cNvSpPr>
          <p:nvPr>
            <p:ph type="sldNum" sz="quarter" idx="12"/>
          </p:nvPr>
        </p:nvSpPr>
        <p:spPr/>
        <p:txBody>
          <a:bodyPr/>
          <a:lstStyle/>
          <a:p>
            <a:fld id="{DB9D8127-5DF4-714C-9C2D-6A4C1011A348}" type="slidenum">
              <a:rPr lang="en-US" smtClean="0"/>
              <a:pPr/>
              <a:t>23</a:t>
            </a:fld>
            <a:endParaRPr lang="en-US"/>
          </a:p>
        </p:txBody>
      </p:sp>
    </p:spTree>
    <p:extLst>
      <p:ext uri="{BB962C8B-B14F-4D97-AF65-F5344CB8AC3E}">
        <p14:creationId xmlns:p14="http://schemas.microsoft.com/office/powerpoint/2010/main" val="1929487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690" y="747730"/>
            <a:ext cx="8229600" cy="1143000"/>
          </a:xfrm>
        </p:spPr>
        <p:txBody>
          <a:bodyPr>
            <a:normAutofit/>
          </a:bodyPr>
          <a:lstStyle/>
          <a:p>
            <a:r>
              <a:rPr lang="en-US" sz="4000" b="1" dirty="0">
                <a:solidFill>
                  <a:srgbClr val="800000"/>
                </a:solidFill>
              </a:rPr>
              <a:t>STOP &amp; THINK!</a:t>
            </a:r>
          </a:p>
        </p:txBody>
      </p:sp>
      <p:sp>
        <p:nvSpPr>
          <p:cNvPr id="3" name="Content Placeholder 2"/>
          <p:cNvSpPr>
            <a:spLocks noGrp="1"/>
          </p:cNvSpPr>
          <p:nvPr>
            <p:ph idx="1"/>
          </p:nvPr>
        </p:nvSpPr>
        <p:spPr>
          <a:xfrm>
            <a:off x="3968873" y="1876631"/>
            <a:ext cx="4717927" cy="4525963"/>
          </a:xfrm>
        </p:spPr>
        <p:txBody>
          <a:bodyPr/>
          <a:lstStyle/>
          <a:p>
            <a:pPr marL="0" indent="0">
              <a:buNone/>
            </a:pPr>
            <a:r>
              <a:rPr lang="en-US" dirty="0"/>
              <a:t>What makes a group discussion a good discussion? </a:t>
            </a:r>
          </a:p>
        </p:txBody>
      </p:sp>
      <p:sp>
        <p:nvSpPr>
          <p:cNvPr id="4" name="Slide Number Placeholder 3"/>
          <p:cNvSpPr>
            <a:spLocks noGrp="1"/>
          </p:cNvSpPr>
          <p:nvPr>
            <p:ph type="sldNum" sz="quarter" idx="12"/>
          </p:nvPr>
        </p:nvSpPr>
        <p:spPr/>
        <p:txBody>
          <a:bodyPr/>
          <a:lstStyle/>
          <a:p>
            <a:fld id="{DB9D8127-5DF4-714C-9C2D-6A4C1011A348}" type="slidenum">
              <a:rPr lang="en-US" smtClean="0"/>
              <a:pPr/>
              <a:t>24</a:t>
            </a:fld>
            <a:endParaRPr lang="en-US"/>
          </a:p>
        </p:txBody>
      </p:sp>
      <p:sp>
        <p:nvSpPr>
          <p:cNvPr id="5" name="Rounded Rectangle 4"/>
          <p:cNvSpPr/>
          <p:nvPr/>
        </p:nvSpPr>
        <p:spPr>
          <a:xfrm>
            <a:off x="228600" y="747730"/>
            <a:ext cx="3298371" cy="5411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Grab a handout and put your name and information on the top of the first page. </a:t>
            </a:r>
          </a:p>
          <a:p>
            <a:pPr>
              <a:buFont typeface="Wingdings" charset="2"/>
              <a:buChar char="Ø"/>
              <a:defRPr/>
            </a:pPr>
            <a:endParaRPr lang="en-US" sz="2800" dirty="0"/>
          </a:p>
          <a:p>
            <a:pPr>
              <a:defRPr/>
            </a:pPr>
            <a:r>
              <a:rPr lang="en-US" sz="2800" dirty="0"/>
              <a:t>Complete the </a:t>
            </a:r>
            <a:r>
              <a:rPr lang="en-US" sz="2800" b="1" u="sng" dirty="0"/>
              <a:t>STOP &amp; THINK! </a:t>
            </a:r>
            <a:r>
              <a:rPr lang="en-US" sz="2800" dirty="0"/>
              <a:t>question on the first page</a:t>
            </a:r>
            <a:r>
              <a:rPr lang="en-US" sz="3600" dirty="0"/>
              <a:t>.</a:t>
            </a:r>
          </a:p>
        </p:txBody>
      </p:sp>
    </p:spTree>
    <p:extLst>
      <p:ext uri="{BB962C8B-B14F-4D97-AF65-F5344CB8AC3E}">
        <p14:creationId xmlns:p14="http://schemas.microsoft.com/office/powerpoint/2010/main" val="2225397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8751178" cy="769441"/>
          </a:xfrm>
          <a:prstGeom prst="rect">
            <a:avLst/>
          </a:prstGeom>
          <a:noFill/>
        </p:spPr>
        <p:txBody>
          <a:bodyPr wrap="none" rtlCol="0">
            <a:spAutoFit/>
          </a:bodyPr>
          <a:lstStyle/>
          <a:p>
            <a:r>
              <a:rPr lang="en-US" sz="4400" b="1" dirty="0">
                <a:solidFill>
                  <a:schemeClr val="tx2"/>
                </a:solidFill>
              </a:rPr>
              <a:t>Which discussion is better, and why?</a:t>
            </a:r>
            <a:endParaRPr lang="en-US" sz="4400" dirty="0">
              <a:solidFill>
                <a:srgbClr val="FF0000"/>
              </a:solidFill>
              <a:latin typeface="Stencil" pitchFamily="82" charset="0"/>
            </a:endParaRPr>
          </a:p>
        </p:txBody>
      </p:sp>
      <p:sp>
        <p:nvSpPr>
          <p:cNvPr id="2" name="Slide Number Placeholder 1"/>
          <p:cNvSpPr>
            <a:spLocks noGrp="1"/>
          </p:cNvSpPr>
          <p:nvPr>
            <p:ph type="sldNum" sz="quarter" idx="12"/>
          </p:nvPr>
        </p:nvSpPr>
        <p:spPr/>
        <p:txBody>
          <a:bodyPr/>
          <a:lstStyle/>
          <a:p>
            <a:fld id="{DB9D8127-5DF4-714C-9C2D-6A4C1011A348}" type="slidenum">
              <a:rPr lang="en-US" smtClean="0"/>
              <a:pPr/>
              <a:t>25</a:t>
            </a:fld>
            <a:endParaRPr lang="en-US"/>
          </a:p>
        </p:txBody>
      </p:sp>
      <p:sp>
        <p:nvSpPr>
          <p:cNvPr id="24" name="TextBox 23"/>
          <p:cNvSpPr txBox="1"/>
          <p:nvPr/>
        </p:nvSpPr>
        <p:spPr>
          <a:xfrm>
            <a:off x="378232" y="1140370"/>
            <a:ext cx="8470800" cy="4154984"/>
          </a:xfrm>
          <a:prstGeom prst="rect">
            <a:avLst/>
          </a:prstGeom>
          <a:noFill/>
        </p:spPr>
        <p:txBody>
          <a:bodyPr wrap="square" rtlCol="0">
            <a:spAutoFit/>
          </a:bodyPr>
          <a:lstStyle/>
          <a:p>
            <a:r>
              <a:rPr lang="en-US" sz="4400" dirty="0"/>
              <a:t>You’ll hear and see two discussions. Which one is better? Why?</a:t>
            </a:r>
          </a:p>
          <a:p>
            <a:endParaRPr lang="en-US" sz="4400" dirty="0"/>
          </a:p>
          <a:p>
            <a:r>
              <a:rPr lang="en-US" sz="4400" dirty="0"/>
              <a:t>Be ready to share your ideas and reasons with your class.</a:t>
            </a:r>
          </a:p>
          <a:p>
            <a:r>
              <a:rPr lang="en-US" sz="4400" dirty="0"/>
              <a:t>  </a:t>
            </a:r>
            <a:endParaRPr lang="en-US" sz="3200" dirty="0"/>
          </a:p>
        </p:txBody>
      </p:sp>
    </p:spTree>
    <p:extLst>
      <p:ext uri="{BB962C8B-B14F-4D97-AF65-F5344CB8AC3E}">
        <p14:creationId xmlns:p14="http://schemas.microsoft.com/office/powerpoint/2010/main" val="1648679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000" y="370929"/>
            <a:ext cx="8795265" cy="769441"/>
          </a:xfrm>
          <a:prstGeom prst="rect">
            <a:avLst/>
          </a:prstGeom>
          <a:noFill/>
        </p:spPr>
        <p:txBody>
          <a:bodyPr wrap="square" rtlCol="0">
            <a:spAutoFit/>
          </a:bodyPr>
          <a:lstStyle/>
          <a:p>
            <a:r>
              <a:rPr lang="en-US" sz="4400" b="1" dirty="0">
                <a:solidFill>
                  <a:schemeClr val="tx2"/>
                </a:solidFill>
              </a:rPr>
              <a:t>Which discussion is better, and why?</a:t>
            </a:r>
            <a:endParaRPr lang="en-US" sz="4400" dirty="0">
              <a:solidFill>
                <a:srgbClr val="FF0000"/>
              </a:solidFill>
              <a:latin typeface="Stencil" pitchFamily="82" charset="0"/>
            </a:endParaRPr>
          </a:p>
        </p:txBody>
      </p:sp>
      <p:sp>
        <p:nvSpPr>
          <p:cNvPr id="5" name="TextBox 4"/>
          <p:cNvSpPr txBox="1"/>
          <p:nvPr/>
        </p:nvSpPr>
        <p:spPr>
          <a:xfrm>
            <a:off x="378232" y="1140370"/>
            <a:ext cx="8470800" cy="5201424"/>
          </a:xfrm>
          <a:prstGeom prst="rect">
            <a:avLst/>
          </a:prstGeom>
          <a:noFill/>
        </p:spPr>
        <p:txBody>
          <a:bodyPr wrap="square" rtlCol="0">
            <a:spAutoFit/>
          </a:bodyPr>
          <a:lstStyle/>
          <a:p>
            <a:r>
              <a:rPr lang="en-US" sz="4400" dirty="0"/>
              <a:t># 1</a:t>
            </a:r>
          </a:p>
          <a:p>
            <a:pPr marL="1716088" indent="-1716088"/>
            <a:r>
              <a:rPr lang="en-US" sz="3200" dirty="0"/>
              <a:t>Kaylie: 	I think that parents should limit their screen time to no more than 2 hours a day.</a:t>
            </a:r>
          </a:p>
          <a:p>
            <a:pPr marL="1716088" indent="-1716088"/>
            <a:r>
              <a:rPr lang="en-US" sz="3200" dirty="0"/>
              <a:t>Santiago: 	I agree.  </a:t>
            </a:r>
          </a:p>
          <a:p>
            <a:pPr marL="1716088" indent="-1716088"/>
            <a:r>
              <a:rPr lang="en-US" sz="3200" dirty="0"/>
              <a:t>Clara:	I kind of think that there really doesn’t need to be a limit.</a:t>
            </a:r>
          </a:p>
          <a:p>
            <a:pPr marL="1716088" indent="-1716088"/>
            <a:r>
              <a:rPr lang="en-US" sz="3200" dirty="0"/>
              <a:t>Kaylie: 	So, we have two different ideas.  Santiago and I think there should be a limit, and you don’t think so.</a:t>
            </a:r>
          </a:p>
        </p:txBody>
      </p:sp>
      <p:sp>
        <p:nvSpPr>
          <p:cNvPr id="2" name="Slide Number Placeholder 1"/>
          <p:cNvSpPr>
            <a:spLocks noGrp="1"/>
          </p:cNvSpPr>
          <p:nvPr>
            <p:ph type="sldNum" sz="quarter" idx="12"/>
          </p:nvPr>
        </p:nvSpPr>
        <p:spPr/>
        <p:txBody>
          <a:bodyPr/>
          <a:lstStyle/>
          <a:p>
            <a:fld id="{DB9D8127-5DF4-714C-9C2D-6A4C1011A348}" type="slidenum">
              <a:rPr lang="en-US" smtClean="0"/>
              <a:pPr/>
              <a:t>26</a:t>
            </a:fld>
            <a:endParaRPr lang="en-US"/>
          </a:p>
        </p:txBody>
      </p:sp>
    </p:spTree>
    <p:extLst>
      <p:ext uri="{BB962C8B-B14F-4D97-AF65-F5344CB8AC3E}">
        <p14:creationId xmlns:p14="http://schemas.microsoft.com/office/powerpoint/2010/main" val="3421576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000" y="149909"/>
            <a:ext cx="8795265" cy="769441"/>
          </a:xfrm>
          <a:prstGeom prst="rect">
            <a:avLst/>
          </a:prstGeom>
          <a:noFill/>
        </p:spPr>
        <p:txBody>
          <a:bodyPr wrap="square" rtlCol="0">
            <a:spAutoFit/>
          </a:bodyPr>
          <a:lstStyle/>
          <a:p>
            <a:r>
              <a:rPr lang="en-US" sz="4400" b="1" dirty="0">
                <a:solidFill>
                  <a:schemeClr val="tx2"/>
                </a:solidFill>
              </a:rPr>
              <a:t>Which discussion is better, and why?</a:t>
            </a:r>
            <a:endParaRPr lang="en-US" sz="4400" dirty="0">
              <a:solidFill>
                <a:srgbClr val="FF0000"/>
              </a:solidFill>
              <a:latin typeface="Stencil" pitchFamily="82" charset="0"/>
            </a:endParaRPr>
          </a:p>
        </p:txBody>
      </p:sp>
      <p:sp>
        <p:nvSpPr>
          <p:cNvPr id="2" name="Slide Number Placeholder 1"/>
          <p:cNvSpPr>
            <a:spLocks noGrp="1"/>
          </p:cNvSpPr>
          <p:nvPr>
            <p:ph type="sldNum" sz="quarter" idx="12"/>
          </p:nvPr>
        </p:nvSpPr>
        <p:spPr/>
        <p:txBody>
          <a:bodyPr/>
          <a:lstStyle/>
          <a:p>
            <a:fld id="{DB9D8127-5DF4-714C-9C2D-6A4C1011A348}" type="slidenum">
              <a:rPr lang="en-US" smtClean="0"/>
              <a:pPr/>
              <a:t>27</a:t>
            </a:fld>
            <a:endParaRPr lang="en-US"/>
          </a:p>
        </p:txBody>
      </p:sp>
      <p:sp>
        <p:nvSpPr>
          <p:cNvPr id="6" name="TextBox 5"/>
          <p:cNvSpPr txBox="1"/>
          <p:nvPr/>
        </p:nvSpPr>
        <p:spPr>
          <a:xfrm>
            <a:off x="378232" y="904395"/>
            <a:ext cx="8470800" cy="5970865"/>
          </a:xfrm>
          <a:prstGeom prst="rect">
            <a:avLst/>
          </a:prstGeom>
          <a:noFill/>
        </p:spPr>
        <p:txBody>
          <a:bodyPr wrap="square" rtlCol="0">
            <a:spAutoFit/>
          </a:bodyPr>
          <a:lstStyle/>
          <a:p>
            <a:r>
              <a:rPr lang="en-US" sz="4400" dirty="0"/>
              <a:t># 2</a:t>
            </a:r>
          </a:p>
          <a:p>
            <a:pPr marL="1377950" indent="-1377950"/>
            <a:r>
              <a:rPr lang="en-US" sz="2600" dirty="0"/>
              <a:t>Troy: 	I think that parents should limit their screen time to no more than 2 hours a day.</a:t>
            </a:r>
          </a:p>
          <a:p>
            <a:pPr marL="1377950" indent="-1377950"/>
            <a:r>
              <a:rPr lang="en-US" sz="2600" dirty="0"/>
              <a:t>Jasmine: 	Why do you think so? </a:t>
            </a:r>
          </a:p>
          <a:p>
            <a:pPr marL="1377950" indent="-1377950"/>
            <a:r>
              <a:rPr lang="en-US" sz="2600" dirty="0"/>
              <a:t>Troy: 	Well, if you spend so much time sitting and looking at the screen, you don’t get enough exercise, and the report we read showed that kids need a lot of exercise to be healthy.  </a:t>
            </a:r>
          </a:p>
          <a:p>
            <a:pPr marL="1377950" indent="-1377950"/>
            <a:r>
              <a:rPr lang="en-US" sz="2600" dirty="0"/>
              <a:t>Jasmine: 	Oh, I didn’t think of that.</a:t>
            </a:r>
          </a:p>
          <a:p>
            <a:pPr marL="1377950" indent="-1377950"/>
            <a:r>
              <a:rPr lang="en-US" sz="2600" dirty="0"/>
              <a:t>Devon:	I have a different idea.  I don’t think there needs to be a limit, because a lot of what we see is educational, and we can learn a lot from that.</a:t>
            </a:r>
          </a:p>
          <a:p>
            <a:pPr marL="1377950" indent="-1377950"/>
            <a:r>
              <a:rPr lang="en-US" sz="2600" dirty="0"/>
              <a:t>Jasmine: 	OK, so we have two different ideas, and we all have some good reasons.</a:t>
            </a:r>
          </a:p>
        </p:txBody>
      </p:sp>
    </p:spTree>
    <p:extLst>
      <p:ext uri="{BB962C8B-B14F-4D97-AF65-F5344CB8AC3E}">
        <p14:creationId xmlns:p14="http://schemas.microsoft.com/office/powerpoint/2010/main" val="3815768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000" y="149909"/>
            <a:ext cx="8795265" cy="769441"/>
          </a:xfrm>
          <a:prstGeom prst="rect">
            <a:avLst/>
          </a:prstGeom>
          <a:noFill/>
        </p:spPr>
        <p:txBody>
          <a:bodyPr wrap="square" rtlCol="0">
            <a:spAutoFit/>
          </a:bodyPr>
          <a:lstStyle/>
          <a:p>
            <a:r>
              <a:rPr lang="en-US" sz="4400" b="1" dirty="0">
                <a:solidFill>
                  <a:schemeClr val="tx2"/>
                </a:solidFill>
              </a:rPr>
              <a:t>Which discussion is better, and why?</a:t>
            </a:r>
            <a:endParaRPr lang="en-US" sz="4400" dirty="0">
              <a:solidFill>
                <a:srgbClr val="FF0000"/>
              </a:solidFill>
              <a:latin typeface="Stencil" pitchFamily="82" charset="0"/>
            </a:endParaRPr>
          </a:p>
        </p:txBody>
      </p:sp>
      <p:sp>
        <p:nvSpPr>
          <p:cNvPr id="2" name="Slide Number Placeholder 1"/>
          <p:cNvSpPr>
            <a:spLocks noGrp="1"/>
          </p:cNvSpPr>
          <p:nvPr>
            <p:ph type="sldNum" sz="quarter" idx="12"/>
          </p:nvPr>
        </p:nvSpPr>
        <p:spPr/>
        <p:txBody>
          <a:bodyPr/>
          <a:lstStyle/>
          <a:p>
            <a:fld id="{DB9D8127-5DF4-714C-9C2D-6A4C1011A348}" type="slidenum">
              <a:rPr lang="en-US" smtClean="0"/>
              <a:pPr/>
              <a:t>28</a:t>
            </a:fld>
            <a:endParaRPr lang="en-US"/>
          </a:p>
        </p:txBody>
      </p:sp>
      <p:sp>
        <p:nvSpPr>
          <p:cNvPr id="5" name="TextBox 4"/>
          <p:cNvSpPr txBox="1"/>
          <p:nvPr/>
        </p:nvSpPr>
        <p:spPr>
          <a:xfrm>
            <a:off x="378232" y="1673836"/>
            <a:ext cx="8470800" cy="769441"/>
          </a:xfrm>
          <a:prstGeom prst="rect">
            <a:avLst/>
          </a:prstGeom>
          <a:noFill/>
        </p:spPr>
        <p:txBody>
          <a:bodyPr wrap="square" rtlCol="0">
            <a:spAutoFit/>
          </a:bodyPr>
          <a:lstStyle/>
          <a:p>
            <a:r>
              <a:rPr lang="en-US" sz="4400" dirty="0"/>
              <a:t>#1 or #2 ?</a:t>
            </a:r>
            <a:endParaRPr lang="en-US" sz="2600" dirty="0"/>
          </a:p>
        </p:txBody>
      </p:sp>
    </p:spTree>
    <p:extLst>
      <p:ext uri="{BB962C8B-B14F-4D97-AF65-F5344CB8AC3E}">
        <p14:creationId xmlns:p14="http://schemas.microsoft.com/office/powerpoint/2010/main" val="262186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8751178" cy="769441"/>
          </a:xfrm>
          <a:prstGeom prst="rect">
            <a:avLst/>
          </a:prstGeom>
          <a:noFill/>
        </p:spPr>
        <p:txBody>
          <a:bodyPr wrap="none" rtlCol="0">
            <a:spAutoFit/>
          </a:bodyPr>
          <a:lstStyle/>
          <a:p>
            <a:r>
              <a:rPr lang="en-US" sz="4400" b="1" dirty="0">
                <a:solidFill>
                  <a:schemeClr val="tx2"/>
                </a:solidFill>
              </a:rPr>
              <a:t>Which discussion is better, and why?</a:t>
            </a:r>
            <a:endParaRPr lang="en-US" sz="4400" dirty="0">
              <a:solidFill>
                <a:srgbClr val="FF0000"/>
              </a:solidFill>
              <a:latin typeface="Stencil" pitchFamily="82" charset="0"/>
            </a:endParaRPr>
          </a:p>
        </p:txBody>
      </p:sp>
      <p:sp>
        <p:nvSpPr>
          <p:cNvPr id="2" name="Slide Number Placeholder 1"/>
          <p:cNvSpPr>
            <a:spLocks noGrp="1"/>
          </p:cNvSpPr>
          <p:nvPr>
            <p:ph type="sldNum" sz="quarter" idx="12"/>
          </p:nvPr>
        </p:nvSpPr>
        <p:spPr/>
        <p:txBody>
          <a:bodyPr/>
          <a:lstStyle/>
          <a:p>
            <a:fld id="{DB9D8127-5DF4-714C-9C2D-6A4C1011A348}" type="slidenum">
              <a:rPr lang="en-US" smtClean="0"/>
              <a:pPr/>
              <a:t>29</a:t>
            </a:fld>
            <a:endParaRPr lang="en-US"/>
          </a:p>
        </p:txBody>
      </p:sp>
      <p:sp>
        <p:nvSpPr>
          <p:cNvPr id="24" name="TextBox 23"/>
          <p:cNvSpPr txBox="1"/>
          <p:nvPr/>
        </p:nvSpPr>
        <p:spPr>
          <a:xfrm>
            <a:off x="378232" y="1140370"/>
            <a:ext cx="8470800" cy="4154984"/>
          </a:xfrm>
          <a:prstGeom prst="rect">
            <a:avLst/>
          </a:prstGeom>
          <a:noFill/>
        </p:spPr>
        <p:txBody>
          <a:bodyPr wrap="square" rtlCol="0">
            <a:spAutoFit/>
          </a:bodyPr>
          <a:lstStyle/>
          <a:p>
            <a:r>
              <a:rPr lang="en-US" sz="4400" dirty="0"/>
              <a:t>Now we’ll compare discussions #2 and #3 in the same way.</a:t>
            </a:r>
          </a:p>
          <a:p>
            <a:endParaRPr lang="en-US" sz="4400" dirty="0"/>
          </a:p>
          <a:p>
            <a:r>
              <a:rPr lang="en-US" sz="4400" dirty="0"/>
              <a:t>As before, be ready to share your ideas and reasons with the class.</a:t>
            </a:r>
          </a:p>
          <a:p>
            <a:r>
              <a:rPr lang="en-US" sz="4400" dirty="0"/>
              <a:t>  </a:t>
            </a:r>
            <a:endParaRPr lang="en-US" sz="3200" dirty="0"/>
          </a:p>
        </p:txBody>
      </p:sp>
    </p:spTree>
    <p:extLst>
      <p:ext uri="{BB962C8B-B14F-4D97-AF65-F5344CB8AC3E}">
        <p14:creationId xmlns:p14="http://schemas.microsoft.com/office/powerpoint/2010/main" val="138467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6751720" cy="769441"/>
          </a:xfrm>
          <a:prstGeom prst="rect">
            <a:avLst/>
          </a:prstGeom>
          <a:noFill/>
        </p:spPr>
        <p:txBody>
          <a:bodyPr wrap="none" rtlCol="0">
            <a:spAutoFit/>
          </a:bodyPr>
          <a:lstStyle/>
          <a:p>
            <a:r>
              <a:rPr lang="en-US" sz="4400" b="1" dirty="0">
                <a:solidFill>
                  <a:schemeClr val="tx2"/>
                </a:solidFill>
              </a:rPr>
              <a:t>Components &amp; Mechanisms</a:t>
            </a:r>
            <a:endParaRPr lang="en-US" sz="4400" dirty="0">
              <a:solidFill>
                <a:srgbClr val="FF0000"/>
              </a:solidFill>
              <a:latin typeface="Stencil" pitchFamily="82" charset="0"/>
            </a:endParaRPr>
          </a:p>
        </p:txBody>
      </p:sp>
      <p:sp>
        <p:nvSpPr>
          <p:cNvPr id="5" name="TextBox 4"/>
          <p:cNvSpPr txBox="1"/>
          <p:nvPr/>
        </p:nvSpPr>
        <p:spPr>
          <a:xfrm>
            <a:off x="216001" y="1088609"/>
            <a:ext cx="8470800" cy="3877985"/>
          </a:xfrm>
          <a:prstGeom prst="rect">
            <a:avLst/>
          </a:prstGeom>
          <a:noFill/>
        </p:spPr>
        <p:txBody>
          <a:bodyPr wrap="square" rtlCol="0">
            <a:spAutoFit/>
          </a:bodyPr>
          <a:lstStyle/>
          <a:p>
            <a:pPr>
              <a:spcAft>
                <a:spcPts val="1200"/>
              </a:spcAft>
            </a:pPr>
            <a:endParaRPr lang="en-US" sz="3600" dirty="0">
              <a:solidFill>
                <a:schemeClr val="accent3">
                  <a:lumMod val="75000"/>
                </a:schemeClr>
              </a:solidFill>
            </a:endParaRPr>
          </a:p>
          <a:p>
            <a:pPr>
              <a:spcAft>
                <a:spcPts val="1200"/>
              </a:spcAft>
            </a:pPr>
            <a:r>
              <a:rPr lang="en-US" sz="3600" dirty="0">
                <a:solidFill>
                  <a:schemeClr val="accent3">
                    <a:lumMod val="75000"/>
                  </a:schemeClr>
                </a:solidFill>
              </a:rPr>
              <a:t>Algae</a:t>
            </a:r>
            <a:r>
              <a:rPr lang="en-US" sz="3600" dirty="0"/>
              <a:t>, </a:t>
            </a:r>
            <a:r>
              <a:rPr lang="en-US" sz="3600" dirty="0">
                <a:solidFill>
                  <a:schemeClr val="accent1"/>
                </a:solidFill>
              </a:rPr>
              <a:t>decreasing air</a:t>
            </a:r>
            <a:r>
              <a:rPr lang="en-US" sz="3600" dirty="0"/>
              <a:t>, </a:t>
            </a:r>
            <a:r>
              <a:rPr lang="en-US" sz="3600" dirty="0">
                <a:solidFill>
                  <a:schemeClr val="tx2"/>
                </a:solidFill>
              </a:rPr>
              <a:t>dissolved air</a:t>
            </a:r>
            <a:r>
              <a:rPr lang="en-US" sz="3600" dirty="0"/>
              <a:t>,</a:t>
            </a:r>
            <a:br>
              <a:rPr lang="en-US" sz="3600" dirty="0"/>
            </a:br>
            <a:r>
              <a:rPr lang="en-US" sz="3600" dirty="0">
                <a:solidFill>
                  <a:schemeClr val="accent2"/>
                </a:solidFill>
              </a:rPr>
              <a:t>fish</a:t>
            </a:r>
            <a:r>
              <a:rPr lang="en-US" sz="3600" dirty="0"/>
              <a:t>, </a:t>
            </a:r>
            <a:r>
              <a:rPr lang="en-US" sz="3600" dirty="0">
                <a:solidFill>
                  <a:schemeClr val="accent4"/>
                </a:solidFill>
              </a:rPr>
              <a:t>growing</a:t>
            </a:r>
            <a:r>
              <a:rPr lang="en-US" sz="3600" dirty="0"/>
              <a:t>, </a:t>
            </a:r>
            <a:r>
              <a:rPr lang="en-US" sz="3600" dirty="0">
                <a:solidFill>
                  <a:schemeClr val="accent6">
                    <a:lumMod val="75000"/>
                  </a:schemeClr>
                </a:solidFill>
              </a:rPr>
              <a:t>suffocating</a:t>
            </a:r>
            <a:endParaRPr lang="en-US" sz="3600" dirty="0"/>
          </a:p>
          <a:p>
            <a:pPr marL="457200" indent="-457200">
              <a:spcAft>
                <a:spcPts val="1200"/>
              </a:spcAft>
              <a:buFont typeface="Arial" panose="020B0604020202020204" pitchFamily="34" charset="0"/>
              <a:buChar char="•"/>
            </a:pPr>
            <a:endParaRPr lang="en-US" sz="3600" dirty="0"/>
          </a:p>
          <a:p>
            <a:pPr marL="457200" indent="-457200">
              <a:spcAft>
                <a:spcPts val="1200"/>
              </a:spcAft>
              <a:buFont typeface="Arial" panose="020B0604020202020204" pitchFamily="34" charset="0"/>
              <a:buChar char="•"/>
            </a:pPr>
            <a:r>
              <a:rPr lang="en-US" sz="3600" dirty="0"/>
              <a:t>How did you decide which was a component and which was a mechanism?</a:t>
            </a:r>
          </a:p>
        </p:txBody>
      </p:sp>
      <p:sp>
        <p:nvSpPr>
          <p:cNvPr id="2" name="Slide Number Placeholder 1"/>
          <p:cNvSpPr>
            <a:spLocks noGrp="1"/>
          </p:cNvSpPr>
          <p:nvPr>
            <p:ph type="sldNum" sz="quarter" idx="12"/>
          </p:nvPr>
        </p:nvSpPr>
        <p:spPr/>
        <p:txBody>
          <a:bodyPr/>
          <a:lstStyle/>
          <a:p>
            <a:fld id="{DB9D8127-5DF4-714C-9C2D-6A4C1011A348}" type="slidenum">
              <a:rPr lang="en-US" smtClean="0"/>
              <a:pPr/>
              <a:t>3</a:t>
            </a:fld>
            <a:endParaRPr lang="en-US" dirty="0"/>
          </a:p>
        </p:txBody>
      </p:sp>
      <p:pic>
        <p:nvPicPr>
          <p:cNvPr id="14" name="Picture 13">
            <a:extLst>
              <a:ext uri="{FF2B5EF4-FFF2-40B4-BE49-F238E27FC236}">
                <a16:creationId xmlns:a16="http://schemas.microsoft.com/office/drawing/2014/main" id="{5A26C4AD-9751-45AE-B1CE-1782CB1464C8}"/>
              </a:ext>
            </a:extLst>
          </p:cNvPr>
          <p:cNvPicPr>
            <a:picLocks noChangeAspect="1"/>
          </p:cNvPicPr>
          <p:nvPr/>
        </p:nvPicPr>
        <p:blipFill>
          <a:blip r:embed="rId3"/>
          <a:stretch>
            <a:fillRect/>
          </a:stretch>
        </p:blipFill>
        <p:spPr>
          <a:xfrm rot="20905839">
            <a:off x="7368248" y="439067"/>
            <a:ext cx="1774758" cy="390869"/>
          </a:xfrm>
          <a:prstGeom prst="rect">
            <a:avLst/>
          </a:prstGeom>
        </p:spPr>
      </p:pic>
      <p:pic>
        <p:nvPicPr>
          <p:cNvPr id="15" name="Picture 14">
            <a:extLst>
              <a:ext uri="{FF2B5EF4-FFF2-40B4-BE49-F238E27FC236}">
                <a16:creationId xmlns:a16="http://schemas.microsoft.com/office/drawing/2014/main" id="{E3B97574-DFF5-44B9-8EC2-AF7EF5544B47}"/>
              </a:ext>
            </a:extLst>
          </p:cNvPr>
          <p:cNvPicPr>
            <a:picLocks noChangeAspect="1"/>
          </p:cNvPicPr>
          <p:nvPr/>
        </p:nvPicPr>
        <p:blipFill>
          <a:blip r:embed="rId4"/>
          <a:stretch>
            <a:fillRect/>
          </a:stretch>
        </p:blipFill>
        <p:spPr>
          <a:xfrm rot="1792634">
            <a:off x="7338714" y="9347"/>
            <a:ext cx="1813654" cy="450287"/>
          </a:xfrm>
          <a:prstGeom prst="rect">
            <a:avLst/>
          </a:prstGeom>
        </p:spPr>
      </p:pic>
    </p:spTree>
    <p:extLst>
      <p:ext uri="{BB962C8B-B14F-4D97-AF65-F5344CB8AC3E}">
        <p14:creationId xmlns:p14="http://schemas.microsoft.com/office/powerpoint/2010/main" val="3081129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000" y="134954"/>
            <a:ext cx="8795265" cy="769441"/>
          </a:xfrm>
          <a:prstGeom prst="rect">
            <a:avLst/>
          </a:prstGeom>
          <a:noFill/>
        </p:spPr>
        <p:txBody>
          <a:bodyPr wrap="square" rtlCol="0">
            <a:spAutoFit/>
          </a:bodyPr>
          <a:lstStyle/>
          <a:p>
            <a:r>
              <a:rPr lang="en-US" sz="4400" b="1" dirty="0">
                <a:solidFill>
                  <a:schemeClr val="tx2"/>
                </a:solidFill>
              </a:rPr>
              <a:t>Now compare #2 and #3.</a:t>
            </a:r>
            <a:endParaRPr lang="en-US" sz="4400" dirty="0">
              <a:solidFill>
                <a:srgbClr val="FF0000"/>
              </a:solidFill>
              <a:latin typeface="Stencil" pitchFamily="82" charset="0"/>
            </a:endParaRPr>
          </a:p>
        </p:txBody>
      </p:sp>
      <p:sp>
        <p:nvSpPr>
          <p:cNvPr id="2" name="Slide Number Placeholder 1"/>
          <p:cNvSpPr>
            <a:spLocks noGrp="1"/>
          </p:cNvSpPr>
          <p:nvPr>
            <p:ph type="sldNum" sz="quarter" idx="12"/>
          </p:nvPr>
        </p:nvSpPr>
        <p:spPr/>
        <p:txBody>
          <a:bodyPr/>
          <a:lstStyle/>
          <a:p>
            <a:fld id="{DB9D8127-5DF4-714C-9C2D-6A4C1011A348}" type="slidenum">
              <a:rPr lang="en-US" smtClean="0"/>
              <a:pPr/>
              <a:t>30</a:t>
            </a:fld>
            <a:endParaRPr lang="en-US"/>
          </a:p>
        </p:txBody>
      </p:sp>
      <p:sp>
        <p:nvSpPr>
          <p:cNvPr id="6" name="TextBox 5"/>
          <p:cNvSpPr txBox="1"/>
          <p:nvPr/>
        </p:nvSpPr>
        <p:spPr>
          <a:xfrm>
            <a:off x="378232" y="904395"/>
            <a:ext cx="8470800" cy="5970865"/>
          </a:xfrm>
          <a:prstGeom prst="rect">
            <a:avLst/>
          </a:prstGeom>
          <a:noFill/>
        </p:spPr>
        <p:txBody>
          <a:bodyPr wrap="square" rtlCol="0">
            <a:spAutoFit/>
          </a:bodyPr>
          <a:lstStyle/>
          <a:p>
            <a:r>
              <a:rPr lang="en-US" sz="4400" dirty="0"/>
              <a:t># 2</a:t>
            </a:r>
          </a:p>
          <a:p>
            <a:pPr marL="1377950" indent="-1377950"/>
            <a:r>
              <a:rPr lang="en-US" sz="2600" dirty="0"/>
              <a:t>Troy: 	I think that parents should limit their screen time to no more than 2 hours a day.</a:t>
            </a:r>
          </a:p>
          <a:p>
            <a:pPr marL="1377950" indent="-1377950"/>
            <a:r>
              <a:rPr lang="en-US" sz="2600" dirty="0"/>
              <a:t>Jasmine: 	Why do you think so? </a:t>
            </a:r>
          </a:p>
          <a:p>
            <a:pPr marL="1377950" indent="-1377950"/>
            <a:r>
              <a:rPr lang="en-US" sz="2600" dirty="0"/>
              <a:t>Troy: 	Well, if you spend so much time sitting and looking at the screen, you don’t get enough exercise, and the report we read showed that kids need a lot of exercise to be healthy.  </a:t>
            </a:r>
          </a:p>
          <a:p>
            <a:pPr marL="1377950" indent="-1377950"/>
            <a:r>
              <a:rPr lang="en-US" sz="2600" dirty="0"/>
              <a:t>Jasmine: 	Oh, I didn’t think of that.</a:t>
            </a:r>
          </a:p>
          <a:p>
            <a:pPr marL="1377950" indent="-1377950"/>
            <a:r>
              <a:rPr lang="en-US" sz="2600" dirty="0"/>
              <a:t>Devon:	I have a different idea.  I don’t think there needs to be a limit, because a lot of what we see is educational, and we can learn a lot from that.</a:t>
            </a:r>
          </a:p>
          <a:p>
            <a:pPr marL="1377950" indent="-1377950"/>
            <a:r>
              <a:rPr lang="en-US" sz="2600" dirty="0"/>
              <a:t>Jasmine: 	OK, so we have two different ideas, and we all have some good reasons.</a:t>
            </a:r>
          </a:p>
        </p:txBody>
      </p:sp>
    </p:spTree>
    <p:extLst>
      <p:ext uri="{BB962C8B-B14F-4D97-AF65-F5344CB8AC3E}">
        <p14:creationId xmlns:p14="http://schemas.microsoft.com/office/powerpoint/2010/main" val="1931717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8232" y="-10005"/>
            <a:ext cx="8470800" cy="6786473"/>
          </a:xfrm>
          <a:prstGeom prst="rect">
            <a:avLst/>
          </a:prstGeom>
          <a:noFill/>
        </p:spPr>
        <p:txBody>
          <a:bodyPr wrap="square" rtlCol="0">
            <a:spAutoFit/>
          </a:bodyPr>
          <a:lstStyle/>
          <a:p>
            <a:r>
              <a:rPr lang="en-US" sz="4400" dirty="0"/>
              <a:t># 3</a:t>
            </a:r>
          </a:p>
          <a:p>
            <a:pPr marL="1027113" indent="-1027113"/>
            <a:r>
              <a:rPr lang="en-US" sz="2300" dirty="0"/>
              <a:t>James: 	I think that it would be good if parents say that their children should keep their screen time to no more than 2 hours a day.</a:t>
            </a:r>
          </a:p>
          <a:p>
            <a:pPr marL="1027113" indent="-1027113"/>
            <a:r>
              <a:rPr lang="en-US" sz="2300" dirty="0"/>
              <a:t>Serena: 	Why do you think that? </a:t>
            </a:r>
          </a:p>
          <a:p>
            <a:pPr marL="1027113" indent="-1027113"/>
            <a:r>
              <a:rPr lang="en-US" sz="2300" dirty="0"/>
              <a:t>James:  	One reason is that when you’re on the screen many hours each day, you aren’t getting exercise, and people need a lot of exercise.  </a:t>
            </a:r>
          </a:p>
          <a:p>
            <a:pPr marL="1027113" indent="-1027113"/>
            <a:r>
              <a:rPr lang="en-US" sz="2300" dirty="0"/>
              <a:t>Lia: 	I think that’s a good point, James.  But I think we can still get a lot of exercise even if we spend, like, 2 hours a day on the screen. Like, I can go outside and play for two hours after school, and then still have time in the evening.</a:t>
            </a:r>
          </a:p>
          <a:p>
            <a:pPr marL="1027113" indent="-1027113"/>
            <a:r>
              <a:rPr lang="en-US" sz="2300" dirty="0"/>
              <a:t>James:  	We also read that educational videos help kids learn, and there are lots of good educational games too.  </a:t>
            </a:r>
          </a:p>
          <a:p>
            <a:pPr marL="1027113" indent="-1027113"/>
            <a:r>
              <a:rPr lang="en-US" sz="2300" dirty="0"/>
              <a:t>Serena:	I agree that educational videos are good, and sometimes we get homework that requires us to go online.  </a:t>
            </a:r>
          </a:p>
          <a:p>
            <a:pPr marL="1027113" indent="-1027113"/>
            <a:r>
              <a:rPr lang="en-US" sz="2300" dirty="0"/>
              <a:t>Lia: 	These are really good reasons. Maybe we can decide that the two hours of screen time doesn’t include educational stuff or homework.</a:t>
            </a:r>
          </a:p>
        </p:txBody>
      </p:sp>
      <p:sp>
        <p:nvSpPr>
          <p:cNvPr id="2" name="Slide Number Placeholder 1"/>
          <p:cNvSpPr>
            <a:spLocks noGrp="1"/>
          </p:cNvSpPr>
          <p:nvPr>
            <p:ph type="sldNum" sz="quarter" idx="12"/>
          </p:nvPr>
        </p:nvSpPr>
        <p:spPr/>
        <p:txBody>
          <a:bodyPr/>
          <a:lstStyle/>
          <a:p>
            <a:fld id="{DB9D8127-5DF4-714C-9C2D-6A4C1011A348}" type="slidenum">
              <a:rPr lang="en-US" smtClean="0"/>
              <a:pPr/>
              <a:t>31</a:t>
            </a:fld>
            <a:endParaRPr lang="en-US"/>
          </a:p>
        </p:txBody>
      </p:sp>
    </p:spTree>
    <p:extLst>
      <p:ext uri="{BB962C8B-B14F-4D97-AF65-F5344CB8AC3E}">
        <p14:creationId xmlns:p14="http://schemas.microsoft.com/office/powerpoint/2010/main" val="3726409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000" y="149909"/>
            <a:ext cx="8795265" cy="769441"/>
          </a:xfrm>
          <a:prstGeom prst="rect">
            <a:avLst/>
          </a:prstGeom>
          <a:noFill/>
        </p:spPr>
        <p:txBody>
          <a:bodyPr wrap="square" rtlCol="0">
            <a:spAutoFit/>
          </a:bodyPr>
          <a:lstStyle/>
          <a:p>
            <a:r>
              <a:rPr lang="en-US" sz="4400" b="1" dirty="0">
                <a:solidFill>
                  <a:schemeClr val="tx2"/>
                </a:solidFill>
              </a:rPr>
              <a:t>Which discussion is better, and why?</a:t>
            </a:r>
            <a:endParaRPr lang="en-US" sz="4400" dirty="0">
              <a:solidFill>
                <a:srgbClr val="FF0000"/>
              </a:solidFill>
              <a:latin typeface="Stencil" pitchFamily="82" charset="0"/>
            </a:endParaRPr>
          </a:p>
        </p:txBody>
      </p:sp>
      <p:sp>
        <p:nvSpPr>
          <p:cNvPr id="2" name="Slide Number Placeholder 1"/>
          <p:cNvSpPr>
            <a:spLocks noGrp="1"/>
          </p:cNvSpPr>
          <p:nvPr>
            <p:ph type="sldNum" sz="quarter" idx="12"/>
          </p:nvPr>
        </p:nvSpPr>
        <p:spPr/>
        <p:txBody>
          <a:bodyPr/>
          <a:lstStyle/>
          <a:p>
            <a:fld id="{DB9D8127-5DF4-714C-9C2D-6A4C1011A348}" type="slidenum">
              <a:rPr lang="en-US" smtClean="0"/>
              <a:pPr/>
              <a:t>32</a:t>
            </a:fld>
            <a:endParaRPr lang="en-US"/>
          </a:p>
        </p:txBody>
      </p:sp>
      <p:sp>
        <p:nvSpPr>
          <p:cNvPr id="5" name="TextBox 4"/>
          <p:cNvSpPr txBox="1"/>
          <p:nvPr/>
        </p:nvSpPr>
        <p:spPr>
          <a:xfrm>
            <a:off x="378232" y="1673836"/>
            <a:ext cx="8470800" cy="769441"/>
          </a:xfrm>
          <a:prstGeom prst="rect">
            <a:avLst/>
          </a:prstGeom>
          <a:noFill/>
        </p:spPr>
        <p:txBody>
          <a:bodyPr wrap="square" rtlCol="0">
            <a:spAutoFit/>
          </a:bodyPr>
          <a:lstStyle/>
          <a:p>
            <a:r>
              <a:rPr lang="en-US" sz="4400" dirty="0"/>
              <a:t>#2 or #3 ?</a:t>
            </a:r>
            <a:endParaRPr lang="en-US" sz="2600" dirty="0"/>
          </a:p>
        </p:txBody>
      </p:sp>
    </p:spTree>
    <p:extLst>
      <p:ext uri="{BB962C8B-B14F-4D97-AF65-F5344CB8AC3E}">
        <p14:creationId xmlns:p14="http://schemas.microsoft.com/office/powerpoint/2010/main" val="2411499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690" y="747730"/>
            <a:ext cx="8229600" cy="1143000"/>
          </a:xfrm>
        </p:spPr>
        <p:txBody>
          <a:bodyPr>
            <a:normAutofit/>
          </a:bodyPr>
          <a:lstStyle/>
          <a:p>
            <a:r>
              <a:rPr lang="en-US" sz="4000" b="1" dirty="0">
                <a:solidFill>
                  <a:srgbClr val="800000"/>
                </a:solidFill>
              </a:rPr>
              <a:t>BEFORE YOU GO</a:t>
            </a:r>
          </a:p>
        </p:txBody>
      </p:sp>
      <p:sp>
        <p:nvSpPr>
          <p:cNvPr id="3" name="Content Placeholder 2"/>
          <p:cNvSpPr>
            <a:spLocks noGrp="1"/>
          </p:cNvSpPr>
          <p:nvPr>
            <p:ph idx="1"/>
          </p:nvPr>
        </p:nvSpPr>
        <p:spPr>
          <a:xfrm>
            <a:off x="3822700" y="1830387"/>
            <a:ext cx="5092700" cy="4525963"/>
          </a:xfrm>
        </p:spPr>
        <p:txBody>
          <a:bodyPr>
            <a:normAutofit/>
          </a:bodyPr>
          <a:lstStyle/>
          <a:p>
            <a:pPr marL="0" indent="0">
              <a:buNone/>
            </a:pPr>
            <a:endParaRPr lang="en-US" dirty="0"/>
          </a:p>
          <a:p>
            <a:pPr marL="0" indent="0">
              <a:buNone/>
            </a:pPr>
            <a:r>
              <a:rPr lang="en-US" dirty="0"/>
              <a:t>What makes a group discussion a good discussion? </a:t>
            </a:r>
          </a:p>
        </p:txBody>
      </p:sp>
      <p:sp>
        <p:nvSpPr>
          <p:cNvPr id="4" name="Slide Number Placeholder 3"/>
          <p:cNvSpPr>
            <a:spLocks noGrp="1"/>
          </p:cNvSpPr>
          <p:nvPr>
            <p:ph type="sldNum" sz="quarter" idx="12"/>
          </p:nvPr>
        </p:nvSpPr>
        <p:spPr/>
        <p:txBody>
          <a:bodyPr/>
          <a:lstStyle/>
          <a:p>
            <a:fld id="{DB9D8127-5DF4-714C-9C2D-6A4C1011A348}" type="slidenum">
              <a:rPr lang="en-US" smtClean="0"/>
              <a:pPr/>
              <a:t>33</a:t>
            </a:fld>
            <a:endParaRPr lang="en-US" dirty="0"/>
          </a:p>
        </p:txBody>
      </p:sp>
      <p:sp>
        <p:nvSpPr>
          <p:cNvPr id="5" name="Rounded Rectangle 4"/>
          <p:cNvSpPr/>
          <p:nvPr/>
        </p:nvSpPr>
        <p:spPr>
          <a:xfrm>
            <a:off x="228600" y="747730"/>
            <a:ext cx="3442648" cy="5411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Complete the </a:t>
            </a:r>
            <a:r>
              <a:rPr lang="en-US" sz="2800" b="1" u="sng" dirty="0"/>
              <a:t>BEFORE YOU GO </a:t>
            </a:r>
            <a:r>
              <a:rPr lang="en-US" sz="2800" dirty="0"/>
              <a:t>question</a:t>
            </a:r>
            <a:r>
              <a:rPr lang="en-US" sz="3600" dirty="0"/>
              <a:t>.</a:t>
            </a:r>
          </a:p>
        </p:txBody>
      </p:sp>
    </p:spTree>
    <p:extLst>
      <p:ext uri="{BB962C8B-B14F-4D97-AF65-F5344CB8AC3E}">
        <p14:creationId xmlns:p14="http://schemas.microsoft.com/office/powerpoint/2010/main" val="331769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6751720" cy="769441"/>
          </a:xfrm>
          <a:prstGeom prst="rect">
            <a:avLst/>
          </a:prstGeom>
          <a:noFill/>
        </p:spPr>
        <p:txBody>
          <a:bodyPr wrap="none" rtlCol="0">
            <a:spAutoFit/>
          </a:bodyPr>
          <a:lstStyle/>
          <a:p>
            <a:r>
              <a:rPr lang="en-US" sz="4400" b="1" dirty="0">
                <a:solidFill>
                  <a:schemeClr val="tx2"/>
                </a:solidFill>
              </a:rPr>
              <a:t>Components &amp; Mechanisms</a:t>
            </a:r>
            <a:endParaRPr lang="en-US" sz="4400" dirty="0">
              <a:solidFill>
                <a:srgbClr val="FF0000"/>
              </a:solidFill>
              <a:latin typeface="Stencil" pitchFamily="82" charset="0"/>
            </a:endParaRPr>
          </a:p>
        </p:txBody>
      </p:sp>
      <p:sp>
        <p:nvSpPr>
          <p:cNvPr id="5" name="TextBox 4"/>
          <p:cNvSpPr txBox="1"/>
          <p:nvPr/>
        </p:nvSpPr>
        <p:spPr>
          <a:xfrm>
            <a:off x="216001" y="1088609"/>
            <a:ext cx="8470800" cy="4431983"/>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solidFill>
                  <a:schemeClr val="tx2"/>
                </a:solidFill>
              </a:rPr>
              <a:t>Components</a:t>
            </a:r>
            <a:r>
              <a:rPr lang="en-US" sz="3600" dirty="0"/>
              <a:t> are things or objects. They can be living or non-living </a:t>
            </a:r>
          </a:p>
          <a:p>
            <a:pPr marL="457200" indent="-457200">
              <a:spcAft>
                <a:spcPts val="1200"/>
              </a:spcAft>
              <a:buFont typeface="Arial" panose="020B0604020202020204" pitchFamily="34" charset="0"/>
              <a:buChar char="•"/>
            </a:pPr>
            <a:endParaRPr lang="en-US" sz="3600" dirty="0">
              <a:solidFill>
                <a:schemeClr val="accent6">
                  <a:lumMod val="75000"/>
                </a:schemeClr>
              </a:solidFill>
            </a:endParaRPr>
          </a:p>
          <a:p>
            <a:pPr marL="457200" indent="-457200">
              <a:spcAft>
                <a:spcPts val="1200"/>
              </a:spcAft>
              <a:buFont typeface="Arial" panose="020B0604020202020204" pitchFamily="34" charset="0"/>
              <a:buChar char="•"/>
            </a:pPr>
            <a:endParaRPr lang="en-US" sz="3600" dirty="0">
              <a:solidFill>
                <a:schemeClr val="accent6">
                  <a:lumMod val="75000"/>
                </a:schemeClr>
              </a:solidFill>
            </a:endParaRPr>
          </a:p>
          <a:p>
            <a:pPr marL="457200" indent="-457200">
              <a:spcAft>
                <a:spcPts val="1200"/>
              </a:spcAft>
              <a:buFont typeface="Arial" panose="020B0604020202020204" pitchFamily="34" charset="0"/>
              <a:buChar char="•"/>
            </a:pPr>
            <a:r>
              <a:rPr lang="en-US" sz="3600" dirty="0">
                <a:solidFill>
                  <a:schemeClr val="accent6">
                    <a:lumMod val="75000"/>
                  </a:schemeClr>
                </a:solidFill>
              </a:rPr>
              <a:t>Mechanisms</a:t>
            </a:r>
            <a:r>
              <a:rPr lang="en-US" sz="3600" dirty="0"/>
              <a:t> are actions that components do or cause. They are often processes (things that happen)</a:t>
            </a:r>
          </a:p>
        </p:txBody>
      </p:sp>
      <p:sp>
        <p:nvSpPr>
          <p:cNvPr id="2" name="Slide Number Placeholder 1"/>
          <p:cNvSpPr>
            <a:spLocks noGrp="1"/>
          </p:cNvSpPr>
          <p:nvPr>
            <p:ph type="sldNum" sz="quarter" idx="12"/>
          </p:nvPr>
        </p:nvSpPr>
        <p:spPr/>
        <p:txBody>
          <a:bodyPr/>
          <a:lstStyle/>
          <a:p>
            <a:fld id="{DB9D8127-5DF4-714C-9C2D-6A4C1011A348}" type="slidenum">
              <a:rPr lang="en-US" smtClean="0"/>
              <a:pPr/>
              <a:t>4</a:t>
            </a:fld>
            <a:endParaRPr lang="en-US" dirty="0"/>
          </a:p>
        </p:txBody>
      </p:sp>
      <p:pic>
        <p:nvPicPr>
          <p:cNvPr id="6" name="Picture 5">
            <a:extLst>
              <a:ext uri="{FF2B5EF4-FFF2-40B4-BE49-F238E27FC236}">
                <a16:creationId xmlns:a16="http://schemas.microsoft.com/office/drawing/2014/main" id="{02E0B3C7-F867-4D00-AE38-FC708D714898}"/>
              </a:ext>
            </a:extLst>
          </p:cNvPr>
          <p:cNvPicPr>
            <a:picLocks noChangeAspect="1"/>
          </p:cNvPicPr>
          <p:nvPr/>
        </p:nvPicPr>
        <p:blipFill>
          <a:blip r:embed="rId3"/>
          <a:stretch>
            <a:fillRect/>
          </a:stretch>
        </p:blipFill>
        <p:spPr>
          <a:xfrm>
            <a:off x="3368385" y="2341994"/>
            <a:ext cx="2407227" cy="530163"/>
          </a:xfrm>
          <a:prstGeom prst="rect">
            <a:avLst/>
          </a:prstGeom>
        </p:spPr>
      </p:pic>
      <p:pic>
        <p:nvPicPr>
          <p:cNvPr id="7" name="Picture 6">
            <a:extLst>
              <a:ext uri="{FF2B5EF4-FFF2-40B4-BE49-F238E27FC236}">
                <a16:creationId xmlns:a16="http://schemas.microsoft.com/office/drawing/2014/main" id="{B3AA9C29-F912-44DB-BDCD-590E8A4CFECB}"/>
              </a:ext>
            </a:extLst>
          </p:cNvPr>
          <p:cNvPicPr>
            <a:picLocks noChangeAspect="1"/>
          </p:cNvPicPr>
          <p:nvPr/>
        </p:nvPicPr>
        <p:blipFill>
          <a:blip r:embed="rId4"/>
          <a:stretch>
            <a:fillRect/>
          </a:stretch>
        </p:blipFill>
        <p:spPr>
          <a:xfrm>
            <a:off x="3203863" y="5769391"/>
            <a:ext cx="2736273" cy="679351"/>
          </a:xfrm>
          <a:prstGeom prst="rect">
            <a:avLst/>
          </a:prstGeom>
        </p:spPr>
      </p:pic>
      <p:pic>
        <p:nvPicPr>
          <p:cNvPr id="8" name="Picture 7">
            <a:extLst>
              <a:ext uri="{FF2B5EF4-FFF2-40B4-BE49-F238E27FC236}">
                <a16:creationId xmlns:a16="http://schemas.microsoft.com/office/drawing/2014/main" id="{65DE844D-BC48-497D-9D8D-AA9390A75F49}"/>
              </a:ext>
            </a:extLst>
          </p:cNvPr>
          <p:cNvPicPr>
            <a:picLocks noChangeAspect="1"/>
          </p:cNvPicPr>
          <p:nvPr/>
        </p:nvPicPr>
        <p:blipFill>
          <a:blip r:embed="rId3"/>
          <a:stretch>
            <a:fillRect/>
          </a:stretch>
        </p:blipFill>
        <p:spPr>
          <a:xfrm rot="20905839">
            <a:off x="7368248" y="439067"/>
            <a:ext cx="1774758" cy="390869"/>
          </a:xfrm>
          <a:prstGeom prst="rect">
            <a:avLst/>
          </a:prstGeom>
        </p:spPr>
      </p:pic>
      <p:pic>
        <p:nvPicPr>
          <p:cNvPr id="9" name="Picture 8">
            <a:extLst>
              <a:ext uri="{FF2B5EF4-FFF2-40B4-BE49-F238E27FC236}">
                <a16:creationId xmlns:a16="http://schemas.microsoft.com/office/drawing/2014/main" id="{0CF94146-8A41-4D08-ADC3-81B7DE751EEE}"/>
              </a:ext>
            </a:extLst>
          </p:cNvPr>
          <p:cNvPicPr>
            <a:picLocks noChangeAspect="1"/>
          </p:cNvPicPr>
          <p:nvPr/>
        </p:nvPicPr>
        <p:blipFill>
          <a:blip r:embed="rId4"/>
          <a:stretch>
            <a:fillRect/>
          </a:stretch>
        </p:blipFill>
        <p:spPr>
          <a:xfrm rot="1792634">
            <a:off x="7338714" y="9347"/>
            <a:ext cx="1813654" cy="450287"/>
          </a:xfrm>
          <a:prstGeom prst="rect">
            <a:avLst/>
          </a:prstGeom>
        </p:spPr>
      </p:pic>
    </p:spTree>
    <p:extLst>
      <p:ext uri="{BB962C8B-B14F-4D97-AF65-F5344CB8AC3E}">
        <p14:creationId xmlns:p14="http://schemas.microsoft.com/office/powerpoint/2010/main" val="380044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6751720" cy="769441"/>
          </a:xfrm>
          <a:prstGeom prst="rect">
            <a:avLst/>
          </a:prstGeom>
          <a:noFill/>
        </p:spPr>
        <p:txBody>
          <a:bodyPr wrap="none" rtlCol="0">
            <a:spAutoFit/>
          </a:bodyPr>
          <a:lstStyle/>
          <a:p>
            <a:r>
              <a:rPr lang="en-US" sz="4400" b="1" dirty="0">
                <a:solidFill>
                  <a:schemeClr val="tx2"/>
                </a:solidFill>
              </a:rPr>
              <a:t>Components &amp; Mechanisms</a:t>
            </a:r>
            <a:endParaRPr lang="en-US" sz="4400" dirty="0">
              <a:solidFill>
                <a:srgbClr val="FF0000"/>
              </a:solidFill>
              <a:latin typeface="Stencil" pitchFamily="82" charset="0"/>
            </a:endParaRPr>
          </a:p>
        </p:txBody>
      </p:sp>
      <p:sp>
        <p:nvSpPr>
          <p:cNvPr id="5" name="TextBox 4"/>
          <p:cNvSpPr txBox="1"/>
          <p:nvPr/>
        </p:nvSpPr>
        <p:spPr>
          <a:xfrm>
            <a:off x="216001" y="1088609"/>
            <a:ext cx="8470800" cy="1754326"/>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t>Let’s try a few more examples. Which of the terms below are </a:t>
            </a:r>
            <a:r>
              <a:rPr lang="en-US" sz="3600" dirty="0">
                <a:solidFill>
                  <a:schemeClr val="tx2"/>
                </a:solidFill>
              </a:rPr>
              <a:t>components</a:t>
            </a:r>
            <a:r>
              <a:rPr lang="en-US" sz="3600" dirty="0"/>
              <a:t> and which are </a:t>
            </a:r>
            <a:r>
              <a:rPr lang="en-US" sz="3600" dirty="0">
                <a:solidFill>
                  <a:schemeClr val="accent6">
                    <a:lumMod val="75000"/>
                  </a:schemeClr>
                </a:solidFill>
              </a:rPr>
              <a:t>mechanisms</a:t>
            </a:r>
            <a:r>
              <a:rPr lang="en-US" sz="3600" dirty="0"/>
              <a:t>?</a:t>
            </a:r>
          </a:p>
        </p:txBody>
      </p:sp>
      <p:sp>
        <p:nvSpPr>
          <p:cNvPr id="2" name="Slide Number Placeholder 1"/>
          <p:cNvSpPr>
            <a:spLocks noGrp="1"/>
          </p:cNvSpPr>
          <p:nvPr>
            <p:ph type="sldNum" sz="quarter" idx="12"/>
          </p:nvPr>
        </p:nvSpPr>
        <p:spPr/>
        <p:txBody>
          <a:bodyPr/>
          <a:lstStyle/>
          <a:p>
            <a:fld id="{DB9D8127-5DF4-714C-9C2D-6A4C1011A348}" type="slidenum">
              <a:rPr lang="en-US" smtClean="0"/>
              <a:pPr/>
              <a:t>5</a:t>
            </a:fld>
            <a:endParaRPr lang="en-US" dirty="0"/>
          </a:p>
        </p:txBody>
      </p:sp>
      <p:pic>
        <p:nvPicPr>
          <p:cNvPr id="6" name="Picture 5">
            <a:extLst>
              <a:ext uri="{FF2B5EF4-FFF2-40B4-BE49-F238E27FC236}">
                <a16:creationId xmlns:a16="http://schemas.microsoft.com/office/drawing/2014/main" id="{02E0B3C7-F867-4D00-AE38-FC708D714898}"/>
              </a:ext>
            </a:extLst>
          </p:cNvPr>
          <p:cNvPicPr>
            <a:picLocks noChangeAspect="1"/>
          </p:cNvPicPr>
          <p:nvPr/>
        </p:nvPicPr>
        <p:blipFill>
          <a:blip r:embed="rId3"/>
          <a:stretch>
            <a:fillRect/>
          </a:stretch>
        </p:blipFill>
        <p:spPr>
          <a:xfrm rot="20905839">
            <a:off x="7368248" y="439067"/>
            <a:ext cx="1774758" cy="390869"/>
          </a:xfrm>
          <a:prstGeom prst="rect">
            <a:avLst/>
          </a:prstGeom>
        </p:spPr>
      </p:pic>
      <p:pic>
        <p:nvPicPr>
          <p:cNvPr id="7" name="Picture 6">
            <a:extLst>
              <a:ext uri="{FF2B5EF4-FFF2-40B4-BE49-F238E27FC236}">
                <a16:creationId xmlns:a16="http://schemas.microsoft.com/office/drawing/2014/main" id="{B3AA9C29-F912-44DB-BDCD-590E8A4CFECB}"/>
              </a:ext>
            </a:extLst>
          </p:cNvPr>
          <p:cNvPicPr>
            <a:picLocks noChangeAspect="1"/>
          </p:cNvPicPr>
          <p:nvPr/>
        </p:nvPicPr>
        <p:blipFill>
          <a:blip r:embed="rId4"/>
          <a:stretch>
            <a:fillRect/>
          </a:stretch>
        </p:blipFill>
        <p:spPr>
          <a:xfrm rot="1792634">
            <a:off x="7338714" y="9347"/>
            <a:ext cx="1813654" cy="450287"/>
          </a:xfrm>
          <a:prstGeom prst="rect">
            <a:avLst/>
          </a:prstGeom>
        </p:spPr>
      </p:pic>
      <p:sp>
        <p:nvSpPr>
          <p:cNvPr id="8" name="TextBox 7">
            <a:extLst>
              <a:ext uri="{FF2B5EF4-FFF2-40B4-BE49-F238E27FC236}">
                <a16:creationId xmlns:a16="http://schemas.microsoft.com/office/drawing/2014/main" id="{68C83D81-987F-404B-AC05-5DE5A0A051E0}"/>
              </a:ext>
            </a:extLst>
          </p:cNvPr>
          <p:cNvSpPr txBox="1"/>
          <p:nvPr/>
        </p:nvSpPr>
        <p:spPr>
          <a:xfrm>
            <a:off x="232043" y="3589364"/>
            <a:ext cx="9321030" cy="2215991"/>
          </a:xfrm>
          <a:prstGeom prst="rect">
            <a:avLst/>
          </a:prstGeom>
          <a:noFill/>
        </p:spPr>
        <p:txBody>
          <a:bodyPr wrap="square" numCol="2" rtlCol="0">
            <a:spAutoFit/>
          </a:bodyPr>
          <a:lstStyle/>
          <a:p>
            <a:pPr marL="914400" lvl="1" indent="-457200">
              <a:spcAft>
                <a:spcPts val="1200"/>
              </a:spcAft>
              <a:buFont typeface="Arial" panose="020B0604020202020204" pitchFamily="34" charset="0"/>
              <a:buChar char="•"/>
            </a:pPr>
            <a:r>
              <a:rPr lang="en-US" sz="3600" dirty="0"/>
              <a:t>Causes sleepiness</a:t>
            </a:r>
          </a:p>
          <a:p>
            <a:pPr marL="914400" lvl="1" indent="-457200">
              <a:spcAft>
                <a:spcPts val="1200"/>
              </a:spcAft>
              <a:buFont typeface="Arial" panose="020B0604020202020204" pitchFamily="34" charset="0"/>
              <a:buChar char="•"/>
            </a:pPr>
            <a:r>
              <a:rPr lang="en-US" sz="3600" dirty="0"/>
              <a:t>Dirty pond</a:t>
            </a:r>
          </a:p>
          <a:p>
            <a:pPr marL="914400" lvl="1" indent="-457200">
              <a:spcAft>
                <a:spcPts val="1200"/>
              </a:spcAft>
              <a:buFont typeface="Arial" panose="020B0604020202020204" pitchFamily="34" charset="0"/>
              <a:buChar char="•"/>
            </a:pPr>
            <a:r>
              <a:rPr lang="en-US" sz="3600" dirty="0"/>
              <a:t>Gills</a:t>
            </a:r>
          </a:p>
          <a:p>
            <a:pPr marL="914400" lvl="1" indent="-457200">
              <a:spcAft>
                <a:spcPts val="1200"/>
              </a:spcAft>
              <a:buFont typeface="Arial" panose="020B0604020202020204" pitchFamily="34" charset="0"/>
              <a:buChar char="•"/>
            </a:pPr>
            <a:r>
              <a:rPr lang="en-US" sz="3600" dirty="0"/>
              <a:t>Not breathing</a:t>
            </a:r>
          </a:p>
          <a:p>
            <a:pPr marL="914400" lvl="1" indent="-457200">
              <a:spcAft>
                <a:spcPts val="1200"/>
              </a:spcAft>
              <a:buFont typeface="Arial" panose="020B0604020202020204" pitchFamily="34" charset="0"/>
              <a:buChar char="•"/>
            </a:pPr>
            <a:r>
              <a:rPr lang="en-US" sz="3600" dirty="0"/>
              <a:t>Swimming</a:t>
            </a:r>
          </a:p>
          <a:p>
            <a:pPr marL="914400" lvl="1" indent="-457200">
              <a:spcAft>
                <a:spcPts val="1200"/>
              </a:spcAft>
              <a:buFont typeface="Arial" panose="020B0604020202020204" pitchFamily="34" charset="0"/>
              <a:buChar char="•"/>
            </a:pPr>
            <a:r>
              <a:rPr lang="en-US" sz="3600" dirty="0"/>
              <a:t>Water</a:t>
            </a:r>
          </a:p>
        </p:txBody>
      </p:sp>
    </p:spTree>
    <p:extLst>
      <p:ext uri="{BB962C8B-B14F-4D97-AF65-F5344CB8AC3E}">
        <p14:creationId xmlns:p14="http://schemas.microsoft.com/office/powerpoint/2010/main" val="138051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6751720" cy="769441"/>
          </a:xfrm>
          <a:prstGeom prst="rect">
            <a:avLst/>
          </a:prstGeom>
          <a:noFill/>
        </p:spPr>
        <p:txBody>
          <a:bodyPr wrap="none" rtlCol="0">
            <a:spAutoFit/>
          </a:bodyPr>
          <a:lstStyle/>
          <a:p>
            <a:r>
              <a:rPr lang="en-US" sz="4400" b="1" dirty="0">
                <a:solidFill>
                  <a:schemeClr val="tx2"/>
                </a:solidFill>
              </a:rPr>
              <a:t>Components &amp; Mechanisms</a:t>
            </a:r>
            <a:endParaRPr lang="en-US" sz="4400" dirty="0">
              <a:solidFill>
                <a:srgbClr val="FF0000"/>
              </a:solidFill>
              <a:latin typeface="Stencil" pitchFamily="82" charset="0"/>
            </a:endParaRPr>
          </a:p>
        </p:txBody>
      </p:sp>
      <p:sp>
        <p:nvSpPr>
          <p:cNvPr id="5" name="TextBox 4"/>
          <p:cNvSpPr txBox="1"/>
          <p:nvPr/>
        </p:nvSpPr>
        <p:spPr>
          <a:xfrm>
            <a:off x="216001" y="1088609"/>
            <a:ext cx="8470800" cy="2923877"/>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t>Does the direction of the mechanism arrow matter?</a:t>
            </a:r>
          </a:p>
          <a:p>
            <a:pPr>
              <a:spcAft>
                <a:spcPts val="1200"/>
              </a:spcAft>
            </a:pPr>
            <a:endParaRPr lang="en-US" sz="3600" dirty="0"/>
          </a:p>
          <a:p>
            <a:pPr marL="457200" indent="-457200">
              <a:spcAft>
                <a:spcPts val="1200"/>
              </a:spcAft>
              <a:buFont typeface="Arial" panose="020B0604020202020204" pitchFamily="34" charset="0"/>
              <a:buChar char="•"/>
            </a:pPr>
            <a:endParaRPr lang="en-US" sz="1000" dirty="0"/>
          </a:p>
          <a:p>
            <a:pPr marL="457200" indent="-457200">
              <a:spcAft>
                <a:spcPts val="1200"/>
              </a:spcAft>
              <a:buFont typeface="Arial" panose="020B0604020202020204" pitchFamily="34" charset="0"/>
              <a:buChar char="•"/>
            </a:pPr>
            <a:r>
              <a:rPr lang="en-US" sz="3600" dirty="0"/>
              <a:t>Which of these makes more sense? Why?</a:t>
            </a:r>
          </a:p>
        </p:txBody>
      </p:sp>
      <p:sp>
        <p:nvSpPr>
          <p:cNvPr id="2" name="Slide Number Placeholder 1"/>
          <p:cNvSpPr>
            <a:spLocks noGrp="1"/>
          </p:cNvSpPr>
          <p:nvPr>
            <p:ph type="sldNum" sz="quarter" idx="12"/>
          </p:nvPr>
        </p:nvSpPr>
        <p:spPr/>
        <p:txBody>
          <a:bodyPr/>
          <a:lstStyle/>
          <a:p>
            <a:fld id="{DB9D8127-5DF4-714C-9C2D-6A4C1011A348}" type="slidenum">
              <a:rPr lang="en-US" smtClean="0"/>
              <a:pPr/>
              <a:t>6</a:t>
            </a:fld>
            <a:endParaRPr lang="en-US" dirty="0"/>
          </a:p>
        </p:txBody>
      </p:sp>
      <p:pic>
        <p:nvPicPr>
          <p:cNvPr id="6" name="Picture 5">
            <a:extLst>
              <a:ext uri="{FF2B5EF4-FFF2-40B4-BE49-F238E27FC236}">
                <a16:creationId xmlns:a16="http://schemas.microsoft.com/office/drawing/2014/main" id="{02E0B3C7-F867-4D00-AE38-FC708D714898}"/>
              </a:ext>
            </a:extLst>
          </p:cNvPr>
          <p:cNvPicPr>
            <a:picLocks noChangeAspect="1"/>
          </p:cNvPicPr>
          <p:nvPr/>
        </p:nvPicPr>
        <p:blipFill>
          <a:blip r:embed="rId3"/>
          <a:stretch>
            <a:fillRect/>
          </a:stretch>
        </p:blipFill>
        <p:spPr>
          <a:xfrm rot="20905839">
            <a:off x="7368248" y="439067"/>
            <a:ext cx="1774758" cy="390869"/>
          </a:xfrm>
          <a:prstGeom prst="rect">
            <a:avLst/>
          </a:prstGeom>
        </p:spPr>
      </p:pic>
      <p:pic>
        <p:nvPicPr>
          <p:cNvPr id="7" name="Picture 6">
            <a:extLst>
              <a:ext uri="{FF2B5EF4-FFF2-40B4-BE49-F238E27FC236}">
                <a16:creationId xmlns:a16="http://schemas.microsoft.com/office/drawing/2014/main" id="{B3AA9C29-F912-44DB-BDCD-590E8A4CFECB}"/>
              </a:ext>
            </a:extLst>
          </p:cNvPr>
          <p:cNvPicPr>
            <a:picLocks noChangeAspect="1"/>
          </p:cNvPicPr>
          <p:nvPr/>
        </p:nvPicPr>
        <p:blipFill>
          <a:blip r:embed="rId4"/>
          <a:stretch>
            <a:fillRect/>
          </a:stretch>
        </p:blipFill>
        <p:spPr>
          <a:xfrm rot="1792634">
            <a:off x="7338714" y="9347"/>
            <a:ext cx="1813654" cy="450287"/>
          </a:xfrm>
          <a:prstGeom prst="rect">
            <a:avLst/>
          </a:prstGeom>
        </p:spPr>
      </p:pic>
      <p:pic>
        <p:nvPicPr>
          <p:cNvPr id="9" name="Picture 8">
            <a:extLst>
              <a:ext uri="{FF2B5EF4-FFF2-40B4-BE49-F238E27FC236}">
                <a16:creationId xmlns:a16="http://schemas.microsoft.com/office/drawing/2014/main" id="{92253080-46A2-4B10-A801-5DC383F0511E}"/>
              </a:ext>
            </a:extLst>
          </p:cNvPr>
          <p:cNvPicPr>
            <a:picLocks noChangeAspect="1"/>
          </p:cNvPicPr>
          <p:nvPr/>
        </p:nvPicPr>
        <p:blipFill>
          <a:blip r:embed="rId4"/>
          <a:stretch>
            <a:fillRect/>
          </a:stretch>
        </p:blipFill>
        <p:spPr>
          <a:xfrm>
            <a:off x="1637074" y="2307121"/>
            <a:ext cx="2736273" cy="679351"/>
          </a:xfrm>
          <a:prstGeom prst="rect">
            <a:avLst/>
          </a:prstGeom>
        </p:spPr>
      </p:pic>
      <p:pic>
        <p:nvPicPr>
          <p:cNvPr id="3" name="Picture 2">
            <a:extLst>
              <a:ext uri="{FF2B5EF4-FFF2-40B4-BE49-F238E27FC236}">
                <a16:creationId xmlns:a16="http://schemas.microsoft.com/office/drawing/2014/main" id="{23DC8A7F-EECB-4C76-BAEA-AE27B9F48021}"/>
              </a:ext>
            </a:extLst>
          </p:cNvPr>
          <p:cNvPicPr>
            <a:picLocks noChangeAspect="1"/>
          </p:cNvPicPr>
          <p:nvPr/>
        </p:nvPicPr>
        <p:blipFill>
          <a:blip r:embed="rId5"/>
          <a:stretch>
            <a:fillRect/>
          </a:stretch>
        </p:blipFill>
        <p:spPr>
          <a:xfrm>
            <a:off x="4572000" y="2420936"/>
            <a:ext cx="2507906" cy="451735"/>
          </a:xfrm>
          <a:prstGeom prst="rect">
            <a:avLst/>
          </a:prstGeom>
        </p:spPr>
      </p:pic>
      <p:sp>
        <p:nvSpPr>
          <p:cNvPr id="10" name="Text Placeholder 2">
            <a:extLst>
              <a:ext uri="{FF2B5EF4-FFF2-40B4-BE49-F238E27FC236}">
                <a16:creationId xmlns:a16="http://schemas.microsoft.com/office/drawing/2014/main" id="{A7F67A02-769A-469F-AD6A-C289129F903E}"/>
              </a:ext>
            </a:extLst>
          </p:cNvPr>
          <p:cNvSpPr txBox="1">
            <a:spLocks/>
          </p:cNvSpPr>
          <p:nvPr/>
        </p:nvSpPr>
        <p:spPr>
          <a:xfrm>
            <a:off x="6112041" y="4332158"/>
            <a:ext cx="1705325" cy="46558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cap="none" dirty="0">
                <a:solidFill>
                  <a:schemeClr val="tx2"/>
                </a:solidFill>
                <a:latin typeface="+mj-lt"/>
              </a:rPr>
              <a:t>Dead fish</a:t>
            </a:r>
            <a:endParaRPr lang="en-US" sz="2000" dirty="0">
              <a:solidFill>
                <a:schemeClr val="tx2"/>
              </a:solidFill>
              <a:latin typeface="+mj-lt"/>
            </a:endParaRPr>
          </a:p>
        </p:txBody>
      </p:sp>
      <p:sp>
        <p:nvSpPr>
          <p:cNvPr id="11" name="Text Placeholder 2">
            <a:extLst>
              <a:ext uri="{FF2B5EF4-FFF2-40B4-BE49-F238E27FC236}">
                <a16:creationId xmlns:a16="http://schemas.microsoft.com/office/drawing/2014/main" id="{DFD65A62-2166-4C1F-A6BE-AECFB4996951}"/>
              </a:ext>
            </a:extLst>
          </p:cNvPr>
          <p:cNvSpPr txBox="1">
            <a:spLocks/>
          </p:cNvSpPr>
          <p:nvPr/>
        </p:nvSpPr>
        <p:spPr>
          <a:xfrm>
            <a:off x="465290" y="4271469"/>
            <a:ext cx="2343568" cy="52627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cap="none" dirty="0">
                <a:solidFill>
                  <a:schemeClr val="tx2"/>
                </a:solidFill>
                <a:latin typeface="+mj-lt"/>
              </a:rPr>
              <a:t>Low dissolved air</a:t>
            </a:r>
            <a:endParaRPr lang="en-US" sz="2000" dirty="0">
              <a:solidFill>
                <a:schemeClr val="tx2"/>
              </a:solidFill>
              <a:latin typeface="+mj-lt"/>
            </a:endParaRPr>
          </a:p>
        </p:txBody>
      </p:sp>
      <p:cxnSp>
        <p:nvCxnSpPr>
          <p:cNvPr id="12" name="Straight Arrow Connector 11">
            <a:extLst>
              <a:ext uri="{FF2B5EF4-FFF2-40B4-BE49-F238E27FC236}">
                <a16:creationId xmlns:a16="http://schemas.microsoft.com/office/drawing/2014/main" id="{43834F5C-087B-4AAA-8648-DBC8CBC19CCC}"/>
              </a:ext>
            </a:extLst>
          </p:cNvPr>
          <p:cNvCxnSpPr>
            <a:cxnSpLocks/>
            <a:stCxn id="11" idx="3"/>
            <a:endCxn id="10" idx="1"/>
          </p:cNvCxnSpPr>
          <p:nvPr/>
        </p:nvCxnSpPr>
        <p:spPr>
          <a:xfrm>
            <a:off x="2808858" y="4534604"/>
            <a:ext cx="3303183" cy="30345"/>
          </a:xfrm>
          <a:prstGeom prst="straightConnector1">
            <a:avLst/>
          </a:prstGeom>
          <a:ln w="57150">
            <a:solidFill>
              <a:schemeClr val="accent6">
                <a:lumMod val="75000"/>
              </a:schemeClr>
            </a:solidFill>
            <a:prstDash val="sysDot"/>
            <a:tailEnd type="triangle"/>
          </a:ln>
        </p:spPr>
        <p:style>
          <a:lnRef idx="1">
            <a:schemeClr val="accent6"/>
          </a:lnRef>
          <a:fillRef idx="0">
            <a:schemeClr val="accent6"/>
          </a:fillRef>
          <a:effectRef idx="0">
            <a:schemeClr val="accent6"/>
          </a:effectRef>
          <a:fontRef idx="minor">
            <a:schemeClr val="tx1"/>
          </a:fontRef>
        </p:style>
      </p:cxnSp>
      <p:sp>
        <p:nvSpPr>
          <p:cNvPr id="26" name="Text Placeholder 2">
            <a:extLst>
              <a:ext uri="{FF2B5EF4-FFF2-40B4-BE49-F238E27FC236}">
                <a16:creationId xmlns:a16="http://schemas.microsoft.com/office/drawing/2014/main" id="{AA56D2BE-E4A1-4E66-B5DB-72BA30378F52}"/>
              </a:ext>
            </a:extLst>
          </p:cNvPr>
          <p:cNvSpPr txBox="1">
            <a:spLocks/>
          </p:cNvSpPr>
          <p:nvPr/>
        </p:nvSpPr>
        <p:spPr>
          <a:xfrm>
            <a:off x="6112041" y="5689879"/>
            <a:ext cx="1705325" cy="465581"/>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cap="none" dirty="0">
                <a:solidFill>
                  <a:schemeClr val="tx2"/>
                </a:solidFill>
                <a:latin typeface="+mj-lt"/>
              </a:rPr>
              <a:t>Dead fish</a:t>
            </a:r>
            <a:endParaRPr lang="en-US" sz="2000" dirty="0">
              <a:solidFill>
                <a:schemeClr val="tx2"/>
              </a:solidFill>
              <a:latin typeface="+mj-lt"/>
            </a:endParaRPr>
          </a:p>
        </p:txBody>
      </p:sp>
      <p:sp>
        <p:nvSpPr>
          <p:cNvPr id="27" name="Text Placeholder 2">
            <a:extLst>
              <a:ext uri="{FF2B5EF4-FFF2-40B4-BE49-F238E27FC236}">
                <a16:creationId xmlns:a16="http://schemas.microsoft.com/office/drawing/2014/main" id="{11D19662-0EFD-4A8A-B673-2C03DEC7898E}"/>
              </a:ext>
            </a:extLst>
          </p:cNvPr>
          <p:cNvSpPr txBox="1">
            <a:spLocks/>
          </p:cNvSpPr>
          <p:nvPr/>
        </p:nvSpPr>
        <p:spPr>
          <a:xfrm>
            <a:off x="465290" y="5629190"/>
            <a:ext cx="2343568" cy="526270"/>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cap="none" dirty="0">
                <a:solidFill>
                  <a:schemeClr val="tx2"/>
                </a:solidFill>
                <a:latin typeface="+mj-lt"/>
              </a:rPr>
              <a:t>Low dissolved air</a:t>
            </a:r>
            <a:endParaRPr lang="en-US" sz="2000" dirty="0">
              <a:solidFill>
                <a:schemeClr val="tx2"/>
              </a:solidFill>
              <a:latin typeface="+mj-lt"/>
            </a:endParaRPr>
          </a:p>
        </p:txBody>
      </p:sp>
      <p:cxnSp>
        <p:nvCxnSpPr>
          <p:cNvPr id="28" name="Straight Arrow Connector 27">
            <a:extLst>
              <a:ext uri="{FF2B5EF4-FFF2-40B4-BE49-F238E27FC236}">
                <a16:creationId xmlns:a16="http://schemas.microsoft.com/office/drawing/2014/main" id="{12B809D7-2EC1-490B-8941-D7D93113EDAB}"/>
              </a:ext>
            </a:extLst>
          </p:cNvPr>
          <p:cNvCxnSpPr>
            <a:cxnSpLocks/>
            <a:stCxn id="26" idx="1"/>
            <a:endCxn id="27" idx="3"/>
          </p:cNvCxnSpPr>
          <p:nvPr/>
        </p:nvCxnSpPr>
        <p:spPr>
          <a:xfrm flipH="1" flipV="1">
            <a:off x="2808858" y="5892325"/>
            <a:ext cx="3303183" cy="30345"/>
          </a:xfrm>
          <a:prstGeom prst="straightConnector1">
            <a:avLst/>
          </a:prstGeom>
          <a:ln w="57150">
            <a:solidFill>
              <a:schemeClr val="accent6">
                <a:lumMod val="75000"/>
              </a:schemeClr>
            </a:solidFill>
            <a:prstDash val="sysDot"/>
            <a:tailEnd type="triangle"/>
          </a:ln>
        </p:spPr>
        <p:style>
          <a:lnRef idx="1">
            <a:schemeClr val="accent6"/>
          </a:lnRef>
          <a:fillRef idx="0">
            <a:schemeClr val="accent6"/>
          </a:fillRef>
          <a:effectRef idx="0">
            <a:schemeClr val="accent6"/>
          </a:effectRef>
          <a:fontRef idx="minor">
            <a:schemeClr val="tx1"/>
          </a:fontRef>
        </p:style>
      </p:cxnSp>
      <p:sp>
        <p:nvSpPr>
          <p:cNvPr id="32" name="TextBox 31">
            <a:extLst>
              <a:ext uri="{FF2B5EF4-FFF2-40B4-BE49-F238E27FC236}">
                <a16:creationId xmlns:a16="http://schemas.microsoft.com/office/drawing/2014/main" id="{0366D8FB-3ABA-4866-850D-469F9D6FBF28}"/>
              </a:ext>
            </a:extLst>
          </p:cNvPr>
          <p:cNvSpPr txBox="1"/>
          <p:nvPr/>
        </p:nvSpPr>
        <p:spPr>
          <a:xfrm>
            <a:off x="3406544" y="4573416"/>
            <a:ext cx="1933606" cy="369332"/>
          </a:xfrm>
          <a:prstGeom prst="rect">
            <a:avLst/>
          </a:prstGeom>
          <a:noFill/>
        </p:spPr>
        <p:txBody>
          <a:bodyPr wrap="none" rtlCol="0">
            <a:spAutoFit/>
          </a:bodyPr>
          <a:lstStyle/>
          <a:p>
            <a:r>
              <a:rPr lang="en-US" b="1" dirty="0">
                <a:solidFill>
                  <a:schemeClr val="accent2"/>
                </a:solidFill>
              </a:rPr>
              <a:t>Causes</a:t>
            </a:r>
            <a:r>
              <a:rPr lang="en-US" dirty="0">
                <a:solidFill>
                  <a:schemeClr val="accent2"/>
                </a:solidFill>
              </a:rPr>
              <a:t> suffocation</a:t>
            </a:r>
          </a:p>
        </p:txBody>
      </p:sp>
      <p:sp>
        <p:nvSpPr>
          <p:cNvPr id="33" name="TextBox 32">
            <a:extLst>
              <a:ext uri="{FF2B5EF4-FFF2-40B4-BE49-F238E27FC236}">
                <a16:creationId xmlns:a16="http://schemas.microsoft.com/office/drawing/2014/main" id="{64856F00-BF54-42A0-9291-37088565B818}"/>
              </a:ext>
            </a:extLst>
          </p:cNvPr>
          <p:cNvSpPr txBox="1"/>
          <p:nvPr/>
        </p:nvSpPr>
        <p:spPr>
          <a:xfrm>
            <a:off x="3605197" y="5907497"/>
            <a:ext cx="1933606" cy="369332"/>
          </a:xfrm>
          <a:prstGeom prst="rect">
            <a:avLst/>
          </a:prstGeom>
          <a:noFill/>
        </p:spPr>
        <p:txBody>
          <a:bodyPr wrap="none" rtlCol="0">
            <a:spAutoFit/>
          </a:bodyPr>
          <a:lstStyle/>
          <a:p>
            <a:r>
              <a:rPr lang="en-US" b="1" dirty="0">
                <a:solidFill>
                  <a:schemeClr val="accent2"/>
                </a:solidFill>
              </a:rPr>
              <a:t>Causes</a:t>
            </a:r>
            <a:r>
              <a:rPr lang="en-US" dirty="0">
                <a:solidFill>
                  <a:schemeClr val="accent2"/>
                </a:solidFill>
              </a:rPr>
              <a:t> suffocation</a:t>
            </a:r>
          </a:p>
        </p:txBody>
      </p:sp>
    </p:spTree>
    <p:extLst>
      <p:ext uri="{BB962C8B-B14F-4D97-AF65-F5344CB8AC3E}">
        <p14:creationId xmlns:p14="http://schemas.microsoft.com/office/powerpoint/2010/main" val="38127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5989332" cy="769441"/>
          </a:xfrm>
          <a:prstGeom prst="rect">
            <a:avLst/>
          </a:prstGeom>
          <a:noFill/>
        </p:spPr>
        <p:txBody>
          <a:bodyPr wrap="none" rtlCol="0">
            <a:spAutoFit/>
          </a:bodyPr>
          <a:lstStyle/>
          <a:p>
            <a:r>
              <a:rPr lang="en-US" sz="4400" b="1" dirty="0">
                <a:solidFill>
                  <a:schemeClr val="tx2"/>
                </a:solidFill>
              </a:rPr>
              <a:t>Revising our Class Model</a:t>
            </a:r>
            <a:endParaRPr lang="en-US" sz="4400" dirty="0">
              <a:solidFill>
                <a:srgbClr val="FF0000"/>
              </a:solidFill>
              <a:latin typeface="Stencil" pitchFamily="82" charset="0"/>
            </a:endParaRPr>
          </a:p>
        </p:txBody>
      </p:sp>
      <p:sp>
        <p:nvSpPr>
          <p:cNvPr id="5" name="TextBox 4"/>
          <p:cNvSpPr txBox="1"/>
          <p:nvPr/>
        </p:nvSpPr>
        <p:spPr>
          <a:xfrm>
            <a:off x="216000" y="1088609"/>
            <a:ext cx="8927999" cy="4585871"/>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sym typeface="Wingdings" panose="05000000000000000000" pitchFamily="2" charset="2"/>
              </a:rPr>
              <a:t>Let’s look at our class model!</a:t>
            </a:r>
          </a:p>
          <a:p>
            <a:pPr marL="457200" indent="-457200">
              <a:spcAft>
                <a:spcPts val="1200"/>
              </a:spcAft>
              <a:buFont typeface="Arial" panose="020B0604020202020204" pitchFamily="34" charset="0"/>
              <a:buChar char="•"/>
            </a:pPr>
            <a:r>
              <a:rPr lang="en-US" sz="3600" dirty="0">
                <a:sym typeface="Wingdings" panose="05000000000000000000" pitchFamily="2" charset="2"/>
              </a:rPr>
              <a:t>Based on what we talked about, do we need to change anything?</a:t>
            </a:r>
          </a:p>
          <a:p>
            <a:pPr marL="914400" lvl="1" indent="-457200">
              <a:spcAft>
                <a:spcPts val="1200"/>
              </a:spcAft>
              <a:buFont typeface="Arial" panose="020B0604020202020204" pitchFamily="34" charset="0"/>
              <a:buChar char="•"/>
            </a:pPr>
            <a:r>
              <a:rPr lang="en-US" sz="3600" dirty="0">
                <a:sym typeface="Wingdings" panose="05000000000000000000" pitchFamily="2" charset="2"/>
              </a:rPr>
              <a:t>Is everything in a box really a </a:t>
            </a:r>
            <a:r>
              <a:rPr lang="en-US" sz="3600" dirty="0">
                <a:solidFill>
                  <a:schemeClr val="tx2"/>
                </a:solidFill>
                <a:sym typeface="Wingdings" panose="05000000000000000000" pitchFamily="2" charset="2"/>
              </a:rPr>
              <a:t>component</a:t>
            </a:r>
            <a:r>
              <a:rPr lang="en-US" sz="3600" dirty="0">
                <a:sym typeface="Wingdings" panose="05000000000000000000" pitchFamily="2" charset="2"/>
              </a:rPr>
              <a:t>?</a:t>
            </a:r>
          </a:p>
          <a:p>
            <a:pPr marL="914400" lvl="1" indent="-457200">
              <a:spcAft>
                <a:spcPts val="1200"/>
              </a:spcAft>
              <a:buFont typeface="Arial" panose="020B0604020202020204" pitchFamily="34" charset="0"/>
              <a:buChar char="•"/>
            </a:pPr>
            <a:r>
              <a:rPr lang="en-US" sz="3600" dirty="0">
                <a:sym typeface="Wingdings" panose="05000000000000000000" pitchFamily="2" charset="2"/>
              </a:rPr>
              <a:t>Are our arrows labeled with </a:t>
            </a:r>
            <a:r>
              <a:rPr lang="en-US" sz="3600" dirty="0">
                <a:solidFill>
                  <a:schemeClr val="accent6">
                    <a:lumMod val="75000"/>
                  </a:schemeClr>
                </a:solidFill>
                <a:sym typeface="Wingdings" panose="05000000000000000000" pitchFamily="2" charset="2"/>
              </a:rPr>
              <a:t>mechanisms</a:t>
            </a:r>
            <a:r>
              <a:rPr lang="en-US" sz="3600" dirty="0">
                <a:sym typeface="Wingdings" panose="05000000000000000000" pitchFamily="2" charset="2"/>
              </a:rPr>
              <a:t>?</a:t>
            </a:r>
          </a:p>
          <a:p>
            <a:pPr marL="914400" lvl="1" indent="-457200">
              <a:spcAft>
                <a:spcPts val="1200"/>
              </a:spcAft>
              <a:buFont typeface="Arial" panose="020B0604020202020204" pitchFamily="34" charset="0"/>
              <a:buChar char="•"/>
            </a:pPr>
            <a:r>
              <a:rPr lang="en-US" sz="3600" dirty="0">
                <a:sym typeface="Wingdings" panose="05000000000000000000" pitchFamily="2" charset="2"/>
              </a:rPr>
              <a:t>Are our mechanism arrows pointing the way we want?</a:t>
            </a:r>
          </a:p>
        </p:txBody>
      </p:sp>
      <p:sp>
        <p:nvSpPr>
          <p:cNvPr id="2" name="Slide Number Placeholder 1"/>
          <p:cNvSpPr>
            <a:spLocks noGrp="1"/>
          </p:cNvSpPr>
          <p:nvPr>
            <p:ph type="sldNum" sz="quarter" idx="12"/>
          </p:nvPr>
        </p:nvSpPr>
        <p:spPr/>
        <p:txBody>
          <a:bodyPr/>
          <a:lstStyle/>
          <a:p>
            <a:fld id="{DB9D8127-5DF4-714C-9C2D-6A4C1011A348}" type="slidenum">
              <a:rPr lang="en-US" smtClean="0"/>
              <a:pPr/>
              <a:t>7</a:t>
            </a:fld>
            <a:endParaRPr lang="en-US" dirty="0"/>
          </a:p>
        </p:txBody>
      </p:sp>
    </p:spTree>
    <p:extLst>
      <p:ext uri="{BB962C8B-B14F-4D97-AF65-F5344CB8AC3E}">
        <p14:creationId xmlns:p14="http://schemas.microsoft.com/office/powerpoint/2010/main" val="5883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4520405" cy="769441"/>
          </a:xfrm>
          <a:prstGeom prst="rect">
            <a:avLst/>
          </a:prstGeom>
          <a:noFill/>
        </p:spPr>
        <p:txBody>
          <a:bodyPr wrap="none" rtlCol="0">
            <a:spAutoFit/>
          </a:bodyPr>
          <a:lstStyle/>
          <a:p>
            <a:r>
              <a:rPr lang="en-US" sz="4400" b="1" dirty="0">
                <a:solidFill>
                  <a:schemeClr val="tx2"/>
                </a:solidFill>
              </a:rPr>
              <a:t>Revise Your Model</a:t>
            </a:r>
            <a:endParaRPr lang="en-US" sz="4400" dirty="0">
              <a:solidFill>
                <a:srgbClr val="FF0000"/>
              </a:solidFill>
              <a:latin typeface="Stencil" pitchFamily="82" charset="0"/>
            </a:endParaRPr>
          </a:p>
        </p:txBody>
      </p:sp>
      <p:sp>
        <p:nvSpPr>
          <p:cNvPr id="5" name="TextBox 4"/>
          <p:cNvSpPr txBox="1"/>
          <p:nvPr/>
        </p:nvSpPr>
        <p:spPr>
          <a:xfrm>
            <a:off x="216001" y="1088609"/>
            <a:ext cx="8470800" cy="1200329"/>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600" dirty="0">
                <a:sym typeface="Wingdings" panose="05000000000000000000" pitchFamily="2" charset="2"/>
              </a:rPr>
              <a:t>Revise your own model in MEME so that it looks like our class model.</a:t>
            </a:r>
          </a:p>
        </p:txBody>
      </p:sp>
      <p:sp>
        <p:nvSpPr>
          <p:cNvPr id="2" name="Slide Number Placeholder 1"/>
          <p:cNvSpPr>
            <a:spLocks noGrp="1"/>
          </p:cNvSpPr>
          <p:nvPr>
            <p:ph type="sldNum" sz="quarter" idx="12"/>
          </p:nvPr>
        </p:nvSpPr>
        <p:spPr/>
        <p:txBody>
          <a:bodyPr/>
          <a:lstStyle/>
          <a:p>
            <a:fld id="{DB9D8127-5DF4-714C-9C2D-6A4C1011A348}" type="slidenum">
              <a:rPr lang="en-US" smtClean="0"/>
              <a:pPr/>
              <a:t>8</a:t>
            </a:fld>
            <a:endParaRPr lang="en-US" dirty="0"/>
          </a:p>
        </p:txBody>
      </p:sp>
      <p:pic>
        <p:nvPicPr>
          <p:cNvPr id="11" name="Picture 10">
            <a:extLst>
              <a:ext uri="{FF2B5EF4-FFF2-40B4-BE49-F238E27FC236}">
                <a16:creationId xmlns:a16="http://schemas.microsoft.com/office/drawing/2014/main" id="{A3F716EB-9F94-4493-9F1F-71C48B76A0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72163" y="2037085"/>
            <a:ext cx="4683442" cy="2531978"/>
          </a:xfrm>
          <a:prstGeom prst="rect">
            <a:avLst/>
          </a:prstGeom>
          <a:noFill/>
          <a:ln>
            <a:noFill/>
          </a:ln>
        </p:spPr>
      </p:pic>
      <p:sp>
        <p:nvSpPr>
          <p:cNvPr id="12" name="Arrow: Left 11">
            <a:extLst>
              <a:ext uri="{FF2B5EF4-FFF2-40B4-BE49-F238E27FC236}">
                <a16:creationId xmlns:a16="http://schemas.microsoft.com/office/drawing/2014/main" id="{BC6B82E4-3DDF-4D47-9E4E-DC9C7031D1DF}"/>
              </a:ext>
            </a:extLst>
          </p:cNvPr>
          <p:cNvSpPr/>
          <p:nvPr/>
        </p:nvSpPr>
        <p:spPr>
          <a:xfrm>
            <a:off x="7223760" y="2551883"/>
            <a:ext cx="1920240" cy="57408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6740B32-428B-4311-A914-FC71069960E9}"/>
              </a:ext>
            </a:extLst>
          </p:cNvPr>
          <p:cNvSpPr txBox="1"/>
          <p:nvPr/>
        </p:nvSpPr>
        <p:spPr>
          <a:xfrm>
            <a:off x="216000" y="2228750"/>
            <a:ext cx="5298975" cy="4394759"/>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3200" dirty="0">
                <a:sym typeface="Wingdings" panose="05000000000000000000" pitchFamily="2" charset="2"/>
              </a:rPr>
              <a:t>If it’s really different from the model you made on Friday you can start a new model!</a:t>
            </a:r>
          </a:p>
          <a:p>
            <a:pPr marL="914400" lvl="1" indent="-457200">
              <a:spcAft>
                <a:spcPts val="1200"/>
              </a:spcAft>
              <a:buFont typeface="Arial" panose="020B0604020202020204" pitchFamily="34" charset="0"/>
              <a:buChar char="•"/>
            </a:pPr>
            <a:r>
              <a:rPr lang="en-US" sz="3200" dirty="0">
                <a:sym typeface="Wingdings" panose="05000000000000000000" pitchFamily="2" charset="2"/>
              </a:rPr>
              <a:t>Remember to name your models!</a:t>
            </a:r>
          </a:p>
          <a:p>
            <a:pPr marL="457200" indent="-457200">
              <a:spcAft>
                <a:spcPts val="1200"/>
              </a:spcAft>
              <a:buFont typeface="Arial" panose="020B0604020202020204" pitchFamily="34" charset="0"/>
              <a:buChar char="•"/>
            </a:pPr>
            <a:r>
              <a:rPr lang="en-US" sz="3200" dirty="0">
                <a:sym typeface="Wingdings" panose="05000000000000000000" pitchFamily="2" charset="2"/>
              </a:rPr>
              <a:t>This time, try to describe your components!</a:t>
            </a:r>
          </a:p>
        </p:txBody>
      </p:sp>
      <p:pic>
        <p:nvPicPr>
          <p:cNvPr id="17" name="Picture 16">
            <a:extLst>
              <a:ext uri="{FF2B5EF4-FFF2-40B4-BE49-F238E27FC236}">
                <a16:creationId xmlns:a16="http://schemas.microsoft.com/office/drawing/2014/main" id="{F33160E8-FA30-44F8-A0F1-214BD472DB16}"/>
              </a:ext>
            </a:extLst>
          </p:cNvPr>
          <p:cNvPicPr>
            <a:picLocks noChangeAspect="1"/>
          </p:cNvPicPr>
          <p:nvPr/>
        </p:nvPicPr>
        <p:blipFill>
          <a:blip r:embed="rId4"/>
          <a:stretch>
            <a:fillRect/>
          </a:stretch>
        </p:blipFill>
        <p:spPr>
          <a:xfrm>
            <a:off x="5586407" y="4500037"/>
            <a:ext cx="4150067" cy="2239674"/>
          </a:xfrm>
          <a:prstGeom prst="rect">
            <a:avLst/>
          </a:prstGeom>
          <a:ln>
            <a:solidFill>
              <a:schemeClr val="accent2"/>
            </a:solidFill>
          </a:ln>
        </p:spPr>
      </p:pic>
      <p:sp>
        <p:nvSpPr>
          <p:cNvPr id="18" name="Arrow: Right 17">
            <a:extLst>
              <a:ext uri="{FF2B5EF4-FFF2-40B4-BE49-F238E27FC236}">
                <a16:creationId xmlns:a16="http://schemas.microsoft.com/office/drawing/2014/main" id="{8C4E7E9A-D147-48D8-9A40-1F744101573C}"/>
              </a:ext>
            </a:extLst>
          </p:cNvPr>
          <p:cNvSpPr/>
          <p:nvPr/>
        </p:nvSpPr>
        <p:spPr>
          <a:xfrm>
            <a:off x="6100716" y="5627524"/>
            <a:ext cx="1367588" cy="74950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9" name="Content Placeholder 2">
            <a:extLst>
              <a:ext uri="{FF2B5EF4-FFF2-40B4-BE49-F238E27FC236}">
                <a16:creationId xmlns:a16="http://schemas.microsoft.com/office/drawing/2014/main" id="{FE4FED5B-9BBB-4154-855A-639AA52E81BE}"/>
              </a:ext>
            </a:extLst>
          </p:cNvPr>
          <p:cNvSpPr txBox="1">
            <a:spLocks/>
          </p:cNvSpPr>
          <p:nvPr/>
        </p:nvSpPr>
        <p:spPr>
          <a:xfrm>
            <a:off x="4932014" y="6019399"/>
            <a:ext cx="1852496" cy="85924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Add description</a:t>
            </a:r>
          </a:p>
        </p:txBody>
      </p:sp>
    </p:spTree>
    <p:extLst>
      <p:ext uri="{BB962C8B-B14F-4D97-AF65-F5344CB8AC3E}">
        <p14:creationId xmlns:p14="http://schemas.microsoft.com/office/powerpoint/2010/main" val="29570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5919697" cy="769441"/>
          </a:xfrm>
          <a:prstGeom prst="rect">
            <a:avLst/>
          </a:prstGeom>
          <a:noFill/>
        </p:spPr>
        <p:txBody>
          <a:bodyPr wrap="none" rtlCol="0">
            <a:spAutoFit/>
          </a:bodyPr>
          <a:lstStyle/>
          <a:p>
            <a:r>
              <a:rPr lang="en-US" sz="4400" b="1" dirty="0">
                <a:solidFill>
                  <a:schemeClr val="tx2"/>
                </a:solidFill>
              </a:rPr>
              <a:t>Why Are The Fish Dying?</a:t>
            </a:r>
            <a:endParaRPr lang="en-US" sz="4400" dirty="0">
              <a:solidFill>
                <a:srgbClr val="FF0000"/>
              </a:solidFill>
              <a:latin typeface="Stencil" pitchFamily="82" charset="0"/>
            </a:endParaRPr>
          </a:p>
        </p:txBody>
      </p:sp>
      <p:sp>
        <p:nvSpPr>
          <p:cNvPr id="5" name="TextBox 4"/>
          <p:cNvSpPr txBox="1"/>
          <p:nvPr/>
        </p:nvSpPr>
        <p:spPr>
          <a:xfrm>
            <a:off x="216001" y="1088609"/>
            <a:ext cx="8470800" cy="1908215"/>
          </a:xfrm>
          <a:prstGeom prst="rect">
            <a:avLst/>
          </a:prstGeom>
          <a:noFill/>
        </p:spPr>
        <p:txBody>
          <a:bodyPr wrap="square" rtlCol="0">
            <a:spAutoFit/>
          </a:bodyPr>
          <a:lstStyle/>
          <a:p>
            <a:pPr marL="457200" indent="-457200">
              <a:spcAft>
                <a:spcPts val="1200"/>
              </a:spcAft>
              <a:buFont typeface="Arial" panose="020B0604020202020204" pitchFamily="34" charset="0"/>
              <a:buChar char="•"/>
            </a:pPr>
            <a:endParaRPr lang="en-US" sz="3600" dirty="0"/>
          </a:p>
          <a:p>
            <a:pPr marL="457200" indent="-457200">
              <a:spcAft>
                <a:spcPts val="1200"/>
              </a:spcAft>
              <a:buFont typeface="Arial" panose="020B0604020202020204" pitchFamily="34" charset="0"/>
              <a:buChar char="•"/>
            </a:pPr>
            <a:r>
              <a:rPr lang="en-US" sz="3600" dirty="0"/>
              <a:t>Now that we made our class model, what do we still not know?</a:t>
            </a:r>
          </a:p>
        </p:txBody>
      </p:sp>
      <p:sp>
        <p:nvSpPr>
          <p:cNvPr id="2" name="Slide Number Placeholder 1"/>
          <p:cNvSpPr>
            <a:spLocks noGrp="1"/>
          </p:cNvSpPr>
          <p:nvPr>
            <p:ph type="sldNum" sz="quarter" idx="12"/>
          </p:nvPr>
        </p:nvSpPr>
        <p:spPr/>
        <p:txBody>
          <a:bodyPr/>
          <a:lstStyle/>
          <a:p>
            <a:fld id="{DB9D8127-5DF4-714C-9C2D-6A4C1011A348}" type="slidenum">
              <a:rPr lang="en-US" smtClean="0"/>
              <a:pPr/>
              <a:t>9</a:t>
            </a:fld>
            <a:endParaRPr lang="en-US" dirty="0"/>
          </a:p>
        </p:txBody>
      </p:sp>
      <p:pic>
        <p:nvPicPr>
          <p:cNvPr id="13" name="Picture 12" descr="A picture containing room&#10;&#10;Description automatically generated">
            <a:extLst>
              <a:ext uri="{FF2B5EF4-FFF2-40B4-BE49-F238E27FC236}">
                <a16:creationId xmlns:a16="http://schemas.microsoft.com/office/drawing/2014/main" id="{C425A620-5B2B-472D-81DF-D270C9C49FA4}"/>
              </a:ext>
            </a:extLst>
          </p:cNvPr>
          <p:cNvPicPr>
            <a:picLocks noChangeAspect="1"/>
          </p:cNvPicPr>
          <p:nvPr/>
        </p:nvPicPr>
        <p:blipFill>
          <a:blip r:embed="rId3"/>
          <a:stretch>
            <a:fillRect/>
          </a:stretch>
        </p:blipFill>
        <p:spPr>
          <a:xfrm>
            <a:off x="2138355" y="3133537"/>
            <a:ext cx="5152833" cy="3086100"/>
          </a:xfrm>
          <a:prstGeom prst="rect">
            <a:avLst/>
          </a:prstGeom>
        </p:spPr>
      </p:pic>
    </p:spTree>
    <p:extLst>
      <p:ext uri="{BB962C8B-B14F-4D97-AF65-F5344CB8AC3E}">
        <p14:creationId xmlns:p14="http://schemas.microsoft.com/office/powerpoint/2010/main" val="237026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15299</TotalTime>
  <Words>3820</Words>
  <Application>Microsoft Macintosh PowerPoint</Application>
  <PresentationFormat>On-screen Show (4:3)</PresentationFormat>
  <Paragraphs>368</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Palatino Linotype</vt:lpstr>
      <vt:lpstr>Stencil</vt:lpstr>
      <vt:lpstr>Wingdings</vt:lpstr>
      <vt:lpstr>Office Theme</vt:lpstr>
      <vt:lpstr>PowerPoint Presentation</vt:lpstr>
      <vt:lpstr>STOP &amp; THINK!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use evidence to figure out why the fish are suffocating.</vt:lpstr>
      <vt:lpstr>PowerPoint Presentation</vt:lpstr>
      <vt:lpstr>PowerPoint Presentation</vt:lpstr>
      <vt:lpstr>PowerPoint Presentation</vt:lpstr>
      <vt:lpstr>PowerPoint Presentation</vt:lpstr>
      <vt:lpstr>PowerPoint Presentation</vt:lpstr>
      <vt:lpstr>Good DISCUSSIONS</vt:lpstr>
      <vt:lpstr>STOP &amp; THINK!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BEFORE YOU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Mike Dianovsky</dc:creator>
  <cp:lastModifiedBy>Danielle Murphy</cp:lastModifiedBy>
  <cp:revision>262</cp:revision>
  <dcterms:created xsi:type="dcterms:W3CDTF">2013-01-03T16:21:51Z</dcterms:created>
  <dcterms:modified xsi:type="dcterms:W3CDTF">2021-12-20T21:48:21Z</dcterms:modified>
</cp:coreProperties>
</file>