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473" r:id="rId2"/>
    <p:sldId id="272" r:id="rId3"/>
    <p:sldId id="315" r:id="rId4"/>
    <p:sldId id="447" r:id="rId5"/>
    <p:sldId id="456" r:id="rId6"/>
    <p:sldId id="457" r:id="rId7"/>
    <p:sldId id="461" r:id="rId8"/>
    <p:sldId id="462" r:id="rId9"/>
    <p:sldId id="448" r:id="rId10"/>
    <p:sldId id="467" r:id="rId11"/>
    <p:sldId id="468" r:id="rId12"/>
    <p:sldId id="449" r:id="rId13"/>
    <p:sldId id="429" r:id="rId14"/>
    <p:sldId id="452" r:id="rId15"/>
    <p:sldId id="454" r:id="rId16"/>
    <p:sldId id="469" r:id="rId17"/>
    <p:sldId id="470" r:id="rId18"/>
    <p:sldId id="471" r:id="rId19"/>
    <p:sldId id="417" r:id="rId20"/>
    <p:sldId id="408" r:id="rId21"/>
    <p:sldId id="416" r:id="rId22"/>
    <p:sldId id="442" r:id="rId23"/>
    <p:sldId id="443" r:id="rId24"/>
    <p:sldId id="44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5D9D88-BD41-44C7-8A8B-4321C371C749}">
          <p14:sldIdLst>
            <p14:sldId id="473"/>
            <p14:sldId id="272"/>
            <p14:sldId id="315"/>
            <p14:sldId id="447"/>
            <p14:sldId id="456"/>
            <p14:sldId id="457"/>
            <p14:sldId id="461"/>
            <p14:sldId id="462"/>
            <p14:sldId id="448"/>
            <p14:sldId id="467"/>
            <p14:sldId id="468"/>
            <p14:sldId id="449"/>
            <p14:sldId id="429"/>
            <p14:sldId id="452"/>
            <p14:sldId id="454"/>
            <p14:sldId id="469"/>
            <p14:sldId id="470"/>
            <p14:sldId id="471"/>
            <p14:sldId id="417"/>
          </p14:sldIdLst>
        </p14:section>
        <p14:section name="Default Section" id="{B183B6D3-A891-4E41-B49A-BC3F9E7F378F}">
          <p14:sldIdLst>
            <p14:sldId id="408"/>
            <p14:sldId id="416"/>
            <p14:sldId id="442"/>
            <p14:sldId id="443"/>
            <p14:sldId id="4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6]" lastIdx="1" clrIdx="6"/>
  <p:cmAuthor id="1" name="Na'ama Av-Shalom" initials="NA" lastIdx="25" clrIdx="0"/>
  <p:cmAuthor id="2" name="Microsoft Office User" initials="Office" lastIdx="9" clrIdx="1"/>
  <p:cmAuthor id="3" name="Microsoft Office User" initials="Office [2]" lastIdx="1" clrIdx="2"/>
  <p:cmAuthor id="4" name="Microsoft Office User" initials="Office [3]" lastIdx="1" clrIdx="3"/>
  <p:cmAuthor id="5" name="Microsoft Office User" initials="Office [4]" lastIdx="1" clrIdx="4"/>
  <p:cmAuthor id="6" name="Microsoft Office User" initials="Office [5]"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051"/>
    <a:srgbClr val="FFF9CA"/>
    <a:srgbClr val="132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8" autoAdjust="0"/>
    <p:restoredTop sz="72576" autoAdjust="0"/>
  </p:normalViewPr>
  <p:slideViewPr>
    <p:cSldViewPr snapToGrid="0" snapToObjects="1">
      <p:cViewPr varScale="1">
        <p:scale>
          <a:sx n="77" d="100"/>
          <a:sy n="77" d="100"/>
        </p:scale>
        <p:origin x="1480" y="176"/>
      </p:cViewPr>
      <p:guideLst>
        <p:guide orient="horz" pos="2160"/>
        <p:guide pos="2880"/>
      </p:guideLst>
    </p:cSldViewPr>
  </p:slideViewPr>
  <p:outlineViewPr>
    <p:cViewPr>
      <p:scale>
        <a:sx n="33" d="100"/>
        <a:sy n="33" d="100"/>
      </p:scale>
      <p:origin x="0" y="-20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D99F17-8BD8-4BC3-8D8C-D30D294E7AAC}" type="datetimeFigureOut">
              <a:rPr lang="en-US" smtClean="0"/>
              <a:t>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C9AF28-F3E6-491E-9353-981CE3BBDD0C}" type="slidenum">
              <a:rPr lang="en-US" smtClean="0"/>
              <a:t>‹#›</a:t>
            </a:fld>
            <a:endParaRPr lang="en-US" dirty="0"/>
          </a:p>
        </p:txBody>
      </p:sp>
    </p:spTree>
    <p:extLst>
      <p:ext uri="{BB962C8B-B14F-4D97-AF65-F5344CB8AC3E}">
        <p14:creationId xmlns:p14="http://schemas.microsoft.com/office/powerpoint/2010/main" val="291050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plan above is more than 50 min. If things go faster than anticipated, then maybe we can do it in one period. However, let’s not rush discussions too much. If we need to, we can always cut the lesson after they go back to MEME to make evidence (step 6) and continue with the discussion of connections the next day. OR we can cut the lesson after the discussion of connections (step 7) and continue with them connecting evidence to the model the next day. </a:t>
            </a:r>
          </a:p>
          <a:p>
            <a:r>
              <a:rPr lang="en-US" dirty="0"/>
              <a:t>Regardless, go to the BEFORE YOU GO with 3 min left in the period. Let’s get that in. </a:t>
            </a:r>
          </a:p>
        </p:txBody>
      </p:sp>
      <p:sp>
        <p:nvSpPr>
          <p:cNvPr id="4" name="Slide Number Placeholder 3"/>
          <p:cNvSpPr>
            <a:spLocks noGrp="1"/>
          </p:cNvSpPr>
          <p:nvPr>
            <p:ph type="sldNum" sz="quarter" idx="5"/>
          </p:nvPr>
        </p:nvSpPr>
        <p:spPr/>
        <p:txBody>
          <a:bodyPr/>
          <a:lstStyle/>
          <a:p>
            <a:fld id="{B8C9AF28-F3E6-491E-9353-981CE3BBDD0C}" type="slidenum">
              <a:rPr lang="en-US" smtClean="0"/>
              <a:t>1</a:t>
            </a:fld>
            <a:endParaRPr lang="en-US" dirty="0"/>
          </a:p>
        </p:txBody>
      </p:sp>
    </p:spTree>
    <p:extLst>
      <p:ext uri="{BB962C8B-B14F-4D97-AF65-F5344CB8AC3E}">
        <p14:creationId xmlns:p14="http://schemas.microsoft.com/office/powerpoint/2010/main" val="798179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brainstorm some description- give them a min to think by themselves</a:t>
            </a:r>
          </a:p>
          <a:p>
            <a:r>
              <a:rPr lang="en-US" dirty="0"/>
              <a:t>The next slide has some options for the class to consider</a:t>
            </a:r>
          </a:p>
        </p:txBody>
      </p:sp>
      <p:sp>
        <p:nvSpPr>
          <p:cNvPr id="4" name="Slide Number Placeholder 3"/>
          <p:cNvSpPr>
            <a:spLocks noGrp="1"/>
          </p:cNvSpPr>
          <p:nvPr>
            <p:ph type="sldNum" sz="quarter" idx="5"/>
          </p:nvPr>
        </p:nvSpPr>
        <p:spPr/>
        <p:txBody>
          <a:bodyPr/>
          <a:lstStyle/>
          <a:p>
            <a:fld id="{B8C9AF28-F3E6-491E-9353-981CE3BBDD0C}" type="slidenum">
              <a:rPr lang="en-US" smtClean="0"/>
              <a:t>10</a:t>
            </a:fld>
            <a:endParaRPr lang="en-US" dirty="0"/>
          </a:p>
        </p:txBody>
      </p:sp>
    </p:spTree>
    <p:extLst>
      <p:ext uri="{BB962C8B-B14F-4D97-AF65-F5344CB8AC3E}">
        <p14:creationId xmlns:p14="http://schemas.microsoft.com/office/powerpoint/2010/main" val="3946440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the class discuss these options, which is best and why.</a:t>
            </a:r>
          </a:p>
          <a:p>
            <a:r>
              <a:rPr lang="en-US" dirty="0"/>
              <a:t>Students may feel that the last one is too interpretive. If they do, then decide together what would be a better conclusion.  </a:t>
            </a:r>
          </a:p>
          <a:p>
            <a:r>
              <a:rPr lang="en-US" dirty="0"/>
              <a:t>Bottom line the description should help them understand the point of the evidence, and it is OK if it includes some interpretation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8C9AF28-F3E6-491E-9353-981CE3BBDD0C}" type="slidenum">
              <a:rPr lang="en-US" smtClean="0"/>
              <a:t>11</a:t>
            </a:fld>
            <a:endParaRPr lang="en-US" dirty="0"/>
          </a:p>
        </p:txBody>
      </p:sp>
    </p:spTree>
    <p:extLst>
      <p:ext uri="{BB962C8B-B14F-4D97-AF65-F5344CB8AC3E}">
        <p14:creationId xmlns:p14="http://schemas.microsoft.com/office/powerpoint/2010/main" val="301409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800" baseline="0" dirty="0"/>
              <a:t>10min– making evidence in MEME from new resources--- Have the kids go back to the MEME environment and make evidence out of the three new resources. </a:t>
            </a:r>
          </a:p>
          <a:p>
            <a:r>
              <a:rPr lang="en-US" sz="2800" baseline="0" dirty="0"/>
              <a:t>Let kids keep working for ~10 minutes.</a:t>
            </a:r>
          </a:p>
          <a:p>
            <a:pPr rtl="0"/>
            <a:r>
              <a:rPr lang="en-US" sz="2800" baseline="0" dirty="0"/>
              <a:t>Encourage kids to review their evidence descriptions and see if they fit with the links/connections they made.</a:t>
            </a:r>
          </a:p>
          <a:p>
            <a:endParaRPr lang="en-US" sz="2800" baseline="0" dirty="0"/>
          </a:p>
        </p:txBody>
      </p:sp>
      <p:sp>
        <p:nvSpPr>
          <p:cNvPr id="4" name="Slide Number Placeholder 3"/>
          <p:cNvSpPr>
            <a:spLocks noGrp="1"/>
          </p:cNvSpPr>
          <p:nvPr>
            <p:ph type="sldNum" sz="quarter" idx="10"/>
          </p:nvPr>
        </p:nvSpPr>
        <p:spPr/>
        <p:txBody>
          <a:bodyPr/>
          <a:lstStyle/>
          <a:p>
            <a:pPr>
              <a:defRPr/>
            </a:pPr>
            <a:fld id="{6B072BEE-3B70-4F1C-935D-00E11E9CE9C7}" type="slidenum">
              <a:rPr lang="en-US" altLang="en-US" smtClean="0"/>
              <a:pPr>
                <a:defRPr/>
              </a:pPr>
              <a:t>12</a:t>
            </a:fld>
            <a:endParaRPr lang="en-US" altLang="en-US" dirty="0"/>
          </a:p>
        </p:txBody>
      </p:sp>
    </p:spTree>
    <p:extLst>
      <p:ext uri="{BB962C8B-B14F-4D97-AF65-F5344CB8AC3E}">
        <p14:creationId xmlns:p14="http://schemas.microsoft.com/office/powerpoint/2010/main" val="2964492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7 min- discussion of evidence-model links</a:t>
            </a:r>
          </a:p>
          <a:p>
            <a:r>
              <a:rPr lang="en-US" baseline="0" dirty="0"/>
              <a:t>After the kids made evidence with good descriptions they need to link the evidence to the models.</a:t>
            </a:r>
          </a:p>
          <a:p>
            <a:r>
              <a:rPr lang="en-US" baseline="0" dirty="0"/>
              <a:t>We already showed them that last week. But now we will show them how to use the rating scale when they connect evidence</a:t>
            </a:r>
          </a:p>
          <a:p>
            <a:r>
              <a:rPr lang="en-US" baseline="0" dirty="0"/>
              <a:t>Regroup the class and have a discussion about the different ways evidence links to models…(see below)</a:t>
            </a:r>
          </a:p>
          <a:p>
            <a:endParaRPr lang="en-US" baseline="0" dirty="0"/>
          </a:p>
          <a:p>
            <a:r>
              <a:rPr lang="en-US" baseline="0" dirty="0"/>
              <a:t>7 min-- Evidence discussion: How can evidence connect to our models?</a:t>
            </a:r>
          </a:p>
          <a:p>
            <a:pPr marL="171450" indent="-171450">
              <a:buFontTx/>
              <a:buChar char="-"/>
            </a:pPr>
            <a:r>
              <a:rPr lang="en-US" baseline="0" dirty="0"/>
              <a:t>As a class, discuss how some of the pieces of evidence that students just made might SUPPORT,  CONTRADICT, or BE IRRELEVANT to a certain piece of the model</a:t>
            </a:r>
          </a:p>
          <a:p>
            <a:pPr marL="171450" indent="-171450">
              <a:buFontTx/>
              <a:buChar char="-"/>
            </a:pPr>
            <a:r>
              <a:rPr lang="en-US" baseline="0" dirty="0"/>
              <a:t>There are examples on the next slide. </a:t>
            </a:r>
          </a:p>
          <a:p>
            <a:pPr marL="171450" indent="-171450">
              <a:buFontTx/>
              <a:buChar char="-"/>
            </a:pPr>
            <a:r>
              <a:rPr lang="en-US" baseline="0" dirty="0"/>
              <a:t>At the end of the discussion we want to have some names to go with the plus and x signs. These names should be something the kids make up. </a:t>
            </a:r>
          </a:p>
          <a:p>
            <a:pPr marL="628650" lvl="1" indent="-171450">
              <a:buFontTx/>
              <a:buChar char="-"/>
            </a:pPr>
            <a:r>
              <a:rPr lang="en-US" baseline="0" dirty="0"/>
              <a:t>For the plus ones, students might want to name them something like, “Support, really support, SUPER SUPPORT</a:t>
            </a:r>
          </a:p>
          <a:p>
            <a:pPr marL="628650" lvl="1" indent="-171450">
              <a:buFontTx/>
              <a:buChar char="-"/>
            </a:pPr>
            <a:r>
              <a:rPr lang="en-US" baseline="0" dirty="0"/>
              <a:t>For the x signs students may want to name them : “contradicts a little, contradicts medium, SUPER CONTRADICTS!” </a:t>
            </a:r>
          </a:p>
          <a:p>
            <a:pPr marL="628650" lvl="1" indent="-171450">
              <a:buFontTx/>
              <a:buChar char="-"/>
            </a:pPr>
            <a:r>
              <a:rPr lang="en-US" baseline="0" dirty="0"/>
              <a:t>For the no entry sign, students can name that “Irrelevant” or “Doesn’t even connect”</a:t>
            </a:r>
          </a:p>
          <a:p>
            <a:pPr marL="628650" lvl="1" indent="-171450">
              <a:buFontTx/>
              <a:buChar char="-"/>
            </a:pPr>
            <a:r>
              <a:rPr lang="en-US" baseline="0" dirty="0"/>
              <a:t>Students might want to discuss the difference between contradict and irrelevant, and between different levels of support/contradict (e.g., “support” vs. “really support”). Once you decide on the names for the levels we will include them in MEME.</a:t>
            </a:r>
          </a:p>
          <a:p>
            <a:pPr marL="628650" lvl="1" indent="-171450">
              <a:buFontTx/>
              <a:buChar char="-"/>
            </a:pPr>
            <a:r>
              <a:rPr lang="en-US" baseline="0" dirty="0"/>
              <a:t>USE the examples on the next slides to drive the discussion</a:t>
            </a:r>
          </a:p>
          <a:p>
            <a:pPr marL="0" lvl="0" indent="0">
              <a:buFontTx/>
              <a:buNone/>
            </a:pPr>
            <a:endParaRPr lang="en-US" baseline="0" dirty="0"/>
          </a:p>
          <a:p>
            <a:pPr marL="457200" lvl="1" indent="0">
              <a:buFontTx/>
              <a:buNone/>
            </a:pPr>
            <a:endParaRPr lang="en-US" baseline="0" dirty="0"/>
          </a:p>
          <a:p>
            <a:pPr marL="628650" lvl="1" indent="-171450">
              <a:buFontTx/>
              <a:buChar char="-"/>
            </a:pPr>
            <a:endParaRPr lang="en-US" baseline="0" dirty="0"/>
          </a:p>
          <a:p>
            <a:r>
              <a:rPr lang="en-US" baseline="0" dirty="0"/>
              <a:t>Note: Evidence discussions will become a common routine. Each time we’ll be talking about different features of the evidence</a:t>
            </a:r>
          </a:p>
        </p:txBody>
      </p:sp>
      <p:sp>
        <p:nvSpPr>
          <p:cNvPr id="4" name="Slide Number Placeholder 3"/>
          <p:cNvSpPr>
            <a:spLocks noGrp="1"/>
          </p:cNvSpPr>
          <p:nvPr>
            <p:ph type="sldNum" sz="quarter" idx="10"/>
          </p:nvPr>
        </p:nvSpPr>
        <p:spPr/>
        <p:txBody>
          <a:bodyPr/>
          <a:lstStyle/>
          <a:p>
            <a:fld id="{B8C9AF28-F3E6-491E-9353-981CE3BBDD0C}" type="slidenum">
              <a:rPr lang="en-US" smtClean="0"/>
              <a:t>13</a:t>
            </a:fld>
            <a:endParaRPr lang="en-US" dirty="0"/>
          </a:p>
        </p:txBody>
      </p:sp>
    </p:spTree>
    <p:extLst>
      <p:ext uri="{BB962C8B-B14F-4D97-AF65-F5344CB8AC3E}">
        <p14:creationId xmlns:p14="http://schemas.microsoft.com/office/powerpoint/2010/main" val="101451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model at the bottom is only an example </a:t>
            </a:r>
            <a:r>
              <a:rPr lang="en-US" baseline="0" dirty="0">
                <a:sym typeface="Wingdings" panose="05000000000000000000" pitchFamily="2" charset="2"/>
              </a:rPr>
              <a:t> the students’ models do NOT have to look like this.</a:t>
            </a:r>
            <a:endParaRPr lang="en-US" baseline="0" dirty="0"/>
          </a:p>
          <a:p>
            <a:endParaRPr lang="en-US" baseline="0" dirty="0"/>
          </a:p>
          <a:p>
            <a:pPr rtl="0"/>
            <a:r>
              <a:rPr lang="en-US" baseline="0" dirty="0"/>
              <a:t>This is a piece of evidence from lesson 1. It supports there being lots of algae, but students may say it supports a lot, supports a little, or is irrelevant (because it’s about chlorophyll and not algae). Regardless, encourage students to say: what the connection is (support, irrelevant, etc.), what it connects to (which component or mechanism in the model), and what their reasons are.</a:t>
            </a:r>
          </a:p>
          <a:p>
            <a:pPr rtl="0"/>
            <a:r>
              <a:rPr lang="en-US" baseline="0" dirty="0"/>
              <a:t>e.g., “This evidence supports the part that there is lots of algae because…”</a:t>
            </a:r>
          </a:p>
          <a:p>
            <a:pPr rtl="0"/>
            <a:r>
              <a:rPr lang="en-US" baseline="0" dirty="0"/>
              <a:t>Students can say this in their own words (they don’t have to use “support” specifically)</a:t>
            </a:r>
          </a:p>
          <a:p>
            <a:pPr rtl="0"/>
            <a:r>
              <a:rPr lang="en-US" baseline="0" dirty="0"/>
              <a:t>Have students decide how they want to connect it- do they want one plus, or two pluses, or maybe the no entry… they can develop names for the pluses and X’s as they go along.</a:t>
            </a:r>
          </a:p>
          <a:p>
            <a:pPr marL="628650" lvl="1" indent="-171450">
              <a:buFontTx/>
              <a:buChar char="-"/>
            </a:pPr>
            <a:endParaRPr lang="en-US" baseline="0" dirty="0"/>
          </a:p>
        </p:txBody>
      </p:sp>
      <p:sp>
        <p:nvSpPr>
          <p:cNvPr id="4" name="Slide Number Placeholder 3"/>
          <p:cNvSpPr>
            <a:spLocks noGrp="1"/>
          </p:cNvSpPr>
          <p:nvPr>
            <p:ph type="sldNum" sz="quarter" idx="10"/>
          </p:nvPr>
        </p:nvSpPr>
        <p:spPr/>
        <p:txBody>
          <a:bodyPr/>
          <a:lstStyle/>
          <a:p>
            <a:fld id="{B8C9AF28-F3E6-491E-9353-981CE3BBDD0C}" type="slidenum">
              <a:rPr lang="en-US" smtClean="0"/>
              <a:t>14</a:t>
            </a:fld>
            <a:endParaRPr lang="en-US" dirty="0"/>
          </a:p>
        </p:txBody>
      </p:sp>
    </p:spTree>
    <p:extLst>
      <p:ext uri="{BB962C8B-B14F-4D97-AF65-F5344CB8AC3E}">
        <p14:creationId xmlns:p14="http://schemas.microsoft.com/office/powerpoint/2010/main" val="3264106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model picture will be replaced with a picture from MEME.</a:t>
            </a:r>
          </a:p>
          <a:p>
            <a:endParaRPr lang="en-US" baseline="0" dirty="0"/>
          </a:p>
          <a:p>
            <a:r>
              <a:rPr lang="en-US" baseline="0" dirty="0"/>
              <a:t>This is a piece of evidence that students just saw in this lesson. It contradicts the part of the model that says that algae are getting into the fish’s lungs.</a:t>
            </a:r>
          </a:p>
          <a:p>
            <a:pPr rtl="0"/>
            <a:r>
              <a:rPr lang="en-US" baseline="0" dirty="0"/>
              <a:t>Encourage students to say: what the connection is (contradict, highly contradict, etc.), what it connects to (which component or mechanism in the model), and what their reasons are.</a:t>
            </a:r>
          </a:p>
          <a:p>
            <a:pPr rtl="0"/>
            <a:r>
              <a:rPr lang="en-US" baseline="0" dirty="0"/>
              <a:t>e.g., “This evidence goes against the part that the algae are getting into the fish’s lungs because…”</a:t>
            </a:r>
          </a:p>
          <a:p>
            <a:pPr rtl="0"/>
            <a:r>
              <a:rPr lang="en-US" baseline="0" dirty="0"/>
              <a:t>Students can say this in their own words (they don’t have to use “contradict” specifically)</a:t>
            </a:r>
          </a:p>
          <a:p>
            <a:endParaRPr lang="en-US" baseline="0" dirty="0"/>
          </a:p>
        </p:txBody>
      </p:sp>
      <p:sp>
        <p:nvSpPr>
          <p:cNvPr id="4" name="Slide Number Placeholder 3"/>
          <p:cNvSpPr>
            <a:spLocks noGrp="1"/>
          </p:cNvSpPr>
          <p:nvPr>
            <p:ph type="sldNum" sz="quarter" idx="10"/>
          </p:nvPr>
        </p:nvSpPr>
        <p:spPr/>
        <p:txBody>
          <a:bodyPr/>
          <a:lstStyle/>
          <a:p>
            <a:fld id="{B8C9AF28-F3E6-491E-9353-981CE3BBDD0C}" type="slidenum">
              <a:rPr lang="en-US" smtClean="0"/>
              <a:t>15</a:t>
            </a:fld>
            <a:endParaRPr lang="en-US" dirty="0"/>
          </a:p>
        </p:txBody>
      </p:sp>
    </p:spTree>
    <p:extLst>
      <p:ext uri="{BB962C8B-B14F-4D97-AF65-F5344CB8AC3E}">
        <p14:creationId xmlns:p14="http://schemas.microsoft.com/office/powerpoint/2010/main" val="4095692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800" baseline="0" dirty="0"/>
              <a:t>Have the kids go back to the MEME and connect their newly made evidence to the model.</a:t>
            </a:r>
          </a:p>
          <a:p>
            <a:r>
              <a:rPr lang="en-US" sz="2800" baseline="0" dirty="0"/>
              <a:t> The next two slides remind them again how to do this.</a:t>
            </a:r>
          </a:p>
          <a:p>
            <a:r>
              <a:rPr lang="en-US" sz="2800" baseline="0" dirty="0"/>
              <a:t>Give them 7 min to do this.</a:t>
            </a:r>
          </a:p>
          <a:p>
            <a:r>
              <a:rPr lang="en-US" sz="2800" baseline="0" dirty="0"/>
              <a:t>Then move them to the BEFORE YOU GO and end class.</a:t>
            </a:r>
          </a:p>
        </p:txBody>
      </p:sp>
      <p:sp>
        <p:nvSpPr>
          <p:cNvPr id="4" name="Slide Number Placeholder 3"/>
          <p:cNvSpPr>
            <a:spLocks noGrp="1"/>
          </p:cNvSpPr>
          <p:nvPr>
            <p:ph type="sldNum" sz="quarter" idx="10"/>
          </p:nvPr>
        </p:nvSpPr>
        <p:spPr/>
        <p:txBody>
          <a:bodyPr/>
          <a:lstStyle/>
          <a:p>
            <a:pPr>
              <a:defRPr/>
            </a:pPr>
            <a:fld id="{6B072BEE-3B70-4F1C-935D-00E11E9CE9C7}" type="slidenum">
              <a:rPr lang="en-US" altLang="en-US" smtClean="0"/>
              <a:pPr>
                <a:defRPr/>
              </a:pPr>
              <a:t>16</a:t>
            </a:fld>
            <a:endParaRPr lang="en-US" altLang="en-US" dirty="0"/>
          </a:p>
        </p:txBody>
      </p:sp>
    </p:spTree>
    <p:extLst>
      <p:ext uri="{BB962C8B-B14F-4D97-AF65-F5344CB8AC3E}">
        <p14:creationId xmlns:p14="http://schemas.microsoft.com/office/powerpoint/2010/main" val="4070431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talking later about different ways that evidence can connect to models. For now, you can suggest that it supports a part of the model, and show them how it can connect.</a:t>
            </a:r>
          </a:p>
        </p:txBody>
      </p:sp>
      <p:sp>
        <p:nvSpPr>
          <p:cNvPr id="4" name="Slide Number Placeholder 3"/>
          <p:cNvSpPr>
            <a:spLocks noGrp="1"/>
          </p:cNvSpPr>
          <p:nvPr>
            <p:ph type="sldNum" sz="quarter" idx="5"/>
          </p:nvPr>
        </p:nvSpPr>
        <p:spPr/>
        <p:txBody>
          <a:bodyPr/>
          <a:lstStyle/>
          <a:p>
            <a:fld id="{B8C9AF28-F3E6-491E-9353-981CE3BBDD0C}" type="slidenum">
              <a:rPr lang="en-US" smtClean="0"/>
              <a:t>17</a:t>
            </a:fld>
            <a:endParaRPr lang="en-US" dirty="0"/>
          </a:p>
        </p:txBody>
      </p:sp>
    </p:spTree>
    <p:extLst>
      <p:ext uri="{BB962C8B-B14F-4D97-AF65-F5344CB8AC3E}">
        <p14:creationId xmlns:p14="http://schemas.microsoft.com/office/powerpoint/2010/main" val="3268217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IS ANIMATED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CONTINUATION OF LAST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be talking later about different ways that evidence can connect to models. For now, you can suggest that it supports a part of the model and show them how it can connect.</a:t>
            </a:r>
          </a:p>
        </p:txBody>
      </p:sp>
      <p:sp>
        <p:nvSpPr>
          <p:cNvPr id="4" name="Slide Number Placeholder 3"/>
          <p:cNvSpPr>
            <a:spLocks noGrp="1"/>
          </p:cNvSpPr>
          <p:nvPr>
            <p:ph type="sldNum" sz="quarter" idx="5"/>
          </p:nvPr>
        </p:nvSpPr>
        <p:spPr/>
        <p:txBody>
          <a:bodyPr/>
          <a:lstStyle/>
          <a:p>
            <a:fld id="{B8C9AF28-F3E6-491E-9353-981CE3BBDD0C}" type="slidenum">
              <a:rPr lang="en-US" smtClean="0"/>
              <a:t>18</a:t>
            </a:fld>
            <a:endParaRPr lang="en-US" dirty="0"/>
          </a:p>
        </p:txBody>
      </p:sp>
    </p:spTree>
    <p:extLst>
      <p:ext uri="{BB962C8B-B14F-4D97-AF65-F5344CB8AC3E}">
        <p14:creationId xmlns:p14="http://schemas.microsoft.com/office/powerpoint/2010/main" val="3847118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END OF DAY 1</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this “Before You Go”</a:t>
            </a:r>
            <a:r>
              <a:rPr lang="en-US" sz="1200" kern="1200" baseline="0" dirty="0">
                <a:solidFill>
                  <a:schemeClr val="tx1"/>
                </a:solidFill>
                <a:effectLst/>
                <a:latin typeface="+mn-lt"/>
                <a:ea typeface="+mn-ea"/>
                <a:cs typeface="+mn-cs"/>
              </a:rPr>
              <a:t> as an exit ticket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Do not hold a class discussion at this point, and keep it brief at the end of class.</a:t>
            </a:r>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19</a:t>
            </a:fld>
            <a:endParaRPr lang="en-US" dirty="0"/>
          </a:p>
        </p:txBody>
      </p:sp>
    </p:spTree>
    <p:extLst>
      <p:ext uri="{BB962C8B-B14F-4D97-AF65-F5344CB8AC3E}">
        <p14:creationId xmlns:p14="http://schemas.microsoft.com/office/powerpoint/2010/main" val="1409630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 this “Stop &amp; Think”</a:t>
            </a:r>
            <a:r>
              <a:rPr lang="en-US" sz="1200" kern="1200" baseline="0" dirty="0">
                <a:solidFill>
                  <a:schemeClr val="tx1"/>
                </a:solidFill>
                <a:effectLst/>
                <a:latin typeface="+mn-lt"/>
                <a:ea typeface="+mn-ea"/>
                <a:cs typeface="+mn-cs"/>
              </a:rPr>
              <a:t> as a do now</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Have students fill out their details (name, class and date) then answer the Stop &amp; Think question on their handout</a:t>
            </a:r>
          </a:p>
          <a:p>
            <a:r>
              <a:rPr lang="en-US" sz="1200" kern="1200" dirty="0">
                <a:solidFill>
                  <a:schemeClr val="tx1"/>
                </a:solidFill>
                <a:effectLst/>
                <a:latin typeface="+mn-lt"/>
                <a:ea typeface="+mn-ea"/>
                <a:cs typeface="+mn-cs"/>
              </a:rPr>
              <a:t>Do not hold a class discussion at this point. Just</a:t>
            </a:r>
            <a:r>
              <a:rPr lang="en-US" sz="1200" kern="1200" baseline="0" dirty="0">
                <a:solidFill>
                  <a:schemeClr val="tx1"/>
                </a:solidFill>
                <a:effectLst/>
                <a:latin typeface="+mn-lt"/>
                <a:ea typeface="+mn-ea"/>
                <a:cs typeface="+mn-cs"/>
              </a:rPr>
              <a:t> let them do the STOP &amp; THINK, maybe solicit a few answers by asking a couple of students to share but keep this brief and quickly and move on.</a:t>
            </a:r>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2</a:t>
            </a:fld>
            <a:endParaRPr lang="en-US" dirty="0"/>
          </a:p>
        </p:txBody>
      </p:sp>
    </p:spTree>
    <p:extLst>
      <p:ext uri="{BB962C8B-B14F-4D97-AF65-F5344CB8AC3E}">
        <p14:creationId xmlns:p14="http://schemas.microsoft.com/office/powerpoint/2010/main" val="2755426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ＭＳ Ｐゴシック" charset="0"/>
                <a:cs typeface="ＭＳ Ｐゴシック" charset="0"/>
              </a:rPr>
              <a:t>These are the evidence pieces in case you need to project them</a:t>
            </a:r>
          </a:p>
        </p:txBody>
      </p:sp>
      <p:sp>
        <p:nvSpPr>
          <p:cNvPr id="4" name="Slide Number Placeholder 3"/>
          <p:cNvSpPr>
            <a:spLocks noGrp="1"/>
          </p:cNvSpPr>
          <p:nvPr>
            <p:ph type="sldNum" sz="quarter" idx="10"/>
          </p:nvPr>
        </p:nvSpPr>
        <p:spPr/>
        <p:txBody>
          <a:bodyPr/>
          <a:lstStyle/>
          <a:p>
            <a:pPr>
              <a:defRPr/>
            </a:pPr>
            <a:fld id="{6B072BEE-3B70-4F1C-935D-00E11E9CE9C7}" type="slidenum">
              <a:rPr lang="en-US" altLang="en-US" smtClean="0"/>
              <a:pPr>
                <a:defRPr/>
              </a:pPr>
              <a:t>20</a:t>
            </a:fld>
            <a:endParaRPr lang="en-US" altLang="en-US" dirty="0"/>
          </a:p>
        </p:txBody>
      </p:sp>
    </p:spTree>
    <p:extLst>
      <p:ext uri="{BB962C8B-B14F-4D97-AF65-F5344CB8AC3E}">
        <p14:creationId xmlns:p14="http://schemas.microsoft.com/office/powerpoint/2010/main" val="1079707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1 part 1</a:t>
            </a:r>
          </a:p>
        </p:txBody>
      </p:sp>
      <p:sp>
        <p:nvSpPr>
          <p:cNvPr id="4" name="Slide Number Placeholder 3"/>
          <p:cNvSpPr>
            <a:spLocks noGrp="1"/>
          </p:cNvSpPr>
          <p:nvPr>
            <p:ph type="sldNum" sz="quarter" idx="5"/>
          </p:nvPr>
        </p:nvSpPr>
        <p:spPr/>
        <p:txBody>
          <a:bodyPr/>
          <a:lstStyle/>
          <a:p>
            <a:fld id="{B8C9AF28-F3E6-491E-9353-981CE3BBDD0C}" type="slidenum">
              <a:rPr lang="en-US" smtClean="0"/>
              <a:t>21</a:t>
            </a:fld>
            <a:endParaRPr lang="en-US" dirty="0"/>
          </a:p>
        </p:txBody>
      </p:sp>
    </p:spTree>
    <p:extLst>
      <p:ext uri="{BB962C8B-B14F-4D97-AF65-F5344CB8AC3E}">
        <p14:creationId xmlns:p14="http://schemas.microsoft.com/office/powerpoint/2010/main" val="1309617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1 part 2</a:t>
            </a:r>
          </a:p>
        </p:txBody>
      </p:sp>
      <p:sp>
        <p:nvSpPr>
          <p:cNvPr id="4" name="Slide Number Placeholder 3"/>
          <p:cNvSpPr>
            <a:spLocks noGrp="1"/>
          </p:cNvSpPr>
          <p:nvPr>
            <p:ph type="sldNum" sz="quarter" idx="5"/>
          </p:nvPr>
        </p:nvSpPr>
        <p:spPr/>
        <p:txBody>
          <a:bodyPr/>
          <a:lstStyle/>
          <a:p>
            <a:fld id="{B8C9AF28-F3E6-491E-9353-981CE3BBDD0C}" type="slidenum">
              <a:rPr lang="en-US" smtClean="0"/>
              <a:t>22</a:t>
            </a:fld>
            <a:endParaRPr lang="en-US" dirty="0"/>
          </a:p>
        </p:txBody>
      </p:sp>
    </p:spTree>
    <p:extLst>
      <p:ext uri="{BB962C8B-B14F-4D97-AF65-F5344CB8AC3E}">
        <p14:creationId xmlns:p14="http://schemas.microsoft.com/office/powerpoint/2010/main" val="2083373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2</a:t>
            </a:r>
          </a:p>
        </p:txBody>
      </p:sp>
      <p:sp>
        <p:nvSpPr>
          <p:cNvPr id="4" name="Slide Number Placeholder 3"/>
          <p:cNvSpPr>
            <a:spLocks noGrp="1"/>
          </p:cNvSpPr>
          <p:nvPr>
            <p:ph type="sldNum" sz="quarter" idx="5"/>
          </p:nvPr>
        </p:nvSpPr>
        <p:spPr/>
        <p:txBody>
          <a:bodyPr/>
          <a:lstStyle/>
          <a:p>
            <a:fld id="{B8C9AF28-F3E6-491E-9353-981CE3BBDD0C}" type="slidenum">
              <a:rPr lang="en-US" smtClean="0"/>
              <a:t>23</a:t>
            </a:fld>
            <a:endParaRPr lang="en-US" dirty="0"/>
          </a:p>
        </p:txBody>
      </p:sp>
    </p:spTree>
    <p:extLst>
      <p:ext uri="{BB962C8B-B14F-4D97-AF65-F5344CB8AC3E}">
        <p14:creationId xmlns:p14="http://schemas.microsoft.com/office/powerpoint/2010/main" val="3830203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3</a:t>
            </a:r>
          </a:p>
        </p:txBody>
      </p:sp>
      <p:sp>
        <p:nvSpPr>
          <p:cNvPr id="4" name="Slide Number Placeholder 3"/>
          <p:cNvSpPr>
            <a:spLocks noGrp="1"/>
          </p:cNvSpPr>
          <p:nvPr>
            <p:ph type="sldNum" sz="quarter" idx="5"/>
          </p:nvPr>
        </p:nvSpPr>
        <p:spPr/>
        <p:txBody>
          <a:bodyPr/>
          <a:lstStyle/>
          <a:p>
            <a:fld id="{B8C9AF28-F3E6-491E-9353-981CE3BBDD0C}" type="slidenum">
              <a:rPr lang="en-US" smtClean="0"/>
              <a:t>24</a:t>
            </a:fld>
            <a:endParaRPr lang="en-US" dirty="0"/>
          </a:p>
        </p:txBody>
      </p:sp>
    </p:spTree>
    <p:extLst>
      <p:ext uri="{BB962C8B-B14F-4D97-AF65-F5344CB8AC3E}">
        <p14:creationId xmlns:p14="http://schemas.microsoft.com/office/powerpoint/2010/main" val="28751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200"/>
              </a:spcAft>
              <a:buFont typeface="Arial" panose="020B0604020202020204" pitchFamily="34" charset="0"/>
              <a:buNone/>
            </a:pPr>
            <a:r>
              <a:rPr lang="en-US" sz="3600" dirty="0"/>
              <a:t>5min---Briefly review class consensus model </a:t>
            </a:r>
            <a:r>
              <a:rPr lang="en-US" sz="3600" dirty="0">
                <a:sym typeface="Wingdings" panose="05000000000000000000" pitchFamily="2" charset="2"/>
              </a:rPr>
              <a:t> We figured out that fish are suffocating because there isn’t enough dissolved air in the water</a:t>
            </a:r>
            <a:endParaRPr lang="en-US" sz="3600" dirty="0"/>
          </a:p>
          <a:p>
            <a:pPr marL="0" indent="0">
              <a:spcAft>
                <a:spcPts val="1200"/>
              </a:spcAft>
              <a:buFont typeface="Arial" panose="020B0604020202020204" pitchFamily="34" charset="0"/>
              <a:buNone/>
            </a:pPr>
            <a:endParaRPr lang="en-US" sz="3600" dirty="0"/>
          </a:p>
          <a:p>
            <a:pPr marL="0" indent="0">
              <a:spcAft>
                <a:spcPts val="1200"/>
              </a:spcAft>
              <a:buFont typeface="Arial" panose="020B0604020202020204" pitchFamily="34" charset="0"/>
              <a:buNone/>
            </a:pPr>
            <a:r>
              <a:rPr lang="en-US" sz="3600" dirty="0"/>
              <a:t>Review some major questions on the question board </a:t>
            </a:r>
            <a:r>
              <a:rPr lang="en-US" sz="3600" dirty="0">
                <a:sym typeface="Wingdings" panose="05000000000000000000" pitchFamily="2" charset="2"/>
              </a:rPr>
              <a:t> focus/steer towards the question of WHY this is happening in the first place. Where did the air go?</a:t>
            </a:r>
            <a:endParaRPr lang="en-US" sz="3600" dirty="0"/>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Whenever possible, ask students to </a:t>
            </a:r>
            <a:r>
              <a:rPr lang="en-US" b="1" dirty="0"/>
              <a:t>respond to each other</a:t>
            </a:r>
            <a:r>
              <a:rPr lang="en-US" dirty="0"/>
              <a:t> rather than to you. This should be about students figuring ideas out together (even in class discussions – redirect students to respond to one another rather than go to you for answers)</a:t>
            </a:r>
          </a:p>
          <a:p>
            <a:endParaRPr lang="en-US" baseline="0" dirty="0"/>
          </a:p>
        </p:txBody>
      </p:sp>
      <p:sp>
        <p:nvSpPr>
          <p:cNvPr id="4" name="Slide Number Placeholder 3"/>
          <p:cNvSpPr>
            <a:spLocks noGrp="1"/>
          </p:cNvSpPr>
          <p:nvPr>
            <p:ph type="sldNum" sz="quarter" idx="10"/>
          </p:nvPr>
        </p:nvSpPr>
        <p:spPr/>
        <p:txBody>
          <a:bodyPr/>
          <a:lstStyle/>
          <a:p>
            <a:fld id="{B8C9AF28-F3E6-491E-9353-981CE3BBDD0C}" type="slidenum">
              <a:rPr lang="en-US" smtClean="0"/>
              <a:t>3</a:t>
            </a:fld>
            <a:endParaRPr lang="en-US" dirty="0"/>
          </a:p>
        </p:txBody>
      </p:sp>
    </p:spTree>
    <p:extLst>
      <p:ext uri="{BB962C8B-B14F-4D97-AF65-F5344CB8AC3E}">
        <p14:creationId xmlns:p14="http://schemas.microsoft.com/office/powerpoint/2010/main" val="50616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aseline="0" dirty="0"/>
              <a:t>Tell students we now have new evidence in MEME – called Resource 4, 5, and 6 (1, 2, and 3 are the ones they saw previously, and will still be there).  They can use these resources to try and figure out why there is low dissolved air.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aseline="0" dirty="0"/>
              <a:t>They need to look at the resources carefully in groups. Answer questions on their </a:t>
            </a:r>
            <a:r>
              <a:rPr lang="en-US" sz="2800" b="1" baseline="0" dirty="0"/>
              <a:t>handout 1 </a:t>
            </a:r>
            <a:r>
              <a:rPr lang="en-US" sz="2800" baseline="0" dirty="0"/>
              <a:t>and decide how they want to change their models to show what new things they learned from these resources.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aseline="0" dirty="0"/>
              <a:t>After they have had a chance to review the resources, we will remind them how to make evidence out of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aseline="0" dirty="0"/>
              <a:t>For now, give them about 20min to work with the resources, read them, modify their models and then stop the class and remind them how to make evidence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aseline="0" dirty="0"/>
              <a:t>In order to link a resource to the model they first need to make it into EVIDENCE. The next set of slides reminds them how to do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aseline="0" dirty="0"/>
          </a:p>
        </p:txBody>
      </p:sp>
      <p:sp>
        <p:nvSpPr>
          <p:cNvPr id="4" name="Slide Number Placeholder 3"/>
          <p:cNvSpPr>
            <a:spLocks noGrp="1"/>
          </p:cNvSpPr>
          <p:nvPr>
            <p:ph type="sldNum" sz="quarter" idx="10"/>
          </p:nvPr>
        </p:nvSpPr>
        <p:spPr/>
        <p:txBody>
          <a:bodyPr/>
          <a:lstStyle/>
          <a:p>
            <a:pPr>
              <a:defRPr/>
            </a:pPr>
            <a:fld id="{6B072BEE-3B70-4F1C-935D-00E11E9CE9C7}" type="slidenum">
              <a:rPr lang="en-US" altLang="en-US" smtClean="0"/>
              <a:pPr>
                <a:defRPr/>
              </a:pPr>
              <a:t>4</a:t>
            </a:fld>
            <a:endParaRPr lang="en-US" altLang="en-US" dirty="0"/>
          </a:p>
        </p:txBody>
      </p:sp>
    </p:spTree>
    <p:extLst>
      <p:ext uri="{BB962C8B-B14F-4D97-AF65-F5344CB8AC3E}">
        <p14:creationId xmlns:p14="http://schemas.microsoft.com/office/powerpoint/2010/main" val="382379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ANIMATED</a:t>
            </a:r>
          </a:p>
          <a:p>
            <a:r>
              <a:rPr lang="en-US" dirty="0"/>
              <a:t>These slides remind students how to make evidence using the resources they saw last lesson. Just review these with the kids. They don’t need to do anything yet (they already made evid</a:t>
            </a:r>
            <a:r>
              <a:rPr lang="en-US" i="0" dirty="0"/>
              <a:t>ence out of these resources last week, we want them to use this knowledge to make new evidence from the new resources today</a:t>
            </a:r>
            <a:r>
              <a:rPr lang="en-US" i="1" dirty="0"/>
              <a:t>).</a:t>
            </a:r>
            <a:endParaRPr lang="en-US" dirty="0"/>
          </a:p>
          <a:p>
            <a:pPr rtl="0"/>
            <a:r>
              <a:rPr lang="en-US" dirty="0"/>
              <a:t>Walk students through the basic features, including that they can see the number and name of the resource, what type of resource it is, and general notes.</a:t>
            </a:r>
          </a:p>
        </p:txBody>
      </p:sp>
      <p:sp>
        <p:nvSpPr>
          <p:cNvPr id="4" name="Slide Number Placeholder 3"/>
          <p:cNvSpPr>
            <a:spLocks noGrp="1"/>
          </p:cNvSpPr>
          <p:nvPr>
            <p:ph type="sldNum" sz="quarter" idx="5"/>
          </p:nvPr>
        </p:nvSpPr>
        <p:spPr/>
        <p:txBody>
          <a:bodyPr/>
          <a:lstStyle/>
          <a:p>
            <a:fld id="{B8C9AF28-F3E6-491E-9353-981CE3BBDD0C}" type="slidenum">
              <a:rPr lang="en-US" smtClean="0"/>
              <a:t>5</a:t>
            </a:fld>
            <a:endParaRPr lang="en-US" dirty="0"/>
          </a:p>
        </p:txBody>
      </p:sp>
    </p:spTree>
    <p:extLst>
      <p:ext uri="{BB962C8B-B14F-4D97-AF65-F5344CB8AC3E}">
        <p14:creationId xmlns:p14="http://schemas.microsoft.com/office/powerpoint/2010/main" val="767932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ANIMATED</a:t>
            </a:r>
            <a:endParaRPr lang="en-US" baseline="0" dirty="0"/>
          </a:p>
          <a:p>
            <a:pPr rtl="0"/>
            <a:endParaRPr lang="en-US" baseline="0" dirty="0"/>
          </a:p>
          <a:p>
            <a:pPr rtl="0"/>
            <a:r>
              <a:rPr lang="en-US" baseline="0" dirty="0"/>
              <a:t>Now we will talk with students about creating evidence.</a:t>
            </a:r>
          </a:p>
        </p:txBody>
      </p:sp>
      <p:sp>
        <p:nvSpPr>
          <p:cNvPr id="4" name="Slide Number Placeholder 3"/>
          <p:cNvSpPr>
            <a:spLocks noGrp="1"/>
          </p:cNvSpPr>
          <p:nvPr>
            <p:ph type="sldNum" sz="quarter" idx="5"/>
          </p:nvPr>
        </p:nvSpPr>
        <p:spPr/>
        <p:txBody>
          <a:bodyPr/>
          <a:lstStyle/>
          <a:p>
            <a:fld id="{B8C9AF28-F3E6-491E-9353-981CE3BBDD0C}" type="slidenum">
              <a:rPr lang="en-US" smtClean="0"/>
              <a:t>6</a:t>
            </a:fld>
            <a:endParaRPr lang="en-US" dirty="0"/>
          </a:p>
        </p:txBody>
      </p:sp>
    </p:spTree>
    <p:extLst>
      <p:ext uri="{BB962C8B-B14F-4D97-AF65-F5344CB8AC3E}">
        <p14:creationId xmlns:p14="http://schemas.microsoft.com/office/powerpoint/2010/main" val="2482755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ANIMATED</a:t>
            </a:r>
            <a:endParaRPr lang="en-US" baseline="0" dirty="0"/>
          </a:p>
          <a:p>
            <a:pPr rtl="0"/>
            <a:endParaRPr lang="en-US" baseline="0" dirty="0"/>
          </a:p>
          <a:p>
            <a:pPr rtl="0"/>
            <a:r>
              <a:rPr lang="en-US" baseline="0" dirty="0"/>
              <a:t>Now we will talk with students about creating evidence.</a:t>
            </a:r>
          </a:p>
        </p:txBody>
      </p:sp>
      <p:sp>
        <p:nvSpPr>
          <p:cNvPr id="4" name="Slide Number Placeholder 3"/>
          <p:cNvSpPr>
            <a:spLocks noGrp="1"/>
          </p:cNvSpPr>
          <p:nvPr>
            <p:ph type="sldNum" sz="quarter" idx="5"/>
          </p:nvPr>
        </p:nvSpPr>
        <p:spPr/>
        <p:txBody>
          <a:bodyPr/>
          <a:lstStyle/>
          <a:p>
            <a:fld id="{B8C9AF28-F3E6-491E-9353-981CE3BBDD0C}" type="slidenum">
              <a:rPr lang="en-US" smtClean="0"/>
              <a:t>7</a:t>
            </a:fld>
            <a:endParaRPr lang="en-US" dirty="0"/>
          </a:p>
        </p:txBody>
      </p:sp>
    </p:spTree>
    <p:extLst>
      <p:ext uri="{BB962C8B-B14F-4D97-AF65-F5344CB8AC3E}">
        <p14:creationId xmlns:p14="http://schemas.microsoft.com/office/powerpoint/2010/main" val="788548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quick run-through of how to make evidence.</a:t>
            </a:r>
          </a:p>
          <a:p>
            <a:r>
              <a:rPr lang="en-US" dirty="0"/>
              <a:t>In a few slides we will discuss how to best describe evidence. It is very important to describe evidence well! We will get to that soon.</a:t>
            </a:r>
          </a:p>
        </p:txBody>
      </p:sp>
      <p:sp>
        <p:nvSpPr>
          <p:cNvPr id="4" name="Slide Number Placeholder 3"/>
          <p:cNvSpPr>
            <a:spLocks noGrp="1"/>
          </p:cNvSpPr>
          <p:nvPr>
            <p:ph type="sldNum" sz="quarter" idx="5"/>
          </p:nvPr>
        </p:nvSpPr>
        <p:spPr/>
        <p:txBody>
          <a:bodyPr/>
          <a:lstStyle/>
          <a:p>
            <a:fld id="{B8C9AF28-F3E6-491E-9353-981CE3BBDD0C}" type="slidenum">
              <a:rPr lang="en-US" smtClean="0"/>
              <a:t>8</a:t>
            </a:fld>
            <a:endParaRPr lang="en-US" dirty="0"/>
          </a:p>
        </p:txBody>
      </p:sp>
    </p:spTree>
    <p:extLst>
      <p:ext uri="{BB962C8B-B14F-4D97-AF65-F5344CB8AC3E}">
        <p14:creationId xmlns:p14="http://schemas.microsoft.com/office/powerpoint/2010/main" val="113719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7min –discussion of evidence description-- BEFORE students begin to make evidence out of the new resources have a discussion about how to best describe evidence.</a:t>
            </a:r>
          </a:p>
          <a:p>
            <a:pPr rtl="0"/>
            <a:r>
              <a:rPr lang="en-US" dirty="0"/>
              <a:t>First with their shoulder partner, have them brainstorm what makes for a good description (3min).</a:t>
            </a:r>
          </a:p>
          <a:p>
            <a:pPr rtl="0"/>
            <a:r>
              <a:rPr lang="en-US" dirty="0"/>
              <a:t>Have students share out some of their ideas--- </a:t>
            </a:r>
          </a:p>
          <a:p>
            <a:pPr rtl="0"/>
            <a:r>
              <a:rPr lang="en-US" dirty="0"/>
              <a:t>A key point here is that their description should be about what they learned and can conclude from the evidence. </a:t>
            </a:r>
          </a:p>
          <a:p>
            <a:pPr rtl="0"/>
            <a:r>
              <a:rPr lang="en-US" dirty="0"/>
              <a:t>So, for example, describing the evidence as “shows rotten leaves” is not helpful, because we can’t figure out what we can conclude from this evidence.</a:t>
            </a:r>
          </a:p>
          <a:p>
            <a:pPr rtl="0"/>
            <a:r>
              <a:rPr lang="en-US" dirty="0"/>
              <a:t>Ask students for better conclusions</a:t>
            </a:r>
          </a:p>
          <a:p>
            <a:pPr rtl="0"/>
            <a:endParaRPr lang="en-US" dirty="0"/>
          </a:p>
          <a:p>
            <a:r>
              <a:rPr lang="en-US" dirty="0"/>
              <a:t>Talk as a class about good ways to describe evidence: “The evidence with the leaves” won’t be helpful once you have a lot of pieces of evidence, and won’t be helpful if you’re just focusing on one part of the resource, such as rotten leaves or if you can’t to use it for different purposes (e.g., if one part of the resource supports one connection and another supports a different connection).</a:t>
            </a:r>
          </a:p>
          <a:p>
            <a:r>
              <a:rPr lang="en-US" dirty="0"/>
              <a:t>We may talk about this again in the future if students struggle with it, but we want the description to include the “point” of the evidence – e.g., “this evidence shows that there are tiny living organisms” could support “tiny living organisms” being a component, but “this evidence shows that tiny living organisms are </a:t>
            </a:r>
            <a:r>
              <a:rPr lang="en-US" i="1" u="sng" dirty="0"/>
              <a:t>increasing as algae disappear</a:t>
            </a:r>
            <a:r>
              <a:rPr lang="en-US" i="0" u="none" dirty="0"/>
              <a:t>“ could support a mechanism between tiny living organisms and algae.</a:t>
            </a:r>
          </a:p>
          <a:p>
            <a:r>
              <a:rPr lang="en-US" i="0" u="none" dirty="0"/>
              <a:t>If students have been linking evidence, focus on one resource and ask them what they’ve been connecting it to and what would be a good description. We want the description to get at why the evidence is relevant, and to what.</a:t>
            </a:r>
            <a:endParaRPr lang="en-US" dirty="0"/>
          </a:p>
          <a:p>
            <a:endParaRPr lang="en-US" dirty="0"/>
          </a:p>
          <a:p>
            <a:endParaRPr lang="en-US" dirty="0"/>
          </a:p>
          <a:p>
            <a:r>
              <a:rPr lang="en-US" dirty="0"/>
              <a:t>Whenever possible, ask students to </a:t>
            </a:r>
            <a:r>
              <a:rPr lang="en-US" b="1" dirty="0"/>
              <a:t>respond to each other</a:t>
            </a:r>
            <a:r>
              <a:rPr lang="en-US" dirty="0"/>
              <a:t> rather than to you. We want students to have practice figuring ideas out </a:t>
            </a:r>
            <a:r>
              <a:rPr lang="en-US" i="1" dirty="0"/>
              <a:t>together</a:t>
            </a:r>
            <a:r>
              <a:rPr lang="en-US" dirty="0"/>
              <a:t> (even in class discussions – redirect students to respond to one another rather than go to you for answers).</a:t>
            </a:r>
          </a:p>
        </p:txBody>
      </p:sp>
      <p:sp>
        <p:nvSpPr>
          <p:cNvPr id="4" name="Slide Number Placeholder 3"/>
          <p:cNvSpPr>
            <a:spLocks noGrp="1"/>
          </p:cNvSpPr>
          <p:nvPr>
            <p:ph type="sldNum" sz="quarter" idx="5"/>
          </p:nvPr>
        </p:nvSpPr>
        <p:spPr/>
        <p:txBody>
          <a:bodyPr/>
          <a:lstStyle/>
          <a:p>
            <a:fld id="{B8C9AF28-F3E6-491E-9353-981CE3BBDD0C}" type="slidenum">
              <a:rPr lang="en-US" smtClean="0"/>
              <a:t>9</a:t>
            </a:fld>
            <a:endParaRPr lang="en-US" dirty="0"/>
          </a:p>
        </p:txBody>
      </p:sp>
    </p:spTree>
    <p:extLst>
      <p:ext uri="{BB962C8B-B14F-4D97-AF65-F5344CB8AC3E}">
        <p14:creationId xmlns:p14="http://schemas.microsoft.com/office/powerpoint/2010/main" val="168672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BA4F2E-3F1D-462E-9D62-2BE76666A36C}" type="datetime1">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E56A2-F4E7-4820-B0A7-F9EA1BB34FD7}" type="datetime1">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606294-8812-465F-B6C7-54F920EED898}" type="datetime1">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B4075-A604-4094-95CE-781D820801E3}" type="datetime1">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17CCD-6D5E-413D-B792-54FB9D5CC915}" type="datetime1">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8C43D5-9E79-4CE2-BC91-FFDE77DD25FE}" type="datetime1">
              <a:rPr lang="en-US" smtClean="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CE6788-EA0F-418F-BA43-A98AB8880314}" type="datetime1">
              <a:rPr lang="en-US" smtClean="0"/>
              <a:t>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1DE70B-4A58-4C71-8968-43FC59BF5615}" type="datetime1">
              <a:rPr lang="en-US" smtClean="0"/>
              <a:t>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B52D5-F2AD-4C0C-A488-F5FCE9EEF406}" type="datetime1">
              <a:rPr lang="en-US" smtClean="0"/>
              <a:t>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54087-CBBA-4373-A8B5-4F82E546F66F}" type="datetime1">
              <a:rPr lang="en-US" smtClean="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F6E90-4116-4812-B76C-1B5D1FA1A5BC}" type="datetime1">
              <a:rPr lang="en-US" smtClean="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3FDB3-CDE8-4C8A-99A6-AC3559D5C373}" type="datetime1">
              <a:rPr lang="en-US" smtClean="0"/>
              <a:t>12/20/21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b="1">
                <a:solidFill>
                  <a:srgbClr val="FF0000"/>
                </a:solidFill>
              </a:defRPr>
            </a:lvl1pPr>
          </a:lstStyle>
          <a:p>
            <a:fld id="{DB9D8127-5DF4-714C-9C2D-6A4C1011A34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D5F7-BFF8-234E-BAA2-BC7F104A166F}"/>
              </a:ext>
            </a:extLst>
          </p:cNvPr>
          <p:cNvSpPr>
            <a:spLocks noGrp="1"/>
          </p:cNvSpPr>
          <p:nvPr>
            <p:ph type="title"/>
          </p:nvPr>
        </p:nvSpPr>
        <p:spPr/>
        <p:txBody>
          <a:bodyPr/>
          <a:lstStyle/>
          <a:p>
            <a:r>
              <a:rPr lang="en-US" dirty="0"/>
              <a:t>Lesson Overview</a:t>
            </a:r>
          </a:p>
        </p:txBody>
      </p:sp>
      <p:sp>
        <p:nvSpPr>
          <p:cNvPr id="3" name="Content Placeholder 2">
            <a:extLst>
              <a:ext uri="{FF2B5EF4-FFF2-40B4-BE49-F238E27FC236}">
                <a16:creationId xmlns:a16="http://schemas.microsoft.com/office/drawing/2014/main" id="{0A8E1B57-646F-7748-812F-55BD444C87DC}"/>
              </a:ext>
            </a:extLst>
          </p:cNvPr>
          <p:cNvSpPr>
            <a:spLocks noGrp="1"/>
          </p:cNvSpPr>
          <p:nvPr>
            <p:ph idx="1"/>
          </p:nvPr>
        </p:nvSpPr>
        <p:spPr/>
        <p:txBody>
          <a:bodyPr>
            <a:normAutofit fontScale="92500" lnSpcReduction="10000"/>
          </a:bodyPr>
          <a:lstStyle/>
          <a:p>
            <a:pPr marL="457200" indent="-457200">
              <a:buFont typeface="+mj-lt"/>
              <a:buAutoNum type="arabicPeriod"/>
            </a:pPr>
            <a:r>
              <a:rPr lang="en-US" sz="2000" dirty="0"/>
              <a:t>3 min STOP &amp; THINK</a:t>
            </a:r>
          </a:p>
          <a:p>
            <a:pPr marL="457200" indent="-457200">
              <a:buFont typeface="+mj-lt"/>
              <a:buAutoNum type="arabicPeriod"/>
            </a:pPr>
            <a:r>
              <a:rPr lang="en-US" sz="2000" dirty="0"/>
              <a:t>5 min recap- what did we figure out (fish are suffocating) and what questions do we still have– this is a recap from last lesson, keep brief</a:t>
            </a:r>
          </a:p>
          <a:p>
            <a:pPr marL="457200" indent="-457200">
              <a:buFont typeface="+mj-lt"/>
              <a:buAutoNum type="arabicPeriod"/>
            </a:pPr>
            <a:r>
              <a:rPr lang="en-US" sz="2000" dirty="0"/>
              <a:t>20min – New resources and revising models (looking at new resources and revising models)- use new resources to figure out why the dissolved air is low</a:t>
            </a:r>
          </a:p>
          <a:p>
            <a:pPr marL="457200" indent="-457200">
              <a:buFont typeface="+mj-lt"/>
              <a:buAutoNum type="arabicPeriod"/>
            </a:pPr>
            <a:r>
              <a:rPr lang="en-US" sz="2000" dirty="0"/>
              <a:t>3min Demo on making evidence from resources- reminds students how to make evidence from a resource in MEME</a:t>
            </a:r>
          </a:p>
          <a:p>
            <a:pPr marL="457200" indent="-457200">
              <a:buFont typeface="+mj-lt"/>
              <a:buAutoNum type="arabicPeriod"/>
            </a:pPr>
            <a:r>
              <a:rPr lang="en-US" sz="2000" dirty="0"/>
              <a:t>7min- discussion on evidence descriptions- how can we describe evidence well– some examples and brief discussion</a:t>
            </a:r>
          </a:p>
          <a:p>
            <a:pPr marL="457200" indent="-457200">
              <a:buFont typeface="+mj-lt"/>
              <a:buAutoNum type="arabicPeriod"/>
            </a:pPr>
            <a:r>
              <a:rPr lang="en-US" sz="2000" dirty="0"/>
              <a:t>10 min- back to MEME to make evidence from the resources</a:t>
            </a:r>
          </a:p>
          <a:p>
            <a:pPr marL="457200" indent="-457200">
              <a:buFont typeface="+mj-lt"/>
              <a:buAutoNum type="arabicPeriod"/>
            </a:pPr>
            <a:r>
              <a:rPr lang="en-US" sz="2000" dirty="0"/>
              <a:t>7min- discussion of connections between evidence and models– how can we describe connections between evidence and models (evidence supports, strongly supports, contradicts, is irrelevant).</a:t>
            </a:r>
          </a:p>
          <a:p>
            <a:pPr marL="457200" indent="-457200">
              <a:buFont typeface="+mj-lt"/>
              <a:buAutoNum type="arabicPeriod"/>
            </a:pPr>
            <a:r>
              <a:rPr lang="en-US" sz="2000" dirty="0"/>
              <a:t>7min- go back to MEME and connect evidence to models</a:t>
            </a:r>
          </a:p>
          <a:p>
            <a:pPr marL="457200" indent="-457200">
              <a:buFont typeface="+mj-lt"/>
              <a:buAutoNum type="arabicPeriod"/>
            </a:pPr>
            <a:r>
              <a:rPr lang="en-US" sz="2000" dirty="0">
                <a:solidFill>
                  <a:srgbClr val="C00000"/>
                </a:solidFill>
              </a:rPr>
              <a:t>3min BEFORE YOU GO </a:t>
            </a:r>
            <a:r>
              <a:rPr lang="en-US" sz="2000" dirty="0"/>
              <a:t>(can be moved after step 6 or 7 if needed)</a:t>
            </a:r>
          </a:p>
          <a:p>
            <a:endParaRPr lang="en-US" sz="2000" dirty="0"/>
          </a:p>
          <a:p>
            <a:endParaRPr lang="en-US" sz="2000" dirty="0"/>
          </a:p>
          <a:p>
            <a:endParaRPr lang="en-US" sz="2000" dirty="0"/>
          </a:p>
          <a:p>
            <a:endParaRPr lang="en-US" sz="2000" dirty="0"/>
          </a:p>
          <a:p>
            <a:endParaRPr lang="en-US" dirty="0"/>
          </a:p>
          <a:p>
            <a:endParaRPr lang="en-US" dirty="0"/>
          </a:p>
        </p:txBody>
      </p:sp>
      <p:sp>
        <p:nvSpPr>
          <p:cNvPr id="4" name="Slide Number Placeholder 3">
            <a:extLst>
              <a:ext uri="{FF2B5EF4-FFF2-40B4-BE49-F238E27FC236}">
                <a16:creationId xmlns:a16="http://schemas.microsoft.com/office/drawing/2014/main" id="{8B922E20-8013-3744-ADD6-5E38A3130B3C}"/>
              </a:ext>
            </a:extLst>
          </p:cNvPr>
          <p:cNvSpPr>
            <a:spLocks noGrp="1"/>
          </p:cNvSpPr>
          <p:nvPr>
            <p:ph type="sldNum" sz="quarter" idx="12"/>
          </p:nvPr>
        </p:nvSpPr>
        <p:spPr/>
        <p:txBody>
          <a:bodyPr/>
          <a:lstStyle/>
          <a:p>
            <a:fld id="{DB9D8127-5DF4-714C-9C2D-6A4C1011A348}" type="slidenum">
              <a:rPr lang="en-US" smtClean="0"/>
              <a:pPr/>
              <a:t>1</a:t>
            </a:fld>
            <a:endParaRPr lang="en-US" dirty="0"/>
          </a:p>
        </p:txBody>
      </p:sp>
    </p:spTree>
    <p:extLst>
      <p:ext uri="{BB962C8B-B14F-4D97-AF65-F5344CB8AC3E}">
        <p14:creationId xmlns:p14="http://schemas.microsoft.com/office/powerpoint/2010/main" val="72819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343B-A553-C941-88E8-FD6AF9DBB83A}"/>
              </a:ext>
            </a:extLst>
          </p:cNvPr>
          <p:cNvSpPr>
            <a:spLocks noGrp="1"/>
          </p:cNvSpPr>
          <p:nvPr>
            <p:ph type="title"/>
          </p:nvPr>
        </p:nvSpPr>
        <p:spPr/>
        <p:txBody>
          <a:bodyPr>
            <a:normAutofit/>
          </a:bodyPr>
          <a:lstStyle/>
          <a:p>
            <a:r>
              <a:rPr lang="en-US" sz="5300" b="1" dirty="0">
                <a:solidFill>
                  <a:schemeClr val="tx2"/>
                </a:solidFill>
              </a:rPr>
              <a:t>Describing Evidence</a:t>
            </a:r>
            <a:endParaRPr lang="en-US" dirty="0"/>
          </a:p>
        </p:txBody>
      </p:sp>
      <p:sp>
        <p:nvSpPr>
          <p:cNvPr id="3" name="Content Placeholder 2">
            <a:extLst>
              <a:ext uri="{FF2B5EF4-FFF2-40B4-BE49-F238E27FC236}">
                <a16:creationId xmlns:a16="http://schemas.microsoft.com/office/drawing/2014/main" id="{3E7864D7-460B-F240-B2EB-807E0C853732}"/>
              </a:ext>
            </a:extLst>
          </p:cNvPr>
          <p:cNvSpPr>
            <a:spLocks noGrp="1"/>
          </p:cNvSpPr>
          <p:nvPr>
            <p:ph idx="1"/>
          </p:nvPr>
        </p:nvSpPr>
        <p:spPr>
          <a:xfrm>
            <a:off x="457200" y="1417638"/>
            <a:ext cx="8229600" cy="1075267"/>
          </a:xfrm>
        </p:spPr>
        <p:txBody>
          <a:bodyPr/>
          <a:lstStyle/>
          <a:p>
            <a:pPr marL="0" indent="0">
              <a:buNone/>
            </a:pPr>
            <a:r>
              <a:rPr lang="en-US" dirty="0"/>
              <a:t>What would be a good description for this evidence?</a:t>
            </a:r>
          </a:p>
        </p:txBody>
      </p:sp>
      <p:sp>
        <p:nvSpPr>
          <p:cNvPr id="4" name="Slide Number Placeholder 3">
            <a:extLst>
              <a:ext uri="{FF2B5EF4-FFF2-40B4-BE49-F238E27FC236}">
                <a16:creationId xmlns:a16="http://schemas.microsoft.com/office/drawing/2014/main" id="{BE77223B-7530-FE47-8F0E-554448171D29}"/>
              </a:ext>
            </a:extLst>
          </p:cNvPr>
          <p:cNvSpPr>
            <a:spLocks noGrp="1"/>
          </p:cNvSpPr>
          <p:nvPr>
            <p:ph type="sldNum" sz="quarter" idx="12"/>
          </p:nvPr>
        </p:nvSpPr>
        <p:spPr/>
        <p:txBody>
          <a:bodyPr/>
          <a:lstStyle/>
          <a:p>
            <a:fld id="{DB9D8127-5DF4-714C-9C2D-6A4C1011A348}" type="slidenum">
              <a:rPr lang="en-US" smtClean="0"/>
              <a:pPr/>
              <a:t>10</a:t>
            </a:fld>
            <a:endParaRPr lang="en-US" dirty="0"/>
          </a:p>
        </p:txBody>
      </p:sp>
      <p:pic>
        <p:nvPicPr>
          <p:cNvPr id="6" name="Picture 5">
            <a:extLst>
              <a:ext uri="{FF2B5EF4-FFF2-40B4-BE49-F238E27FC236}">
                <a16:creationId xmlns:a16="http://schemas.microsoft.com/office/drawing/2014/main" id="{EC194425-BA66-4082-A93D-EA75BAA6A7B0}"/>
              </a:ext>
            </a:extLst>
          </p:cNvPr>
          <p:cNvPicPr>
            <a:picLocks noChangeAspect="1"/>
          </p:cNvPicPr>
          <p:nvPr/>
        </p:nvPicPr>
        <p:blipFill>
          <a:blip r:embed="rId3"/>
          <a:stretch>
            <a:fillRect/>
          </a:stretch>
        </p:blipFill>
        <p:spPr>
          <a:xfrm>
            <a:off x="3579224" y="2046943"/>
            <a:ext cx="4679632" cy="4732212"/>
          </a:xfrm>
          <a:prstGeom prst="rect">
            <a:avLst/>
          </a:prstGeom>
        </p:spPr>
      </p:pic>
    </p:spTree>
    <p:extLst>
      <p:ext uri="{BB962C8B-B14F-4D97-AF65-F5344CB8AC3E}">
        <p14:creationId xmlns:p14="http://schemas.microsoft.com/office/powerpoint/2010/main" val="210736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343B-A553-C941-88E8-FD6AF9DBB83A}"/>
              </a:ext>
            </a:extLst>
          </p:cNvPr>
          <p:cNvSpPr>
            <a:spLocks noGrp="1"/>
          </p:cNvSpPr>
          <p:nvPr>
            <p:ph type="title"/>
          </p:nvPr>
        </p:nvSpPr>
        <p:spPr/>
        <p:txBody>
          <a:bodyPr>
            <a:normAutofit/>
          </a:bodyPr>
          <a:lstStyle/>
          <a:p>
            <a:r>
              <a:rPr lang="en-US" sz="5300" b="1" dirty="0">
                <a:solidFill>
                  <a:schemeClr val="tx2"/>
                </a:solidFill>
              </a:rPr>
              <a:t>Describing Evidence</a:t>
            </a:r>
            <a:endParaRPr lang="en-US" dirty="0"/>
          </a:p>
        </p:txBody>
      </p:sp>
      <p:sp>
        <p:nvSpPr>
          <p:cNvPr id="3" name="Content Placeholder 2">
            <a:extLst>
              <a:ext uri="{FF2B5EF4-FFF2-40B4-BE49-F238E27FC236}">
                <a16:creationId xmlns:a16="http://schemas.microsoft.com/office/drawing/2014/main" id="{3E7864D7-460B-F240-B2EB-807E0C853732}"/>
              </a:ext>
            </a:extLst>
          </p:cNvPr>
          <p:cNvSpPr>
            <a:spLocks noGrp="1"/>
          </p:cNvSpPr>
          <p:nvPr>
            <p:ph idx="1"/>
          </p:nvPr>
        </p:nvSpPr>
        <p:spPr>
          <a:xfrm>
            <a:off x="457200" y="1849438"/>
            <a:ext cx="5689600" cy="5076295"/>
          </a:xfrm>
        </p:spPr>
        <p:txBody>
          <a:bodyPr>
            <a:normAutofit/>
          </a:bodyPr>
          <a:lstStyle/>
          <a:p>
            <a:pPr marL="0" indent="0">
              <a:buNone/>
            </a:pPr>
            <a:r>
              <a:rPr lang="en-US" sz="2800" dirty="0"/>
              <a:t>How about:</a:t>
            </a:r>
          </a:p>
          <a:p>
            <a:pPr marL="514350" indent="-514350">
              <a:buFont typeface="+mj-lt"/>
              <a:buAutoNum type="arabicPeriod"/>
            </a:pPr>
            <a:r>
              <a:rPr lang="en-US" sz="2800" dirty="0"/>
              <a:t>Shows rotting leaves</a:t>
            </a:r>
          </a:p>
          <a:p>
            <a:pPr marL="514350" indent="-514350">
              <a:buFont typeface="+mj-lt"/>
              <a:buAutoNum type="arabicPeriod"/>
            </a:pPr>
            <a:r>
              <a:rPr lang="en-US" sz="2800" dirty="0"/>
              <a:t>Leaves have living things on                them</a:t>
            </a:r>
          </a:p>
          <a:p>
            <a:pPr marL="514350" indent="-514350">
              <a:buFont typeface="+mj-lt"/>
              <a:buAutoNum type="arabicPeriod"/>
            </a:pPr>
            <a:r>
              <a:rPr lang="en-US" sz="2800" dirty="0"/>
              <a:t>Very rotten leaves have more livings things on them. Livings things may be breaking down the leaves.</a:t>
            </a:r>
          </a:p>
          <a:p>
            <a:pPr marL="0" indent="0">
              <a:buNone/>
            </a:pPr>
            <a:r>
              <a:rPr lang="en-US" sz="2800" dirty="0">
                <a:solidFill>
                  <a:srgbClr val="C00000"/>
                </a:solidFill>
              </a:rPr>
              <a:t>Which is better and more helpful?</a:t>
            </a:r>
          </a:p>
        </p:txBody>
      </p:sp>
      <p:sp>
        <p:nvSpPr>
          <p:cNvPr id="4" name="Slide Number Placeholder 3">
            <a:extLst>
              <a:ext uri="{FF2B5EF4-FFF2-40B4-BE49-F238E27FC236}">
                <a16:creationId xmlns:a16="http://schemas.microsoft.com/office/drawing/2014/main" id="{BE77223B-7530-FE47-8F0E-554448171D29}"/>
              </a:ext>
            </a:extLst>
          </p:cNvPr>
          <p:cNvSpPr>
            <a:spLocks noGrp="1"/>
          </p:cNvSpPr>
          <p:nvPr>
            <p:ph type="sldNum" sz="quarter" idx="12"/>
          </p:nvPr>
        </p:nvSpPr>
        <p:spPr/>
        <p:txBody>
          <a:bodyPr/>
          <a:lstStyle/>
          <a:p>
            <a:fld id="{DB9D8127-5DF4-714C-9C2D-6A4C1011A348}" type="slidenum">
              <a:rPr lang="en-US" smtClean="0"/>
              <a:pPr/>
              <a:t>11</a:t>
            </a:fld>
            <a:endParaRPr lang="en-US" dirty="0"/>
          </a:p>
        </p:txBody>
      </p:sp>
      <p:sp>
        <p:nvSpPr>
          <p:cNvPr id="6" name="TextBox 5">
            <a:extLst>
              <a:ext uri="{FF2B5EF4-FFF2-40B4-BE49-F238E27FC236}">
                <a16:creationId xmlns:a16="http://schemas.microsoft.com/office/drawing/2014/main" id="{10BED61A-9612-8946-A4A6-3A75FB9238B6}"/>
              </a:ext>
            </a:extLst>
          </p:cNvPr>
          <p:cNvSpPr txBox="1"/>
          <p:nvPr/>
        </p:nvSpPr>
        <p:spPr>
          <a:xfrm>
            <a:off x="169333" y="1298549"/>
            <a:ext cx="9076267" cy="861774"/>
          </a:xfrm>
          <a:prstGeom prst="rect">
            <a:avLst/>
          </a:prstGeom>
          <a:noFill/>
        </p:spPr>
        <p:txBody>
          <a:bodyPr wrap="square" rtlCol="0">
            <a:spAutoFit/>
          </a:bodyPr>
          <a:lstStyle/>
          <a:p>
            <a:r>
              <a:rPr lang="en-US" sz="3200" dirty="0"/>
              <a:t>What would be a good description for this evidence?</a:t>
            </a:r>
          </a:p>
          <a:p>
            <a:endParaRPr lang="en-US" dirty="0"/>
          </a:p>
        </p:txBody>
      </p:sp>
      <p:pic>
        <p:nvPicPr>
          <p:cNvPr id="7" name="Picture 6">
            <a:extLst>
              <a:ext uri="{FF2B5EF4-FFF2-40B4-BE49-F238E27FC236}">
                <a16:creationId xmlns:a16="http://schemas.microsoft.com/office/drawing/2014/main" id="{344CA934-23AA-4A4B-9062-824383D7EA0D}"/>
              </a:ext>
            </a:extLst>
          </p:cNvPr>
          <p:cNvPicPr>
            <a:picLocks noChangeAspect="1"/>
          </p:cNvPicPr>
          <p:nvPr/>
        </p:nvPicPr>
        <p:blipFill>
          <a:blip r:embed="rId3"/>
          <a:stretch>
            <a:fillRect/>
          </a:stretch>
        </p:blipFill>
        <p:spPr>
          <a:xfrm>
            <a:off x="6082414" y="2441549"/>
            <a:ext cx="2849163" cy="2881176"/>
          </a:xfrm>
          <a:prstGeom prst="rect">
            <a:avLst/>
          </a:prstGeom>
        </p:spPr>
      </p:pic>
    </p:spTree>
    <p:extLst>
      <p:ext uri="{BB962C8B-B14F-4D97-AF65-F5344CB8AC3E}">
        <p14:creationId xmlns:p14="http://schemas.microsoft.com/office/powerpoint/2010/main" val="131796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111" y="207636"/>
            <a:ext cx="8669060" cy="1259920"/>
          </a:xfrm>
          <a:prstGeom prst="roundRect">
            <a:avLst/>
          </a:prstGeom>
          <a:solidFill>
            <a:schemeClr val="accent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defRPr/>
            </a:pPr>
            <a:r>
              <a:rPr lang="en-US" sz="3200" dirty="0">
                <a:ln w="18415" cmpd="sng">
                  <a:solidFill>
                    <a:srgbClr val="FFFFFF"/>
                  </a:solidFill>
                  <a:prstDash val="solid"/>
                </a:ln>
                <a:solidFill>
                  <a:srgbClr val="FFFFFF"/>
                </a:solidFill>
                <a:latin typeface="+mj-lt"/>
                <a:ea typeface="ＭＳ Ｐゴシック" charset="-128"/>
              </a:rPr>
              <a:t>Let’</a:t>
            </a:r>
            <a:r>
              <a:rPr lang="en-US" altLang="ja-JP" sz="3200" dirty="0">
                <a:ln w="18415" cmpd="sng">
                  <a:solidFill>
                    <a:srgbClr val="FFFFFF"/>
                  </a:solidFill>
                  <a:prstDash val="solid"/>
                </a:ln>
                <a:solidFill>
                  <a:srgbClr val="FFFFFF"/>
                </a:solidFill>
                <a:latin typeface="+mj-lt"/>
              </a:rPr>
              <a:t>s use </a:t>
            </a:r>
            <a:r>
              <a:rPr lang="en-US" altLang="ja-JP" sz="3200" u="sng" dirty="0">
                <a:ln w="18415" cmpd="sng">
                  <a:solidFill>
                    <a:srgbClr val="FFFFFF"/>
                  </a:solidFill>
                  <a:prstDash val="solid"/>
                </a:ln>
                <a:solidFill>
                  <a:srgbClr val="FFFFFF"/>
                </a:solidFill>
                <a:latin typeface="+mj-lt"/>
              </a:rPr>
              <a:t>evidence</a:t>
            </a:r>
            <a:r>
              <a:rPr lang="en-US" altLang="ja-JP" sz="3200" dirty="0">
                <a:ln w="18415" cmpd="sng">
                  <a:solidFill>
                    <a:srgbClr val="FFFFFF"/>
                  </a:solidFill>
                  <a:prstDash val="solid"/>
                </a:ln>
                <a:solidFill>
                  <a:srgbClr val="FFFFFF"/>
                </a:solidFill>
                <a:latin typeface="+mj-lt"/>
              </a:rPr>
              <a:t> to figure out why</a:t>
            </a:r>
            <a:br>
              <a:rPr lang="en-US" altLang="ja-JP" sz="3200" dirty="0">
                <a:ln w="18415" cmpd="sng">
                  <a:solidFill>
                    <a:srgbClr val="FFFFFF"/>
                  </a:solidFill>
                  <a:prstDash val="solid"/>
                </a:ln>
                <a:solidFill>
                  <a:srgbClr val="FFFFFF"/>
                </a:solidFill>
                <a:latin typeface="+mj-lt"/>
              </a:rPr>
            </a:br>
            <a:r>
              <a:rPr lang="en-US" altLang="ja-JP" sz="3200" dirty="0">
                <a:ln w="18415" cmpd="sng">
                  <a:solidFill>
                    <a:srgbClr val="FFFFFF"/>
                  </a:solidFill>
                  <a:prstDash val="solid"/>
                </a:ln>
                <a:solidFill>
                  <a:srgbClr val="FFFFFF"/>
                </a:solidFill>
                <a:latin typeface="+mj-lt"/>
              </a:rPr>
              <a:t>the fish are suffocating.</a:t>
            </a:r>
            <a:endParaRPr lang="en-US" sz="3200" dirty="0">
              <a:ln w="18415" cmpd="sng">
                <a:solidFill>
                  <a:srgbClr val="FFFFFF"/>
                </a:solidFill>
                <a:prstDash val="solid"/>
              </a:ln>
              <a:solidFill>
                <a:srgbClr val="FFFFFF"/>
              </a:solidFill>
              <a:latin typeface="+mj-lt"/>
              <a:ea typeface="ＭＳ Ｐゴシック" charset="-128"/>
            </a:endParaRPr>
          </a:p>
        </p:txBody>
      </p:sp>
      <p:sp>
        <p:nvSpPr>
          <p:cNvPr id="18434" name="Slide Number Placeholder 3"/>
          <p:cNvSpPr>
            <a:spLocks noGrp="1"/>
          </p:cNvSpPr>
          <p:nvPr>
            <p:ph type="sldNum" sz="quarter" idx="12"/>
          </p:nvPr>
        </p:nvSpPr>
        <p:spPr bwMode="auto">
          <a:noFill/>
          <a:ln>
            <a:miter lim="800000"/>
            <a:headEnd/>
            <a:tailEnd/>
          </a:ln>
        </p:spPr>
        <p:txBody>
          <a:bodyPr/>
          <a:lstStyle/>
          <a:p>
            <a:fld id="{DAF6176B-6E6E-4C04-883E-B5A14C2ED00F}" type="slidenum">
              <a:rPr lang="en-US" altLang="en-US" smtClean="0">
                <a:latin typeface="Arial" charset="0"/>
              </a:rPr>
              <a:pPr/>
              <a:t>12</a:t>
            </a:fld>
            <a:endParaRPr lang="en-US" altLang="en-US" dirty="0">
              <a:latin typeface="Arial" charset="0"/>
            </a:endParaRPr>
          </a:p>
        </p:txBody>
      </p:sp>
      <p:cxnSp>
        <p:nvCxnSpPr>
          <p:cNvPr id="3" name="Straight Connector 2"/>
          <p:cNvCxnSpPr>
            <a:cxnSpLocks/>
          </p:cNvCxnSpPr>
          <p:nvPr/>
        </p:nvCxnSpPr>
        <p:spPr>
          <a:xfrm>
            <a:off x="0" y="2929469"/>
            <a:ext cx="9144000" cy="3155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hlinkClick r:id="" action="ppaction://noaction"/>
          </p:cNvPr>
          <p:cNvSpPr txBox="1"/>
          <p:nvPr/>
        </p:nvSpPr>
        <p:spPr>
          <a:xfrm>
            <a:off x="547686" y="3146764"/>
            <a:ext cx="2357437" cy="522287"/>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Resource 4</a:t>
            </a:r>
          </a:p>
        </p:txBody>
      </p:sp>
      <p:cxnSp>
        <p:nvCxnSpPr>
          <p:cNvPr id="8" name="Straight Connector 7"/>
          <p:cNvCxnSpPr>
            <a:cxnSpLocks/>
          </p:cNvCxnSpPr>
          <p:nvPr/>
        </p:nvCxnSpPr>
        <p:spPr>
          <a:xfrm>
            <a:off x="3389664" y="2961027"/>
            <a:ext cx="0" cy="3896973"/>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hlinkClick r:id="" action="ppaction://noaction"/>
          </p:cNvPr>
          <p:cNvSpPr txBox="1"/>
          <p:nvPr/>
        </p:nvSpPr>
        <p:spPr>
          <a:xfrm>
            <a:off x="3621087" y="3139872"/>
            <a:ext cx="2359025" cy="523875"/>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Resource 5</a:t>
            </a:r>
          </a:p>
        </p:txBody>
      </p:sp>
      <p:sp>
        <p:nvSpPr>
          <p:cNvPr id="28" name="TextBox 27">
            <a:hlinkClick r:id="" action="ppaction://noaction"/>
          </p:cNvPr>
          <p:cNvSpPr txBox="1"/>
          <p:nvPr/>
        </p:nvSpPr>
        <p:spPr>
          <a:xfrm>
            <a:off x="6431397" y="3146751"/>
            <a:ext cx="2357437" cy="522287"/>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Resource 6</a:t>
            </a:r>
          </a:p>
        </p:txBody>
      </p:sp>
      <p:sp>
        <p:nvSpPr>
          <p:cNvPr id="31" name="TextBox 30"/>
          <p:cNvSpPr txBox="1"/>
          <p:nvPr/>
        </p:nvSpPr>
        <p:spPr>
          <a:xfrm>
            <a:off x="268111" y="1470610"/>
            <a:ext cx="8853055" cy="1077218"/>
          </a:xfrm>
          <a:prstGeom prst="rect">
            <a:avLst/>
          </a:prstGeom>
          <a:noFill/>
        </p:spPr>
        <p:txBody>
          <a:bodyPr wrap="square" rtlCol="0">
            <a:spAutoFit/>
          </a:bodyPr>
          <a:lstStyle/>
          <a:p>
            <a:pPr algn="ctr"/>
            <a:r>
              <a:rPr lang="en-US" sz="3200" b="1" dirty="0"/>
              <a:t>With your group, make evidence from these resources. Make sure you write good descriptions!</a:t>
            </a:r>
          </a:p>
        </p:txBody>
      </p:sp>
      <p:cxnSp>
        <p:nvCxnSpPr>
          <p:cNvPr id="33" name="Straight Connector 32"/>
          <p:cNvCxnSpPr>
            <a:cxnSpLocks/>
          </p:cNvCxnSpPr>
          <p:nvPr/>
        </p:nvCxnSpPr>
        <p:spPr>
          <a:xfrm flipH="1">
            <a:off x="6191957" y="2931368"/>
            <a:ext cx="16932" cy="3926632"/>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BD19D28-CBAC-459F-A22E-988F627FBC9A}"/>
              </a:ext>
            </a:extLst>
          </p:cNvPr>
          <p:cNvPicPr>
            <a:picLocks noChangeAspect="1"/>
          </p:cNvPicPr>
          <p:nvPr/>
        </p:nvPicPr>
        <p:blipFill>
          <a:blip r:embed="rId3"/>
          <a:stretch>
            <a:fillRect/>
          </a:stretch>
        </p:blipFill>
        <p:spPr>
          <a:xfrm>
            <a:off x="560650" y="5519651"/>
            <a:ext cx="2313691" cy="1148244"/>
          </a:xfrm>
          <a:prstGeom prst="rect">
            <a:avLst/>
          </a:prstGeom>
        </p:spPr>
      </p:pic>
      <p:pic>
        <p:nvPicPr>
          <p:cNvPr id="2" name="Picture 1">
            <a:extLst>
              <a:ext uri="{FF2B5EF4-FFF2-40B4-BE49-F238E27FC236}">
                <a16:creationId xmlns:a16="http://schemas.microsoft.com/office/drawing/2014/main" id="{2D167B8A-8D27-42D5-8F14-B4A7BAB7B70B}"/>
              </a:ext>
            </a:extLst>
          </p:cNvPr>
          <p:cNvPicPr>
            <a:picLocks noChangeAspect="1"/>
          </p:cNvPicPr>
          <p:nvPr/>
        </p:nvPicPr>
        <p:blipFill>
          <a:blip r:embed="rId4"/>
          <a:stretch>
            <a:fillRect/>
          </a:stretch>
        </p:blipFill>
        <p:spPr>
          <a:xfrm>
            <a:off x="359060" y="3745473"/>
            <a:ext cx="2628900" cy="1678597"/>
          </a:xfrm>
          <a:prstGeom prst="rect">
            <a:avLst/>
          </a:prstGeom>
          <a:ln>
            <a:solidFill>
              <a:schemeClr val="tx1">
                <a:lumMod val="50000"/>
                <a:lumOff val="50000"/>
              </a:schemeClr>
            </a:solidFill>
          </a:ln>
        </p:spPr>
      </p:pic>
      <p:pic>
        <p:nvPicPr>
          <p:cNvPr id="20" name="Picture 19">
            <a:extLst>
              <a:ext uri="{FF2B5EF4-FFF2-40B4-BE49-F238E27FC236}">
                <a16:creationId xmlns:a16="http://schemas.microsoft.com/office/drawing/2014/main" id="{E97D9FAF-0CC0-4813-80AC-346C3CA86C8B}"/>
              </a:ext>
            </a:extLst>
          </p:cNvPr>
          <p:cNvPicPr>
            <a:picLocks noChangeAspect="1"/>
          </p:cNvPicPr>
          <p:nvPr/>
        </p:nvPicPr>
        <p:blipFill>
          <a:blip r:embed="rId5"/>
          <a:stretch>
            <a:fillRect/>
          </a:stretch>
        </p:blipFill>
        <p:spPr>
          <a:xfrm>
            <a:off x="6610593" y="3854762"/>
            <a:ext cx="2018814" cy="2425667"/>
          </a:xfrm>
          <a:prstGeom prst="rect">
            <a:avLst/>
          </a:prstGeom>
        </p:spPr>
      </p:pic>
      <p:pic>
        <p:nvPicPr>
          <p:cNvPr id="7" name="Picture 6" descr="Chart, waterfall chart&#10;&#10;Description automatically generated">
            <a:extLst>
              <a:ext uri="{FF2B5EF4-FFF2-40B4-BE49-F238E27FC236}">
                <a16:creationId xmlns:a16="http://schemas.microsoft.com/office/drawing/2014/main" id="{82B3F5DE-7F39-9348-A830-48E8D631A6CA}"/>
              </a:ext>
            </a:extLst>
          </p:cNvPr>
          <p:cNvPicPr>
            <a:picLocks noChangeAspect="1"/>
          </p:cNvPicPr>
          <p:nvPr/>
        </p:nvPicPr>
        <p:blipFill>
          <a:blip r:embed="rId6"/>
          <a:stretch>
            <a:fillRect/>
          </a:stretch>
        </p:blipFill>
        <p:spPr>
          <a:xfrm>
            <a:off x="3503283" y="4009741"/>
            <a:ext cx="2587080" cy="1814200"/>
          </a:xfrm>
          <a:prstGeom prst="rect">
            <a:avLst/>
          </a:prstGeom>
        </p:spPr>
      </p:pic>
    </p:spTree>
    <p:extLst>
      <p:ext uri="{BB962C8B-B14F-4D97-AF65-F5344CB8AC3E}">
        <p14:creationId xmlns:p14="http://schemas.microsoft.com/office/powerpoint/2010/main" val="68960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4837991" cy="769441"/>
          </a:xfrm>
          <a:prstGeom prst="rect">
            <a:avLst/>
          </a:prstGeom>
          <a:noFill/>
        </p:spPr>
        <p:txBody>
          <a:bodyPr wrap="none" rtlCol="0">
            <a:spAutoFit/>
          </a:bodyPr>
          <a:lstStyle/>
          <a:p>
            <a:r>
              <a:rPr lang="en-US" sz="4400" b="1" dirty="0">
                <a:solidFill>
                  <a:schemeClr val="tx2"/>
                </a:solidFill>
              </a:rPr>
              <a:t>Evidence Discussion</a:t>
            </a:r>
            <a:endParaRPr lang="en-US" sz="4400" dirty="0">
              <a:solidFill>
                <a:srgbClr val="FF0000"/>
              </a:solidFill>
              <a:latin typeface="Stencil" pitchFamily="82" charset="0"/>
            </a:endParaRPr>
          </a:p>
        </p:txBody>
      </p:sp>
      <p:sp>
        <p:nvSpPr>
          <p:cNvPr id="5" name="TextBox 4"/>
          <p:cNvSpPr txBox="1"/>
          <p:nvPr/>
        </p:nvSpPr>
        <p:spPr>
          <a:xfrm>
            <a:off x="216001" y="1088609"/>
            <a:ext cx="8470800" cy="2616101"/>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sym typeface="Wingdings" panose="05000000000000000000" pitchFamily="2" charset="2"/>
              </a:rPr>
              <a:t>In MEME, we can rate how well a </a:t>
            </a:r>
            <a:br>
              <a:rPr lang="en-US" sz="3600" dirty="0">
                <a:sym typeface="Wingdings" panose="05000000000000000000" pitchFamily="2" charset="2"/>
              </a:rPr>
            </a:br>
            <a:r>
              <a:rPr lang="en-US" sz="3600" dirty="0">
                <a:sym typeface="Wingdings" panose="05000000000000000000" pitchFamily="2" charset="2"/>
              </a:rPr>
              <a:t>evidence supports our model.</a:t>
            </a:r>
          </a:p>
          <a:p>
            <a:pPr>
              <a:spcAft>
                <a:spcPts val="1200"/>
              </a:spcAft>
            </a:pPr>
            <a:endParaRPr lang="en-US" sz="3600" dirty="0">
              <a:sym typeface="Wingdings" panose="05000000000000000000" pitchFamily="2" charset="2"/>
            </a:endParaRPr>
          </a:p>
          <a:p>
            <a:pPr>
              <a:spcAft>
                <a:spcPts val="1200"/>
              </a:spcAft>
            </a:pPr>
            <a:endParaRPr lang="en-US" sz="3600" dirty="0">
              <a:sym typeface="Wingdings" panose="05000000000000000000" pitchFamily="2" charset="2"/>
            </a:endParaRPr>
          </a:p>
        </p:txBody>
      </p:sp>
      <p:sp>
        <p:nvSpPr>
          <p:cNvPr id="2" name="Slide Number Placeholder 1"/>
          <p:cNvSpPr>
            <a:spLocks noGrp="1"/>
          </p:cNvSpPr>
          <p:nvPr>
            <p:ph type="sldNum" sz="quarter" idx="12"/>
          </p:nvPr>
        </p:nvSpPr>
        <p:spPr/>
        <p:txBody>
          <a:bodyPr/>
          <a:lstStyle/>
          <a:p>
            <a:fld id="{DB9D8127-5DF4-714C-9C2D-6A4C1011A348}" type="slidenum">
              <a:rPr lang="en-US" smtClean="0"/>
              <a:pPr/>
              <a:t>13</a:t>
            </a:fld>
            <a:endParaRPr lang="en-US" dirty="0"/>
          </a:p>
        </p:txBody>
      </p:sp>
      <p:pic>
        <p:nvPicPr>
          <p:cNvPr id="3" name="Picture 2">
            <a:extLst>
              <a:ext uri="{FF2B5EF4-FFF2-40B4-BE49-F238E27FC236}">
                <a16:creationId xmlns:a16="http://schemas.microsoft.com/office/drawing/2014/main" id="{39BC5F1B-9C2B-4BA3-B067-E0D613202A90}"/>
              </a:ext>
            </a:extLst>
          </p:cNvPr>
          <p:cNvPicPr>
            <a:picLocks noChangeAspect="1"/>
          </p:cNvPicPr>
          <p:nvPr/>
        </p:nvPicPr>
        <p:blipFill>
          <a:blip r:embed="rId3"/>
          <a:stretch>
            <a:fillRect/>
          </a:stretch>
        </p:blipFill>
        <p:spPr>
          <a:xfrm>
            <a:off x="0" y="2563626"/>
            <a:ext cx="4855897" cy="4294374"/>
          </a:xfrm>
          <a:prstGeom prst="rect">
            <a:avLst/>
          </a:prstGeom>
        </p:spPr>
      </p:pic>
      <p:sp>
        <p:nvSpPr>
          <p:cNvPr id="12" name="TextBox 11">
            <a:extLst>
              <a:ext uri="{FF2B5EF4-FFF2-40B4-BE49-F238E27FC236}">
                <a16:creationId xmlns:a16="http://schemas.microsoft.com/office/drawing/2014/main" id="{64064E7E-CCAC-4C85-8CFB-A2A52460A002}"/>
              </a:ext>
            </a:extLst>
          </p:cNvPr>
          <p:cNvSpPr txBox="1"/>
          <p:nvPr/>
        </p:nvSpPr>
        <p:spPr>
          <a:xfrm>
            <a:off x="4855897" y="2529480"/>
            <a:ext cx="4288102" cy="3724096"/>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sym typeface="Wingdings" panose="05000000000000000000" pitchFamily="2" charset="2"/>
              </a:rPr>
              <a:t>What could these levels mean?</a:t>
            </a:r>
          </a:p>
          <a:p>
            <a:pPr marL="457200" indent="-457200">
              <a:spcAft>
                <a:spcPts val="1200"/>
              </a:spcAft>
              <a:buFont typeface="Arial" panose="020B0604020202020204" pitchFamily="34" charset="0"/>
              <a:buChar char="•"/>
            </a:pPr>
            <a:r>
              <a:rPr lang="en-US" sz="3600" dirty="0">
                <a:sym typeface="Wingdings" panose="05000000000000000000" pitchFamily="2" charset="2"/>
              </a:rPr>
              <a:t>How can evidence connect to a piece of the model?</a:t>
            </a:r>
          </a:p>
          <a:p>
            <a:pPr>
              <a:spcAft>
                <a:spcPts val="1200"/>
              </a:spcAft>
            </a:pPr>
            <a:endParaRPr lang="en-US" sz="3600" dirty="0">
              <a:sym typeface="Wingdings" panose="05000000000000000000" pitchFamily="2" charset="2"/>
            </a:endParaRPr>
          </a:p>
        </p:txBody>
      </p:sp>
      <p:pic>
        <p:nvPicPr>
          <p:cNvPr id="8" name="Picture 7" descr="Diagram&#10;&#10;Description automatically generated">
            <a:extLst>
              <a:ext uri="{FF2B5EF4-FFF2-40B4-BE49-F238E27FC236}">
                <a16:creationId xmlns:a16="http://schemas.microsoft.com/office/drawing/2014/main" id="{CDECF894-10D4-6F49-9D33-8C156C8969A3}"/>
              </a:ext>
            </a:extLst>
          </p:cNvPr>
          <p:cNvPicPr>
            <a:picLocks noChangeAspect="1"/>
          </p:cNvPicPr>
          <p:nvPr/>
        </p:nvPicPr>
        <p:blipFill>
          <a:blip r:embed="rId4"/>
          <a:stretch>
            <a:fillRect/>
          </a:stretch>
        </p:blipFill>
        <p:spPr>
          <a:xfrm>
            <a:off x="7543799" y="-15789"/>
            <a:ext cx="1600200" cy="1270000"/>
          </a:xfrm>
          <a:prstGeom prst="rect">
            <a:avLst/>
          </a:prstGeom>
        </p:spPr>
      </p:pic>
    </p:spTree>
    <p:extLst>
      <p:ext uri="{BB962C8B-B14F-4D97-AF65-F5344CB8AC3E}">
        <p14:creationId xmlns:p14="http://schemas.microsoft.com/office/powerpoint/2010/main" val="3214578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4837991" cy="769441"/>
          </a:xfrm>
          <a:prstGeom prst="rect">
            <a:avLst/>
          </a:prstGeom>
          <a:noFill/>
        </p:spPr>
        <p:txBody>
          <a:bodyPr wrap="none" rtlCol="0">
            <a:spAutoFit/>
          </a:bodyPr>
          <a:lstStyle/>
          <a:p>
            <a:r>
              <a:rPr lang="en-US" sz="4400" b="1" dirty="0">
                <a:solidFill>
                  <a:schemeClr val="tx2"/>
                </a:solidFill>
              </a:rPr>
              <a:t>Evidence Discussion</a:t>
            </a:r>
            <a:endParaRPr lang="en-US" sz="4400" dirty="0">
              <a:solidFill>
                <a:srgbClr val="FF0000"/>
              </a:solidFill>
              <a:latin typeface="Stencil" pitchFamily="82" charset="0"/>
            </a:endParaRPr>
          </a:p>
        </p:txBody>
      </p:sp>
      <p:sp>
        <p:nvSpPr>
          <p:cNvPr id="5" name="TextBox 4"/>
          <p:cNvSpPr txBox="1"/>
          <p:nvPr/>
        </p:nvSpPr>
        <p:spPr>
          <a:xfrm>
            <a:off x="216000" y="1088609"/>
            <a:ext cx="9042299" cy="2616101"/>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sym typeface="Wingdings" panose="05000000000000000000" pitchFamily="2" charset="2"/>
              </a:rPr>
              <a:t>How does the evidence about</a:t>
            </a:r>
            <a:br>
              <a:rPr lang="en-US" sz="3600" dirty="0">
                <a:sym typeface="Wingdings" panose="05000000000000000000" pitchFamily="2" charset="2"/>
              </a:rPr>
            </a:br>
            <a:r>
              <a:rPr lang="en-US" sz="3600" dirty="0">
                <a:sym typeface="Wingdings" panose="05000000000000000000" pitchFamily="2" charset="2"/>
              </a:rPr>
              <a:t>Pond Chlorophyll support the model below?</a:t>
            </a:r>
          </a:p>
          <a:p>
            <a:pPr>
              <a:spcAft>
                <a:spcPts val="1200"/>
              </a:spcAft>
            </a:pPr>
            <a:endParaRPr lang="en-US" sz="3600" dirty="0">
              <a:sym typeface="Wingdings" panose="05000000000000000000" pitchFamily="2" charset="2"/>
            </a:endParaRPr>
          </a:p>
          <a:p>
            <a:pPr>
              <a:spcAft>
                <a:spcPts val="1200"/>
              </a:spcAft>
            </a:pPr>
            <a:endParaRPr lang="en-US" sz="3600" dirty="0">
              <a:sym typeface="Wingdings" panose="05000000000000000000" pitchFamily="2" charset="2"/>
            </a:endParaRPr>
          </a:p>
        </p:txBody>
      </p:sp>
      <p:sp>
        <p:nvSpPr>
          <p:cNvPr id="2" name="Slide Number Placeholder 1"/>
          <p:cNvSpPr>
            <a:spLocks noGrp="1"/>
          </p:cNvSpPr>
          <p:nvPr>
            <p:ph type="sldNum" sz="quarter" idx="12"/>
          </p:nvPr>
        </p:nvSpPr>
        <p:spPr/>
        <p:txBody>
          <a:bodyPr/>
          <a:lstStyle/>
          <a:p>
            <a:fld id="{DB9D8127-5DF4-714C-9C2D-6A4C1011A348}" type="slidenum">
              <a:rPr lang="en-US" smtClean="0"/>
              <a:pPr/>
              <a:t>14</a:t>
            </a:fld>
            <a:endParaRPr lang="en-US" dirty="0"/>
          </a:p>
        </p:txBody>
      </p:sp>
      <p:pic>
        <p:nvPicPr>
          <p:cNvPr id="3" name="Picture 2">
            <a:extLst>
              <a:ext uri="{FF2B5EF4-FFF2-40B4-BE49-F238E27FC236}">
                <a16:creationId xmlns:a16="http://schemas.microsoft.com/office/drawing/2014/main" id="{39BC5F1B-9C2B-4BA3-B067-E0D613202A90}"/>
              </a:ext>
            </a:extLst>
          </p:cNvPr>
          <p:cNvPicPr>
            <a:picLocks noChangeAspect="1"/>
          </p:cNvPicPr>
          <p:nvPr/>
        </p:nvPicPr>
        <p:blipFill>
          <a:blip r:embed="rId3"/>
          <a:stretch>
            <a:fillRect/>
          </a:stretch>
        </p:blipFill>
        <p:spPr>
          <a:xfrm>
            <a:off x="-1" y="2499948"/>
            <a:ext cx="3371851" cy="2981939"/>
          </a:xfrm>
          <a:prstGeom prst="rect">
            <a:avLst/>
          </a:prstGeom>
        </p:spPr>
      </p:pic>
      <p:sp>
        <p:nvSpPr>
          <p:cNvPr id="8" name="Text Placeholder 2">
            <a:extLst>
              <a:ext uri="{FF2B5EF4-FFF2-40B4-BE49-F238E27FC236}">
                <a16:creationId xmlns:a16="http://schemas.microsoft.com/office/drawing/2014/main" id="{969A3838-E24F-495C-B26E-8D018BC473B8}"/>
              </a:ext>
            </a:extLst>
          </p:cNvPr>
          <p:cNvSpPr txBox="1">
            <a:spLocks/>
          </p:cNvSpPr>
          <p:nvPr/>
        </p:nvSpPr>
        <p:spPr>
          <a:xfrm>
            <a:off x="2426616" y="5830080"/>
            <a:ext cx="1861488" cy="1052539"/>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solidFill>
                  <a:schemeClr val="bg1"/>
                </a:solidFill>
                <a:latin typeface="+mj-lt"/>
              </a:rPr>
              <a:t>Algae are getting into the fish’s lungs</a:t>
            </a:r>
            <a:endParaRPr lang="en-US" sz="2000" b="1" dirty="0">
              <a:solidFill>
                <a:schemeClr val="bg1"/>
              </a:solidFill>
              <a:latin typeface="+mj-lt"/>
            </a:endParaRPr>
          </a:p>
        </p:txBody>
      </p:sp>
      <p:sp>
        <p:nvSpPr>
          <p:cNvPr id="9" name="Text Placeholder 2">
            <a:extLst>
              <a:ext uri="{FF2B5EF4-FFF2-40B4-BE49-F238E27FC236}">
                <a16:creationId xmlns:a16="http://schemas.microsoft.com/office/drawing/2014/main" id="{A1DD0EB5-19F5-4173-9F8D-85028090F4FD}"/>
              </a:ext>
            </a:extLst>
          </p:cNvPr>
          <p:cNvSpPr txBox="1">
            <a:spLocks/>
          </p:cNvSpPr>
          <p:nvPr/>
        </p:nvSpPr>
        <p:spPr>
          <a:xfrm>
            <a:off x="5008297" y="5795207"/>
            <a:ext cx="1598312" cy="1002763"/>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solidFill>
                  <a:schemeClr val="bg1"/>
                </a:solidFill>
                <a:latin typeface="+mj-lt"/>
              </a:rPr>
              <a:t>Fish do not have enough air</a:t>
            </a:r>
            <a:endParaRPr lang="en-US" sz="2000" b="1" dirty="0">
              <a:solidFill>
                <a:schemeClr val="bg1"/>
              </a:solidFill>
              <a:latin typeface="+mj-lt"/>
            </a:endParaRPr>
          </a:p>
        </p:txBody>
      </p:sp>
      <p:sp>
        <p:nvSpPr>
          <p:cNvPr id="10" name="Text Placeholder 2">
            <a:extLst>
              <a:ext uri="{FF2B5EF4-FFF2-40B4-BE49-F238E27FC236}">
                <a16:creationId xmlns:a16="http://schemas.microsoft.com/office/drawing/2014/main" id="{67EAA5E1-83E8-4D01-B373-3AAE5C8D3A1C}"/>
              </a:ext>
            </a:extLst>
          </p:cNvPr>
          <p:cNvSpPr txBox="1">
            <a:spLocks/>
          </p:cNvSpPr>
          <p:nvPr/>
        </p:nvSpPr>
        <p:spPr>
          <a:xfrm>
            <a:off x="7149276" y="6171533"/>
            <a:ext cx="1186911" cy="53344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solidFill>
                  <a:schemeClr val="bg1"/>
                </a:solidFill>
                <a:latin typeface="+mj-lt"/>
              </a:rPr>
              <a:t>Fish die</a:t>
            </a:r>
            <a:endParaRPr lang="en-US" sz="2000" b="1" dirty="0">
              <a:solidFill>
                <a:schemeClr val="bg1"/>
              </a:solidFill>
              <a:latin typeface="+mj-lt"/>
            </a:endParaRPr>
          </a:p>
        </p:txBody>
      </p:sp>
      <p:cxnSp>
        <p:nvCxnSpPr>
          <p:cNvPr id="11" name="Straight Arrow Connector 10">
            <a:extLst>
              <a:ext uri="{FF2B5EF4-FFF2-40B4-BE49-F238E27FC236}">
                <a16:creationId xmlns:a16="http://schemas.microsoft.com/office/drawing/2014/main" id="{0DB535DF-9687-4D52-AF76-1535C93010D0}"/>
              </a:ext>
            </a:extLst>
          </p:cNvPr>
          <p:cNvCxnSpPr>
            <a:cxnSpLocks/>
            <a:stCxn id="8" idx="3"/>
            <a:endCxn id="9" idx="1"/>
          </p:cNvCxnSpPr>
          <p:nvPr/>
        </p:nvCxnSpPr>
        <p:spPr>
          <a:xfrm flipV="1">
            <a:off x="4288104" y="6296589"/>
            <a:ext cx="720193" cy="59761"/>
          </a:xfrm>
          <a:prstGeom prst="straightConnector1">
            <a:avLst/>
          </a:prstGeom>
          <a:ln w="57150">
            <a:solidFill>
              <a:schemeClr val="accent3"/>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a:extLst>
              <a:ext uri="{FF2B5EF4-FFF2-40B4-BE49-F238E27FC236}">
                <a16:creationId xmlns:a16="http://schemas.microsoft.com/office/drawing/2014/main" id="{9E47BBDA-5464-454F-9C2F-CB73231DEF0C}"/>
              </a:ext>
            </a:extLst>
          </p:cNvPr>
          <p:cNvCxnSpPr>
            <a:cxnSpLocks/>
            <a:stCxn id="9" idx="3"/>
            <a:endCxn id="10" idx="1"/>
          </p:cNvCxnSpPr>
          <p:nvPr/>
        </p:nvCxnSpPr>
        <p:spPr>
          <a:xfrm>
            <a:off x="6606609" y="6296589"/>
            <a:ext cx="542667" cy="141665"/>
          </a:xfrm>
          <a:prstGeom prst="straightConnector1">
            <a:avLst/>
          </a:prstGeom>
          <a:ln w="57150">
            <a:solidFill>
              <a:schemeClr val="accent3"/>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9" name="Text Placeholder 2">
            <a:extLst>
              <a:ext uri="{FF2B5EF4-FFF2-40B4-BE49-F238E27FC236}">
                <a16:creationId xmlns:a16="http://schemas.microsoft.com/office/drawing/2014/main" id="{6ECBD390-44B1-41F4-A73D-BC361BAC07D2}"/>
              </a:ext>
            </a:extLst>
          </p:cNvPr>
          <p:cNvSpPr txBox="1">
            <a:spLocks/>
          </p:cNvSpPr>
          <p:nvPr/>
        </p:nvSpPr>
        <p:spPr>
          <a:xfrm>
            <a:off x="0" y="5769391"/>
            <a:ext cx="1403051" cy="1052539"/>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solidFill>
                  <a:schemeClr val="bg1"/>
                </a:solidFill>
                <a:latin typeface="+mj-lt"/>
              </a:rPr>
              <a:t>There are lots of algae</a:t>
            </a:r>
            <a:endParaRPr lang="en-US" sz="2000" b="1" dirty="0">
              <a:solidFill>
                <a:schemeClr val="bg1"/>
              </a:solidFill>
              <a:latin typeface="+mj-lt"/>
            </a:endParaRPr>
          </a:p>
        </p:txBody>
      </p:sp>
      <p:cxnSp>
        <p:nvCxnSpPr>
          <p:cNvPr id="23" name="Straight Arrow Connector 22">
            <a:extLst>
              <a:ext uri="{FF2B5EF4-FFF2-40B4-BE49-F238E27FC236}">
                <a16:creationId xmlns:a16="http://schemas.microsoft.com/office/drawing/2014/main" id="{DFF925E4-BC88-4A1D-BF72-0D9B14DD8BA9}"/>
              </a:ext>
            </a:extLst>
          </p:cNvPr>
          <p:cNvCxnSpPr>
            <a:cxnSpLocks/>
            <a:stCxn id="19" idx="3"/>
            <a:endCxn id="8" idx="1"/>
          </p:cNvCxnSpPr>
          <p:nvPr/>
        </p:nvCxnSpPr>
        <p:spPr>
          <a:xfrm>
            <a:off x="1403051" y="6295661"/>
            <a:ext cx="1023565" cy="60689"/>
          </a:xfrm>
          <a:prstGeom prst="straightConnector1">
            <a:avLst/>
          </a:prstGeom>
          <a:ln w="57150">
            <a:solidFill>
              <a:schemeClr val="accent3"/>
            </a:solidFill>
            <a:tailEnd type="triangle"/>
          </a:ln>
        </p:spPr>
        <p:style>
          <a:lnRef idx="2">
            <a:schemeClr val="accent1">
              <a:shade val="50000"/>
            </a:schemeClr>
          </a:lnRef>
          <a:fillRef idx="1">
            <a:schemeClr val="accent1"/>
          </a:fillRef>
          <a:effectRef idx="0">
            <a:schemeClr val="accent1"/>
          </a:effectRef>
          <a:fontRef idx="minor">
            <a:schemeClr val="lt1"/>
          </a:fontRef>
        </p:style>
      </p:cxnSp>
      <p:pic>
        <p:nvPicPr>
          <p:cNvPr id="26" name="Content Placeholder 4">
            <a:extLst>
              <a:ext uri="{FF2B5EF4-FFF2-40B4-BE49-F238E27FC236}">
                <a16:creationId xmlns:a16="http://schemas.microsoft.com/office/drawing/2014/main" id="{7C0D9E73-2450-4242-A86B-46F44AD724DC}"/>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4135564" y="2459502"/>
            <a:ext cx="4835272" cy="3058676"/>
          </a:xfrm>
          <a:prstGeom prst="rect">
            <a:avLst/>
          </a:prstGeom>
          <a:noFill/>
          <a:ln>
            <a:solidFill>
              <a:schemeClr val="tx1">
                <a:lumMod val="50000"/>
                <a:lumOff val="50000"/>
              </a:schemeClr>
            </a:solidFill>
          </a:ln>
        </p:spPr>
      </p:pic>
      <p:pic>
        <p:nvPicPr>
          <p:cNvPr id="16" name="Picture 15" descr="Diagram&#10;&#10;Description automatically generated">
            <a:extLst>
              <a:ext uri="{FF2B5EF4-FFF2-40B4-BE49-F238E27FC236}">
                <a16:creationId xmlns:a16="http://schemas.microsoft.com/office/drawing/2014/main" id="{8FC64D1A-7620-024B-AFC5-364948D3D873}"/>
              </a:ext>
            </a:extLst>
          </p:cNvPr>
          <p:cNvPicPr>
            <a:picLocks noChangeAspect="1"/>
          </p:cNvPicPr>
          <p:nvPr/>
        </p:nvPicPr>
        <p:blipFill>
          <a:blip r:embed="rId5"/>
          <a:stretch>
            <a:fillRect/>
          </a:stretch>
        </p:blipFill>
        <p:spPr>
          <a:xfrm>
            <a:off x="7543799" y="-15789"/>
            <a:ext cx="1600200" cy="1270000"/>
          </a:xfrm>
          <a:prstGeom prst="rect">
            <a:avLst/>
          </a:prstGeom>
        </p:spPr>
      </p:pic>
    </p:spTree>
    <p:extLst>
      <p:ext uri="{BB962C8B-B14F-4D97-AF65-F5344CB8AC3E}">
        <p14:creationId xmlns:p14="http://schemas.microsoft.com/office/powerpoint/2010/main" val="214204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4837991" cy="769441"/>
          </a:xfrm>
          <a:prstGeom prst="rect">
            <a:avLst/>
          </a:prstGeom>
          <a:noFill/>
        </p:spPr>
        <p:txBody>
          <a:bodyPr wrap="none" rtlCol="0">
            <a:spAutoFit/>
          </a:bodyPr>
          <a:lstStyle/>
          <a:p>
            <a:r>
              <a:rPr lang="en-US" sz="4400" b="1" dirty="0">
                <a:solidFill>
                  <a:schemeClr val="tx2"/>
                </a:solidFill>
              </a:rPr>
              <a:t>Evidence Discussion</a:t>
            </a:r>
            <a:endParaRPr lang="en-US" sz="4400" dirty="0">
              <a:solidFill>
                <a:srgbClr val="FF0000"/>
              </a:solidFill>
              <a:latin typeface="Stencil" pitchFamily="82" charset="0"/>
            </a:endParaRPr>
          </a:p>
        </p:txBody>
      </p:sp>
      <p:sp>
        <p:nvSpPr>
          <p:cNvPr id="5" name="TextBox 4"/>
          <p:cNvSpPr txBox="1"/>
          <p:nvPr/>
        </p:nvSpPr>
        <p:spPr>
          <a:xfrm>
            <a:off x="216001" y="1088609"/>
            <a:ext cx="8470800" cy="2616101"/>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sym typeface="Wingdings" panose="05000000000000000000" pitchFamily="2" charset="2"/>
              </a:rPr>
              <a:t>How does the evidence about</a:t>
            </a:r>
            <a:br>
              <a:rPr lang="en-US" sz="3600" dirty="0">
                <a:sym typeface="Wingdings" panose="05000000000000000000" pitchFamily="2" charset="2"/>
              </a:rPr>
            </a:br>
            <a:r>
              <a:rPr lang="en-US" sz="3600" dirty="0">
                <a:sym typeface="Wingdings" panose="05000000000000000000" pitchFamily="2" charset="2"/>
              </a:rPr>
              <a:t>Algae on Fish support the model below?</a:t>
            </a:r>
          </a:p>
          <a:p>
            <a:pPr>
              <a:spcAft>
                <a:spcPts val="1200"/>
              </a:spcAft>
            </a:pPr>
            <a:endParaRPr lang="en-US" sz="3600" dirty="0">
              <a:sym typeface="Wingdings" panose="05000000000000000000" pitchFamily="2" charset="2"/>
            </a:endParaRPr>
          </a:p>
          <a:p>
            <a:pPr>
              <a:spcAft>
                <a:spcPts val="1200"/>
              </a:spcAft>
            </a:pPr>
            <a:endParaRPr lang="en-US" sz="3600" dirty="0">
              <a:sym typeface="Wingdings" panose="05000000000000000000" pitchFamily="2" charset="2"/>
            </a:endParaRPr>
          </a:p>
        </p:txBody>
      </p:sp>
      <p:sp>
        <p:nvSpPr>
          <p:cNvPr id="2" name="Slide Number Placeholder 1"/>
          <p:cNvSpPr>
            <a:spLocks noGrp="1"/>
          </p:cNvSpPr>
          <p:nvPr>
            <p:ph type="sldNum" sz="quarter" idx="12"/>
          </p:nvPr>
        </p:nvSpPr>
        <p:spPr/>
        <p:txBody>
          <a:bodyPr/>
          <a:lstStyle/>
          <a:p>
            <a:fld id="{DB9D8127-5DF4-714C-9C2D-6A4C1011A348}" type="slidenum">
              <a:rPr lang="en-US" smtClean="0"/>
              <a:pPr/>
              <a:t>15</a:t>
            </a:fld>
            <a:endParaRPr lang="en-US" dirty="0"/>
          </a:p>
        </p:txBody>
      </p:sp>
      <p:pic>
        <p:nvPicPr>
          <p:cNvPr id="3" name="Picture 2">
            <a:extLst>
              <a:ext uri="{FF2B5EF4-FFF2-40B4-BE49-F238E27FC236}">
                <a16:creationId xmlns:a16="http://schemas.microsoft.com/office/drawing/2014/main" id="{39BC5F1B-9C2B-4BA3-B067-E0D613202A90}"/>
              </a:ext>
            </a:extLst>
          </p:cNvPr>
          <p:cNvPicPr>
            <a:picLocks noChangeAspect="1"/>
          </p:cNvPicPr>
          <p:nvPr/>
        </p:nvPicPr>
        <p:blipFill>
          <a:blip r:embed="rId3"/>
          <a:stretch>
            <a:fillRect/>
          </a:stretch>
        </p:blipFill>
        <p:spPr>
          <a:xfrm>
            <a:off x="-1" y="2499948"/>
            <a:ext cx="3371851" cy="2981939"/>
          </a:xfrm>
          <a:prstGeom prst="rect">
            <a:avLst/>
          </a:prstGeom>
        </p:spPr>
      </p:pic>
      <p:sp>
        <p:nvSpPr>
          <p:cNvPr id="8" name="Text Placeholder 2">
            <a:extLst>
              <a:ext uri="{FF2B5EF4-FFF2-40B4-BE49-F238E27FC236}">
                <a16:creationId xmlns:a16="http://schemas.microsoft.com/office/drawing/2014/main" id="{969A3838-E24F-495C-B26E-8D018BC473B8}"/>
              </a:ext>
            </a:extLst>
          </p:cNvPr>
          <p:cNvSpPr txBox="1">
            <a:spLocks/>
          </p:cNvSpPr>
          <p:nvPr/>
        </p:nvSpPr>
        <p:spPr>
          <a:xfrm>
            <a:off x="2426616" y="5830080"/>
            <a:ext cx="1861488" cy="1052539"/>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solidFill>
                  <a:schemeClr val="bg1"/>
                </a:solidFill>
                <a:latin typeface="+mj-lt"/>
              </a:rPr>
              <a:t>Algae are getting into the fish’s lungs</a:t>
            </a:r>
            <a:endParaRPr lang="en-US" sz="2000" b="1" dirty="0">
              <a:solidFill>
                <a:schemeClr val="bg1"/>
              </a:solidFill>
              <a:latin typeface="+mj-lt"/>
            </a:endParaRPr>
          </a:p>
        </p:txBody>
      </p:sp>
      <p:sp>
        <p:nvSpPr>
          <p:cNvPr id="9" name="Text Placeholder 2">
            <a:extLst>
              <a:ext uri="{FF2B5EF4-FFF2-40B4-BE49-F238E27FC236}">
                <a16:creationId xmlns:a16="http://schemas.microsoft.com/office/drawing/2014/main" id="{A1DD0EB5-19F5-4173-9F8D-85028090F4FD}"/>
              </a:ext>
            </a:extLst>
          </p:cNvPr>
          <p:cNvSpPr txBox="1">
            <a:spLocks/>
          </p:cNvSpPr>
          <p:nvPr/>
        </p:nvSpPr>
        <p:spPr>
          <a:xfrm>
            <a:off x="5008297" y="5795207"/>
            <a:ext cx="1598312" cy="1002763"/>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solidFill>
                  <a:schemeClr val="bg1"/>
                </a:solidFill>
                <a:latin typeface="+mj-lt"/>
              </a:rPr>
              <a:t>Fish do not have enough air</a:t>
            </a:r>
            <a:endParaRPr lang="en-US" sz="2000" b="1" dirty="0">
              <a:solidFill>
                <a:schemeClr val="bg1"/>
              </a:solidFill>
              <a:latin typeface="+mj-lt"/>
            </a:endParaRPr>
          </a:p>
        </p:txBody>
      </p:sp>
      <p:sp>
        <p:nvSpPr>
          <p:cNvPr id="10" name="Text Placeholder 2">
            <a:extLst>
              <a:ext uri="{FF2B5EF4-FFF2-40B4-BE49-F238E27FC236}">
                <a16:creationId xmlns:a16="http://schemas.microsoft.com/office/drawing/2014/main" id="{67EAA5E1-83E8-4D01-B373-3AAE5C8D3A1C}"/>
              </a:ext>
            </a:extLst>
          </p:cNvPr>
          <p:cNvSpPr txBox="1">
            <a:spLocks/>
          </p:cNvSpPr>
          <p:nvPr/>
        </p:nvSpPr>
        <p:spPr>
          <a:xfrm>
            <a:off x="7149276" y="6171533"/>
            <a:ext cx="1186911" cy="533441"/>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solidFill>
                  <a:schemeClr val="bg1"/>
                </a:solidFill>
                <a:latin typeface="+mj-lt"/>
              </a:rPr>
              <a:t>Fish die</a:t>
            </a:r>
            <a:endParaRPr lang="en-US" sz="2000" b="1" dirty="0">
              <a:solidFill>
                <a:schemeClr val="bg1"/>
              </a:solidFill>
              <a:latin typeface="+mj-lt"/>
            </a:endParaRPr>
          </a:p>
        </p:txBody>
      </p:sp>
      <p:cxnSp>
        <p:nvCxnSpPr>
          <p:cNvPr id="11" name="Straight Arrow Connector 10">
            <a:extLst>
              <a:ext uri="{FF2B5EF4-FFF2-40B4-BE49-F238E27FC236}">
                <a16:creationId xmlns:a16="http://schemas.microsoft.com/office/drawing/2014/main" id="{0DB535DF-9687-4D52-AF76-1535C93010D0}"/>
              </a:ext>
            </a:extLst>
          </p:cNvPr>
          <p:cNvCxnSpPr>
            <a:cxnSpLocks/>
            <a:stCxn id="8" idx="3"/>
            <a:endCxn id="9" idx="1"/>
          </p:cNvCxnSpPr>
          <p:nvPr/>
        </p:nvCxnSpPr>
        <p:spPr>
          <a:xfrm flipV="1">
            <a:off x="4288104" y="6296589"/>
            <a:ext cx="720193" cy="59761"/>
          </a:xfrm>
          <a:prstGeom prst="straightConnector1">
            <a:avLst/>
          </a:prstGeom>
          <a:ln w="57150">
            <a:solidFill>
              <a:schemeClr val="accent3"/>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a:extLst>
              <a:ext uri="{FF2B5EF4-FFF2-40B4-BE49-F238E27FC236}">
                <a16:creationId xmlns:a16="http://schemas.microsoft.com/office/drawing/2014/main" id="{9E47BBDA-5464-454F-9C2F-CB73231DEF0C}"/>
              </a:ext>
            </a:extLst>
          </p:cNvPr>
          <p:cNvCxnSpPr>
            <a:cxnSpLocks/>
            <a:stCxn id="9" idx="3"/>
            <a:endCxn id="10" idx="1"/>
          </p:cNvCxnSpPr>
          <p:nvPr/>
        </p:nvCxnSpPr>
        <p:spPr>
          <a:xfrm>
            <a:off x="6606609" y="6296589"/>
            <a:ext cx="542667" cy="141665"/>
          </a:xfrm>
          <a:prstGeom prst="straightConnector1">
            <a:avLst/>
          </a:prstGeom>
          <a:ln w="57150">
            <a:solidFill>
              <a:schemeClr val="accent3"/>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9" name="Text Placeholder 2">
            <a:extLst>
              <a:ext uri="{FF2B5EF4-FFF2-40B4-BE49-F238E27FC236}">
                <a16:creationId xmlns:a16="http://schemas.microsoft.com/office/drawing/2014/main" id="{6ECBD390-44B1-41F4-A73D-BC361BAC07D2}"/>
              </a:ext>
            </a:extLst>
          </p:cNvPr>
          <p:cNvSpPr txBox="1">
            <a:spLocks/>
          </p:cNvSpPr>
          <p:nvPr/>
        </p:nvSpPr>
        <p:spPr>
          <a:xfrm>
            <a:off x="0" y="5769391"/>
            <a:ext cx="1403051" cy="1052539"/>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solidFill>
                  <a:schemeClr val="bg1"/>
                </a:solidFill>
                <a:latin typeface="+mj-lt"/>
              </a:rPr>
              <a:t>There are lots of algae</a:t>
            </a:r>
            <a:endParaRPr lang="en-US" sz="2000" b="1" dirty="0">
              <a:solidFill>
                <a:schemeClr val="bg1"/>
              </a:solidFill>
              <a:latin typeface="+mj-lt"/>
            </a:endParaRPr>
          </a:p>
        </p:txBody>
      </p:sp>
      <p:cxnSp>
        <p:nvCxnSpPr>
          <p:cNvPr id="23" name="Straight Arrow Connector 22">
            <a:extLst>
              <a:ext uri="{FF2B5EF4-FFF2-40B4-BE49-F238E27FC236}">
                <a16:creationId xmlns:a16="http://schemas.microsoft.com/office/drawing/2014/main" id="{DFF925E4-BC88-4A1D-BF72-0D9B14DD8BA9}"/>
              </a:ext>
            </a:extLst>
          </p:cNvPr>
          <p:cNvCxnSpPr>
            <a:cxnSpLocks/>
            <a:stCxn id="19" idx="3"/>
            <a:endCxn id="8" idx="1"/>
          </p:cNvCxnSpPr>
          <p:nvPr/>
        </p:nvCxnSpPr>
        <p:spPr>
          <a:xfrm>
            <a:off x="1403051" y="6295661"/>
            <a:ext cx="1023565" cy="60689"/>
          </a:xfrm>
          <a:prstGeom prst="straightConnector1">
            <a:avLst/>
          </a:prstGeom>
          <a:ln w="57150">
            <a:solidFill>
              <a:schemeClr val="accent3"/>
            </a:solidFill>
            <a:tailEnd type="triangle"/>
          </a:ln>
        </p:spPr>
        <p:style>
          <a:lnRef idx="2">
            <a:schemeClr val="accent1">
              <a:shade val="50000"/>
            </a:schemeClr>
          </a:lnRef>
          <a:fillRef idx="1">
            <a:schemeClr val="accent1"/>
          </a:fillRef>
          <a:effectRef idx="0">
            <a:schemeClr val="accent1"/>
          </a:effectRef>
          <a:fontRef idx="minor">
            <a:schemeClr val="lt1"/>
          </a:fontRef>
        </p:style>
      </p:cxnSp>
      <p:pic>
        <p:nvPicPr>
          <p:cNvPr id="15" name="Picture 14">
            <a:extLst>
              <a:ext uri="{FF2B5EF4-FFF2-40B4-BE49-F238E27FC236}">
                <a16:creationId xmlns:a16="http://schemas.microsoft.com/office/drawing/2014/main" id="{819F0F75-1DD3-4087-ADC8-D7EC36B68D1E}"/>
              </a:ext>
            </a:extLst>
          </p:cNvPr>
          <p:cNvPicPr>
            <a:picLocks noChangeAspect="1"/>
          </p:cNvPicPr>
          <p:nvPr/>
        </p:nvPicPr>
        <p:blipFill>
          <a:blip r:embed="rId4"/>
          <a:stretch>
            <a:fillRect/>
          </a:stretch>
        </p:blipFill>
        <p:spPr>
          <a:xfrm>
            <a:off x="3616485" y="2691409"/>
            <a:ext cx="5527515" cy="2743208"/>
          </a:xfrm>
          <a:prstGeom prst="rect">
            <a:avLst/>
          </a:prstGeom>
        </p:spPr>
      </p:pic>
      <p:pic>
        <p:nvPicPr>
          <p:cNvPr id="16" name="Picture 15" descr="Diagram&#10;&#10;Description automatically generated">
            <a:extLst>
              <a:ext uri="{FF2B5EF4-FFF2-40B4-BE49-F238E27FC236}">
                <a16:creationId xmlns:a16="http://schemas.microsoft.com/office/drawing/2014/main" id="{28AE321F-A6D0-BB45-A0FD-200BC14C6DE0}"/>
              </a:ext>
            </a:extLst>
          </p:cNvPr>
          <p:cNvPicPr>
            <a:picLocks noChangeAspect="1"/>
          </p:cNvPicPr>
          <p:nvPr/>
        </p:nvPicPr>
        <p:blipFill>
          <a:blip r:embed="rId5"/>
          <a:stretch>
            <a:fillRect/>
          </a:stretch>
        </p:blipFill>
        <p:spPr>
          <a:xfrm>
            <a:off x="7543799" y="-15789"/>
            <a:ext cx="1600200" cy="1270000"/>
          </a:xfrm>
          <a:prstGeom prst="rect">
            <a:avLst/>
          </a:prstGeom>
        </p:spPr>
      </p:pic>
    </p:spTree>
    <p:extLst>
      <p:ext uri="{BB962C8B-B14F-4D97-AF65-F5344CB8AC3E}">
        <p14:creationId xmlns:p14="http://schemas.microsoft.com/office/powerpoint/2010/main" val="331549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111" y="207636"/>
            <a:ext cx="8669060" cy="1259920"/>
          </a:xfrm>
          <a:prstGeom prst="roundRect">
            <a:avLst/>
          </a:prstGeom>
          <a:solidFill>
            <a:schemeClr val="accent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defRPr/>
            </a:pPr>
            <a:r>
              <a:rPr lang="en-US" sz="3200" dirty="0">
                <a:ln w="18415" cmpd="sng">
                  <a:solidFill>
                    <a:srgbClr val="FFFFFF"/>
                  </a:solidFill>
                  <a:prstDash val="solid"/>
                </a:ln>
                <a:solidFill>
                  <a:srgbClr val="FFFFFF"/>
                </a:solidFill>
                <a:latin typeface="+mj-lt"/>
                <a:ea typeface="ＭＳ Ｐゴシック" charset="-128"/>
              </a:rPr>
              <a:t>Let’</a:t>
            </a:r>
            <a:r>
              <a:rPr lang="en-US" altLang="ja-JP" sz="3200" dirty="0">
                <a:ln w="18415" cmpd="sng">
                  <a:solidFill>
                    <a:srgbClr val="FFFFFF"/>
                  </a:solidFill>
                  <a:prstDash val="solid"/>
                </a:ln>
                <a:solidFill>
                  <a:srgbClr val="FFFFFF"/>
                </a:solidFill>
                <a:latin typeface="+mj-lt"/>
              </a:rPr>
              <a:t>s use </a:t>
            </a:r>
            <a:r>
              <a:rPr lang="en-US" altLang="ja-JP" sz="3200" u="sng" dirty="0">
                <a:ln w="18415" cmpd="sng">
                  <a:solidFill>
                    <a:srgbClr val="FFFFFF"/>
                  </a:solidFill>
                  <a:prstDash val="solid"/>
                </a:ln>
                <a:solidFill>
                  <a:srgbClr val="FFFFFF"/>
                </a:solidFill>
                <a:latin typeface="+mj-lt"/>
              </a:rPr>
              <a:t>evidence</a:t>
            </a:r>
            <a:r>
              <a:rPr lang="en-US" altLang="ja-JP" sz="3200" dirty="0">
                <a:ln w="18415" cmpd="sng">
                  <a:solidFill>
                    <a:srgbClr val="FFFFFF"/>
                  </a:solidFill>
                  <a:prstDash val="solid"/>
                </a:ln>
                <a:solidFill>
                  <a:srgbClr val="FFFFFF"/>
                </a:solidFill>
                <a:latin typeface="+mj-lt"/>
              </a:rPr>
              <a:t> to figure out why</a:t>
            </a:r>
            <a:br>
              <a:rPr lang="en-US" altLang="ja-JP" sz="3200" dirty="0">
                <a:ln w="18415" cmpd="sng">
                  <a:solidFill>
                    <a:srgbClr val="FFFFFF"/>
                  </a:solidFill>
                  <a:prstDash val="solid"/>
                </a:ln>
                <a:solidFill>
                  <a:srgbClr val="FFFFFF"/>
                </a:solidFill>
                <a:latin typeface="+mj-lt"/>
              </a:rPr>
            </a:br>
            <a:r>
              <a:rPr lang="en-US" altLang="ja-JP" sz="3200" dirty="0">
                <a:ln w="18415" cmpd="sng">
                  <a:solidFill>
                    <a:srgbClr val="FFFFFF"/>
                  </a:solidFill>
                  <a:prstDash val="solid"/>
                </a:ln>
                <a:solidFill>
                  <a:srgbClr val="FFFFFF"/>
                </a:solidFill>
                <a:latin typeface="+mj-lt"/>
              </a:rPr>
              <a:t>the fish are suffocating.</a:t>
            </a:r>
            <a:endParaRPr lang="en-US" sz="3200" dirty="0">
              <a:ln w="18415" cmpd="sng">
                <a:solidFill>
                  <a:srgbClr val="FFFFFF"/>
                </a:solidFill>
                <a:prstDash val="solid"/>
              </a:ln>
              <a:solidFill>
                <a:srgbClr val="FFFFFF"/>
              </a:solidFill>
              <a:latin typeface="+mj-lt"/>
              <a:ea typeface="ＭＳ Ｐゴシック" charset="-128"/>
            </a:endParaRPr>
          </a:p>
        </p:txBody>
      </p:sp>
      <p:sp>
        <p:nvSpPr>
          <p:cNvPr id="18434" name="Slide Number Placeholder 3"/>
          <p:cNvSpPr>
            <a:spLocks noGrp="1"/>
          </p:cNvSpPr>
          <p:nvPr>
            <p:ph type="sldNum" sz="quarter" idx="12"/>
          </p:nvPr>
        </p:nvSpPr>
        <p:spPr bwMode="auto">
          <a:noFill/>
          <a:ln>
            <a:miter lim="800000"/>
            <a:headEnd/>
            <a:tailEnd/>
          </a:ln>
        </p:spPr>
        <p:txBody>
          <a:bodyPr/>
          <a:lstStyle/>
          <a:p>
            <a:fld id="{DAF6176B-6E6E-4C04-883E-B5A14C2ED00F}" type="slidenum">
              <a:rPr lang="en-US" altLang="en-US" smtClean="0">
                <a:latin typeface="Arial" charset="0"/>
              </a:rPr>
              <a:pPr/>
              <a:t>16</a:t>
            </a:fld>
            <a:endParaRPr lang="en-US" altLang="en-US" dirty="0">
              <a:latin typeface="Arial" charset="0"/>
            </a:endParaRPr>
          </a:p>
        </p:txBody>
      </p:sp>
      <p:cxnSp>
        <p:nvCxnSpPr>
          <p:cNvPr id="3" name="Straight Connector 2"/>
          <p:cNvCxnSpPr>
            <a:cxnSpLocks/>
          </p:cNvCxnSpPr>
          <p:nvPr/>
        </p:nvCxnSpPr>
        <p:spPr>
          <a:xfrm>
            <a:off x="0" y="2929469"/>
            <a:ext cx="9144000" cy="3155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hlinkClick r:id="" action="ppaction://noaction"/>
          </p:cNvPr>
          <p:cNvSpPr txBox="1"/>
          <p:nvPr/>
        </p:nvSpPr>
        <p:spPr>
          <a:xfrm>
            <a:off x="547686" y="3146764"/>
            <a:ext cx="2357437" cy="522287"/>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Resource 4</a:t>
            </a:r>
          </a:p>
        </p:txBody>
      </p:sp>
      <p:cxnSp>
        <p:nvCxnSpPr>
          <p:cNvPr id="8" name="Straight Connector 7"/>
          <p:cNvCxnSpPr>
            <a:cxnSpLocks/>
          </p:cNvCxnSpPr>
          <p:nvPr/>
        </p:nvCxnSpPr>
        <p:spPr>
          <a:xfrm>
            <a:off x="3389664" y="2961027"/>
            <a:ext cx="0" cy="3896973"/>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hlinkClick r:id="" action="ppaction://noaction"/>
          </p:cNvPr>
          <p:cNvSpPr txBox="1"/>
          <p:nvPr/>
        </p:nvSpPr>
        <p:spPr>
          <a:xfrm>
            <a:off x="3621087" y="3139872"/>
            <a:ext cx="2359025" cy="523875"/>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Resource 5</a:t>
            </a:r>
          </a:p>
        </p:txBody>
      </p:sp>
      <p:sp>
        <p:nvSpPr>
          <p:cNvPr id="28" name="TextBox 27">
            <a:hlinkClick r:id="" action="ppaction://noaction"/>
          </p:cNvPr>
          <p:cNvSpPr txBox="1"/>
          <p:nvPr/>
        </p:nvSpPr>
        <p:spPr>
          <a:xfrm>
            <a:off x="6431397" y="3146751"/>
            <a:ext cx="2357437" cy="522287"/>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Resource 6</a:t>
            </a:r>
          </a:p>
        </p:txBody>
      </p:sp>
      <p:sp>
        <p:nvSpPr>
          <p:cNvPr id="31" name="TextBox 30"/>
          <p:cNvSpPr txBox="1"/>
          <p:nvPr/>
        </p:nvSpPr>
        <p:spPr>
          <a:xfrm>
            <a:off x="268111" y="1470610"/>
            <a:ext cx="8853055" cy="1077218"/>
          </a:xfrm>
          <a:prstGeom prst="rect">
            <a:avLst/>
          </a:prstGeom>
          <a:noFill/>
        </p:spPr>
        <p:txBody>
          <a:bodyPr wrap="square" rtlCol="0">
            <a:spAutoFit/>
          </a:bodyPr>
          <a:lstStyle/>
          <a:p>
            <a:pPr algn="ctr"/>
            <a:r>
              <a:rPr lang="en-US" sz="3200" b="1" dirty="0"/>
              <a:t>With your group, connect the evidence to your model!</a:t>
            </a:r>
          </a:p>
        </p:txBody>
      </p:sp>
      <p:cxnSp>
        <p:nvCxnSpPr>
          <p:cNvPr id="33" name="Straight Connector 32"/>
          <p:cNvCxnSpPr>
            <a:cxnSpLocks/>
          </p:cNvCxnSpPr>
          <p:nvPr/>
        </p:nvCxnSpPr>
        <p:spPr>
          <a:xfrm flipH="1">
            <a:off x="6191957" y="2931368"/>
            <a:ext cx="16932" cy="3926632"/>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BD19D28-CBAC-459F-A22E-988F627FBC9A}"/>
              </a:ext>
            </a:extLst>
          </p:cNvPr>
          <p:cNvPicPr>
            <a:picLocks noChangeAspect="1"/>
          </p:cNvPicPr>
          <p:nvPr/>
        </p:nvPicPr>
        <p:blipFill>
          <a:blip r:embed="rId3"/>
          <a:stretch>
            <a:fillRect/>
          </a:stretch>
        </p:blipFill>
        <p:spPr>
          <a:xfrm>
            <a:off x="560650" y="5519651"/>
            <a:ext cx="2313691" cy="1148244"/>
          </a:xfrm>
          <a:prstGeom prst="rect">
            <a:avLst/>
          </a:prstGeom>
        </p:spPr>
      </p:pic>
      <p:pic>
        <p:nvPicPr>
          <p:cNvPr id="18" name="Picture 17">
            <a:extLst>
              <a:ext uri="{FF2B5EF4-FFF2-40B4-BE49-F238E27FC236}">
                <a16:creationId xmlns:a16="http://schemas.microsoft.com/office/drawing/2014/main" id="{71AE2744-3C9E-4F67-93DB-305137ED0B29}"/>
              </a:ext>
            </a:extLst>
          </p:cNvPr>
          <p:cNvPicPr>
            <a:picLocks noChangeAspect="1"/>
          </p:cNvPicPr>
          <p:nvPr/>
        </p:nvPicPr>
        <p:blipFill>
          <a:blip r:embed="rId4"/>
          <a:stretch>
            <a:fillRect/>
          </a:stretch>
        </p:blipFill>
        <p:spPr>
          <a:xfrm>
            <a:off x="377845" y="3826911"/>
            <a:ext cx="2610115" cy="1534879"/>
          </a:xfrm>
          <a:prstGeom prst="rect">
            <a:avLst/>
          </a:prstGeom>
          <a:ln>
            <a:solidFill>
              <a:schemeClr val="tx1">
                <a:lumMod val="50000"/>
                <a:lumOff val="50000"/>
              </a:schemeClr>
            </a:solidFill>
          </a:ln>
        </p:spPr>
      </p:pic>
      <p:pic>
        <p:nvPicPr>
          <p:cNvPr id="20" name="Picture 19">
            <a:extLst>
              <a:ext uri="{FF2B5EF4-FFF2-40B4-BE49-F238E27FC236}">
                <a16:creationId xmlns:a16="http://schemas.microsoft.com/office/drawing/2014/main" id="{029C36CA-5CB6-47AC-BF6E-D153E14CF495}"/>
              </a:ext>
            </a:extLst>
          </p:cNvPr>
          <p:cNvPicPr>
            <a:picLocks noChangeAspect="1"/>
          </p:cNvPicPr>
          <p:nvPr/>
        </p:nvPicPr>
        <p:blipFill>
          <a:blip r:embed="rId5"/>
          <a:stretch>
            <a:fillRect/>
          </a:stretch>
        </p:blipFill>
        <p:spPr>
          <a:xfrm>
            <a:off x="6610593" y="3854762"/>
            <a:ext cx="2018814" cy="2425667"/>
          </a:xfrm>
          <a:prstGeom prst="rect">
            <a:avLst/>
          </a:prstGeom>
        </p:spPr>
      </p:pic>
      <p:pic>
        <p:nvPicPr>
          <p:cNvPr id="4" name="Picture 3" descr="Chart, waterfall chart&#10;&#10;Description automatically generated">
            <a:extLst>
              <a:ext uri="{FF2B5EF4-FFF2-40B4-BE49-F238E27FC236}">
                <a16:creationId xmlns:a16="http://schemas.microsoft.com/office/drawing/2014/main" id="{4647767D-B216-7044-9607-E1DADC98D094}"/>
              </a:ext>
            </a:extLst>
          </p:cNvPr>
          <p:cNvPicPr>
            <a:picLocks noChangeAspect="1"/>
          </p:cNvPicPr>
          <p:nvPr/>
        </p:nvPicPr>
        <p:blipFill>
          <a:blip r:embed="rId6"/>
          <a:stretch>
            <a:fillRect/>
          </a:stretch>
        </p:blipFill>
        <p:spPr>
          <a:xfrm>
            <a:off x="3446788" y="4165334"/>
            <a:ext cx="2745169" cy="1597228"/>
          </a:xfrm>
          <a:prstGeom prst="rect">
            <a:avLst/>
          </a:prstGeom>
        </p:spPr>
      </p:pic>
    </p:spTree>
    <p:extLst>
      <p:ext uri="{BB962C8B-B14F-4D97-AF65-F5344CB8AC3E}">
        <p14:creationId xmlns:p14="http://schemas.microsoft.com/office/powerpoint/2010/main" val="1500367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F54CE71-DCCD-41D5-B55F-B87CC07F862D}"/>
              </a:ext>
            </a:extLst>
          </p:cNvPr>
          <p:cNvPicPr>
            <a:picLocks noChangeAspect="1"/>
          </p:cNvPicPr>
          <p:nvPr/>
        </p:nvPicPr>
        <p:blipFill>
          <a:blip r:embed="rId3"/>
          <a:stretch>
            <a:fillRect/>
          </a:stretch>
        </p:blipFill>
        <p:spPr>
          <a:xfrm>
            <a:off x="0" y="1695205"/>
            <a:ext cx="9129713" cy="4655831"/>
          </a:xfrm>
          <a:prstGeom prst="rect">
            <a:avLst/>
          </a:prstGeom>
        </p:spPr>
      </p:pic>
      <p:sp>
        <p:nvSpPr>
          <p:cNvPr id="20" name="Rectangle 19">
            <a:extLst>
              <a:ext uri="{FF2B5EF4-FFF2-40B4-BE49-F238E27FC236}">
                <a16:creationId xmlns:a16="http://schemas.microsoft.com/office/drawing/2014/main" id="{FB23D5D7-27D5-4445-9B56-69D3AB86258B}"/>
              </a:ext>
            </a:extLst>
          </p:cNvPr>
          <p:cNvSpPr/>
          <p:nvPr/>
        </p:nvSpPr>
        <p:spPr>
          <a:xfrm>
            <a:off x="-127000" y="2277926"/>
            <a:ext cx="6848464" cy="402762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8" name="Arrow: Right 27">
            <a:extLst>
              <a:ext uri="{FF2B5EF4-FFF2-40B4-BE49-F238E27FC236}">
                <a16:creationId xmlns:a16="http://schemas.microsoft.com/office/drawing/2014/main" id="{904CCB9C-1D42-4F9A-B65A-5C36919CA7DB}"/>
              </a:ext>
            </a:extLst>
          </p:cNvPr>
          <p:cNvSpPr/>
          <p:nvPr/>
        </p:nvSpPr>
        <p:spPr>
          <a:xfrm>
            <a:off x="6785572" y="3915250"/>
            <a:ext cx="848177" cy="56433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29" name="Content Placeholder 2">
            <a:extLst>
              <a:ext uri="{FF2B5EF4-FFF2-40B4-BE49-F238E27FC236}">
                <a16:creationId xmlns:a16="http://schemas.microsoft.com/office/drawing/2014/main" id="{50274045-1DEE-4D59-9D8C-C1CAB68DB14E}"/>
              </a:ext>
            </a:extLst>
          </p:cNvPr>
          <p:cNvSpPr txBox="1">
            <a:spLocks/>
          </p:cNvSpPr>
          <p:nvPr/>
        </p:nvSpPr>
        <p:spPr>
          <a:xfrm>
            <a:off x="5671952" y="4213616"/>
            <a:ext cx="1432740" cy="596732"/>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Connect to the model</a:t>
            </a:r>
          </a:p>
        </p:txBody>
      </p:sp>
      <p:sp>
        <p:nvSpPr>
          <p:cNvPr id="30" name="Content Placeholder 2">
            <a:extLst>
              <a:ext uri="{FF2B5EF4-FFF2-40B4-BE49-F238E27FC236}">
                <a16:creationId xmlns:a16="http://schemas.microsoft.com/office/drawing/2014/main" id="{B3575823-B106-4BDB-A0C0-2122A4955108}"/>
              </a:ext>
            </a:extLst>
          </p:cNvPr>
          <p:cNvSpPr txBox="1">
            <a:spLocks/>
          </p:cNvSpPr>
          <p:nvPr/>
        </p:nvSpPr>
        <p:spPr>
          <a:xfrm>
            <a:off x="6272432" y="4797766"/>
            <a:ext cx="1152064" cy="373090"/>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Let’s try!</a:t>
            </a:r>
          </a:p>
        </p:txBody>
      </p:sp>
      <p:sp>
        <p:nvSpPr>
          <p:cNvPr id="16" name="TextBox 15">
            <a:extLst>
              <a:ext uri="{FF2B5EF4-FFF2-40B4-BE49-F238E27FC236}">
                <a16:creationId xmlns:a16="http://schemas.microsoft.com/office/drawing/2014/main" id="{641CE1DB-E954-404E-9549-41FF4CBD5FF6}"/>
              </a:ext>
            </a:extLst>
          </p:cNvPr>
          <p:cNvSpPr txBox="1"/>
          <p:nvPr/>
        </p:nvSpPr>
        <p:spPr>
          <a:xfrm>
            <a:off x="447758" y="234491"/>
            <a:ext cx="8696242" cy="769441"/>
          </a:xfrm>
          <a:prstGeom prst="rect">
            <a:avLst/>
          </a:prstGeom>
          <a:noFill/>
        </p:spPr>
        <p:txBody>
          <a:bodyPr wrap="square" rtlCol="0">
            <a:spAutoFit/>
          </a:bodyPr>
          <a:lstStyle/>
          <a:p>
            <a:r>
              <a:rPr lang="en-US" sz="4400" b="1" dirty="0">
                <a:solidFill>
                  <a:schemeClr val="tx2"/>
                </a:solidFill>
              </a:rPr>
              <a:t>Supporting with Evidence</a:t>
            </a:r>
            <a:endParaRPr lang="en-US" sz="4400" dirty="0">
              <a:solidFill>
                <a:srgbClr val="FF0000"/>
              </a:solidFill>
              <a:latin typeface="Stencil" pitchFamily="82" charset="0"/>
            </a:endParaRPr>
          </a:p>
        </p:txBody>
      </p:sp>
    </p:spTree>
    <p:extLst>
      <p:ext uri="{BB962C8B-B14F-4D97-AF65-F5344CB8AC3E}">
        <p14:creationId xmlns:p14="http://schemas.microsoft.com/office/powerpoint/2010/main" val="382003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P spid="29"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7216D3-74D3-402D-AC6E-1196201A93EE}"/>
              </a:ext>
            </a:extLst>
          </p:cNvPr>
          <p:cNvPicPr>
            <a:picLocks noChangeAspect="1"/>
          </p:cNvPicPr>
          <p:nvPr/>
        </p:nvPicPr>
        <p:blipFill>
          <a:blip r:embed="rId3"/>
          <a:stretch>
            <a:fillRect/>
          </a:stretch>
        </p:blipFill>
        <p:spPr>
          <a:xfrm>
            <a:off x="0" y="1898019"/>
            <a:ext cx="9144000" cy="4831989"/>
          </a:xfrm>
          <a:prstGeom prst="rect">
            <a:avLst/>
          </a:prstGeom>
        </p:spPr>
      </p:pic>
      <p:sp>
        <p:nvSpPr>
          <p:cNvPr id="22" name="Arrow: Right 21">
            <a:extLst>
              <a:ext uri="{FF2B5EF4-FFF2-40B4-BE49-F238E27FC236}">
                <a16:creationId xmlns:a16="http://schemas.microsoft.com/office/drawing/2014/main" id="{9C159E1E-F6B7-4485-A6A8-1DD4CDAB1E80}"/>
              </a:ext>
            </a:extLst>
          </p:cNvPr>
          <p:cNvSpPr/>
          <p:nvPr/>
        </p:nvSpPr>
        <p:spPr>
          <a:xfrm rot="7269909">
            <a:off x="2485181" y="2505199"/>
            <a:ext cx="613663" cy="380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29" name="Content Placeholder 2">
            <a:extLst>
              <a:ext uri="{FF2B5EF4-FFF2-40B4-BE49-F238E27FC236}">
                <a16:creationId xmlns:a16="http://schemas.microsoft.com/office/drawing/2014/main" id="{50274045-1DEE-4D59-9D8C-C1CAB68DB14E}"/>
              </a:ext>
            </a:extLst>
          </p:cNvPr>
          <p:cNvSpPr txBox="1">
            <a:spLocks/>
          </p:cNvSpPr>
          <p:nvPr/>
        </p:nvSpPr>
        <p:spPr>
          <a:xfrm>
            <a:off x="2849286" y="2125447"/>
            <a:ext cx="2367670" cy="57894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Now you can see the evidence connected!</a:t>
            </a:r>
          </a:p>
        </p:txBody>
      </p:sp>
      <p:pic>
        <p:nvPicPr>
          <p:cNvPr id="7" name="Graphic 6" descr="Right pointing backhand index">
            <a:extLst>
              <a:ext uri="{FF2B5EF4-FFF2-40B4-BE49-F238E27FC236}">
                <a16:creationId xmlns:a16="http://schemas.microsoft.com/office/drawing/2014/main" id="{73DEB2E3-9143-4A2F-813D-235510D250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2165840" y="3181913"/>
            <a:ext cx="453822" cy="453822"/>
          </a:xfrm>
          <a:prstGeom prst="rect">
            <a:avLst/>
          </a:prstGeom>
        </p:spPr>
      </p:pic>
      <p:sp>
        <p:nvSpPr>
          <p:cNvPr id="10" name="Rectangle 9">
            <a:extLst>
              <a:ext uri="{FF2B5EF4-FFF2-40B4-BE49-F238E27FC236}">
                <a16:creationId xmlns:a16="http://schemas.microsoft.com/office/drawing/2014/main" id="{0E0F061A-D02E-4A2B-B430-3F99D8A9AAE2}"/>
              </a:ext>
            </a:extLst>
          </p:cNvPr>
          <p:cNvSpPr/>
          <p:nvPr/>
        </p:nvSpPr>
        <p:spPr>
          <a:xfrm>
            <a:off x="2486798" y="3084843"/>
            <a:ext cx="208926" cy="145334"/>
          </a:xfrm>
          <a:prstGeom prst="rect">
            <a:avLst/>
          </a:prstGeom>
          <a:solidFill>
            <a:srgbClr val="DFDFFF"/>
          </a:solidFill>
          <a:ln>
            <a:solidFill>
              <a:srgbClr val="DFD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3" name="Picture 12">
            <a:extLst>
              <a:ext uri="{FF2B5EF4-FFF2-40B4-BE49-F238E27FC236}">
                <a16:creationId xmlns:a16="http://schemas.microsoft.com/office/drawing/2014/main" id="{1A71C0A4-C714-4236-82BF-687EC6E07D4C}"/>
              </a:ext>
            </a:extLst>
          </p:cNvPr>
          <p:cNvPicPr>
            <a:picLocks noChangeAspect="1"/>
          </p:cNvPicPr>
          <p:nvPr/>
        </p:nvPicPr>
        <p:blipFill>
          <a:blip r:embed="rId6"/>
          <a:stretch>
            <a:fillRect/>
          </a:stretch>
        </p:blipFill>
        <p:spPr>
          <a:xfrm>
            <a:off x="7561212" y="3429000"/>
            <a:ext cx="1535852" cy="270433"/>
          </a:xfrm>
          <a:prstGeom prst="rect">
            <a:avLst/>
          </a:prstGeom>
        </p:spPr>
      </p:pic>
      <p:sp>
        <p:nvSpPr>
          <p:cNvPr id="25" name="Arrow: Right 24">
            <a:extLst>
              <a:ext uri="{FF2B5EF4-FFF2-40B4-BE49-F238E27FC236}">
                <a16:creationId xmlns:a16="http://schemas.microsoft.com/office/drawing/2014/main" id="{35687E94-43D5-47DE-A890-95ED7E5B7351}"/>
              </a:ext>
            </a:extLst>
          </p:cNvPr>
          <p:cNvSpPr/>
          <p:nvPr/>
        </p:nvSpPr>
        <p:spPr>
          <a:xfrm>
            <a:off x="6480085" y="2746413"/>
            <a:ext cx="613663" cy="380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31" name="Content Placeholder 2">
            <a:extLst>
              <a:ext uri="{FF2B5EF4-FFF2-40B4-BE49-F238E27FC236}">
                <a16:creationId xmlns:a16="http://schemas.microsoft.com/office/drawing/2014/main" id="{47D184D9-B89F-432C-B4C2-5BEF33193603}"/>
              </a:ext>
            </a:extLst>
          </p:cNvPr>
          <p:cNvSpPr txBox="1">
            <a:spLocks/>
          </p:cNvSpPr>
          <p:nvPr/>
        </p:nvSpPr>
        <p:spPr>
          <a:xfrm>
            <a:off x="5230814" y="2928979"/>
            <a:ext cx="1452605" cy="586084"/>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And you can see it here</a:t>
            </a:r>
          </a:p>
        </p:txBody>
      </p:sp>
      <p:sp>
        <p:nvSpPr>
          <p:cNvPr id="14" name="Oval 13">
            <a:extLst>
              <a:ext uri="{FF2B5EF4-FFF2-40B4-BE49-F238E27FC236}">
                <a16:creationId xmlns:a16="http://schemas.microsoft.com/office/drawing/2014/main" id="{E201FE5A-734C-478D-973A-BDDED9B320FD}"/>
              </a:ext>
            </a:extLst>
          </p:cNvPr>
          <p:cNvSpPr/>
          <p:nvPr/>
        </p:nvSpPr>
        <p:spPr>
          <a:xfrm>
            <a:off x="7108036" y="2599158"/>
            <a:ext cx="595167" cy="58275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TextBox 16">
            <a:extLst>
              <a:ext uri="{FF2B5EF4-FFF2-40B4-BE49-F238E27FC236}">
                <a16:creationId xmlns:a16="http://schemas.microsoft.com/office/drawing/2014/main" id="{518E7810-8C58-49C3-87C3-C3C83FB44F37}"/>
              </a:ext>
            </a:extLst>
          </p:cNvPr>
          <p:cNvSpPr txBox="1"/>
          <p:nvPr/>
        </p:nvSpPr>
        <p:spPr>
          <a:xfrm>
            <a:off x="447758" y="234491"/>
            <a:ext cx="8696242" cy="769441"/>
          </a:xfrm>
          <a:prstGeom prst="rect">
            <a:avLst/>
          </a:prstGeom>
          <a:noFill/>
        </p:spPr>
        <p:txBody>
          <a:bodyPr wrap="square" rtlCol="0">
            <a:spAutoFit/>
          </a:bodyPr>
          <a:lstStyle/>
          <a:p>
            <a:r>
              <a:rPr lang="en-US" sz="4400" b="1" dirty="0">
                <a:solidFill>
                  <a:schemeClr val="tx2"/>
                </a:solidFill>
              </a:rPr>
              <a:t>Supporting with Evidence</a:t>
            </a:r>
            <a:endParaRPr lang="en-US" sz="4400" dirty="0">
              <a:solidFill>
                <a:srgbClr val="FF0000"/>
              </a:solidFill>
              <a:latin typeface="Stencil" pitchFamily="82" charset="0"/>
            </a:endParaRPr>
          </a:p>
        </p:txBody>
      </p:sp>
    </p:spTree>
    <p:extLst>
      <p:ext uri="{BB962C8B-B14F-4D97-AF65-F5344CB8AC3E}">
        <p14:creationId xmlns:p14="http://schemas.microsoft.com/office/powerpoint/2010/main" val="53579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9" grpId="0" animBg="1"/>
      <p:bldP spid="10" grpId="0" animBg="1"/>
      <p:bldP spid="25" grpId="0" animBg="1"/>
      <p:bldP spid="31"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690" y="747730"/>
            <a:ext cx="8229600" cy="1143000"/>
          </a:xfrm>
        </p:spPr>
        <p:txBody>
          <a:bodyPr>
            <a:normAutofit/>
          </a:bodyPr>
          <a:lstStyle/>
          <a:p>
            <a:r>
              <a:rPr lang="en-US" sz="4000" b="1" dirty="0">
                <a:solidFill>
                  <a:srgbClr val="800000"/>
                </a:solidFill>
              </a:rPr>
              <a:t>BEFORE YOU GO</a:t>
            </a:r>
          </a:p>
        </p:txBody>
      </p:sp>
      <p:sp>
        <p:nvSpPr>
          <p:cNvPr id="3" name="Content Placeholder 2"/>
          <p:cNvSpPr>
            <a:spLocks noGrp="1"/>
          </p:cNvSpPr>
          <p:nvPr>
            <p:ph idx="1"/>
          </p:nvPr>
        </p:nvSpPr>
        <p:spPr>
          <a:xfrm>
            <a:off x="3968873" y="1876631"/>
            <a:ext cx="4717927" cy="4525963"/>
          </a:xfrm>
        </p:spPr>
        <p:txBody>
          <a:bodyPr/>
          <a:lstStyle/>
          <a:p>
            <a:r>
              <a:rPr lang="en-US" dirty="0"/>
              <a:t>Ramona thinks that her model for why the fish are dying is accurate. Now she sees a new study that does not fit her model. What should she do?</a:t>
            </a:r>
          </a:p>
        </p:txBody>
      </p:sp>
      <p:sp>
        <p:nvSpPr>
          <p:cNvPr id="4" name="Slide Number Placeholder 3"/>
          <p:cNvSpPr>
            <a:spLocks noGrp="1"/>
          </p:cNvSpPr>
          <p:nvPr>
            <p:ph type="sldNum" sz="quarter" idx="12"/>
          </p:nvPr>
        </p:nvSpPr>
        <p:spPr/>
        <p:txBody>
          <a:bodyPr/>
          <a:lstStyle/>
          <a:p>
            <a:fld id="{DB9D8127-5DF4-714C-9C2D-6A4C1011A348}" type="slidenum">
              <a:rPr lang="en-US" smtClean="0"/>
              <a:pPr/>
              <a:t>19</a:t>
            </a:fld>
            <a:endParaRPr lang="en-US" dirty="0"/>
          </a:p>
        </p:txBody>
      </p:sp>
      <p:sp>
        <p:nvSpPr>
          <p:cNvPr id="5" name="Rounded Rectangle 4"/>
          <p:cNvSpPr/>
          <p:nvPr/>
        </p:nvSpPr>
        <p:spPr>
          <a:xfrm>
            <a:off x="228600" y="747730"/>
            <a:ext cx="3298371" cy="5411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Complete the </a:t>
            </a:r>
            <a:r>
              <a:rPr lang="en-US" sz="2800" b="1" u="sng" dirty="0"/>
              <a:t>BEFORE YOU GO </a:t>
            </a:r>
            <a:r>
              <a:rPr lang="en-US" sz="2800" dirty="0"/>
              <a:t>questions</a:t>
            </a:r>
            <a:r>
              <a:rPr lang="en-US" sz="3600" dirty="0"/>
              <a:t>.</a:t>
            </a:r>
          </a:p>
        </p:txBody>
      </p:sp>
    </p:spTree>
    <p:extLst>
      <p:ext uri="{BB962C8B-B14F-4D97-AF65-F5344CB8AC3E}">
        <p14:creationId xmlns:p14="http://schemas.microsoft.com/office/powerpoint/2010/main" val="65736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690" y="747730"/>
            <a:ext cx="8229600" cy="1143000"/>
          </a:xfrm>
        </p:spPr>
        <p:txBody>
          <a:bodyPr>
            <a:normAutofit/>
          </a:bodyPr>
          <a:lstStyle/>
          <a:p>
            <a:r>
              <a:rPr lang="en-US" sz="4000" b="1" dirty="0">
                <a:solidFill>
                  <a:srgbClr val="800000"/>
                </a:solidFill>
              </a:rPr>
              <a:t>STOP &amp; THINK!</a:t>
            </a:r>
          </a:p>
        </p:txBody>
      </p:sp>
      <p:sp>
        <p:nvSpPr>
          <p:cNvPr id="3" name="Content Placeholder 2"/>
          <p:cNvSpPr>
            <a:spLocks noGrp="1"/>
          </p:cNvSpPr>
          <p:nvPr>
            <p:ph idx="1"/>
          </p:nvPr>
        </p:nvSpPr>
        <p:spPr>
          <a:xfrm>
            <a:off x="3968873" y="1876631"/>
            <a:ext cx="4717927" cy="4525963"/>
          </a:xfrm>
        </p:spPr>
        <p:txBody>
          <a:bodyPr/>
          <a:lstStyle/>
          <a:p>
            <a:pPr marL="0" indent="0">
              <a:buNone/>
            </a:pPr>
            <a:r>
              <a:rPr lang="en-US" dirty="0"/>
              <a:t>What kind of evidence would help you figure out what is happening in Passion Puddle?</a:t>
            </a:r>
          </a:p>
        </p:txBody>
      </p:sp>
      <p:sp>
        <p:nvSpPr>
          <p:cNvPr id="4" name="Slide Number Placeholder 3"/>
          <p:cNvSpPr>
            <a:spLocks noGrp="1"/>
          </p:cNvSpPr>
          <p:nvPr>
            <p:ph type="sldNum" sz="quarter" idx="12"/>
          </p:nvPr>
        </p:nvSpPr>
        <p:spPr/>
        <p:txBody>
          <a:bodyPr/>
          <a:lstStyle/>
          <a:p>
            <a:fld id="{DB9D8127-5DF4-714C-9C2D-6A4C1011A348}" type="slidenum">
              <a:rPr lang="en-US" smtClean="0"/>
              <a:pPr/>
              <a:t>2</a:t>
            </a:fld>
            <a:endParaRPr lang="en-US" dirty="0"/>
          </a:p>
        </p:txBody>
      </p:sp>
      <p:sp>
        <p:nvSpPr>
          <p:cNvPr id="5" name="Rounded Rectangle 4"/>
          <p:cNvSpPr/>
          <p:nvPr/>
        </p:nvSpPr>
        <p:spPr>
          <a:xfrm>
            <a:off x="228600" y="747730"/>
            <a:ext cx="3298371" cy="5411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Grab handout 1 and put your name and information on the top of the first page. </a:t>
            </a:r>
          </a:p>
          <a:p>
            <a:pPr>
              <a:buFont typeface="Wingdings" charset="2"/>
              <a:buChar char="Ø"/>
              <a:defRPr/>
            </a:pPr>
            <a:endParaRPr lang="en-US" sz="2800" dirty="0"/>
          </a:p>
          <a:p>
            <a:pPr>
              <a:defRPr/>
            </a:pPr>
            <a:r>
              <a:rPr lang="en-US" sz="2800" dirty="0"/>
              <a:t>Complete the </a:t>
            </a:r>
            <a:r>
              <a:rPr lang="en-US" sz="2800" b="1" u="sng" dirty="0"/>
              <a:t>STOP &amp; THINK! </a:t>
            </a:r>
            <a:r>
              <a:rPr lang="en-US" sz="2800" dirty="0"/>
              <a:t>question on the first page</a:t>
            </a:r>
            <a:r>
              <a:rPr lang="en-US" sz="3600" dirty="0"/>
              <a:t>.</a:t>
            </a:r>
          </a:p>
        </p:txBody>
      </p:sp>
    </p:spTree>
    <p:extLst>
      <p:ext uri="{BB962C8B-B14F-4D97-AF65-F5344CB8AC3E}">
        <p14:creationId xmlns:p14="http://schemas.microsoft.com/office/powerpoint/2010/main" val="132455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111" y="207636"/>
            <a:ext cx="8669060" cy="1259920"/>
          </a:xfrm>
          <a:prstGeom prst="roundRect">
            <a:avLst/>
          </a:prstGeom>
          <a:solidFill>
            <a:schemeClr val="accent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defRPr/>
            </a:pPr>
            <a:r>
              <a:rPr lang="en-US" sz="3200" dirty="0">
                <a:ln w="18415" cmpd="sng">
                  <a:solidFill>
                    <a:srgbClr val="FFFFFF"/>
                  </a:solidFill>
                  <a:prstDash val="solid"/>
                </a:ln>
                <a:solidFill>
                  <a:srgbClr val="FFFFFF"/>
                </a:solidFill>
                <a:latin typeface="+mj-lt"/>
                <a:ea typeface="ＭＳ Ｐゴシック" charset="-128"/>
              </a:rPr>
              <a:t>Let’</a:t>
            </a:r>
            <a:r>
              <a:rPr lang="en-US" altLang="ja-JP" sz="3200" dirty="0">
                <a:ln w="18415" cmpd="sng">
                  <a:solidFill>
                    <a:srgbClr val="FFFFFF"/>
                  </a:solidFill>
                  <a:prstDash val="solid"/>
                </a:ln>
                <a:solidFill>
                  <a:srgbClr val="FFFFFF"/>
                </a:solidFill>
                <a:latin typeface="+mj-lt"/>
              </a:rPr>
              <a:t>s use </a:t>
            </a:r>
            <a:r>
              <a:rPr lang="en-US" altLang="ja-JP" sz="3200" u="sng" dirty="0">
                <a:ln w="18415" cmpd="sng">
                  <a:solidFill>
                    <a:srgbClr val="FFFFFF"/>
                  </a:solidFill>
                  <a:prstDash val="solid"/>
                </a:ln>
                <a:solidFill>
                  <a:srgbClr val="FFFFFF"/>
                </a:solidFill>
                <a:latin typeface="+mj-lt"/>
              </a:rPr>
              <a:t>evidence</a:t>
            </a:r>
            <a:r>
              <a:rPr lang="en-US" altLang="ja-JP" sz="3200" dirty="0">
                <a:ln w="18415" cmpd="sng">
                  <a:solidFill>
                    <a:srgbClr val="FFFFFF"/>
                  </a:solidFill>
                  <a:prstDash val="solid"/>
                </a:ln>
                <a:solidFill>
                  <a:srgbClr val="FFFFFF"/>
                </a:solidFill>
                <a:latin typeface="+mj-lt"/>
              </a:rPr>
              <a:t> to figure out why</a:t>
            </a:r>
            <a:br>
              <a:rPr lang="en-US" altLang="ja-JP" sz="3200" dirty="0">
                <a:ln w="18415" cmpd="sng">
                  <a:solidFill>
                    <a:srgbClr val="FFFFFF"/>
                  </a:solidFill>
                  <a:prstDash val="solid"/>
                </a:ln>
                <a:solidFill>
                  <a:srgbClr val="FFFFFF"/>
                </a:solidFill>
                <a:latin typeface="+mj-lt"/>
              </a:rPr>
            </a:br>
            <a:r>
              <a:rPr lang="en-US" altLang="ja-JP" sz="3200" dirty="0">
                <a:ln w="18415" cmpd="sng">
                  <a:solidFill>
                    <a:srgbClr val="FFFFFF"/>
                  </a:solidFill>
                  <a:prstDash val="solid"/>
                </a:ln>
                <a:solidFill>
                  <a:srgbClr val="FFFFFF"/>
                </a:solidFill>
                <a:latin typeface="+mj-lt"/>
              </a:rPr>
              <a:t>the fish are suffocating.</a:t>
            </a:r>
            <a:endParaRPr lang="en-US" sz="3200" dirty="0">
              <a:ln w="18415" cmpd="sng">
                <a:solidFill>
                  <a:srgbClr val="FFFFFF"/>
                </a:solidFill>
                <a:prstDash val="solid"/>
              </a:ln>
              <a:solidFill>
                <a:srgbClr val="FFFFFF"/>
              </a:solidFill>
              <a:latin typeface="+mj-lt"/>
              <a:ea typeface="ＭＳ Ｐゴシック" charset="-128"/>
            </a:endParaRPr>
          </a:p>
        </p:txBody>
      </p:sp>
      <p:sp>
        <p:nvSpPr>
          <p:cNvPr id="18434" name="Slide Number Placeholder 3"/>
          <p:cNvSpPr>
            <a:spLocks noGrp="1"/>
          </p:cNvSpPr>
          <p:nvPr>
            <p:ph type="sldNum" sz="quarter" idx="12"/>
          </p:nvPr>
        </p:nvSpPr>
        <p:spPr bwMode="auto">
          <a:noFill/>
          <a:ln>
            <a:miter lim="800000"/>
            <a:headEnd/>
            <a:tailEnd/>
          </a:ln>
        </p:spPr>
        <p:txBody>
          <a:bodyPr/>
          <a:lstStyle/>
          <a:p>
            <a:fld id="{DAF6176B-6E6E-4C04-883E-B5A14C2ED00F}" type="slidenum">
              <a:rPr lang="en-US" altLang="en-US" smtClean="0">
                <a:latin typeface="Arial" charset="0"/>
              </a:rPr>
              <a:pPr/>
              <a:t>20</a:t>
            </a:fld>
            <a:endParaRPr lang="en-US" altLang="en-US" dirty="0">
              <a:latin typeface="Arial" charset="0"/>
            </a:endParaRPr>
          </a:p>
        </p:txBody>
      </p:sp>
      <p:cxnSp>
        <p:nvCxnSpPr>
          <p:cNvPr id="3" name="Straight Connector 2"/>
          <p:cNvCxnSpPr>
            <a:cxnSpLocks/>
          </p:cNvCxnSpPr>
          <p:nvPr/>
        </p:nvCxnSpPr>
        <p:spPr>
          <a:xfrm>
            <a:off x="0" y="2929469"/>
            <a:ext cx="9144000" cy="3155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hlinkClick r:id="" action="ppaction://noaction"/>
          </p:cNvPr>
          <p:cNvSpPr txBox="1"/>
          <p:nvPr/>
        </p:nvSpPr>
        <p:spPr>
          <a:xfrm>
            <a:off x="547686" y="3146764"/>
            <a:ext cx="2357437" cy="522287"/>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Resource 4</a:t>
            </a:r>
          </a:p>
        </p:txBody>
      </p:sp>
      <p:cxnSp>
        <p:nvCxnSpPr>
          <p:cNvPr id="8" name="Straight Connector 7"/>
          <p:cNvCxnSpPr>
            <a:cxnSpLocks/>
          </p:cNvCxnSpPr>
          <p:nvPr/>
        </p:nvCxnSpPr>
        <p:spPr>
          <a:xfrm>
            <a:off x="3389664" y="2961027"/>
            <a:ext cx="0" cy="3896973"/>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hlinkClick r:id="" action="ppaction://noaction"/>
          </p:cNvPr>
          <p:cNvSpPr txBox="1"/>
          <p:nvPr/>
        </p:nvSpPr>
        <p:spPr>
          <a:xfrm>
            <a:off x="3621087" y="3139872"/>
            <a:ext cx="2359025" cy="523875"/>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Resource 5</a:t>
            </a:r>
          </a:p>
        </p:txBody>
      </p:sp>
      <p:sp>
        <p:nvSpPr>
          <p:cNvPr id="28" name="TextBox 27">
            <a:hlinkClick r:id="" action="ppaction://noaction"/>
          </p:cNvPr>
          <p:cNvSpPr txBox="1"/>
          <p:nvPr/>
        </p:nvSpPr>
        <p:spPr>
          <a:xfrm>
            <a:off x="6431397" y="3146751"/>
            <a:ext cx="2357437" cy="522287"/>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Resource 6</a:t>
            </a:r>
          </a:p>
        </p:txBody>
      </p:sp>
      <p:sp>
        <p:nvSpPr>
          <p:cNvPr id="31" name="TextBox 30"/>
          <p:cNvSpPr txBox="1"/>
          <p:nvPr/>
        </p:nvSpPr>
        <p:spPr>
          <a:xfrm>
            <a:off x="268111" y="1470610"/>
            <a:ext cx="8853055" cy="892552"/>
          </a:xfrm>
          <a:prstGeom prst="rect">
            <a:avLst/>
          </a:prstGeom>
          <a:noFill/>
        </p:spPr>
        <p:txBody>
          <a:bodyPr wrap="square" rtlCol="0">
            <a:spAutoFit/>
          </a:bodyPr>
          <a:lstStyle/>
          <a:p>
            <a:r>
              <a:rPr lang="en-US" sz="2400" dirty="0"/>
              <a:t>Discuss </a:t>
            </a:r>
            <a:r>
              <a:rPr lang="en-US" sz="2800" u="sng" dirty="0">
                <a:solidFill>
                  <a:srgbClr val="0000FF"/>
                </a:solidFill>
              </a:rPr>
              <a:t>ALL</a:t>
            </a:r>
            <a:r>
              <a:rPr lang="en-US" sz="2400" dirty="0"/>
              <a:t> the evidence pieces in pairs and answer the questions individually. </a:t>
            </a:r>
          </a:p>
        </p:txBody>
      </p:sp>
      <p:cxnSp>
        <p:nvCxnSpPr>
          <p:cNvPr id="33" name="Straight Connector 32"/>
          <p:cNvCxnSpPr>
            <a:cxnSpLocks/>
          </p:cNvCxnSpPr>
          <p:nvPr/>
        </p:nvCxnSpPr>
        <p:spPr>
          <a:xfrm flipH="1">
            <a:off x="6191957" y="2931368"/>
            <a:ext cx="16932" cy="3926632"/>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BD19D28-CBAC-459F-A22E-988F627FBC9A}"/>
              </a:ext>
            </a:extLst>
          </p:cNvPr>
          <p:cNvPicPr>
            <a:picLocks noChangeAspect="1"/>
          </p:cNvPicPr>
          <p:nvPr/>
        </p:nvPicPr>
        <p:blipFill>
          <a:blip r:embed="rId3"/>
          <a:stretch>
            <a:fillRect/>
          </a:stretch>
        </p:blipFill>
        <p:spPr>
          <a:xfrm>
            <a:off x="560650" y="5519651"/>
            <a:ext cx="2313691" cy="1148244"/>
          </a:xfrm>
          <a:prstGeom prst="rect">
            <a:avLst/>
          </a:prstGeom>
        </p:spPr>
      </p:pic>
      <p:pic>
        <p:nvPicPr>
          <p:cNvPr id="13" name="Picture 12">
            <a:extLst>
              <a:ext uri="{FF2B5EF4-FFF2-40B4-BE49-F238E27FC236}">
                <a16:creationId xmlns:a16="http://schemas.microsoft.com/office/drawing/2014/main" id="{14147BCE-4A8C-4F40-B9A0-598E69491532}"/>
              </a:ext>
            </a:extLst>
          </p:cNvPr>
          <p:cNvPicPr>
            <a:picLocks noChangeAspect="1"/>
          </p:cNvPicPr>
          <p:nvPr/>
        </p:nvPicPr>
        <p:blipFill>
          <a:blip r:embed="rId4"/>
          <a:stretch>
            <a:fillRect/>
          </a:stretch>
        </p:blipFill>
        <p:spPr>
          <a:xfrm>
            <a:off x="6610593" y="3854762"/>
            <a:ext cx="2018814" cy="2425667"/>
          </a:xfrm>
          <a:prstGeom prst="rect">
            <a:avLst/>
          </a:prstGeom>
        </p:spPr>
      </p:pic>
      <p:pic>
        <p:nvPicPr>
          <p:cNvPr id="4" name="Picture 3">
            <a:extLst>
              <a:ext uri="{FF2B5EF4-FFF2-40B4-BE49-F238E27FC236}">
                <a16:creationId xmlns:a16="http://schemas.microsoft.com/office/drawing/2014/main" id="{E40AB738-6F1D-4D92-8610-3DE851ABAA41}"/>
              </a:ext>
            </a:extLst>
          </p:cNvPr>
          <p:cNvPicPr>
            <a:picLocks noChangeAspect="1"/>
          </p:cNvPicPr>
          <p:nvPr/>
        </p:nvPicPr>
        <p:blipFill>
          <a:blip r:embed="rId5"/>
          <a:stretch>
            <a:fillRect/>
          </a:stretch>
        </p:blipFill>
        <p:spPr>
          <a:xfrm>
            <a:off x="377845" y="3852511"/>
            <a:ext cx="2610115" cy="1534879"/>
          </a:xfrm>
          <a:prstGeom prst="rect">
            <a:avLst/>
          </a:prstGeom>
          <a:ln>
            <a:solidFill>
              <a:schemeClr val="tx1">
                <a:lumMod val="50000"/>
                <a:lumOff val="50000"/>
              </a:schemeClr>
            </a:solidFill>
          </a:ln>
        </p:spPr>
      </p:pic>
      <p:pic>
        <p:nvPicPr>
          <p:cNvPr id="9" name="Picture 8" descr="Chart, waterfall chart&#10;&#10;Description automatically generated">
            <a:extLst>
              <a:ext uri="{FF2B5EF4-FFF2-40B4-BE49-F238E27FC236}">
                <a16:creationId xmlns:a16="http://schemas.microsoft.com/office/drawing/2014/main" id="{1098F964-4C02-FB47-AD66-67CA7C1D9FF2}"/>
              </a:ext>
            </a:extLst>
          </p:cNvPr>
          <p:cNvPicPr>
            <a:picLocks noChangeAspect="1"/>
          </p:cNvPicPr>
          <p:nvPr/>
        </p:nvPicPr>
        <p:blipFill>
          <a:blip r:embed="rId6"/>
          <a:stretch>
            <a:fillRect/>
          </a:stretch>
        </p:blipFill>
        <p:spPr>
          <a:xfrm>
            <a:off x="3473932" y="3981678"/>
            <a:ext cx="2579412" cy="1405711"/>
          </a:xfrm>
          <a:prstGeom prst="rect">
            <a:avLst/>
          </a:prstGeom>
        </p:spPr>
      </p:pic>
    </p:spTree>
    <p:extLst>
      <p:ext uri="{BB962C8B-B14F-4D97-AF65-F5344CB8AC3E}">
        <p14:creationId xmlns:p14="http://schemas.microsoft.com/office/powerpoint/2010/main" val="1335314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CE4397-2E2E-492B-847F-5EF6ECC6C7AF}"/>
              </a:ext>
            </a:extLst>
          </p:cNvPr>
          <p:cNvPicPr>
            <a:picLocks noChangeAspect="1"/>
          </p:cNvPicPr>
          <p:nvPr/>
        </p:nvPicPr>
        <p:blipFill>
          <a:blip r:embed="rId3"/>
          <a:stretch>
            <a:fillRect/>
          </a:stretch>
        </p:blipFill>
        <p:spPr>
          <a:xfrm>
            <a:off x="482600" y="1026478"/>
            <a:ext cx="8178799" cy="4805043"/>
          </a:xfrm>
          <a:prstGeom prst="rect">
            <a:avLst/>
          </a:prstGeom>
        </p:spPr>
      </p:pic>
      <p:sp>
        <p:nvSpPr>
          <p:cNvPr id="2" name="Slide Number Placeholder 1">
            <a:extLst>
              <a:ext uri="{FF2B5EF4-FFF2-40B4-BE49-F238E27FC236}">
                <a16:creationId xmlns:a16="http://schemas.microsoft.com/office/drawing/2014/main" id="{4E390442-6718-46C2-B74D-1E3BBF2CE261}"/>
              </a:ext>
            </a:extLst>
          </p:cNvPr>
          <p:cNvSpPr>
            <a:spLocks noGrp="1"/>
          </p:cNvSpPr>
          <p:nvPr>
            <p:ph type="sldNum" sz="quarter" idx="12"/>
          </p:nvPr>
        </p:nvSpPr>
        <p:spPr>
          <a:xfrm>
            <a:off x="6457950" y="6356350"/>
            <a:ext cx="2057400" cy="365125"/>
          </a:xfrm>
        </p:spPr>
        <p:txBody>
          <a:bodyPr>
            <a:normAutofit/>
          </a:bodyPr>
          <a:lstStyle/>
          <a:p>
            <a:pPr>
              <a:lnSpc>
                <a:spcPct val="90000"/>
              </a:lnSpc>
              <a:spcAft>
                <a:spcPts val="600"/>
              </a:spcAft>
            </a:pPr>
            <a:fld id="{DB9D8127-5DF4-714C-9C2D-6A4C1011A348}" type="slidenum">
              <a:rPr lang="en-US" smtClean="0"/>
              <a:pPr>
                <a:lnSpc>
                  <a:spcPct val="90000"/>
                </a:lnSpc>
                <a:spcAft>
                  <a:spcPts val="600"/>
                </a:spcAft>
              </a:pPr>
              <a:t>21</a:t>
            </a:fld>
            <a:endParaRPr lang="en-US"/>
          </a:p>
        </p:txBody>
      </p:sp>
    </p:spTree>
    <p:extLst>
      <p:ext uri="{BB962C8B-B14F-4D97-AF65-F5344CB8AC3E}">
        <p14:creationId xmlns:p14="http://schemas.microsoft.com/office/powerpoint/2010/main" val="2840225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390442-6718-46C2-B74D-1E3BBF2CE261}"/>
              </a:ext>
            </a:extLst>
          </p:cNvPr>
          <p:cNvSpPr>
            <a:spLocks noGrp="1"/>
          </p:cNvSpPr>
          <p:nvPr>
            <p:ph type="sldNum" sz="quarter" idx="12"/>
          </p:nvPr>
        </p:nvSpPr>
        <p:spPr/>
        <p:txBody>
          <a:bodyPr/>
          <a:lstStyle/>
          <a:p>
            <a:fld id="{DB9D8127-5DF4-714C-9C2D-6A4C1011A348}" type="slidenum">
              <a:rPr lang="en-US" smtClean="0"/>
              <a:pPr/>
              <a:t>22</a:t>
            </a:fld>
            <a:endParaRPr lang="en-US" dirty="0"/>
          </a:p>
        </p:txBody>
      </p:sp>
      <p:pic>
        <p:nvPicPr>
          <p:cNvPr id="4" name="Picture 3">
            <a:extLst>
              <a:ext uri="{FF2B5EF4-FFF2-40B4-BE49-F238E27FC236}">
                <a16:creationId xmlns:a16="http://schemas.microsoft.com/office/drawing/2014/main" id="{D8C9B729-605E-4653-AD36-98C4B2FB677D}"/>
              </a:ext>
            </a:extLst>
          </p:cNvPr>
          <p:cNvPicPr>
            <a:picLocks noChangeAspect="1"/>
          </p:cNvPicPr>
          <p:nvPr/>
        </p:nvPicPr>
        <p:blipFill>
          <a:blip r:embed="rId3"/>
          <a:stretch>
            <a:fillRect/>
          </a:stretch>
        </p:blipFill>
        <p:spPr>
          <a:xfrm>
            <a:off x="0" y="641032"/>
            <a:ext cx="9144000" cy="5237328"/>
          </a:xfrm>
          <a:prstGeom prst="rect">
            <a:avLst/>
          </a:prstGeom>
        </p:spPr>
      </p:pic>
    </p:spTree>
    <p:extLst>
      <p:ext uri="{BB962C8B-B14F-4D97-AF65-F5344CB8AC3E}">
        <p14:creationId xmlns:p14="http://schemas.microsoft.com/office/powerpoint/2010/main" val="2869041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390442-6718-46C2-B74D-1E3BBF2CE261}"/>
              </a:ext>
            </a:extLst>
          </p:cNvPr>
          <p:cNvSpPr>
            <a:spLocks noGrp="1"/>
          </p:cNvSpPr>
          <p:nvPr>
            <p:ph type="sldNum" sz="quarter" idx="12"/>
          </p:nvPr>
        </p:nvSpPr>
        <p:spPr>
          <a:xfrm>
            <a:off x="6457950" y="6356350"/>
            <a:ext cx="2057400" cy="365125"/>
          </a:xfrm>
        </p:spPr>
        <p:txBody>
          <a:bodyPr>
            <a:normAutofit/>
          </a:bodyPr>
          <a:lstStyle/>
          <a:p>
            <a:pPr>
              <a:lnSpc>
                <a:spcPct val="90000"/>
              </a:lnSpc>
              <a:spcAft>
                <a:spcPts val="600"/>
              </a:spcAft>
            </a:pPr>
            <a:fld id="{DB9D8127-5DF4-714C-9C2D-6A4C1011A348}" type="slidenum">
              <a:rPr lang="en-US" smtClean="0"/>
              <a:pPr>
                <a:lnSpc>
                  <a:spcPct val="90000"/>
                </a:lnSpc>
                <a:spcAft>
                  <a:spcPts val="600"/>
                </a:spcAft>
              </a:pPr>
              <a:t>23</a:t>
            </a:fld>
            <a:endParaRPr lang="en-US"/>
          </a:p>
        </p:txBody>
      </p:sp>
      <p:pic>
        <p:nvPicPr>
          <p:cNvPr id="4" name="Picture 3" descr="Chart, waterfall chart&#10;&#10;Description automatically generated">
            <a:extLst>
              <a:ext uri="{FF2B5EF4-FFF2-40B4-BE49-F238E27FC236}">
                <a16:creationId xmlns:a16="http://schemas.microsoft.com/office/drawing/2014/main" id="{000372D4-1AA3-7B40-9B97-5D0F5A9EAF2E}"/>
              </a:ext>
            </a:extLst>
          </p:cNvPr>
          <p:cNvPicPr>
            <a:picLocks noChangeAspect="1"/>
          </p:cNvPicPr>
          <p:nvPr/>
        </p:nvPicPr>
        <p:blipFill>
          <a:blip r:embed="rId3"/>
          <a:stretch>
            <a:fillRect/>
          </a:stretch>
        </p:blipFill>
        <p:spPr>
          <a:xfrm>
            <a:off x="1092317" y="1455304"/>
            <a:ext cx="7243271" cy="3947391"/>
          </a:xfrm>
          <a:prstGeom prst="rect">
            <a:avLst/>
          </a:prstGeom>
        </p:spPr>
      </p:pic>
    </p:spTree>
    <p:extLst>
      <p:ext uri="{BB962C8B-B14F-4D97-AF65-F5344CB8AC3E}">
        <p14:creationId xmlns:p14="http://schemas.microsoft.com/office/powerpoint/2010/main" val="265259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390442-6718-46C2-B74D-1E3BBF2CE261}"/>
              </a:ext>
            </a:extLst>
          </p:cNvPr>
          <p:cNvSpPr>
            <a:spLocks noGrp="1"/>
          </p:cNvSpPr>
          <p:nvPr>
            <p:ph type="sldNum" sz="quarter" idx="12"/>
          </p:nvPr>
        </p:nvSpPr>
        <p:spPr/>
        <p:txBody>
          <a:bodyPr/>
          <a:lstStyle/>
          <a:p>
            <a:fld id="{DB9D8127-5DF4-714C-9C2D-6A4C1011A348}" type="slidenum">
              <a:rPr lang="en-US" smtClean="0"/>
              <a:pPr/>
              <a:t>24</a:t>
            </a:fld>
            <a:endParaRPr lang="en-US" dirty="0"/>
          </a:p>
        </p:txBody>
      </p:sp>
      <p:pic>
        <p:nvPicPr>
          <p:cNvPr id="5" name="Picture 4">
            <a:extLst>
              <a:ext uri="{FF2B5EF4-FFF2-40B4-BE49-F238E27FC236}">
                <a16:creationId xmlns:a16="http://schemas.microsoft.com/office/drawing/2014/main" id="{3B7AD8E0-686D-4CC8-AD81-C1995F7F9FFF}"/>
              </a:ext>
            </a:extLst>
          </p:cNvPr>
          <p:cNvPicPr>
            <a:picLocks noChangeAspect="1"/>
          </p:cNvPicPr>
          <p:nvPr/>
        </p:nvPicPr>
        <p:blipFill>
          <a:blip r:embed="rId3"/>
          <a:stretch>
            <a:fillRect/>
          </a:stretch>
        </p:blipFill>
        <p:spPr>
          <a:xfrm>
            <a:off x="1153070" y="1"/>
            <a:ext cx="6837860" cy="6858000"/>
          </a:xfrm>
          <a:prstGeom prst="rect">
            <a:avLst/>
          </a:prstGeom>
        </p:spPr>
      </p:pic>
    </p:spTree>
    <p:extLst>
      <p:ext uri="{BB962C8B-B14F-4D97-AF65-F5344CB8AC3E}">
        <p14:creationId xmlns:p14="http://schemas.microsoft.com/office/powerpoint/2010/main" val="161214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5919697" cy="769441"/>
          </a:xfrm>
          <a:prstGeom prst="rect">
            <a:avLst/>
          </a:prstGeom>
          <a:noFill/>
        </p:spPr>
        <p:txBody>
          <a:bodyPr wrap="none" rtlCol="0">
            <a:spAutoFit/>
          </a:bodyPr>
          <a:lstStyle/>
          <a:p>
            <a:r>
              <a:rPr lang="en-US" sz="4400" b="1" dirty="0">
                <a:solidFill>
                  <a:schemeClr val="tx2"/>
                </a:solidFill>
              </a:rPr>
              <a:t>Why Are The Fish Dying?</a:t>
            </a:r>
            <a:endParaRPr lang="en-US" sz="4400" dirty="0">
              <a:solidFill>
                <a:srgbClr val="FF0000"/>
              </a:solidFill>
              <a:latin typeface="Stencil" pitchFamily="82" charset="0"/>
            </a:endParaRPr>
          </a:p>
        </p:txBody>
      </p:sp>
      <p:sp>
        <p:nvSpPr>
          <p:cNvPr id="5" name="TextBox 4"/>
          <p:cNvSpPr txBox="1"/>
          <p:nvPr/>
        </p:nvSpPr>
        <p:spPr>
          <a:xfrm>
            <a:off x="216001" y="1088609"/>
            <a:ext cx="8470800" cy="4585871"/>
          </a:xfrm>
          <a:prstGeom prst="rect">
            <a:avLst/>
          </a:prstGeom>
          <a:noFill/>
        </p:spPr>
        <p:txBody>
          <a:bodyPr wrap="square" rtlCol="0">
            <a:spAutoFit/>
          </a:bodyPr>
          <a:lstStyle/>
          <a:p>
            <a:pPr marL="457200" indent="-457200">
              <a:spcAft>
                <a:spcPts val="1200"/>
              </a:spcAft>
              <a:buFont typeface="Arial" panose="020B0604020202020204" pitchFamily="34" charset="0"/>
              <a:buChar char="•"/>
            </a:pPr>
            <a:endParaRPr lang="en-US" sz="3600" dirty="0"/>
          </a:p>
          <a:p>
            <a:pPr marL="457200" indent="-457200">
              <a:spcAft>
                <a:spcPts val="1200"/>
              </a:spcAft>
              <a:buFont typeface="Arial" panose="020B0604020202020204" pitchFamily="34" charset="0"/>
              <a:buChar char="•"/>
            </a:pPr>
            <a:r>
              <a:rPr lang="en-US" sz="3600" dirty="0"/>
              <a:t>We made our class model:                            </a:t>
            </a:r>
            <a:r>
              <a:rPr lang="en-US" sz="3600" dirty="0">
                <a:solidFill>
                  <a:srgbClr val="C00000"/>
                </a:solidFill>
              </a:rPr>
              <a:t>The fish are suffocating                            due to low dissolved air </a:t>
            </a:r>
          </a:p>
          <a:p>
            <a:pPr>
              <a:spcAft>
                <a:spcPts val="1200"/>
              </a:spcAft>
            </a:pPr>
            <a:endParaRPr lang="en-US" sz="3600" dirty="0"/>
          </a:p>
          <a:p>
            <a:pPr>
              <a:spcAft>
                <a:spcPts val="1200"/>
              </a:spcAft>
            </a:pPr>
            <a:endParaRPr lang="en-US" sz="3600" dirty="0"/>
          </a:p>
          <a:p>
            <a:pPr marL="457200" indent="-457200">
              <a:spcAft>
                <a:spcPts val="1200"/>
              </a:spcAft>
              <a:buFont typeface="Arial" panose="020B0604020202020204" pitchFamily="34" charset="0"/>
              <a:buChar char="•"/>
            </a:pPr>
            <a:r>
              <a:rPr lang="en-US" sz="3600" dirty="0"/>
              <a:t>What do we still not know?</a:t>
            </a:r>
          </a:p>
        </p:txBody>
      </p:sp>
      <p:sp>
        <p:nvSpPr>
          <p:cNvPr id="2" name="Slide Number Placeholder 1"/>
          <p:cNvSpPr>
            <a:spLocks noGrp="1"/>
          </p:cNvSpPr>
          <p:nvPr>
            <p:ph type="sldNum" sz="quarter" idx="12"/>
          </p:nvPr>
        </p:nvSpPr>
        <p:spPr/>
        <p:txBody>
          <a:bodyPr/>
          <a:lstStyle/>
          <a:p>
            <a:fld id="{DB9D8127-5DF4-714C-9C2D-6A4C1011A348}" type="slidenum">
              <a:rPr lang="en-US" smtClean="0"/>
              <a:pPr/>
              <a:t>3</a:t>
            </a:fld>
            <a:endParaRPr lang="en-US" dirty="0"/>
          </a:p>
        </p:txBody>
      </p:sp>
      <p:pic>
        <p:nvPicPr>
          <p:cNvPr id="12" name="Picture 11">
            <a:extLst>
              <a:ext uri="{FF2B5EF4-FFF2-40B4-BE49-F238E27FC236}">
                <a16:creationId xmlns:a16="http://schemas.microsoft.com/office/drawing/2014/main" id="{06FA2AAD-C32D-4F5F-B6F2-87FF70D1EF9B}"/>
              </a:ext>
            </a:extLst>
          </p:cNvPr>
          <p:cNvPicPr>
            <a:picLocks noChangeAspect="1"/>
          </p:cNvPicPr>
          <p:nvPr/>
        </p:nvPicPr>
        <p:blipFill>
          <a:blip r:embed="rId3"/>
          <a:stretch>
            <a:fillRect/>
          </a:stretch>
        </p:blipFill>
        <p:spPr>
          <a:xfrm>
            <a:off x="7258050" y="0"/>
            <a:ext cx="1885950" cy="1856935"/>
          </a:xfrm>
          <a:prstGeom prst="rect">
            <a:avLst/>
          </a:prstGeom>
        </p:spPr>
      </p:pic>
      <p:pic>
        <p:nvPicPr>
          <p:cNvPr id="13" name="Picture 12" descr="A picture containing room&#10;&#10;Description automatically generated">
            <a:extLst>
              <a:ext uri="{FF2B5EF4-FFF2-40B4-BE49-F238E27FC236}">
                <a16:creationId xmlns:a16="http://schemas.microsoft.com/office/drawing/2014/main" id="{C425A620-5B2B-472D-81DF-D270C9C49FA4}"/>
              </a:ext>
            </a:extLst>
          </p:cNvPr>
          <p:cNvPicPr>
            <a:picLocks noChangeAspect="1"/>
          </p:cNvPicPr>
          <p:nvPr/>
        </p:nvPicPr>
        <p:blipFill>
          <a:blip r:embed="rId4"/>
          <a:stretch>
            <a:fillRect/>
          </a:stretch>
        </p:blipFill>
        <p:spPr>
          <a:xfrm>
            <a:off x="6019845" y="4697882"/>
            <a:ext cx="2476410" cy="1483155"/>
          </a:xfrm>
          <a:prstGeom prst="rect">
            <a:avLst/>
          </a:prstGeom>
        </p:spPr>
      </p:pic>
      <p:pic>
        <p:nvPicPr>
          <p:cNvPr id="7" name="Picture 6">
            <a:extLst>
              <a:ext uri="{FF2B5EF4-FFF2-40B4-BE49-F238E27FC236}">
                <a16:creationId xmlns:a16="http://schemas.microsoft.com/office/drawing/2014/main" id="{70F9E4B7-2728-5848-91DC-E9B747C286C7}"/>
              </a:ext>
            </a:extLst>
          </p:cNvPr>
          <p:cNvPicPr>
            <a:picLocks noChangeAspect="1"/>
          </p:cNvPicPr>
          <p:nvPr/>
        </p:nvPicPr>
        <p:blipFill>
          <a:blip r:embed="rId5"/>
          <a:stretch>
            <a:fillRect/>
          </a:stretch>
        </p:blipFill>
        <p:spPr>
          <a:xfrm>
            <a:off x="5884857" y="2456570"/>
            <a:ext cx="2431007" cy="1397465"/>
          </a:xfrm>
          <a:prstGeom prst="rect">
            <a:avLst/>
          </a:prstGeom>
        </p:spPr>
      </p:pic>
    </p:spTree>
    <p:extLst>
      <p:ext uri="{BB962C8B-B14F-4D97-AF65-F5344CB8AC3E}">
        <p14:creationId xmlns:p14="http://schemas.microsoft.com/office/powerpoint/2010/main" val="3081129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111" y="207636"/>
            <a:ext cx="8669060" cy="949652"/>
          </a:xfrm>
          <a:prstGeom prst="roundRect">
            <a:avLst/>
          </a:prstGeom>
          <a:solidFill>
            <a:schemeClr val="accent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defRPr/>
            </a:pPr>
            <a:r>
              <a:rPr lang="en-US" sz="3200" dirty="0">
                <a:ln w="18415" cmpd="sng">
                  <a:solidFill>
                    <a:srgbClr val="FFFFFF"/>
                  </a:solidFill>
                  <a:prstDash val="solid"/>
                </a:ln>
                <a:solidFill>
                  <a:srgbClr val="FFFFFF"/>
                </a:solidFill>
                <a:latin typeface="+mj-lt"/>
                <a:ea typeface="ＭＳ Ｐゴシック" charset="-128"/>
              </a:rPr>
              <a:t>Let’</a:t>
            </a:r>
            <a:r>
              <a:rPr lang="en-US" altLang="ja-JP" sz="3200" dirty="0">
                <a:ln w="18415" cmpd="sng">
                  <a:solidFill>
                    <a:srgbClr val="FFFFFF"/>
                  </a:solidFill>
                  <a:prstDash val="solid"/>
                </a:ln>
                <a:solidFill>
                  <a:srgbClr val="FFFFFF"/>
                </a:solidFill>
                <a:latin typeface="+mj-lt"/>
              </a:rPr>
              <a:t>s use </a:t>
            </a:r>
            <a:r>
              <a:rPr lang="en-US" altLang="ja-JP" sz="3200" u="sng" dirty="0">
                <a:ln w="18415" cmpd="sng">
                  <a:solidFill>
                    <a:srgbClr val="FFFFFF"/>
                  </a:solidFill>
                  <a:prstDash val="solid"/>
                </a:ln>
                <a:solidFill>
                  <a:srgbClr val="FFFFFF"/>
                </a:solidFill>
                <a:latin typeface="+mj-lt"/>
              </a:rPr>
              <a:t>evidence</a:t>
            </a:r>
            <a:r>
              <a:rPr lang="en-US" altLang="ja-JP" sz="3200" dirty="0">
                <a:ln w="18415" cmpd="sng">
                  <a:solidFill>
                    <a:srgbClr val="FFFFFF"/>
                  </a:solidFill>
                  <a:prstDash val="solid"/>
                </a:ln>
                <a:solidFill>
                  <a:srgbClr val="FFFFFF"/>
                </a:solidFill>
                <a:latin typeface="+mj-lt"/>
              </a:rPr>
              <a:t> to figure out why</a:t>
            </a:r>
            <a:br>
              <a:rPr lang="en-US" altLang="ja-JP" sz="3200" dirty="0">
                <a:ln w="18415" cmpd="sng">
                  <a:solidFill>
                    <a:srgbClr val="FFFFFF"/>
                  </a:solidFill>
                  <a:prstDash val="solid"/>
                </a:ln>
                <a:solidFill>
                  <a:srgbClr val="FFFFFF"/>
                </a:solidFill>
                <a:latin typeface="+mj-lt"/>
              </a:rPr>
            </a:br>
            <a:r>
              <a:rPr lang="en-US" altLang="ja-JP" sz="3200" dirty="0">
                <a:ln w="18415" cmpd="sng">
                  <a:solidFill>
                    <a:srgbClr val="FFFFFF"/>
                  </a:solidFill>
                  <a:prstDash val="solid"/>
                </a:ln>
                <a:solidFill>
                  <a:srgbClr val="FFFFFF"/>
                </a:solidFill>
                <a:latin typeface="+mj-lt"/>
              </a:rPr>
              <a:t>the fish are suffocating.</a:t>
            </a:r>
            <a:endParaRPr lang="en-US" sz="3200" dirty="0">
              <a:ln w="18415" cmpd="sng">
                <a:solidFill>
                  <a:srgbClr val="FFFFFF"/>
                </a:solidFill>
                <a:prstDash val="solid"/>
              </a:ln>
              <a:solidFill>
                <a:srgbClr val="FFFFFF"/>
              </a:solidFill>
              <a:latin typeface="+mj-lt"/>
              <a:ea typeface="ＭＳ Ｐゴシック" charset="-128"/>
            </a:endParaRPr>
          </a:p>
        </p:txBody>
      </p:sp>
      <p:sp>
        <p:nvSpPr>
          <p:cNvPr id="18434" name="Slide Number Placeholder 3"/>
          <p:cNvSpPr>
            <a:spLocks noGrp="1"/>
          </p:cNvSpPr>
          <p:nvPr>
            <p:ph type="sldNum" sz="quarter" idx="12"/>
          </p:nvPr>
        </p:nvSpPr>
        <p:spPr bwMode="auto">
          <a:noFill/>
          <a:ln>
            <a:miter lim="800000"/>
            <a:headEnd/>
            <a:tailEnd/>
          </a:ln>
        </p:spPr>
        <p:txBody>
          <a:bodyPr/>
          <a:lstStyle/>
          <a:p>
            <a:fld id="{DAF6176B-6E6E-4C04-883E-B5A14C2ED00F}" type="slidenum">
              <a:rPr lang="en-US" altLang="en-US" smtClean="0">
                <a:latin typeface="Arial" charset="0"/>
              </a:rPr>
              <a:pPr/>
              <a:t>4</a:t>
            </a:fld>
            <a:endParaRPr lang="en-US" altLang="en-US" dirty="0">
              <a:latin typeface="Arial" charset="0"/>
            </a:endParaRPr>
          </a:p>
        </p:txBody>
      </p:sp>
      <p:sp>
        <p:nvSpPr>
          <p:cNvPr id="14" name="TextBox 13">
            <a:hlinkClick r:id="" action="ppaction://noaction"/>
          </p:cNvPr>
          <p:cNvSpPr txBox="1"/>
          <p:nvPr/>
        </p:nvSpPr>
        <p:spPr>
          <a:xfrm>
            <a:off x="547686" y="3146764"/>
            <a:ext cx="2357437" cy="522287"/>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Resource 4</a:t>
            </a:r>
          </a:p>
        </p:txBody>
      </p:sp>
      <p:cxnSp>
        <p:nvCxnSpPr>
          <p:cNvPr id="8" name="Straight Connector 7"/>
          <p:cNvCxnSpPr>
            <a:cxnSpLocks/>
          </p:cNvCxnSpPr>
          <p:nvPr/>
        </p:nvCxnSpPr>
        <p:spPr>
          <a:xfrm>
            <a:off x="3389664" y="2961027"/>
            <a:ext cx="0" cy="3896973"/>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hlinkClick r:id="" action="ppaction://noaction"/>
          </p:cNvPr>
          <p:cNvSpPr txBox="1"/>
          <p:nvPr/>
        </p:nvSpPr>
        <p:spPr>
          <a:xfrm>
            <a:off x="3621087" y="3139872"/>
            <a:ext cx="2359025" cy="523875"/>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Resource 5</a:t>
            </a:r>
          </a:p>
        </p:txBody>
      </p:sp>
      <p:sp>
        <p:nvSpPr>
          <p:cNvPr id="28" name="TextBox 27">
            <a:hlinkClick r:id="" action="ppaction://noaction"/>
          </p:cNvPr>
          <p:cNvSpPr txBox="1"/>
          <p:nvPr/>
        </p:nvSpPr>
        <p:spPr>
          <a:xfrm>
            <a:off x="6431397" y="3146751"/>
            <a:ext cx="2357437" cy="522287"/>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Resource 6</a:t>
            </a:r>
          </a:p>
        </p:txBody>
      </p:sp>
      <p:sp>
        <p:nvSpPr>
          <p:cNvPr id="31" name="TextBox 30"/>
          <p:cNvSpPr txBox="1"/>
          <p:nvPr/>
        </p:nvSpPr>
        <p:spPr>
          <a:xfrm>
            <a:off x="268111" y="1099132"/>
            <a:ext cx="8853055" cy="2062103"/>
          </a:xfrm>
          <a:prstGeom prst="rect">
            <a:avLst/>
          </a:prstGeom>
          <a:noFill/>
        </p:spPr>
        <p:txBody>
          <a:bodyPr wrap="square" rtlCol="0">
            <a:spAutoFit/>
          </a:bodyPr>
          <a:lstStyle/>
          <a:p>
            <a:r>
              <a:rPr lang="en-US" sz="3200" b="1" dirty="0"/>
              <a:t>With your group, look at three new studies on MEME and answer the questions on handout 1!</a:t>
            </a:r>
          </a:p>
          <a:p>
            <a:r>
              <a:rPr lang="en-US" sz="3200" b="1" dirty="0"/>
              <a:t>Do you need to change your model?</a:t>
            </a:r>
          </a:p>
          <a:p>
            <a:r>
              <a:rPr lang="en-US" sz="3200" b="1" dirty="0"/>
              <a:t>Remember to link evidence to your model!</a:t>
            </a:r>
          </a:p>
        </p:txBody>
      </p:sp>
      <p:cxnSp>
        <p:nvCxnSpPr>
          <p:cNvPr id="33" name="Straight Connector 32"/>
          <p:cNvCxnSpPr>
            <a:cxnSpLocks/>
          </p:cNvCxnSpPr>
          <p:nvPr/>
        </p:nvCxnSpPr>
        <p:spPr>
          <a:xfrm flipH="1">
            <a:off x="6191957" y="2931368"/>
            <a:ext cx="16932" cy="3926632"/>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BD19D28-CBAC-459F-A22E-988F627FBC9A}"/>
              </a:ext>
            </a:extLst>
          </p:cNvPr>
          <p:cNvPicPr>
            <a:picLocks noChangeAspect="1"/>
          </p:cNvPicPr>
          <p:nvPr/>
        </p:nvPicPr>
        <p:blipFill>
          <a:blip r:embed="rId3"/>
          <a:stretch>
            <a:fillRect/>
          </a:stretch>
        </p:blipFill>
        <p:spPr>
          <a:xfrm>
            <a:off x="560650" y="5519651"/>
            <a:ext cx="2313691" cy="1148244"/>
          </a:xfrm>
          <a:prstGeom prst="rect">
            <a:avLst/>
          </a:prstGeom>
        </p:spPr>
      </p:pic>
      <p:pic>
        <p:nvPicPr>
          <p:cNvPr id="9" name="Picture 8">
            <a:extLst>
              <a:ext uri="{FF2B5EF4-FFF2-40B4-BE49-F238E27FC236}">
                <a16:creationId xmlns:a16="http://schemas.microsoft.com/office/drawing/2014/main" id="{51096909-03C9-4350-A7A0-B36311A08DED}"/>
              </a:ext>
            </a:extLst>
          </p:cNvPr>
          <p:cNvPicPr>
            <a:picLocks noChangeAspect="1"/>
          </p:cNvPicPr>
          <p:nvPr/>
        </p:nvPicPr>
        <p:blipFill>
          <a:blip r:embed="rId4"/>
          <a:stretch>
            <a:fillRect/>
          </a:stretch>
        </p:blipFill>
        <p:spPr>
          <a:xfrm>
            <a:off x="547686" y="3801311"/>
            <a:ext cx="2339620" cy="1586080"/>
          </a:xfrm>
          <a:prstGeom prst="rect">
            <a:avLst/>
          </a:prstGeom>
        </p:spPr>
      </p:pic>
      <p:pic>
        <p:nvPicPr>
          <p:cNvPr id="11" name="Picture 10">
            <a:extLst>
              <a:ext uri="{FF2B5EF4-FFF2-40B4-BE49-F238E27FC236}">
                <a16:creationId xmlns:a16="http://schemas.microsoft.com/office/drawing/2014/main" id="{E09D4244-E3BB-4CD1-A569-7B3A068BF36A}"/>
              </a:ext>
            </a:extLst>
          </p:cNvPr>
          <p:cNvPicPr>
            <a:picLocks noChangeAspect="1"/>
          </p:cNvPicPr>
          <p:nvPr/>
        </p:nvPicPr>
        <p:blipFill>
          <a:blip r:embed="rId5"/>
          <a:stretch>
            <a:fillRect/>
          </a:stretch>
        </p:blipFill>
        <p:spPr>
          <a:xfrm>
            <a:off x="3673414" y="3842592"/>
            <a:ext cx="2254369" cy="1262015"/>
          </a:xfrm>
          <a:prstGeom prst="rect">
            <a:avLst/>
          </a:prstGeom>
          <a:ln>
            <a:solidFill>
              <a:schemeClr val="tx1">
                <a:lumMod val="50000"/>
                <a:lumOff val="50000"/>
              </a:schemeClr>
            </a:solidFill>
          </a:ln>
        </p:spPr>
      </p:pic>
      <p:pic>
        <p:nvPicPr>
          <p:cNvPr id="13" name="Picture 12">
            <a:extLst>
              <a:ext uri="{FF2B5EF4-FFF2-40B4-BE49-F238E27FC236}">
                <a16:creationId xmlns:a16="http://schemas.microsoft.com/office/drawing/2014/main" id="{14147BCE-4A8C-4F40-B9A0-598E69491532}"/>
              </a:ext>
            </a:extLst>
          </p:cNvPr>
          <p:cNvPicPr>
            <a:picLocks noChangeAspect="1"/>
          </p:cNvPicPr>
          <p:nvPr/>
        </p:nvPicPr>
        <p:blipFill>
          <a:blip r:embed="rId6"/>
          <a:stretch>
            <a:fillRect/>
          </a:stretch>
        </p:blipFill>
        <p:spPr>
          <a:xfrm>
            <a:off x="6610593" y="3854762"/>
            <a:ext cx="2018814" cy="2425667"/>
          </a:xfrm>
          <a:prstGeom prst="rect">
            <a:avLst/>
          </a:prstGeom>
        </p:spPr>
      </p:pic>
      <p:pic>
        <p:nvPicPr>
          <p:cNvPr id="17" name="Picture 16">
            <a:extLst>
              <a:ext uri="{FF2B5EF4-FFF2-40B4-BE49-F238E27FC236}">
                <a16:creationId xmlns:a16="http://schemas.microsoft.com/office/drawing/2014/main" id="{7CA16738-441F-4384-BE82-2003661C8399}"/>
              </a:ext>
            </a:extLst>
          </p:cNvPr>
          <p:cNvPicPr>
            <a:picLocks noChangeAspect="1"/>
          </p:cNvPicPr>
          <p:nvPr/>
        </p:nvPicPr>
        <p:blipFill>
          <a:blip r:embed="rId7"/>
          <a:stretch>
            <a:fillRect/>
          </a:stretch>
        </p:blipFill>
        <p:spPr>
          <a:xfrm>
            <a:off x="3998095" y="5240832"/>
            <a:ext cx="1393085" cy="1438023"/>
          </a:xfrm>
          <a:prstGeom prst="rect">
            <a:avLst/>
          </a:prstGeom>
        </p:spPr>
      </p:pic>
    </p:spTree>
    <p:extLst>
      <p:ext uri="{BB962C8B-B14F-4D97-AF65-F5344CB8AC3E}">
        <p14:creationId xmlns:p14="http://schemas.microsoft.com/office/powerpoint/2010/main" val="268047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1">
            <a:extLst>
              <a:ext uri="{FF2B5EF4-FFF2-40B4-BE49-F238E27FC236}">
                <a16:creationId xmlns:a16="http://schemas.microsoft.com/office/drawing/2014/main" id="{669A2474-5F15-47E7-88BC-E08D617EB591}"/>
              </a:ext>
            </a:extLst>
          </p:cNvPr>
          <p:cNvSpPr>
            <a:spLocks noGrp="1"/>
          </p:cNvSpPr>
          <p:nvPr>
            <p:ph type="sldNum" sz="quarter" idx="12"/>
          </p:nvPr>
        </p:nvSpPr>
        <p:spPr>
          <a:xfrm>
            <a:off x="6553200" y="6356350"/>
            <a:ext cx="2133600" cy="365125"/>
          </a:xfrm>
        </p:spPr>
        <p:txBody>
          <a:bodyPr/>
          <a:lstStyle/>
          <a:p>
            <a:fld id="{DB9D8127-5DF4-714C-9C2D-6A4C1011A348}" type="slidenum">
              <a:rPr lang="en-US" smtClean="0"/>
              <a:pPr/>
              <a:t>5</a:t>
            </a:fld>
            <a:endParaRPr lang="en-US" dirty="0"/>
          </a:p>
        </p:txBody>
      </p:sp>
      <p:pic>
        <p:nvPicPr>
          <p:cNvPr id="2" name="Picture 1">
            <a:extLst>
              <a:ext uri="{FF2B5EF4-FFF2-40B4-BE49-F238E27FC236}">
                <a16:creationId xmlns:a16="http://schemas.microsoft.com/office/drawing/2014/main" id="{B32F5963-6571-4158-B1C5-D6B15DC4BB49}"/>
              </a:ext>
            </a:extLst>
          </p:cNvPr>
          <p:cNvPicPr>
            <a:picLocks noChangeAspect="1"/>
          </p:cNvPicPr>
          <p:nvPr/>
        </p:nvPicPr>
        <p:blipFill>
          <a:blip r:embed="rId3"/>
          <a:stretch>
            <a:fillRect/>
          </a:stretch>
        </p:blipFill>
        <p:spPr>
          <a:xfrm>
            <a:off x="8877" y="2193849"/>
            <a:ext cx="9144000" cy="4662407"/>
          </a:xfrm>
          <a:prstGeom prst="rect">
            <a:avLst/>
          </a:prstGeom>
        </p:spPr>
      </p:pic>
      <p:sp>
        <p:nvSpPr>
          <p:cNvPr id="12" name="Arrow: Right 11">
            <a:extLst>
              <a:ext uri="{FF2B5EF4-FFF2-40B4-BE49-F238E27FC236}">
                <a16:creationId xmlns:a16="http://schemas.microsoft.com/office/drawing/2014/main" id="{679A0177-2768-4C50-81B4-581D8B740E61}"/>
              </a:ext>
            </a:extLst>
          </p:cNvPr>
          <p:cNvSpPr/>
          <p:nvPr/>
        </p:nvSpPr>
        <p:spPr>
          <a:xfrm rot="16200000">
            <a:off x="654630" y="3072788"/>
            <a:ext cx="893276" cy="5721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13" name="Content Placeholder 2">
            <a:extLst>
              <a:ext uri="{FF2B5EF4-FFF2-40B4-BE49-F238E27FC236}">
                <a16:creationId xmlns:a16="http://schemas.microsoft.com/office/drawing/2014/main" id="{93301A8C-52B2-4CF9-8FCE-EE090560690B}"/>
              </a:ext>
            </a:extLst>
          </p:cNvPr>
          <p:cNvSpPr txBox="1">
            <a:spLocks/>
          </p:cNvSpPr>
          <p:nvPr/>
        </p:nvSpPr>
        <p:spPr>
          <a:xfrm>
            <a:off x="1005535" y="3507136"/>
            <a:ext cx="2190444" cy="596732"/>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Number and name of the resource</a:t>
            </a:r>
          </a:p>
        </p:txBody>
      </p:sp>
      <p:sp>
        <p:nvSpPr>
          <p:cNvPr id="7" name="Arrow: Right 6">
            <a:extLst>
              <a:ext uri="{FF2B5EF4-FFF2-40B4-BE49-F238E27FC236}">
                <a16:creationId xmlns:a16="http://schemas.microsoft.com/office/drawing/2014/main" id="{5307D6B6-BEE3-4660-A1AC-14E50958AEC0}"/>
              </a:ext>
            </a:extLst>
          </p:cNvPr>
          <p:cNvSpPr/>
          <p:nvPr/>
        </p:nvSpPr>
        <p:spPr>
          <a:xfrm rot="16200000">
            <a:off x="6779817" y="2920155"/>
            <a:ext cx="893276" cy="5721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9" name="Arrow: Right 8">
            <a:extLst>
              <a:ext uri="{FF2B5EF4-FFF2-40B4-BE49-F238E27FC236}">
                <a16:creationId xmlns:a16="http://schemas.microsoft.com/office/drawing/2014/main" id="{F053C6B6-54EB-4534-A391-AE87CB27EA56}"/>
              </a:ext>
            </a:extLst>
          </p:cNvPr>
          <p:cNvSpPr/>
          <p:nvPr/>
        </p:nvSpPr>
        <p:spPr>
          <a:xfrm rot="18102444">
            <a:off x="6415519" y="3725276"/>
            <a:ext cx="893276" cy="5721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15" name="Content Placeholder 2">
            <a:extLst>
              <a:ext uri="{FF2B5EF4-FFF2-40B4-BE49-F238E27FC236}">
                <a16:creationId xmlns:a16="http://schemas.microsoft.com/office/drawing/2014/main" id="{EC4EFC35-B6FE-4347-BB07-E61073CA1E06}"/>
              </a:ext>
            </a:extLst>
          </p:cNvPr>
          <p:cNvSpPr txBox="1">
            <a:spLocks/>
          </p:cNvSpPr>
          <p:nvPr/>
        </p:nvSpPr>
        <p:spPr>
          <a:xfrm>
            <a:off x="7183232" y="3342034"/>
            <a:ext cx="1110313" cy="596732"/>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Type of resource</a:t>
            </a:r>
          </a:p>
        </p:txBody>
      </p:sp>
      <p:sp>
        <p:nvSpPr>
          <p:cNvPr id="17" name="Content Placeholder 2">
            <a:extLst>
              <a:ext uri="{FF2B5EF4-FFF2-40B4-BE49-F238E27FC236}">
                <a16:creationId xmlns:a16="http://schemas.microsoft.com/office/drawing/2014/main" id="{9D86A9D7-4261-4EC4-B94F-63F368DBB3A7}"/>
              </a:ext>
            </a:extLst>
          </p:cNvPr>
          <p:cNvSpPr txBox="1">
            <a:spLocks/>
          </p:cNvSpPr>
          <p:nvPr/>
        </p:nvSpPr>
        <p:spPr>
          <a:xfrm>
            <a:off x="5380066" y="4145287"/>
            <a:ext cx="1417271" cy="596732"/>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Add general notes</a:t>
            </a:r>
          </a:p>
        </p:txBody>
      </p:sp>
      <p:sp>
        <p:nvSpPr>
          <p:cNvPr id="20" name="TextBox 19">
            <a:extLst>
              <a:ext uri="{FF2B5EF4-FFF2-40B4-BE49-F238E27FC236}">
                <a16:creationId xmlns:a16="http://schemas.microsoft.com/office/drawing/2014/main" id="{29499E5A-1B0D-420C-A9FB-F7C7C31543DE}"/>
              </a:ext>
            </a:extLst>
          </p:cNvPr>
          <p:cNvSpPr txBox="1"/>
          <p:nvPr/>
        </p:nvSpPr>
        <p:spPr>
          <a:xfrm>
            <a:off x="447758" y="234491"/>
            <a:ext cx="8696242" cy="769441"/>
          </a:xfrm>
          <a:prstGeom prst="rect">
            <a:avLst/>
          </a:prstGeom>
          <a:noFill/>
        </p:spPr>
        <p:txBody>
          <a:bodyPr wrap="square" rtlCol="0">
            <a:spAutoFit/>
          </a:bodyPr>
          <a:lstStyle/>
          <a:p>
            <a:r>
              <a:rPr lang="en-US" sz="4400" b="1" dirty="0">
                <a:solidFill>
                  <a:schemeClr val="tx2"/>
                </a:solidFill>
              </a:rPr>
              <a:t>Using the Resources</a:t>
            </a:r>
            <a:endParaRPr lang="en-US" sz="4400" dirty="0">
              <a:solidFill>
                <a:srgbClr val="FF0000"/>
              </a:solidFill>
              <a:latin typeface="Stencil" pitchFamily="82" charset="0"/>
            </a:endParaRPr>
          </a:p>
        </p:txBody>
      </p:sp>
      <p:sp>
        <p:nvSpPr>
          <p:cNvPr id="21" name="TextBox 20">
            <a:extLst>
              <a:ext uri="{FF2B5EF4-FFF2-40B4-BE49-F238E27FC236}">
                <a16:creationId xmlns:a16="http://schemas.microsoft.com/office/drawing/2014/main" id="{EA5CE290-375C-451C-A131-639D7752251A}"/>
              </a:ext>
            </a:extLst>
          </p:cNvPr>
          <p:cNvSpPr txBox="1"/>
          <p:nvPr/>
        </p:nvSpPr>
        <p:spPr>
          <a:xfrm>
            <a:off x="216001" y="1000121"/>
            <a:ext cx="8470800" cy="1200329"/>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sym typeface="Wingdings" panose="05000000000000000000" pitchFamily="2" charset="2"/>
              </a:rPr>
              <a:t>When we click a resource, we can see lots of things!</a:t>
            </a:r>
          </a:p>
        </p:txBody>
      </p:sp>
    </p:spTree>
    <p:extLst>
      <p:ext uri="{BB962C8B-B14F-4D97-AF65-F5344CB8AC3E}">
        <p14:creationId xmlns:p14="http://schemas.microsoft.com/office/powerpoint/2010/main" val="262165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7" grpId="0" animBg="1"/>
      <p:bldP spid="7" grpId="1" animBg="1"/>
      <p:bldP spid="9" grpId="0" animBg="1"/>
      <p:bldP spid="9" grpId="1" animBg="1"/>
      <p:bldP spid="15" grpId="0" animBg="1"/>
      <p:bldP spid="15" grpId="1" animBg="1"/>
      <p:bldP spid="17" grpId="0" animBg="1"/>
      <p:bldP spid="1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1">
            <a:extLst>
              <a:ext uri="{FF2B5EF4-FFF2-40B4-BE49-F238E27FC236}">
                <a16:creationId xmlns:a16="http://schemas.microsoft.com/office/drawing/2014/main" id="{669A2474-5F15-47E7-88BC-E08D617EB591}"/>
              </a:ext>
            </a:extLst>
          </p:cNvPr>
          <p:cNvSpPr>
            <a:spLocks noGrp="1"/>
          </p:cNvSpPr>
          <p:nvPr>
            <p:ph type="sldNum" sz="quarter" idx="12"/>
          </p:nvPr>
        </p:nvSpPr>
        <p:spPr>
          <a:xfrm>
            <a:off x="6553200" y="6356350"/>
            <a:ext cx="2133600" cy="365125"/>
          </a:xfrm>
        </p:spPr>
        <p:txBody>
          <a:bodyPr/>
          <a:lstStyle/>
          <a:p>
            <a:fld id="{DB9D8127-5DF4-714C-9C2D-6A4C1011A348}" type="slidenum">
              <a:rPr lang="en-US" smtClean="0"/>
              <a:pPr/>
              <a:t>6</a:t>
            </a:fld>
            <a:endParaRPr lang="en-US" dirty="0"/>
          </a:p>
        </p:txBody>
      </p:sp>
      <p:pic>
        <p:nvPicPr>
          <p:cNvPr id="12" name="Picture 11">
            <a:extLst>
              <a:ext uri="{FF2B5EF4-FFF2-40B4-BE49-F238E27FC236}">
                <a16:creationId xmlns:a16="http://schemas.microsoft.com/office/drawing/2014/main" id="{03DAFD9D-3B27-43BA-95FF-1D5A2C279CDF}"/>
              </a:ext>
            </a:extLst>
          </p:cNvPr>
          <p:cNvPicPr>
            <a:picLocks noChangeAspect="1"/>
          </p:cNvPicPr>
          <p:nvPr/>
        </p:nvPicPr>
        <p:blipFill>
          <a:blip r:embed="rId3"/>
          <a:stretch>
            <a:fillRect/>
          </a:stretch>
        </p:blipFill>
        <p:spPr>
          <a:xfrm>
            <a:off x="8877" y="2193849"/>
            <a:ext cx="9144000" cy="4662407"/>
          </a:xfrm>
          <a:prstGeom prst="rect">
            <a:avLst/>
          </a:prstGeom>
        </p:spPr>
      </p:pic>
      <p:sp>
        <p:nvSpPr>
          <p:cNvPr id="10" name="Arrow: Right 9">
            <a:extLst>
              <a:ext uri="{FF2B5EF4-FFF2-40B4-BE49-F238E27FC236}">
                <a16:creationId xmlns:a16="http://schemas.microsoft.com/office/drawing/2014/main" id="{192C2A6F-9F22-4B8E-98F8-57F4C27A9E89}"/>
              </a:ext>
            </a:extLst>
          </p:cNvPr>
          <p:cNvSpPr/>
          <p:nvPr/>
        </p:nvSpPr>
        <p:spPr>
          <a:xfrm rot="21449879">
            <a:off x="6159343" y="4544778"/>
            <a:ext cx="893276" cy="5721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11" name="Arrow: Right 10">
            <a:extLst>
              <a:ext uri="{FF2B5EF4-FFF2-40B4-BE49-F238E27FC236}">
                <a16:creationId xmlns:a16="http://schemas.microsoft.com/office/drawing/2014/main" id="{0C181068-ACE8-4E67-A910-FDF7F2E4F5A4}"/>
              </a:ext>
            </a:extLst>
          </p:cNvPr>
          <p:cNvSpPr/>
          <p:nvPr/>
        </p:nvSpPr>
        <p:spPr>
          <a:xfrm rot="6416380">
            <a:off x="7596094" y="4755689"/>
            <a:ext cx="893276" cy="5721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18" name="Content Placeholder 2">
            <a:extLst>
              <a:ext uri="{FF2B5EF4-FFF2-40B4-BE49-F238E27FC236}">
                <a16:creationId xmlns:a16="http://schemas.microsoft.com/office/drawing/2014/main" id="{5E18A3AE-3018-47E2-B9C1-6E5AB44F81D1}"/>
              </a:ext>
            </a:extLst>
          </p:cNvPr>
          <p:cNvSpPr txBox="1">
            <a:spLocks/>
          </p:cNvSpPr>
          <p:nvPr/>
        </p:nvSpPr>
        <p:spPr>
          <a:xfrm>
            <a:off x="3436374" y="4812108"/>
            <a:ext cx="3057336" cy="1305231"/>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Did you notice that our evidence list is empty? We haven’t made any evidence yet</a:t>
            </a:r>
          </a:p>
        </p:txBody>
      </p:sp>
      <p:sp>
        <p:nvSpPr>
          <p:cNvPr id="19" name="Content Placeholder 2">
            <a:extLst>
              <a:ext uri="{FF2B5EF4-FFF2-40B4-BE49-F238E27FC236}">
                <a16:creationId xmlns:a16="http://schemas.microsoft.com/office/drawing/2014/main" id="{8C5EBB92-C4E9-4438-9A61-34F385F25171}"/>
              </a:ext>
            </a:extLst>
          </p:cNvPr>
          <p:cNvSpPr txBox="1">
            <a:spLocks/>
          </p:cNvSpPr>
          <p:nvPr/>
        </p:nvSpPr>
        <p:spPr>
          <a:xfrm>
            <a:off x="8034568" y="4417455"/>
            <a:ext cx="1050430" cy="360479"/>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Let’s try.</a:t>
            </a:r>
          </a:p>
        </p:txBody>
      </p:sp>
      <p:sp>
        <p:nvSpPr>
          <p:cNvPr id="20" name="TextBox 19">
            <a:extLst>
              <a:ext uri="{FF2B5EF4-FFF2-40B4-BE49-F238E27FC236}">
                <a16:creationId xmlns:a16="http://schemas.microsoft.com/office/drawing/2014/main" id="{29499E5A-1B0D-420C-A9FB-F7C7C31543DE}"/>
              </a:ext>
            </a:extLst>
          </p:cNvPr>
          <p:cNvSpPr txBox="1"/>
          <p:nvPr/>
        </p:nvSpPr>
        <p:spPr>
          <a:xfrm>
            <a:off x="447758" y="234491"/>
            <a:ext cx="8696242" cy="769441"/>
          </a:xfrm>
          <a:prstGeom prst="rect">
            <a:avLst/>
          </a:prstGeom>
          <a:noFill/>
        </p:spPr>
        <p:txBody>
          <a:bodyPr wrap="square" rtlCol="0">
            <a:spAutoFit/>
          </a:bodyPr>
          <a:lstStyle/>
          <a:p>
            <a:r>
              <a:rPr lang="en-US" sz="4400" b="1" dirty="0">
                <a:solidFill>
                  <a:schemeClr val="tx2"/>
                </a:solidFill>
              </a:rPr>
              <a:t>Supporting with Evidence</a:t>
            </a:r>
            <a:endParaRPr lang="en-US" sz="4400" dirty="0">
              <a:solidFill>
                <a:srgbClr val="FF0000"/>
              </a:solidFill>
              <a:latin typeface="Stencil" pitchFamily="82" charset="0"/>
            </a:endParaRPr>
          </a:p>
        </p:txBody>
      </p:sp>
      <p:sp>
        <p:nvSpPr>
          <p:cNvPr id="21" name="TextBox 20">
            <a:extLst>
              <a:ext uri="{FF2B5EF4-FFF2-40B4-BE49-F238E27FC236}">
                <a16:creationId xmlns:a16="http://schemas.microsoft.com/office/drawing/2014/main" id="{EA5CE290-375C-451C-A131-639D7752251A}"/>
              </a:ext>
            </a:extLst>
          </p:cNvPr>
          <p:cNvSpPr txBox="1"/>
          <p:nvPr/>
        </p:nvSpPr>
        <p:spPr>
          <a:xfrm>
            <a:off x="216001" y="1000121"/>
            <a:ext cx="8470800" cy="1200329"/>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sym typeface="Wingdings" panose="05000000000000000000" pitchFamily="2" charset="2"/>
              </a:rPr>
              <a:t>When we click a resource, we can see lots of things!</a:t>
            </a:r>
          </a:p>
        </p:txBody>
      </p:sp>
    </p:spTree>
    <p:extLst>
      <p:ext uri="{BB962C8B-B14F-4D97-AF65-F5344CB8AC3E}">
        <p14:creationId xmlns:p14="http://schemas.microsoft.com/office/powerpoint/2010/main" val="58975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8" grpId="0" animBg="1"/>
      <p:bldP spid="18" grpId="1"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1">
            <a:extLst>
              <a:ext uri="{FF2B5EF4-FFF2-40B4-BE49-F238E27FC236}">
                <a16:creationId xmlns:a16="http://schemas.microsoft.com/office/drawing/2014/main" id="{669A2474-5F15-47E7-88BC-E08D617EB591}"/>
              </a:ext>
            </a:extLst>
          </p:cNvPr>
          <p:cNvSpPr>
            <a:spLocks noGrp="1"/>
          </p:cNvSpPr>
          <p:nvPr>
            <p:ph type="sldNum" sz="quarter" idx="12"/>
          </p:nvPr>
        </p:nvSpPr>
        <p:spPr>
          <a:xfrm>
            <a:off x="6553200" y="6356350"/>
            <a:ext cx="2133600" cy="365125"/>
          </a:xfrm>
        </p:spPr>
        <p:txBody>
          <a:bodyPr/>
          <a:lstStyle/>
          <a:p>
            <a:fld id="{DB9D8127-5DF4-714C-9C2D-6A4C1011A348}" type="slidenum">
              <a:rPr lang="en-US" smtClean="0"/>
              <a:pPr/>
              <a:t>7</a:t>
            </a:fld>
            <a:endParaRPr lang="en-US" dirty="0"/>
          </a:p>
        </p:txBody>
      </p:sp>
      <p:pic>
        <p:nvPicPr>
          <p:cNvPr id="12" name="Picture 11">
            <a:extLst>
              <a:ext uri="{FF2B5EF4-FFF2-40B4-BE49-F238E27FC236}">
                <a16:creationId xmlns:a16="http://schemas.microsoft.com/office/drawing/2014/main" id="{03DAFD9D-3B27-43BA-95FF-1D5A2C279CDF}"/>
              </a:ext>
            </a:extLst>
          </p:cNvPr>
          <p:cNvPicPr>
            <a:picLocks noChangeAspect="1"/>
          </p:cNvPicPr>
          <p:nvPr/>
        </p:nvPicPr>
        <p:blipFill>
          <a:blip r:embed="rId3"/>
          <a:stretch>
            <a:fillRect/>
          </a:stretch>
        </p:blipFill>
        <p:spPr>
          <a:xfrm>
            <a:off x="8877" y="2193849"/>
            <a:ext cx="9144000" cy="4662407"/>
          </a:xfrm>
          <a:prstGeom prst="rect">
            <a:avLst/>
          </a:prstGeom>
        </p:spPr>
      </p:pic>
      <p:sp>
        <p:nvSpPr>
          <p:cNvPr id="11" name="Arrow: Right 10">
            <a:extLst>
              <a:ext uri="{FF2B5EF4-FFF2-40B4-BE49-F238E27FC236}">
                <a16:creationId xmlns:a16="http://schemas.microsoft.com/office/drawing/2014/main" id="{0C181068-ACE8-4E67-A910-FDF7F2E4F5A4}"/>
              </a:ext>
            </a:extLst>
          </p:cNvPr>
          <p:cNvSpPr/>
          <p:nvPr/>
        </p:nvSpPr>
        <p:spPr>
          <a:xfrm rot="5400000">
            <a:off x="7608349" y="5424720"/>
            <a:ext cx="893276" cy="5721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19" name="Content Placeholder 2">
            <a:extLst>
              <a:ext uri="{FF2B5EF4-FFF2-40B4-BE49-F238E27FC236}">
                <a16:creationId xmlns:a16="http://schemas.microsoft.com/office/drawing/2014/main" id="{8C5EBB92-C4E9-4438-9A61-34F385F25171}"/>
              </a:ext>
            </a:extLst>
          </p:cNvPr>
          <p:cNvSpPr txBox="1">
            <a:spLocks/>
          </p:cNvSpPr>
          <p:nvPr/>
        </p:nvSpPr>
        <p:spPr>
          <a:xfrm>
            <a:off x="7768912" y="5065240"/>
            <a:ext cx="1328341" cy="381725"/>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Click here!</a:t>
            </a:r>
          </a:p>
        </p:txBody>
      </p:sp>
      <p:sp>
        <p:nvSpPr>
          <p:cNvPr id="20" name="TextBox 19">
            <a:extLst>
              <a:ext uri="{FF2B5EF4-FFF2-40B4-BE49-F238E27FC236}">
                <a16:creationId xmlns:a16="http://schemas.microsoft.com/office/drawing/2014/main" id="{29499E5A-1B0D-420C-A9FB-F7C7C31543DE}"/>
              </a:ext>
            </a:extLst>
          </p:cNvPr>
          <p:cNvSpPr txBox="1"/>
          <p:nvPr/>
        </p:nvSpPr>
        <p:spPr>
          <a:xfrm>
            <a:off x="447758" y="234491"/>
            <a:ext cx="8696242" cy="769441"/>
          </a:xfrm>
          <a:prstGeom prst="rect">
            <a:avLst/>
          </a:prstGeom>
          <a:noFill/>
        </p:spPr>
        <p:txBody>
          <a:bodyPr wrap="square" rtlCol="0">
            <a:spAutoFit/>
          </a:bodyPr>
          <a:lstStyle/>
          <a:p>
            <a:r>
              <a:rPr lang="en-US" sz="4400" b="1" dirty="0">
                <a:solidFill>
                  <a:schemeClr val="tx2"/>
                </a:solidFill>
              </a:rPr>
              <a:t>Supporting with Evidence</a:t>
            </a:r>
            <a:endParaRPr lang="en-US" sz="4400" dirty="0">
              <a:solidFill>
                <a:srgbClr val="FF0000"/>
              </a:solidFill>
              <a:latin typeface="Stencil" pitchFamily="82" charset="0"/>
            </a:endParaRPr>
          </a:p>
        </p:txBody>
      </p:sp>
      <p:sp>
        <p:nvSpPr>
          <p:cNvPr id="21" name="TextBox 20">
            <a:extLst>
              <a:ext uri="{FF2B5EF4-FFF2-40B4-BE49-F238E27FC236}">
                <a16:creationId xmlns:a16="http://schemas.microsoft.com/office/drawing/2014/main" id="{EA5CE290-375C-451C-A131-639D7752251A}"/>
              </a:ext>
            </a:extLst>
          </p:cNvPr>
          <p:cNvSpPr txBox="1"/>
          <p:nvPr/>
        </p:nvSpPr>
        <p:spPr>
          <a:xfrm>
            <a:off x="216001" y="1000121"/>
            <a:ext cx="8470800" cy="1200329"/>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sym typeface="Wingdings" panose="05000000000000000000" pitchFamily="2" charset="2"/>
              </a:rPr>
              <a:t>When we click a resource, we can see lots of things!</a:t>
            </a:r>
          </a:p>
        </p:txBody>
      </p:sp>
    </p:spTree>
    <p:extLst>
      <p:ext uri="{BB962C8B-B14F-4D97-AF65-F5344CB8AC3E}">
        <p14:creationId xmlns:p14="http://schemas.microsoft.com/office/powerpoint/2010/main" val="286375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116FDD-5DF6-4EE2-BD14-072E6E8CEA33}"/>
              </a:ext>
            </a:extLst>
          </p:cNvPr>
          <p:cNvPicPr>
            <a:picLocks noChangeAspect="1"/>
          </p:cNvPicPr>
          <p:nvPr/>
        </p:nvPicPr>
        <p:blipFill>
          <a:blip r:embed="rId3"/>
          <a:stretch>
            <a:fillRect/>
          </a:stretch>
        </p:blipFill>
        <p:spPr>
          <a:xfrm>
            <a:off x="0" y="1695205"/>
            <a:ext cx="9129713" cy="4655831"/>
          </a:xfrm>
          <a:prstGeom prst="rect">
            <a:avLst/>
          </a:prstGeom>
        </p:spPr>
      </p:pic>
      <p:sp>
        <p:nvSpPr>
          <p:cNvPr id="20" name="Rectangle 19">
            <a:extLst>
              <a:ext uri="{FF2B5EF4-FFF2-40B4-BE49-F238E27FC236}">
                <a16:creationId xmlns:a16="http://schemas.microsoft.com/office/drawing/2014/main" id="{FB23D5D7-27D5-4445-9B56-69D3AB86258B}"/>
              </a:ext>
            </a:extLst>
          </p:cNvPr>
          <p:cNvSpPr/>
          <p:nvPr/>
        </p:nvSpPr>
        <p:spPr>
          <a:xfrm>
            <a:off x="-127000" y="2277926"/>
            <a:ext cx="6848464" cy="402762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3">
            <a:extLst>
              <a:ext uri="{FF2B5EF4-FFF2-40B4-BE49-F238E27FC236}">
                <a16:creationId xmlns:a16="http://schemas.microsoft.com/office/drawing/2014/main" id="{06034C35-16D6-4E2E-A52F-D784C5E8D891}"/>
              </a:ext>
            </a:extLst>
          </p:cNvPr>
          <p:cNvPicPr>
            <a:picLocks noChangeAspect="1"/>
          </p:cNvPicPr>
          <p:nvPr/>
        </p:nvPicPr>
        <p:blipFill>
          <a:blip r:embed="rId4"/>
          <a:stretch>
            <a:fillRect/>
          </a:stretch>
        </p:blipFill>
        <p:spPr>
          <a:xfrm>
            <a:off x="2889228" y="2045493"/>
            <a:ext cx="2190444" cy="3955257"/>
          </a:xfrm>
          <a:prstGeom prst="rect">
            <a:avLst/>
          </a:prstGeom>
          <a:ln w="57150">
            <a:solidFill>
              <a:schemeClr val="accent2"/>
            </a:solidFill>
          </a:ln>
        </p:spPr>
      </p:pic>
      <p:sp>
        <p:nvSpPr>
          <p:cNvPr id="21" name="Arrow: Right 20">
            <a:extLst>
              <a:ext uri="{FF2B5EF4-FFF2-40B4-BE49-F238E27FC236}">
                <a16:creationId xmlns:a16="http://schemas.microsoft.com/office/drawing/2014/main" id="{F24F21E0-D942-42F8-867C-AFC86E421143}"/>
              </a:ext>
            </a:extLst>
          </p:cNvPr>
          <p:cNvSpPr/>
          <p:nvPr/>
        </p:nvSpPr>
        <p:spPr>
          <a:xfrm rot="10800000">
            <a:off x="5052391" y="2860318"/>
            <a:ext cx="848177" cy="56433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24" name="Content Placeholder 2">
            <a:extLst>
              <a:ext uri="{FF2B5EF4-FFF2-40B4-BE49-F238E27FC236}">
                <a16:creationId xmlns:a16="http://schemas.microsoft.com/office/drawing/2014/main" id="{2F9D8F6E-F45F-45B0-ABAA-0F33127F705C}"/>
              </a:ext>
            </a:extLst>
          </p:cNvPr>
          <p:cNvSpPr txBox="1">
            <a:spLocks/>
          </p:cNvSpPr>
          <p:nvPr/>
        </p:nvSpPr>
        <p:spPr>
          <a:xfrm>
            <a:off x="5567731" y="2576182"/>
            <a:ext cx="1576667" cy="596732"/>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Describe the evidence</a:t>
            </a:r>
          </a:p>
        </p:txBody>
      </p:sp>
      <p:sp>
        <p:nvSpPr>
          <p:cNvPr id="25" name="TextBox 24">
            <a:extLst>
              <a:ext uri="{FF2B5EF4-FFF2-40B4-BE49-F238E27FC236}">
                <a16:creationId xmlns:a16="http://schemas.microsoft.com/office/drawing/2014/main" id="{D4A3B2D6-4154-4B07-9249-3DE68F2B586A}"/>
              </a:ext>
            </a:extLst>
          </p:cNvPr>
          <p:cNvSpPr txBox="1"/>
          <p:nvPr/>
        </p:nvSpPr>
        <p:spPr>
          <a:xfrm>
            <a:off x="447758" y="234491"/>
            <a:ext cx="8696242" cy="769441"/>
          </a:xfrm>
          <a:prstGeom prst="rect">
            <a:avLst/>
          </a:prstGeom>
          <a:noFill/>
        </p:spPr>
        <p:txBody>
          <a:bodyPr wrap="square" rtlCol="0">
            <a:spAutoFit/>
          </a:bodyPr>
          <a:lstStyle/>
          <a:p>
            <a:r>
              <a:rPr lang="en-US" sz="4400" b="1" dirty="0">
                <a:solidFill>
                  <a:schemeClr val="tx2"/>
                </a:solidFill>
              </a:rPr>
              <a:t>Supporting with Evidence</a:t>
            </a:r>
            <a:endParaRPr lang="en-US" sz="4400" dirty="0">
              <a:solidFill>
                <a:srgbClr val="FF0000"/>
              </a:solidFill>
              <a:latin typeface="Stencil" pitchFamily="82" charset="0"/>
            </a:endParaRPr>
          </a:p>
        </p:txBody>
      </p:sp>
    </p:spTree>
    <p:extLst>
      <p:ext uri="{BB962C8B-B14F-4D97-AF65-F5344CB8AC3E}">
        <p14:creationId xmlns:p14="http://schemas.microsoft.com/office/powerpoint/2010/main" val="47742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ED5D-9DAB-DD4F-9DE7-11470FF54A9A}"/>
              </a:ext>
            </a:extLst>
          </p:cNvPr>
          <p:cNvSpPr>
            <a:spLocks noGrp="1"/>
          </p:cNvSpPr>
          <p:nvPr>
            <p:ph type="title"/>
          </p:nvPr>
        </p:nvSpPr>
        <p:spPr>
          <a:xfrm>
            <a:off x="722313" y="1991032"/>
            <a:ext cx="7772400" cy="3777943"/>
          </a:xfrm>
        </p:spPr>
        <p:txBody>
          <a:bodyPr>
            <a:normAutofit fontScale="90000"/>
          </a:bodyPr>
          <a:lstStyle/>
          <a:p>
            <a:pPr algn="ctr"/>
            <a:r>
              <a:rPr lang="en-US" sz="6000" dirty="0">
                <a:solidFill>
                  <a:schemeClr val="tx2"/>
                </a:solidFill>
              </a:rPr>
              <a:t>Why is it important to describe evidence?</a:t>
            </a:r>
            <a:br>
              <a:rPr lang="en-US" sz="6000" dirty="0">
                <a:solidFill>
                  <a:schemeClr val="tx2"/>
                </a:solidFill>
              </a:rPr>
            </a:br>
            <a:r>
              <a:rPr lang="en-US" sz="6000" dirty="0">
                <a:solidFill>
                  <a:schemeClr val="tx2"/>
                </a:solidFill>
              </a:rPr>
              <a:t>What are good ways to describe evidence?</a:t>
            </a:r>
          </a:p>
        </p:txBody>
      </p:sp>
      <p:sp>
        <p:nvSpPr>
          <p:cNvPr id="4" name="Slide Number Placeholder 3">
            <a:extLst>
              <a:ext uri="{FF2B5EF4-FFF2-40B4-BE49-F238E27FC236}">
                <a16:creationId xmlns:a16="http://schemas.microsoft.com/office/drawing/2014/main" id="{F43DDE0D-7ED6-A245-87EF-2619EF828A0A}"/>
              </a:ext>
            </a:extLst>
          </p:cNvPr>
          <p:cNvSpPr>
            <a:spLocks noGrp="1"/>
          </p:cNvSpPr>
          <p:nvPr>
            <p:ph type="sldNum" sz="quarter" idx="12"/>
          </p:nvPr>
        </p:nvSpPr>
        <p:spPr/>
        <p:txBody>
          <a:bodyPr/>
          <a:lstStyle/>
          <a:p>
            <a:fld id="{DB9D8127-5DF4-714C-9C2D-6A4C1011A348}" type="slidenum">
              <a:rPr lang="en-US" smtClean="0"/>
              <a:pPr/>
              <a:t>9</a:t>
            </a:fld>
            <a:endParaRPr lang="en-US" dirty="0"/>
          </a:p>
        </p:txBody>
      </p:sp>
    </p:spTree>
    <p:extLst>
      <p:ext uri="{BB962C8B-B14F-4D97-AF65-F5344CB8AC3E}">
        <p14:creationId xmlns:p14="http://schemas.microsoft.com/office/powerpoint/2010/main" val="3796727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2718</Words>
  <Application>Microsoft Macintosh PowerPoint</Application>
  <PresentationFormat>On-screen Show (4:3)</PresentationFormat>
  <Paragraphs>238</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Palatino Linotype</vt:lpstr>
      <vt:lpstr>Stencil</vt:lpstr>
      <vt:lpstr>Wingdings</vt:lpstr>
      <vt:lpstr>Office Theme</vt:lpstr>
      <vt:lpstr>Lesson Overview</vt:lpstr>
      <vt:lpstr>STOP &amp; THINK!</vt:lpstr>
      <vt:lpstr>PowerPoint Presentation</vt:lpstr>
      <vt:lpstr>Let’s use evidence to figure out why the fish are suffocating.</vt:lpstr>
      <vt:lpstr>PowerPoint Presentation</vt:lpstr>
      <vt:lpstr>PowerPoint Presentation</vt:lpstr>
      <vt:lpstr>PowerPoint Presentation</vt:lpstr>
      <vt:lpstr>PowerPoint Presentation</vt:lpstr>
      <vt:lpstr>Why is it important to describe evidence? What are good ways to describe evidence?</vt:lpstr>
      <vt:lpstr>Describing Evidence</vt:lpstr>
      <vt:lpstr>Describing Evidence</vt:lpstr>
      <vt:lpstr>Let’s use evidence to figure out why the fish are suffocating.</vt:lpstr>
      <vt:lpstr>PowerPoint Presentation</vt:lpstr>
      <vt:lpstr>PowerPoint Presentation</vt:lpstr>
      <vt:lpstr>PowerPoint Presentation</vt:lpstr>
      <vt:lpstr>Let’s use evidence to figure out why the fish are suffocating.</vt:lpstr>
      <vt:lpstr>PowerPoint Presentation</vt:lpstr>
      <vt:lpstr>PowerPoint Presentation</vt:lpstr>
      <vt:lpstr>BEFORE YOU GO</vt:lpstr>
      <vt:lpstr>Let’s use evidence to figure out why the fish are suffocating.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Overview</dc:title>
  <dc:creator>Na'ama Av-Shalom</dc:creator>
  <cp:lastModifiedBy>Danielle Murphy</cp:lastModifiedBy>
  <cp:revision>11</cp:revision>
  <dcterms:created xsi:type="dcterms:W3CDTF">2019-12-01T23:18:50Z</dcterms:created>
  <dcterms:modified xsi:type="dcterms:W3CDTF">2021-12-20T20:57:52Z</dcterms:modified>
</cp:coreProperties>
</file>