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486" r:id="rId2"/>
    <p:sldId id="418" r:id="rId3"/>
    <p:sldId id="436" r:id="rId4"/>
    <p:sldId id="484" r:id="rId5"/>
    <p:sldId id="438" r:id="rId6"/>
    <p:sldId id="476" r:id="rId7"/>
    <p:sldId id="474" r:id="rId8"/>
    <p:sldId id="477" r:id="rId9"/>
    <p:sldId id="475" r:id="rId10"/>
    <p:sldId id="445" r:id="rId11"/>
    <p:sldId id="485" r:id="rId12"/>
    <p:sldId id="437" r:id="rId13"/>
    <p:sldId id="478" r:id="rId14"/>
    <p:sldId id="479" r:id="rId15"/>
    <p:sldId id="481" r:id="rId16"/>
    <p:sldId id="480" r:id="rId17"/>
    <p:sldId id="483" r:id="rId18"/>
    <p:sldId id="413" r:id="rId19"/>
    <p:sldId id="420" r:id="rId20"/>
    <p:sldId id="408" r:id="rId21"/>
    <p:sldId id="416" r:id="rId22"/>
    <p:sldId id="442" r:id="rId23"/>
    <p:sldId id="443" r:id="rId24"/>
    <p:sldId id="44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5D9D88-BD41-44C7-8A8B-4321C371C749}">
          <p14:sldIdLst>
            <p14:sldId id="486"/>
            <p14:sldId id="418"/>
            <p14:sldId id="436"/>
            <p14:sldId id="484"/>
            <p14:sldId id="438"/>
            <p14:sldId id="476"/>
            <p14:sldId id="474"/>
            <p14:sldId id="477"/>
            <p14:sldId id="475"/>
            <p14:sldId id="445"/>
            <p14:sldId id="485"/>
            <p14:sldId id="437"/>
            <p14:sldId id="478"/>
            <p14:sldId id="479"/>
            <p14:sldId id="481"/>
            <p14:sldId id="480"/>
            <p14:sldId id="483"/>
            <p14:sldId id="413"/>
            <p14:sldId id="420"/>
          </p14:sldIdLst>
        </p14:section>
        <p14:section name="Default Section" id="{B183B6D3-A891-4E41-B49A-BC3F9E7F378F}">
          <p14:sldIdLst>
            <p14:sldId id="408"/>
            <p14:sldId id="416"/>
            <p14:sldId id="442"/>
            <p14:sldId id="443"/>
            <p14:sldId id="4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crosoft Office User" initials="Office [6]" lastIdx="1" clrIdx="6"/>
  <p:cmAuthor id="1" name="Na'ama Av-Shalom" initials="NA" lastIdx="26" clrIdx="0"/>
  <p:cmAuthor id="2" name="Microsoft Office User" initials="Office" lastIdx="9" clrIdx="1"/>
  <p:cmAuthor id="3" name="Microsoft Office User" initials="Office [2]" lastIdx="1" clrIdx="2"/>
  <p:cmAuthor id="4" name="Microsoft Office User" initials="Office [3]" lastIdx="1" clrIdx="3"/>
  <p:cmAuthor id="5" name="Microsoft Office User" initials="Office [4]" lastIdx="1" clrIdx="4"/>
  <p:cmAuthor id="6" name="Microsoft Office User" initials="Office [5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051"/>
    <a:srgbClr val="FFF9CA"/>
    <a:srgbClr val="132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66197" autoAdjust="0"/>
  </p:normalViewPr>
  <p:slideViewPr>
    <p:cSldViewPr snapToGrid="0" snapToObjects="1">
      <p:cViewPr varScale="1">
        <p:scale>
          <a:sx n="79" d="100"/>
          <a:sy n="79" d="100"/>
        </p:scale>
        <p:origin x="136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99F17-8BD8-4BC3-8D8C-D30D294E7AAC}" type="datetimeFigureOut">
              <a:rPr lang="en-US" smtClean="0"/>
              <a:t>12/20/21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9AF28-F3E6-491E-9353-981CE3BBD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0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min-- This stop and think will come in the middle of a lesson, since we are continuing this after we complete the last lesson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students fill out their details (name, class and date) then answer the Stop &amp; Think question on their handout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not hold a class discussion at this point. Just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let them do the STOP &amp; THINK, maybe solicit a few answers by asking a couple of students to share but keep this brief and quickly and move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9AF28-F3E6-491E-9353-981CE3BBDD0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9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1200" dirty="0">
                <a:sym typeface="Wingdings" panose="05000000000000000000" pitchFamily="2" charset="2"/>
              </a:rPr>
              <a:t>In their small groups/pairs, students revise their MEME models based on the new resources.</a:t>
            </a:r>
          </a:p>
          <a:p>
            <a:pPr marL="0" indent="0" rtl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1200" dirty="0">
                <a:sym typeface="Wingdings" panose="05000000000000000000" pitchFamily="2" charset="2"/>
              </a:rPr>
              <a:t>Remind them to link the evidence to the model. </a:t>
            </a:r>
          </a:p>
          <a:p>
            <a:pPr rtl="0"/>
            <a:endParaRPr lang="en-US" baseline="0" dirty="0"/>
          </a:p>
          <a:p>
            <a:pPr rtl="0"/>
            <a:r>
              <a:rPr lang="en-US" baseline="0" dirty="0"/>
              <a:t>Walk around and see what students find challenging. Based on that, stop the students and guide them. There are slides to help guide you if necessary.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9AF28-F3E6-491E-9353-981CE3BBDD0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18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How to read the graphs– if students struggle with graphs you can stop their work and go over the next few slides</a:t>
            </a:r>
          </a:p>
          <a:p>
            <a:r>
              <a:rPr lang="en-US" baseline="0" dirty="0"/>
              <a:t>Note that students may eb OK with the graphs, this set of slides is optional depending on need. </a:t>
            </a:r>
          </a:p>
          <a:p>
            <a:r>
              <a:rPr lang="en-US" baseline="0" dirty="0"/>
              <a:t>Its best to let them struggle a bit first before helping them, so don’t go over these before students have had a chance to play with the sim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9AF28-F3E6-491E-9353-981CE3BBDD0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574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9AF28-F3E6-491E-9353-981CE3BBDD0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070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The graph is measuring the amount of dissolved air, decomposers, and dead matter over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9AF28-F3E6-491E-9353-981CE3BBDD0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77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The graph is measuring the amount of dissolved air, decomposers, and dead matter over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9AF28-F3E6-491E-9353-981CE3BBDD0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20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graph is measuring the mass of the fish, nutrients, and algae over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9AF28-F3E6-491E-9353-981CE3BBDD0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886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graph is measuring the mass of the fish, nutrients, and algae over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9AF28-F3E6-491E-9353-981CE3BBDD0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474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1200" dirty="0">
                <a:sym typeface="Wingdings" panose="05000000000000000000" pitchFamily="2" charset="2"/>
              </a:rPr>
              <a:t>7min ---Pull the class together for a brief discussion before the end of class. Have them share some things they noticed and wonder about the simulation and how these relate to the fish mystery</a:t>
            </a:r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1200" baseline="0" dirty="0">
                <a:sym typeface="Wingdings" panose="05000000000000000000" pitchFamily="2" charset="2"/>
              </a:rPr>
              <a:t>Tell them that they will have more time with the simulation next time 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9AF28-F3E6-491E-9353-981CE3BBDD0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9479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3min-- Use this “Before You Go”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an exit ticket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9AF28-F3E6-491E-9353-981CE3BBDD0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46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dirty="0">
              <a:solidFill>
                <a:schemeClr val="tx1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072BEE-3B70-4F1C-935D-00E11E9CE9C7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9707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baseline="0" dirty="0"/>
              <a:t>Tell them that now we will try something new- simulations!</a:t>
            </a:r>
          </a:p>
          <a:p>
            <a:pPr rtl="0"/>
            <a:r>
              <a:rPr lang="en-US" baseline="0" dirty="0"/>
              <a:t>Then move to next slide for a brief 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9AF28-F3E6-491E-9353-981CE3BBDD0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674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Evidence 1 part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9AF28-F3E6-491E-9353-981CE3BBDD0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178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Evidence 1 part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9AF28-F3E6-491E-9353-981CE3BBDD0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3736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Evidence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9AF28-F3E6-491E-9353-981CE3BBDD0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037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Evidence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9AF28-F3E6-491E-9353-981CE3BBDD0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1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baseline="0" dirty="0"/>
              <a:t>5 min---Ask them– what do they think a simulation is and how it can help them solve the fish mystery?</a:t>
            </a:r>
          </a:p>
          <a:p>
            <a:pPr rtl="0"/>
            <a:r>
              <a:rPr lang="en-US" baseline="0" dirty="0"/>
              <a:t>Do scientists use simulations? Keep this brief and just get ideas out. No need to correct them just surface.</a:t>
            </a:r>
          </a:p>
          <a:p>
            <a:pPr rtl="0"/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9AF28-F3E6-491E-9353-981CE3BBDD0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04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This is a very brief introduction to simulations. Just gives the basics of what they can do. Go over the next few slides and then let them work with the simulation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9AF28-F3E6-491E-9353-981CE3BBDD0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116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9AF28-F3E6-491E-9353-981CE3BBDD0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163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9AF28-F3E6-491E-9353-981CE3BBDD0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75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9AF28-F3E6-491E-9353-981CE3BBDD0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06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9AF28-F3E6-491E-9353-981CE3BBDD0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10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1200" dirty="0">
                <a:sym typeface="Wingdings" panose="05000000000000000000" pitchFamily="2" charset="2"/>
              </a:rPr>
              <a:t>10 min---In their small groups/pairs, students can try the simulations out.</a:t>
            </a:r>
          </a:p>
          <a:p>
            <a:pPr marL="0" indent="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1200" dirty="0">
                <a:sym typeface="Wingdings" panose="05000000000000000000" pitchFamily="2" charset="2"/>
              </a:rPr>
              <a:t>Then we will pull them together and discuss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9AF28-F3E6-491E-9353-981CE3BBDD0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494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A4F2E-3F1D-462E-9D62-2BE76666A36C}" type="datetime1">
              <a:rPr lang="en-US" smtClean="0"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8127-5DF4-714C-9C2D-6A4C1011A3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E56A2-F4E7-4820-B0A7-F9EA1BB34FD7}" type="datetime1">
              <a:rPr lang="en-US" smtClean="0"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8127-5DF4-714C-9C2D-6A4C1011A3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6294-8812-465F-B6C7-54F920EED898}" type="datetime1">
              <a:rPr lang="en-US" smtClean="0"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8127-5DF4-714C-9C2D-6A4C1011A3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4075-A604-4094-95CE-781D820801E3}" type="datetime1">
              <a:rPr lang="en-US" smtClean="0"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8127-5DF4-714C-9C2D-6A4C1011A3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7CCD-6D5E-413D-B792-54FB9D5CC915}" type="datetime1">
              <a:rPr lang="en-US" smtClean="0"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8127-5DF4-714C-9C2D-6A4C1011A3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43D5-9E79-4CE2-BC91-FFDE77DD25FE}" type="datetime1">
              <a:rPr lang="en-US" smtClean="0"/>
              <a:t>12/20/21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8127-5DF4-714C-9C2D-6A4C1011A3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E6788-EA0F-418F-BA43-A98AB8880314}" type="datetime1">
              <a:rPr lang="en-US" smtClean="0"/>
              <a:t>12/20/21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8127-5DF4-714C-9C2D-6A4C1011A3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E70B-4A58-4C71-8968-43FC59BF5615}" type="datetime1">
              <a:rPr lang="en-US" smtClean="0"/>
              <a:t>12/20/21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8127-5DF4-714C-9C2D-6A4C1011A3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B52D5-F2AD-4C0C-A488-F5FCE9EEF406}" type="datetime1">
              <a:rPr lang="en-US" smtClean="0"/>
              <a:t>12/20/21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8127-5DF4-714C-9C2D-6A4C1011A3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54087-CBBA-4373-A8B5-4F82E546F66F}" type="datetime1">
              <a:rPr lang="en-US" smtClean="0"/>
              <a:t>12/20/21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8127-5DF4-714C-9C2D-6A4C1011A3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6E90-4116-4812-B76C-1B5D1FA1A5BC}" type="datetime1">
              <a:rPr lang="en-US" smtClean="0"/>
              <a:t>12/20/21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8127-5DF4-714C-9C2D-6A4C1011A3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3FDB3-CDE8-4C8A-99A6-AC3559D5C373}" type="datetime1">
              <a:rPr lang="en-US" smtClean="0"/>
              <a:t>12/20/21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FF0000"/>
                </a:solidFill>
              </a:defRPr>
            </a:lvl1pPr>
          </a:lstStyle>
          <a:p>
            <a:fld id="{DB9D8127-5DF4-714C-9C2D-6A4C1011A3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485D5-3C01-D34C-B845-1CCF3E311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22514"/>
            <a:ext cx="8229600" cy="560364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u="sng" dirty="0"/>
              <a:t>Lesson Overview</a:t>
            </a:r>
          </a:p>
          <a:p>
            <a:pPr marL="514350" indent="-514350">
              <a:buAutoNum type="arabicPeriod"/>
            </a:pPr>
            <a:r>
              <a:rPr lang="en-US" dirty="0"/>
              <a:t>Stop and think- see what students already know about simulations 3 mins</a:t>
            </a:r>
          </a:p>
          <a:p>
            <a:pPr marL="514350" indent="-514350">
              <a:buAutoNum type="arabicPeriod"/>
            </a:pPr>
            <a:r>
              <a:rPr lang="en-US" dirty="0"/>
              <a:t>Simulation in MEME- what is a simulation and how to make it run 20 mins</a:t>
            </a:r>
          </a:p>
          <a:p>
            <a:pPr marL="514350" indent="-514350">
              <a:buAutoNum type="arabicPeriod"/>
            </a:pPr>
            <a:r>
              <a:rPr lang="en-US" dirty="0"/>
              <a:t>Revise models- in groups students will revise models in MEME 10 mins</a:t>
            </a:r>
          </a:p>
          <a:p>
            <a:pPr marL="514350" indent="-514350">
              <a:buAutoNum type="arabicPeriod"/>
            </a:pPr>
            <a:r>
              <a:rPr lang="en-US" dirty="0"/>
              <a:t>Reading the graphs- how to read the graphs in MEME 15 mins</a:t>
            </a:r>
          </a:p>
          <a:p>
            <a:pPr marL="514350" indent="-514350">
              <a:buAutoNum type="arabicPeriod"/>
            </a:pPr>
            <a:r>
              <a:rPr lang="en-US" dirty="0"/>
              <a:t>Before you go- review what students learned from the simulation 2 mins</a:t>
            </a:r>
          </a:p>
          <a:p>
            <a:pPr marL="0" indent="0">
              <a:buNone/>
            </a:pPr>
            <a:r>
              <a:rPr lang="en-US" dirty="0"/>
              <a:t>Total time- 50 mins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9913F-6024-884B-A510-F367E795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8127-5DF4-714C-9C2D-6A4C1011A34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81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7758" y="234491"/>
            <a:ext cx="2481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</a:rPr>
              <a:t>Try it out!</a:t>
            </a:r>
            <a:endParaRPr lang="en-US" sz="4400" dirty="0">
              <a:solidFill>
                <a:srgbClr val="FF0000"/>
              </a:solidFill>
              <a:latin typeface="Stencil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000" y="1088609"/>
            <a:ext cx="91413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Work in groups with the simulation and revise your models if you need to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Remember to answer the questions on</a:t>
            </a:r>
            <a:br>
              <a:rPr lang="en-US" sz="3600" dirty="0"/>
            </a:br>
            <a:r>
              <a:rPr lang="en-US" sz="3600" dirty="0"/>
              <a:t>page 1 of </a:t>
            </a:r>
            <a:r>
              <a:rPr lang="en-US" sz="3600" b="1" dirty="0"/>
              <a:t>handout 2</a:t>
            </a:r>
            <a:r>
              <a:rPr lang="en-US" sz="3600" dirty="0"/>
              <a:t>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B9D8127-5DF4-714C-9C2D-6A4C1011A34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4D6A27-5BA7-4C38-9354-3EF56AD37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41" y="3689603"/>
            <a:ext cx="7007760" cy="2933906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447136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7758" y="234491"/>
            <a:ext cx="45204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</a:rPr>
              <a:t>Revise Your Model</a:t>
            </a:r>
            <a:endParaRPr lang="en-US" sz="4400" dirty="0">
              <a:solidFill>
                <a:srgbClr val="FF0000"/>
              </a:solidFill>
              <a:latin typeface="Stencil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001" y="1088609"/>
            <a:ext cx="84708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ym typeface="Wingdings" panose="05000000000000000000" pitchFamily="2" charset="2"/>
              </a:rPr>
              <a:t>Based on the resources (studies and simulation), do you need to change your model?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ym typeface="Wingdings" panose="05000000000000000000" pitchFamily="2" charset="2"/>
              </a:rPr>
              <a:t>Remember to link the evidence to parts of your model!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8127-5DF4-714C-9C2D-6A4C1011A34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11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ED5D-9DAB-DD4F-9DE7-11470FF54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1991032"/>
            <a:ext cx="7772400" cy="377794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</a:rPr>
              <a:t>Reading the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DDE0D-7ED6-A245-87EF-2619EF82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8127-5DF4-714C-9C2D-6A4C1011A34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78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7758" y="234491"/>
            <a:ext cx="40772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</a:rPr>
              <a:t>Graphs in MEME</a:t>
            </a:r>
            <a:endParaRPr lang="en-US" sz="4400" dirty="0">
              <a:solidFill>
                <a:srgbClr val="FF0000"/>
              </a:solidFill>
              <a:latin typeface="Stencil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001" y="1088609"/>
            <a:ext cx="8470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ym typeface="Wingdings" panose="05000000000000000000" pitchFamily="2" charset="2"/>
              </a:rPr>
              <a:t>In this simulation, there are two graphs.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ym typeface="Wingdings" panose="05000000000000000000" pitchFamily="2" charset="2"/>
              </a:rPr>
              <a:t>The graphs help you understand what’s happening in the pond.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8127-5DF4-714C-9C2D-6A4C1011A34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C2A10B-53A5-498C-813A-794C75492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75396"/>
            <a:ext cx="9144000" cy="396304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715C524-B257-45C3-A56B-C340015D74F4}"/>
              </a:ext>
            </a:extLst>
          </p:cNvPr>
          <p:cNvSpPr/>
          <p:nvPr/>
        </p:nvSpPr>
        <p:spPr>
          <a:xfrm rot="10981916">
            <a:off x="6573798" y="3892870"/>
            <a:ext cx="1219868" cy="81116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815A7D8-D3CD-415A-A3CC-653149750523}"/>
              </a:ext>
            </a:extLst>
          </p:cNvPr>
          <p:cNvSpPr/>
          <p:nvPr/>
        </p:nvSpPr>
        <p:spPr>
          <a:xfrm rot="10981916">
            <a:off x="6573796" y="5337883"/>
            <a:ext cx="1219868" cy="81116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89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24578"/>
            <a:ext cx="439102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ym typeface="Wingdings" panose="05000000000000000000" pitchFamily="2" charset="2"/>
              </a:rPr>
              <a:t>What is the </a:t>
            </a:r>
            <a:r>
              <a:rPr lang="en-US" sz="3600" b="1" dirty="0">
                <a:sym typeface="Wingdings" panose="05000000000000000000" pitchFamily="2" charset="2"/>
              </a:rPr>
              <a:t>top </a:t>
            </a:r>
            <a:r>
              <a:rPr lang="en-US" sz="3600" dirty="0">
                <a:sym typeface="Wingdings" panose="05000000000000000000" pitchFamily="2" charset="2"/>
              </a:rPr>
              <a:t>graph about?</a:t>
            </a:r>
            <a:br>
              <a:rPr lang="en-US" sz="3600" dirty="0">
                <a:sym typeface="Wingdings" panose="05000000000000000000" pitchFamily="2" charset="2"/>
              </a:rPr>
            </a:br>
            <a:r>
              <a:rPr lang="en-US" sz="3600" dirty="0">
                <a:sym typeface="Wingdings" panose="05000000000000000000" pitchFamily="2" charset="2"/>
              </a:rPr>
              <a:t>(Hint: Look at the title!)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ym typeface="Wingdings" panose="05000000000000000000" pitchFamily="2" charset="2"/>
              </a:rPr>
              <a:t>What are the lines on the graph?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ym typeface="Wingdings" panose="05000000000000000000" pitchFamily="2" charset="2"/>
              </a:rPr>
              <a:t>How are the lines measured?</a:t>
            </a:r>
            <a:br>
              <a:rPr lang="en-US" sz="3600" dirty="0">
                <a:sym typeface="Wingdings" panose="05000000000000000000" pitchFamily="2" charset="2"/>
              </a:rPr>
            </a:br>
            <a:r>
              <a:rPr lang="en-US" sz="3600" dirty="0">
                <a:sym typeface="Wingdings" panose="05000000000000000000" pitchFamily="2" charset="2"/>
              </a:rPr>
              <a:t>(Hint: Look at circled axes!)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8127-5DF4-714C-9C2D-6A4C1011A34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10EF59-1DA1-48B3-9EBE-862ED18E9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325" y="194134"/>
            <a:ext cx="4638675" cy="64293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C8668D-4188-4626-8707-041A4D4D7CAF}"/>
              </a:ext>
            </a:extLst>
          </p:cNvPr>
          <p:cNvSpPr txBox="1"/>
          <p:nvPr/>
        </p:nvSpPr>
        <p:spPr>
          <a:xfrm>
            <a:off x="0" y="96169"/>
            <a:ext cx="4797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Reading the Graphs</a:t>
            </a:r>
            <a:endParaRPr lang="en-US" sz="4000" dirty="0">
              <a:solidFill>
                <a:srgbClr val="FF0000"/>
              </a:solidFill>
              <a:latin typeface="Stencil" pitchFamily="8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3E898D-92AC-4F16-AD8D-E7946B2E28C6}"/>
              </a:ext>
            </a:extLst>
          </p:cNvPr>
          <p:cNvSpPr/>
          <p:nvPr/>
        </p:nvSpPr>
        <p:spPr>
          <a:xfrm>
            <a:off x="4505325" y="3555999"/>
            <a:ext cx="4638675" cy="3165475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D9A157-B27A-4BE2-B4AA-042F7277AF0B}"/>
              </a:ext>
            </a:extLst>
          </p:cNvPr>
          <p:cNvSpPr/>
          <p:nvPr/>
        </p:nvSpPr>
        <p:spPr>
          <a:xfrm>
            <a:off x="4505325" y="292559"/>
            <a:ext cx="4524376" cy="3165475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2BFA9F-3BC0-45DE-97BF-DF2EC70324CB}"/>
              </a:ext>
            </a:extLst>
          </p:cNvPr>
          <p:cNvSpPr/>
          <p:nvPr/>
        </p:nvSpPr>
        <p:spPr>
          <a:xfrm>
            <a:off x="6915150" y="2250281"/>
            <a:ext cx="723900" cy="47148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087621-97C1-4AD4-AF24-1EC2B853E95F}"/>
              </a:ext>
            </a:extLst>
          </p:cNvPr>
          <p:cNvSpPr/>
          <p:nvPr/>
        </p:nvSpPr>
        <p:spPr>
          <a:xfrm>
            <a:off x="4567237" y="902020"/>
            <a:ext cx="619126" cy="109823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49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1" y="824578"/>
            <a:ext cx="452437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ym typeface="Wingdings" panose="05000000000000000000" pitchFamily="2" charset="2"/>
              </a:rPr>
              <a:t>Go back to the simulation.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ym typeface="Wingdings" panose="05000000000000000000" pitchFamily="2" charset="2"/>
              </a:rPr>
              <a:t>In the sliders, set </a:t>
            </a:r>
            <a:r>
              <a:rPr lang="en-US" sz="2800" b="1" dirty="0">
                <a:sym typeface="Wingdings" panose="05000000000000000000" pitchFamily="2" charset="2"/>
              </a:rPr>
              <a:t>Algae to 100</a:t>
            </a:r>
            <a:br>
              <a:rPr lang="en-US" sz="2800" b="1" dirty="0">
                <a:sym typeface="Wingdings" panose="05000000000000000000" pitchFamily="2" charset="2"/>
              </a:rPr>
            </a:br>
            <a:r>
              <a:rPr lang="en-US" sz="2800" b="1" dirty="0">
                <a:sym typeface="Wingdings" panose="05000000000000000000" pitchFamily="2" charset="2"/>
              </a:rPr>
              <a:t>Fish number to 20</a:t>
            </a:r>
            <a:br>
              <a:rPr lang="en-US" sz="2800" b="1" dirty="0">
                <a:sym typeface="Wingdings" panose="05000000000000000000" pitchFamily="2" charset="2"/>
              </a:rPr>
            </a:br>
            <a:r>
              <a:rPr lang="en-US" sz="2800" b="1" dirty="0">
                <a:sym typeface="Wingdings" panose="05000000000000000000" pitchFamily="2" charset="2"/>
              </a:rPr>
              <a:t>Nutrients to “Medium”</a:t>
            </a:r>
            <a:br>
              <a:rPr lang="en-US" sz="2800" b="1" dirty="0">
                <a:sym typeface="Wingdings" panose="05000000000000000000" pitchFamily="2" charset="2"/>
              </a:rPr>
            </a:br>
            <a:r>
              <a:rPr lang="en-US" sz="2800" b="1" dirty="0">
                <a:sym typeface="Wingdings" panose="05000000000000000000" pitchFamily="2" charset="2"/>
              </a:rPr>
              <a:t>Decomposers = on 	</a:t>
            </a:r>
            <a:r>
              <a:rPr lang="en-US" sz="2800" dirty="0">
                <a:sym typeface="Wingdings" panose="05000000000000000000" pitchFamily="2" charset="2"/>
              </a:rPr>
              <a:t>(checked)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ym typeface="Wingdings" panose="05000000000000000000" pitchFamily="2" charset="2"/>
              </a:rPr>
              <a:t>Hit “Set Up”, then “Run”. </a:t>
            </a:r>
            <a:r>
              <a:rPr lang="en-US" sz="3200" b="1" dirty="0">
                <a:sym typeface="Wingdings" panose="05000000000000000000" pitchFamily="2" charset="2"/>
              </a:rPr>
              <a:t>What happened to the top graph?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8127-5DF4-714C-9C2D-6A4C1011A34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10EF59-1DA1-48B3-9EBE-862ED18E9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325" y="194134"/>
            <a:ext cx="4638675" cy="64293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C8668D-4188-4626-8707-041A4D4D7CAF}"/>
              </a:ext>
            </a:extLst>
          </p:cNvPr>
          <p:cNvSpPr txBox="1"/>
          <p:nvPr/>
        </p:nvSpPr>
        <p:spPr>
          <a:xfrm>
            <a:off x="0" y="96169"/>
            <a:ext cx="4797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Reading the Graphs</a:t>
            </a:r>
            <a:endParaRPr lang="en-US" sz="4000" dirty="0">
              <a:solidFill>
                <a:srgbClr val="FF0000"/>
              </a:solidFill>
              <a:latin typeface="Stencil" pitchFamily="8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3E898D-92AC-4F16-AD8D-E7946B2E28C6}"/>
              </a:ext>
            </a:extLst>
          </p:cNvPr>
          <p:cNvSpPr/>
          <p:nvPr/>
        </p:nvSpPr>
        <p:spPr>
          <a:xfrm>
            <a:off x="4505325" y="3555999"/>
            <a:ext cx="4638675" cy="3165475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D9A157-B27A-4BE2-B4AA-042F7277AF0B}"/>
              </a:ext>
            </a:extLst>
          </p:cNvPr>
          <p:cNvSpPr/>
          <p:nvPr/>
        </p:nvSpPr>
        <p:spPr>
          <a:xfrm>
            <a:off x="4505325" y="292559"/>
            <a:ext cx="4524376" cy="3165475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2BFA9F-3BC0-45DE-97BF-DF2EC70324CB}"/>
              </a:ext>
            </a:extLst>
          </p:cNvPr>
          <p:cNvSpPr/>
          <p:nvPr/>
        </p:nvSpPr>
        <p:spPr>
          <a:xfrm>
            <a:off x="6915150" y="2250281"/>
            <a:ext cx="723900" cy="47148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087621-97C1-4AD4-AF24-1EC2B853E95F}"/>
              </a:ext>
            </a:extLst>
          </p:cNvPr>
          <p:cNvSpPr/>
          <p:nvPr/>
        </p:nvSpPr>
        <p:spPr>
          <a:xfrm>
            <a:off x="4567237" y="902020"/>
            <a:ext cx="619126" cy="109823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5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24578"/>
            <a:ext cx="439102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ym typeface="Wingdings" panose="05000000000000000000" pitchFamily="2" charset="2"/>
              </a:rPr>
              <a:t>What is the </a:t>
            </a:r>
            <a:r>
              <a:rPr lang="en-US" sz="3600" b="1" dirty="0">
                <a:sym typeface="Wingdings" panose="05000000000000000000" pitchFamily="2" charset="2"/>
              </a:rPr>
              <a:t>top </a:t>
            </a:r>
            <a:r>
              <a:rPr lang="en-US" sz="3600" dirty="0">
                <a:sym typeface="Wingdings" panose="05000000000000000000" pitchFamily="2" charset="2"/>
              </a:rPr>
              <a:t>graph about?</a:t>
            </a:r>
            <a:br>
              <a:rPr lang="en-US" sz="3600" dirty="0">
                <a:sym typeface="Wingdings" panose="05000000000000000000" pitchFamily="2" charset="2"/>
              </a:rPr>
            </a:br>
            <a:r>
              <a:rPr lang="en-US" sz="3600" dirty="0">
                <a:sym typeface="Wingdings" panose="05000000000000000000" pitchFamily="2" charset="2"/>
              </a:rPr>
              <a:t>(Hint: Look at the title!)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ym typeface="Wingdings" panose="05000000000000000000" pitchFamily="2" charset="2"/>
              </a:rPr>
              <a:t>What are the lines on the graph?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ym typeface="Wingdings" panose="05000000000000000000" pitchFamily="2" charset="2"/>
              </a:rPr>
              <a:t>How are the lines measured?</a:t>
            </a:r>
            <a:br>
              <a:rPr lang="en-US" sz="3600" dirty="0">
                <a:sym typeface="Wingdings" panose="05000000000000000000" pitchFamily="2" charset="2"/>
              </a:rPr>
            </a:br>
            <a:r>
              <a:rPr lang="en-US" sz="3600" dirty="0">
                <a:sym typeface="Wingdings" panose="05000000000000000000" pitchFamily="2" charset="2"/>
              </a:rPr>
              <a:t>(Hint: Look at circled axes!)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8127-5DF4-714C-9C2D-6A4C1011A34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10EF59-1DA1-48B3-9EBE-862ED18E9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325" y="194134"/>
            <a:ext cx="4638675" cy="64293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C8668D-4188-4626-8707-041A4D4D7CAF}"/>
              </a:ext>
            </a:extLst>
          </p:cNvPr>
          <p:cNvSpPr txBox="1"/>
          <p:nvPr/>
        </p:nvSpPr>
        <p:spPr>
          <a:xfrm>
            <a:off x="0" y="96169"/>
            <a:ext cx="4797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Reading the Graphs</a:t>
            </a:r>
            <a:endParaRPr lang="en-US" sz="4000" dirty="0">
              <a:solidFill>
                <a:srgbClr val="FF0000"/>
              </a:solidFill>
              <a:latin typeface="Stencil" pitchFamily="8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3E898D-92AC-4F16-AD8D-E7946B2E28C6}"/>
              </a:ext>
            </a:extLst>
          </p:cNvPr>
          <p:cNvSpPr/>
          <p:nvPr/>
        </p:nvSpPr>
        <p:spPr>
          <a:xfrm>
            <a:off x="4505324" y="263525"/>
            <a:ext cx="4638675" cy="3165475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D9A157-B27A-4BE2-B4AA-042F7277AF0B}"/>
              </a:ext>
            </a:extLst>
          </p:cNvPr>
          <p:cNvSpPr/>
          <p:nvPr/>
        </p:nvSpPr>
        <p:spPr>
          <a:xfrm>
            <a:off x="4562473" y="3526965"/>
            <a:ext cx="4524376" cy="299131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2BFA9F-3BC0-45DE-97BF-DF2EC70324CB}"/>
              </a:ext>
            </a:extLst>
          </p:cNvPr>
          <p:cNvSpPr/>
          <p:nvPr/>
        </p:nvSpPr>
        <p:spPr>
          <a:xfrm>
            <a:off x="7029450" y="5436393"/>
            <a:ext cx="590550" cy="47148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087621-97C1-4AD4-AF24-1EC2B853E95F}"/>
              </a:ext>
            </a:extLst>
          </p:cNvPr>
          <p:cNvSpPr/>
          <p:nvPr/>
        </p:nvSpPr>
        <p:spPr>
          <a:xfrm>
            <a:off x="4645893" y="4137185"/>
            <a:ext cx="619126" cy="109823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95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8127-5DF4-714C-9C2D-6A4C1011A34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10EF59-1DA1-48B3-9EBE-862ED18E9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325" y="194134"/>
            <a:ext cx="4638675" cy="64293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C8668D-4188-4626-8707-041A4D4D7CAF}"/>
              </a:ext>
            </a:extLst>
          </p:cNvPr>
          <p:cNvSpPr txBox="1"/>
          <p:nvPr/>
        </p:nvSpPr>
        <p:spPr>
          <a:xfrm>
            <a:off x="0" y="96169"/>
            <a:ext cx="4797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Reading the Graphs</a:t>
            </a:r>
            <a:endParaRPr lang="en-US" sz="4000" dirty="0">
              <a:solidFill>
                <a:srgbClr val="FF0000"/>
              </a:solidFill>
              <a:latin typeface="Stencil" pitchFamily="8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3E898D-92AC-4F16-AD8D-E7946B2E28C6}"/>
              </a:ext>
            </a:extLst>
          </p:cNvPr>
          <p:cNvSpPr/>
          <p:nvPr/>
        </p:nvSpPr>
        <p:spPr>
          <a:xfrm>
            <a:off x="4505324" y="263525"/>
            <a:ext cx="4638675" cy="3165475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D9A157-B27A-4BE2-B4AA-042F7277AF0B}"/>
              </a:ext>
            </a:extLst>
          </p:cNvPr>
          <p:cNvSpPr/>
          <p:nvPr/>
        </p:nvSpPr>
        <p:spPr>
          <a:xfrm>
            <a:off x="4562473" y="3526965"/>
            <a:ext cx="4524376" cy="299131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2BFA9F-3BC0-45DE-97BF-DF2EC70324CB}"/>
              </a:ext>
            </a:extLst>
          </p:cNvPr>
          <p:cNvSpPr/>
          <p:nvPr/>
        </p:nvSpPr>
        <p:spPr>
          <a:xfrm>
            <a:off x="7029450" y="5436393"/>
            <a:ext cx="590550" cy="47148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087621-97C1-4AD4-AF24-1EC2B853E95F}"/>
              </a:ext>
            </a:extLst>
          </p:cNvPr>
          <p:cNvSpPr/>
          <p:nvPr/>
        </p:nvSpPr>
        <p:spPr>
          <a:xfrm>
            <a:off x="4645893" y="4137185"/>
            <a:ext cx="619126" cy="109823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F480E9-2855-442C-B54B-C3B0EAB09659}"/>
              </a:ext>
            </a:extLst>
          </p:cNvPr>
          <p:cNvSpPr txBox="1"/>
          <p:nvPr/>
        </p:nvSpPr>
        <p:spPr>
          <a:xfrm>
            <a:off x="-1" y="824578"/>
            <a:ext cx="452437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ym typeface="Wingdings" panose="05000000000000000000" pitchFamily="2" charset="2"/>
              </a:rPr>
              <a:t>Go back to the simulation.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ym typeface="Wingdings" panose="05000000000000000000" pitchFamily="2" charset="2"/>
              </a:rPr>
              <a:t>In the sliders, set </a:t>
            </a:r>
            <a:r>
              <a:rPr lang="en-US" sz="2800" b="1" dirty="0">
                <a:sym typeface="Wingdings" panose="05000000000000000000" pitchFamily="2" charset="2"/>
              </a:rPr>
              <a:t>Algae to 100</a:t>
            </a:r>
            <a:br>
              <a:rPr lang="en-US" sz="2800" b="1" dirty="0">
                <a:sym typeface="Wingdings" panose="05000000000000000000" pitchFamily="2" charset="2"/>
              </a:rPr>
            </a:br>
            <a:r>
              <a:rPr lang="en-US" sz="2800" b="1" dirty="0">
                <a:sym typeface="Wingdings" panose="05000000000000000000" pitchFamily="2" charset="2"/>
              </a:rPr>
              <a:t>Fish number to 20</a:t>
            </a:r>
            <a:br>
              <a:rPr lang="en-US" sz="2800" b="1" dirty="0">
                <a:sym typeface="Wingdings" panose="05000000000000000000" pitchFamily="2" charset="2"/>
              </a:rPr>
            </a:br>
            <a:r>
              <a:rPr lang="en-US" sz="2800" b="1" dirty="0">
                <a:sym typeface="Wingdings" panose="05000000000000000000" pitchFamily="2" charset="2"/>
              </a:rPr>
              <a:t>Nutrients to “Medium”</a:t>
            </a:r>
            <a:br>
              <a:rPr lang="en-US" sz="2800" b="1" dirty="0">
                <a:sym typeface="Wingdings" panose="05000000000000000000" pitchFamily="2" charset="2"/>
              </a:rPr>
            </a:br>
            <a:r>
              <a:rPr lang="en-US" sz="2800" b="1" dirty="0">
                <a:sym typeface="Wingdings" panose="05000000000000000000" pitchFamily="2" charset="2"/>
              </a:rPr>
              <a:t>Decomposers = on 	</a:t>
            </a:r>
            <a:r>
              <a:rPr lang="en-US" sz="2800" dirty="0">
                <a:sym typeface="Wingdings" panose="05000000000000000000" pitchFamily="2" charset="2"/>
              </a:rPr>
              <a:t>(checked)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ym typeface="Wingdings" panose="05000000000000000000" pitchFamily="2" charset="2"/>
              </a:rPr>
              <a:t>Hit “Set Up”, then “Run”. </a:t>
            </a:r>
            <a:r>
              <a:rPr lang="en-US" sz="3200" b="1" dirty="0">
                <a:sym typeface="Wingdings" panose="05000000000000000000" pitchFamily="2" charset="2"/>
              </a:rPr>
              <a:t>What happened to the top graph?</a:t>
            </a:r>
          </a:p>
        </p:txBody>
      </p:sp>
    </p:spTree>
    <p:extLst>
      <p:ext uri="{BB962C8B-B14F-4D97-AF65-F5344CB8AC3E}">
        <p14:creationId xmlns:p14="http://schemas.microsoft.com/office/powerpoint/2010/main" val="1987154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7998" y="370929"/>
            <a:ext cx="5744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2"/>
                </a:solidFill>
              </a:rPr>
              <a:t>Simulation Discussion</a:t>
            </a:r>
            <a:endParaRPr lang="en-US" sz="4800" dirty="0">
              <a:solidFill>
                <a:srgbClr val="FF0000"/>
              </a:solidFill>
              <a:latin typeface="Stencil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000" y="1740456"/>
            <a:ext cx="8470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ym typeface="Wingdings" panose="05000000000000000000" pitchFamily="2" charset="2"/>
              </a:rPr>
              <a:t>What did you notice?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sym typeface="Wingdings" panose="05000000000000000000" pitchFamily="2" charset="2"/>
              </a:rPr>
              <a:t>What do you wonder about?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3600" dirty="0">
              <a:sym typeface="Wingdings" panose="05000000000000000000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8127-5DF4-714C-9C2D-6A4C1011A34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76295D-EDBF-1C4C-AB25-8F82D955C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360" y="3989354"/>
            <a:ext cx="5882640" cy="2549558"/>
          </a:xfrm>
          <a:prstGeom prst="rect">
            <a:avLst/>
          </a:prstGeom>
        </p:spPr>
      </p:pic>
      <p:pic>
        <p:nvPicPr>
          <p:cNvPr id="8" name="Picture 7" descr="A picture containing text, toy, doll&#10;&#10;Description automatically generated">
            <a:extLst>
              <a:ext uri="{FF2B5EF4-FFF2-40B4-BE49-F238E27FC236}">
                <a16:creationId xmlns:a16="http://schemas.microsoft.com/office/drawing/2014/main" id="{1E97E49F-7C28-0645-93C5-6F0444B4B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18557" cy="151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5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0690" y="74773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00000"/>
                </a:solidFill>
              </a:rPr>
              <a:t>BEFORE YOU 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873" y="1876631"/>
            <a:ext cx="4717927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one thing that you learned from the simulation?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8127-5DF4-714C-9C2D-6A4C1011A34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8600" y="747730"/>
            <a:ext cx="3298371" cy="5411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 dirty="0"/>
              <a:t>Complete the </a:t>
            </a:r>
            <a:r>
              <a:rPr lang="en-US" sz="2800" b="1" u="sng" dirty="0"/>
              <a:t>BEFORE YOU GO </a:t>
            </a:r>
            <a:r>
              <a:rPr lang="en-US" sz="2800" dirty="0"/>
              <a:t>questions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286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0690" y="74773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00000"/>
                </a:solidFill>
              </a:rPr>
              <a:t>STOP &amp; THINK!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873" y="1876631"/>
            <a:ext cx="4717927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Have you ever heard the word “simulation”?</a:t>
            </a:r>
          </a:p>
          <a:p>
            <a:pPr marL="0" indent="0">
              <a:buNone/>
            </a:pPr>
            <a:r>
              <a:rPr lang="en-US" dirty="0"/>
              <a:t>What do you think a simulation 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8127-5DF4-714C-9C2D-6A4C1011A34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8600" y="747730"/>
            <a:ext cx="3298371" cy="54119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800" dirty="0"/>
              <a:t>Grab handout 2 and put your name and information on the top of the first page. </a:t>
            </a:r>
          </a:p>
          <a:p>
            <a:pPr>
              <a:buFont typeface="Wingdings" charset="2"/>
              <a:buChar char="Ø"/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Complete the </a:t>
            </a:r>
            <a:r>
              <a:rPr lang="en-US" sz="2800" b="1" u="sng" dirty="0"/>
              <a:t>STOP &amp; THINK! </a:t>
            </a:r>
            <a:r>
              <a:rPr lang="en-US" sz="2800" dirty="0"/>
              <a:t>question on the first page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9489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8111" y="207636"/>
            <a:ext cx="8669060" cy="1259920"/>
          </a:xfrm>
          <a:prstGeom prst="roundRect">
            <a:avLst/>
          </a:prstGeom>
          <a:solidFill>
            <a:schemeClr val="accent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en-US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+mj-lt"/>
                <a:ea typeface="ＭＳ Ｐゴシック" charset="-128"/>
              </a:rPr>
              <a:t>Let’</a:t>
            </a:r>
            <a:r>
              <a:rPr lang="en-US" altLang="ja-JP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+mj-lt"/>
              </a:rPr>
              <a:t>s use </a:t>
            </a:r>
            <a:r>
              <a:rPr lang="en-US" altLang="ja-JP" sz="3200" u="sn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+mj-lt"/>
              </a:rPr>
              <a:t>evidence</a:t>
            </a:r>
            <a:r>
              <a:rPr lang="en-US" altLang="ja-JP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+mj-lt"/>
              </a:rPr>
              <a:t> to figure out why</a:t>
            </a:r>
            <a:br>
              <a:rPr lang="en-US" altLang="ja-JP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+mj-lt"/>
              </a:rPr>
            </a:br>
            <a:r>
              <a:rPr lang="en-US" altLang="ja-JP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+mj-lt"/>
              </a:rPr>
              <a:t>the fish are suffocating.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latin typeface="+mj-lt"/>
              <a:ea typeface="ＭＳ Ｐゴシック" charset="-128"/>
            </a:endParaRPr>
          </a:p>
        </p:txBody>
      </p:sp>
      <p:sp>
        <p:nvSpPr>
          <p:cNvPr id="1843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AF6176B-6E6E-4C04-883E-B5A14C2ED00F}" type="slidenum">
              <a:rPr lang="en-US" altLang="en-US" smtClean="0">
                <a:latin typeface="Arial" charset="0"/>
              </a:rPr>
              <a:pPr/>
              <a:t>20</a:t>
            </a:fld>
            <a:endParaRPr lang="en-US" altLang="en-US" dirty="0">
              <a:latin typeface="Arial" charset="0"/>
            </a:endParaRP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>
            <a:off x="0" y="2929469"/>
            <a:ext cx="9144000" cy="31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hlinkClick r:id="" action="ppaction://noaction"/>
          </p:cNvPr>
          <p:cNvSpPr txBox="1"/>
          <p:nvPr/>
        </p:nvSpPr>
        <p:spPr>
          <a:xfrm>
            <a:off x="547686" y="3146764"/>
            <a:ext cx="2357437" cy="5222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Evidence 1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3389664" y="2961027"/>
            <a:ext cx="0" cy="3896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hlinkClick r:id="" action="ppaction://noaction"/>
          </p:cNvPr>
          <p:cNvSpPr txBox="1"/>
          <p:nvPr/>
        </p:nvSpPr>
        <p:spPr>
          <a:xfrm>
            <a:off x="3621087" y="3139872"/>
            <a:ext cx="2359025" cy="52387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Evidence 2</a:t>
            </a:r>
          </a:p>
        </p:txBody>
      </p:sp>
      <p:sp>
        <p:nvSpPr>
          <p:cNvPr id="28" name="TextBox 27">
            <a:hlinkClick r:id="" action="ppaction://noaction"/>
          </p:cNvPr>
          <p:cNvSpPr txBox="1"/>
          <p:nvPr/>
        </p:nvSpPr>
        <p:spPr>
          <a:xfrm>
            <a:off x="6431397" y="3146751"/>
            <a:ext cx="2357437" cy="52228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chemeClr val="bg1"/>
                </a:solidFill>
                <a:latin typeface="Palatino Linotype" panose="02040502050505030304" pitchFamily="18" charset="0"/>
              </a:rPr>
              <a:t>Evidence 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8111" y="1470610"/>
            <a:ext cx="885305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Discuss </a:t>
            </a:r>
            <a:r>
              <a:rPr lang="en-US" sz="2800" u="sng" dirty="0">
                <a:solidFill>
                  <a:srgbClr val="0000FF"/>
                </a:solidFill>
              </a:rPr>
              <a:t>ALL</a:t>
            </a:r>
            <a:r>
              <a:rPr lang="en-US" sz="2400" dirty="0"/>
              <a:t> the evidence pieces in pairs and answer the questions individually. </a:t>
            </a:r>
          </a:p>
        </p:txBody>
      </p:sp>
      <p:cxnSp>
        <p:nvCxnSpPr>
          <p:cNvPr id="33" name="Straight Connector 32"/>
          <p:cNvCxnSpPr>
            <a:cxnSpLocks/>
          </p:cNvCxnSpPr>
          <p:nvPr/>
        </p:nvCxnSpPr>
        <p:spPr>
          <a:xfrm flipH="1">
            <a:off x="6191957" y="2931368"/>
            <a:ext cx="16932" cy="3926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BD19D28-CBAC-459F-A22E-988F627FB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50" y="5519651"/>
            <a:ext cx="2313691" cy="11482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096909-03C9-4350-A7A0-B36311A08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86" y="3801311"/>
            <a:ext cx="2339620" cy="1586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9D4244-E3BB-4CD1-A569-7B3A068BF3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3414" y="3842592"/>
            <a:ext cx="2254369" cy="126201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147BCE-4A8C-4F40-B9A0-598E694915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0593" y="3854762"/>
            <a:ext cx="2018814" cy="24256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A16738-441F-4384-BE82-2003661C83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8095" y="5240832"/>
            <a:ext cx="1393085" cy="143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14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32F620-D2DB-48A7-93A9-F3C50362B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958" y="436964"/>
            <a:ext cx="7353300" cy="54102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390442-6718-46C2-B74D-1E3BBF2C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8127-5DF4-714C-9C2D-6A4C1011A34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8E86D-9837-452D-8483-3FC3A9ACE5F6}"/>
              </a:ext>
            </a:extLst>
          </p:cNvPr>
          <p:cNvSpPr txBox="1"/>
          <p:nvPr/>
        </p:nvSpPr>
        <p:spPr>
          <a:xfrm>
            <a:off x="14423" y="2903973"/>
            <a:ext cx="233557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Water flows in through the mouth, bringing in the dissolved air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34BFA-7BC1-474B-95FC-3493535994A7}"/>
              </a:ext>
            </a:extLst>
          </p:cNvPr>
          <p:cNvSpPr txBox="1"/>
          <p:nvPr/>
        </p:nvSpPr>
        <p:spPr>
          <a:xfrm>
            <a:off x="442452" y="1104564"/>
            <a:ext cx="166582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Gill flap – a flap that protects the gills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DF276D-1D3E-4767-A23A-87569E71DFC4}"/>
              </a:ext>
            </a:extLst>
          </p:cNvPr>
          <p:cNvSpPr txBox="1"/>
          <p:nvPr/>
        </p:nvSpPr>
        <p:spPr>
          <a:xfrm>
            <a:off x="6331292" y="1374615"/>
            <a:ext cx="281270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Blood vessel – once the gills separate the dissolved air it goes into the blood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6024B5-8162-400D-B66A-E642F0C24B4A}"/>
              </a:ext>
            </a:extLst>
          </p:cNvPr>
          <p:cNvSpPr txBox="1"/>
          <p:nvPr/>
        </p:nvSpPr>
        <p:spPr>
          <a:xfrm>
            <a:off x="3871911" y="5338583"/>
            <a:ext cx="29335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Gill filaments – separate the dissolved air from other substances in the water.</a:t>
            </a:r>
          </a:p>
        </p:txBody>
      </p:sp>
    </p:spTree>
    <p:extLst>
      <p:ext uri="{BB962C8B-B14F-4D97-AF65-F5344CB8AC3E}">
        <p14:creationId xmlns:p14="http://schemas.microsoft.com/office/powerpoint/2010/main" val="2840225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390442-6718-46C2-B74D-1E3BBF2C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8127-5DF4-714C-9C2D-6A4C1011A348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3C060D-D459-4113-9A1A-EDF990956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90" y="1269243"/>
            <a:ext cx="8210689" cy="407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041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390442-6718-46C2-B74D-1E3BBF2C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8127-5DF4-714C-9C2D-6A4C1011A348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3F682F-3132-4B75-92B7-47D408E5D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80" y="2073571"/>
            <a:ext cx="4825055" cy="270110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EBA38F-6758-438D-B635-2E966AF16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3003" y="1981226"/>
            <a:ext cx="2795617" cy="288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95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390442-6718-46C2-B74D-1E3BBF2C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8127-5DF4-714C-9C2D-6A4C1011A348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41A01B-E038-417A-9843-BDADE661E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749" y="417783"/>
            <a:ext cx="4942501" cy="593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14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7758" y="234491"/>
            <a:ext cx="67024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</a:rPr>
              <a:t>New in MEME: Simulations!</a:t>
            </a:r>
            <a:endParaRPr lang="en-US" sz="4400" dirty="0">
              <a:solidFill>
                <a:srgbClr val="FF0000"/>
              </a:solidFill>
              <a:latin typeface="Stencil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000" y="1088609"/>
            <a:ext cx="8927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We have a new kind of resource in our library today! A </a:t>
            </a:r>
            <a:r>
              <a:rPr lang="en-US" sz="3600" b="1" dirty="0"/>
              <a:t>simulation</a:t>
            </a:r>
            <a:r>
              <a:rPr lang="en-US" sz="3600" dirty="0"/>
              <a:t>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B9D8127-5DF4-714C-9C2D-6A4C1011A34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4D6A27-5BA7-4C38-9354-3EF56AD37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71" y="2866328"/>
            <a:ext cx="8134109" cy="3405469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46024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7758" y="234491"/>
            <a:ext cx="67024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</a:rPr>
              <a:t>New in MEME: Simulations!</a:t>
            </a:r>
            <a:endParaRPr lang="en-US" sz="4400" dirty="0">
              <a:solidFill>
                <a:srgbClr val="FF0000"/>
              </a:solidFill>
              <a:latin typeface="Stencil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000" y="1088609"/>
            <a:ext cx="892799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What are simulations?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How can simulations help us understand what is happening to the fish?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Do scientists use simulations too?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B9D8127-5DF4-714C-9C2D-6A4C1011A34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4D6A27-5BA7-4C38-9354-3EF56AD37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872" y="4006718"/>
            <a:ext cx="6048255" cy="2532194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42110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ED5D-9DAB-DD4F-9DE7-11470FF54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1991032"/>
            <a:ext cx="7772400" cy="3777943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</a:rPr>
              <a:t>What’s in the simulation?</a:t>
            </a:r>
            <a:br>
              <a:rPr lang="en-US" sz="6000" dirty="0">
                <a:solidFill>
                  <a:schemeClr val="tx2"/>
                </a:solidFill>
              </a:rPr>
            </a:br>
            <a:r>
              <a:rPr lang="en-US" sz="6000" dirty="0">
                <a:solidFill>
                  <a:schemeClr val="tx2"/>
                </a:solidFill>
              </a:rPr>
              <a:t>How can we</a:t>
            </a:r>
            <a:br>
              <a:rPr lang="en-US" sz="6000" dirty="0">
                <a:solidFill>
                  <a:schemeClr val="tx2"/>
                </a:solidFill>
              </a:rPr>
            </a:br>
            <a:r>
              <a:rPr lang="en-US" sz="6000" dirty="0">
                <a:solidFill>
                  <a:schemeClr val="tx2"/>
                </a:solidFill>
              </a:rPr>
              <a:t>make it run?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DDE0D-7ED6-A245-87EF-2619EF82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8127-5DF4-714C-9C2D-6A4C1011A34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02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7758" y="234491"/>
            <a:ext cx="61656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</a:rPr>
              <a:t>What’s in the simulation?</a:t>
            </a:r>
            <a:endParaRPr lang="en-US" sz="4400" dirty="0">
              <a:solidFill>
                <a:srgbClr val="FF0000"/>
              </a:solidFill>
              <a:latin typeface="Stencil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001" y="1088609"/>
            <a:ext cx="847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ym typeface="Wingdings" panose="05000000000000000000" pitchFamily="2" charset="2"/>
              </a:rPr>
              <a:t>If you want to learn some things about the simulations, you can click “Assumptions”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8127-5DF4-714C-9C2D-6A4C1011A34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5B99FD-0887-4AC1-8AD7-B5192D11B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2558"/>
            <a:ext cx="9144000" cy="397544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4CFB9B0-0648-4216-B10F-028DC387877B}"/>
              </a:ext>
            </a:extLst>
          </p:cNvPr>
          <p:cNvSpPr/>
          <p:nvPr/>
        </p:nvSpPr>
        <p:spPr>
          <a:xfrm rot="10800000">
            <a:off x="1924089" y="3247955"/>
            <a:ext cx="1976284" cy="81116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320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7758" y="234491"/>
            <a:ext cx="61656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</a:rPr>
              <a:t>What’s in the simulation?</a:t>
            </a:r>
            <a:endParaRPr lang="en-US" sz="4400" dirty="0">
              <a:solidFill>
                <a:srgbClr val="FF0000"/>
              </a:solidFill>
              <a:latin typeface="Stencil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001" y="1088609"/>
            <a:ext cx="847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ym typeface="Wingdings" panose="05000000000000000000" pitchFamily="2" charset="2"/>
              </a:rPr>
              <a:t>You can try running the simulation with lots of different conditions. You can change all of the green boxes.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8127-5DF4-714C-9C2D-6A4C1011A34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5B99FD-0887-4AC1-8AD7-B5192D11B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2558"/>
            <a:ext cx="9144000" cy="397544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4CFB9B0-0648-4216-B10F-028DC387877B}"/>
              </a:ext>
            </a:extLst>
          </p:cNvPr>
          <p:cNvSpPr/>
          <p:nvPr/>
        </p:nvSpPr>
        <p:spPr>
          <a:xfrm rot="10800000">
            <a:off x="1924091" y="4464697"/>
            <a:ext cx="1976284" cy="81116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96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7758" y="234491"/>
            <a:ext cx="61656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</a:rPr>
              <a:t>What’s in the simulation?</a:t>
            </a:r>
            <a:endParaRPr lang="en-US" sz="4400" dirty="0">
              <a:solidFill>
                <a:srgbClr val="FF0000"/>
              </a:solidFill>
              <a:latin typeface="Stencil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001" y="1088609"/>
            <a:ext cx="847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ym typeface="Wingdings" panose="05000000000000000000" pitchFamily="2" charset="2"/>
              </a:rPr>
              <a:t>Make sure that after you make all of your changes, you click “Set Up”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8127-5DF4-714C-9C2D-6A4C1011A34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5B99FD-0887-4AC1-8AD7-B5192D11B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2558"/>
            <a:ext cx="9144000" cy="397544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4CFB9B0-0648-4216-B10F-028DC387877B}"/>
              </a:ext>
            </a:extLst>
          </p:cNvPr>
          <p:cNvSpPr/>
          <p:nvPr/>
        </p:nvSpPr>
        <p:spPr>
          <a:xfrm rot="10800000">
            <a:off x="1038265" y="3553523"/>
            <a:ext cx="1976284" cy="81116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7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7758" y="234491"/>
            <a:ext cx="61656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</a:rPr>
              <a:t>What’s in the simulation?</a:t>
            </a:r>
            <a:endParaRPr lang="en-US" sz="4400" dirty="0">
              <a:solidFill>
                <a:srgbClr val="FF0000"/>
              </a:solidFill>
              <a:latin typeface="Stencil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6001" y="1088609"/>
            <a:ext cx="8470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ym typeface="Wingdings" panose="05000000000000000000" pitchFamily="2" charset="2"/>
              </a:rPr>
              <a:t>Then it will look more like a pond!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sym typeface="Wingdings" panose="05000000000000000000" pitchFamily="2" charset="2"/>
              </a:rPr>
              <a:t>After, you can press “Go/Stop” to run the simulation (or stop it!)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8127-5DF4-714C-9C2D-6A4C1011A34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7D3FE9-32A0-4298-907B-34829BE1B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3891"/>
            <a:ext cx="9144000" cy="4004109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355AB1D-8E7A-4DC9-AD07-F39D4D590602}"/>
              </a:ext>
            </a:extLst>
          </p:cNvPr>
          <p:cNvSpPr/>
          <p:nvPr/>
        </p:nvSpPr>
        <p:spPr>
          <a:xfrm rot="10800000">
            <a:off x="1897205" y="3529120"/>
            <a:ext cx="1976284" cy="81116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20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15797</TotalTime>
  <Words>1217</Words>
  <Application>Microsoft Macintosh PowerPoint</Application>
  <PresentationFormat>On-screen Show (4:3)</PresentationFormat>
  <Paragraphs>146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Palatino Linotype</vt:lpstr>
      <vt:lpstr>Stencil</vt:lpstr>
      <vt:lpstr>Wingdings</vt:lpstr>
      <vt:lpstr>Office Theme</vt:lpstr>
      <vt:lpstr>PowerPoint Presentation</vt:lpstr>
      <vt:lpstr>STOP &amp; THINK!</vt:lpstr>
      <vt:lpstr>PowerPoint Presentation</vt:lpstr>
      <vt:lpstr>PowerPoint Presentation</vt:lpstr>
      <vt:lpstr>What’s in the simulation? How can we make it run?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Reading the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BEFORE YOU GO</vt:lpstr>
      <vt:lpstr>Let’s use evidence to figure out why the fish are suffocating.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Mike Dianovsky</dc:creator>
  <cp:lastModifiedBy>Danielle Murphy</cp:lastModifiedBy>
  <cp:revision>249</cp:revision>
  <dcterms:created xsi:type="dcterms:W3CDTF">2013-01-03T16:21:51Z</dcterms:created>
  <dcterms:modified xsi:type="dcterms:W3CDTF">2021-12-20T21:07:36Z</dcterms:modified>
</cp:coreProperties>
</file>