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209"/>
  </p:normalViewPr>
  <p:slideViewPr>
    <p:cSldViewPr snapToGrid="0">
      <p:cViewPr varScale="1">
        <p:scale>
          <a:sx n="105" d="100"/>
          <a:sy n="105" d="100"/>
        </p:scale>
        <p:origin x="1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babdf62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200" b="1" dirty="0">
                <a:solidFill>
                  <a:schemeClr val="dk1"/>
                </a:solidFill>
                <a:latin typeface="Calibri"/>
                <a:ea typeface="Calibri"/>
                <a:cs typeface="Calibri"/>
                <a:sym typeface="Calibri"/>
              </a:rPr>
              <a:t>Day 1 Outline</a:t>
            </a:r>
            <a:endParaRPr sz="1200" u="sng" dirty="0">
              <a:latin typeface="Calibri"/>
              <a:ea typeface="Calibri"/>
              <a:cs typeface="Calibri"/>
              <a:sym typeface="Calibri"/>
            </a:endParaRPr>
          </a:p>
          <a:p>
            <a:pPr marL="0" lvl="0" indent="0" algn="l" rtl="0">
              <a:lnSpc>
                <a:spcPct val="100000"/>
              </a:lnSpc>
              <a:spcBef>
                <a:spcPts val="0"/>
              </a:spcBef>
              <a:spcAft>
                <a:spcPts val="0"/>
              </a:spcAft>
              <a:buSzPts val="1400"/>
              <a:buNone/>
            </a:pPr>
            <a:endParaRPr sz="1200" b="1" dirty="0">
              <a:latin typeface="Calibri"/>
              <a:ea typeface="Calibri"/>
              <a:cs typeface="Calibri"/>
              <a:sym typeface="Calibri"/>
            </a:endParaRPr>
          </a:p>
          <a:p>
            <a:pPr marL="0" lvl="0" indent="0" algn="l" rtl="0">
              <a:lnSpc>
                <a:spcPct val="100000"/>
              </a:lnSpc>
              <a:spcBef>
                <a:spcPts val="0"/>
              </a:spcBef>
              <a:spcAft>
                <a:spcPts val="0"/>
              </a:spcAft>
              <a:buSzPts val="1400"/>
              <a:buNone/>
            </a:pPr>
            <a:r>
              <a:rPr lang="en" sz="1200" u="sng" dirty="0">
                <a:latin typeface="Calibri"/>
                <a:ea typeface="Calibri"/>
                <a:cs typeface="Calibri"/>
                <a:sym typeface="Calibri"/>
              </a:rPr>
              <a:t>Activities-</a:t>
            </a:r>
            <a:endParaRPr dirty="0"/>
          </a:p>
          <a:p>
            <a:pPr marL="457200" lvl="0" indent="-381000" algn="l" rtl="0">
              <a:lnSpc>
                <a:spcPct val="100000"/>
              </a:lnSpc>
              <a:spcBef>
                <a:spcPts val="0"/>
              </a:spcBef>
              <a:spcAft>
                <a:spcPts val="0"/>
              </a:spcAft>
              <a:buSzPts val="2400"/>
              <a:buFont typeface="Calibri"/>
              <a:buChar char="-"/>
            </a:pPr>
            <a:r>
              <a:rPr lang="en" sz="1200" dirty="0">
                <a:latin typeface="Calibri"/>
                <a:ea typeface="Calibri"/>
                <a:cs typeface="Calibri"/>
                <a:sym typeface="Calibri"/>
              </a:rPr>
              <a:t>Study evidence in stations to learn about decomposers (35m)</a:t>
            </a:r>
            <a:endParaRPr dirty="0"/>
          </a:p>
          <a:p>
            <a:pPr marL="457200" lvl="0" indent="-381000" algn="l" rtl="0">
              <a:lnSpc>
                <a:spcPct val="100000"/>
              </a:lnSpc>
              <a:spcBef>
                <a:spcPts val="0"/>
              </a:spcBef>
              <a:spcAft>
                <a:spcPts val="0"/>
              </a:spcAft>
              <a:buSzPts val="2400"/>
              <a:buFont typeface="Calibri"/>
              <a:buChar char="-"/>
            </a:pPr>
            <a:r>
              <a:rPr lang="en" sz="1200" dirty="0">
                <a:latin typeface="Calibri"/>
                <a:ea typeface="Calibri"/>
                <a:cs typeface="Calibri"/>
                <a:sym typeface="Calibri"/>
              </a:rPr>
              <a:t>Discuss what we have learned from evidence and what we still don’t know (why does the air go down?). Discuss which evidence needs to be added to MEME (10)</a:t>
            </a:r>
            <a:endParaRPr lang="en" sz="1200" u="sng" dirty="0">
              <a:latin typeface="Calibri"/>
              <a:ea typeface="Calibri"/>
              <a:cs typeface="Calibri"/>
              <a:sym typeface="Calibri"/>
            </a:endParaRPr>
          </a:p>
          <a:p>
            <a:pPr marL="76200" lvl="0" indent="0" algn="l" rtl="0">
              <a:lnSpc>
                <a:spcPct val="100000"/>
              </a:lnSpc>
              <a:spcBef>
                <a:spcPts val="0"/>
              </a:spcBef>
              <a:spcAft>
                <a:spcPts val="0"/>
              </a:spcAft>
              <a:buSzPts val="2400"/>
              <a:buFont typeface="Calibri"/>
              <a:buNone/>
            </a:pPr>
            <a:r>
              <a:rPr lang="en" sz="1200" u="sng" dirty="0">
                <a:latin typeface="Calibri"/>
                <a:ea typeface="Calibri"/>
                <a:cs typeface="Calibri"/>
                <a:sym typeface="Calibri"/>
              </a:rPr>
              <a:t>Content goals</a:t>
            </a:r>
            <a:r>
              <a:rPr lang="en" sz="1200" dirty="0">
                <a:latin typeface="Calibri"/>
                <a:ea typeface="Calibri"/>
                <a:cs typeface="Calibri"/>
                <a:sym typeface="Calibri"/>
              </a:rPr>
              <a:t>- </a:t>
            </a:r>
            <a:endParaRPr dirty="0"/>
          </a:p>
          <a:p>
            <a:pPr marL="457200" lvl="0" indent="-228600" algn="l" rtl="0">
              <a:lnSpc>
                <a:spcPct val="100000"/>
              </a:lnSpc>
              <a:spcBef>
                <a:spcPts val="0"/>
              </a:spcBef>
              <a:spcAft>
                <a:spcPts val="0"/>
              </a:spcAft>
              <a:buSzPts val="1400"/>
              <a:buNone/>
            </a:pPr>
            <a:r>
              <a:rPr lang="en" sz="1200" dirty="0">
                <a:latin typeface="Calibri"/>
                <a:ea typeface="Calibri"/>
                <a:cs typeface="Calibri"/>
                <a:sym typeface="Calibri"/>
              </a:rPr>
              <a:t>- Decomposers use up air when eating dead matter (in this case dead algae)</a:t>
            </a:r>
            <a:endParaRPr dirty="0"/>
          </a:p>
          <a:p>
            <a:pPr marL="457200" lvl="0" indent="-228600" algn="l" rtl="0">
              <a:lnSpc>
                <a:spcPct val="100000"/>
              </a:lnSpc>
              <a:spcBef>
                <a:spcPts val="0"/>
              </a:spcBef>
              <a:spcAft>
                <a:spcPts val="0"/>
              </a:spcAft>
              <a:buSzPts val="1400"/>
              <a:buNone/>
            </a:pPr>
            <a:r>
              <a:rPr lang="en" sz="1200" dirty="0">
                <a:latin typeface="Calibri"/>
                <a:ea typeface="Calibri"/>
                <a:cs typeface="Calibri"/>
                <a:sym typeface="Calibri"/>
              </a:rPr>
              <a:t>- Decomposers grow and multiply</a:t>
            </a:r>
            <a:endParaRPr dirty="0"/>
          </a:p>
          <a:p>
            <a:pPr marL="342900" lvl="0" indent="-342900" algn="l" rtl="0">
              <a:lnSpc>
                <a:spcPct val="100000"/>
              </a:lnSpc>
              <a:spcBef>
                <a:spcPts val="0"/>
              </a:spcBef>
              <a:spcAft>
                <a:spcPts val="0"/>
              </a:spcAft>
              <a:buSzPts val="1400"/>
              <a:buFont typeface="Calibri"/>
              <a:buChar char="-"/>
            </a:pPr>
            <a:r>
              <a:rPr lang="en" sz="1200" dirty="0">
                <a:latin typeface="Calibri"/>
                <a:ea typeface="Calibri"/>
                <a:cs typeface="Calibri"/>
                <a:sym typeface="Calibri"/>
              </a:rPr>
              <a:t>Decomposers breathe air just like we do (dissolved air in water decreases)</a:t>
            </a:r>
            <a:endParaRPr sz="1200" dirty="0">
              <a:latin typeface="Calibri"/>
              <a:ea typeface="Calibri"/>
              <a:cs typeface="Calibri"/>
              <a:sym typeface="Calibri"/>
            </a:endParaRPr>
          </a:p>
          <a:p>
            <a:pPr marL="0" lvl="0" indent="0" algn="l" rtl="0">
              <a:lnSpc>
                <a:spcPct val="100000"/>
              </a:lnSpc>
              <a:spcBef>
                <a:spcPts val="0"/>
              </a:spcBef>
              <a:spcAft>
                <a:spcPts val="0"/>
              </a:spcAft>
              <a:buSzPts val="1400"/>
              <a:buNone/>
            </a:pPr>
            <a:r>
              <a:rPr lang="en" sz="1200" u="sng" dirty="0">
                <a:latin typeface="Calibri"/>
                <a:ea typeface="Calibri"/>
                <a:cs typeface="Calibri"/>
                <a:sym typeface="Calibri"/>
              </a:rPr>
              <a:t>Epistemic goals- </a:t>
            </a:r>
            <a:endParaRPr dirty="0"/>
          </a:p>
          <a:p>
            <a:pPr marL="457200" lvl="0" indent="-228600" algn="l" rtl="0">
              <a:lnSpc>
                <a:spcPct val="100000"/>
              </a:lnSpc>
              <a:spcBef>
                <a:spcPts val="0"/>
              </a:spcBef>
              <a:spcAft>
                <a:spcPts val="0"/>
              </a:spcAft>
              <a:buSzPts val="1400"/>
              <a:buNone/>
            </a:pPr>
            <a:r>
              <a:rPr lang="en" sz="1200" dirty="0">
                <a:latin typeface="Calibri"/>
                <a:ea typeface="Calibri"/>
                <a:cs typeface="Calibri"/>
                <a:sym typeface="Calibri"/>
              </a:rPr>
              <a:t>- Evidence and simulations can be used together to develop and test hypotheses.</a:t>
            </a:r>
            <a:endParaRPr sz="1200" dirty="0">
              <a:latin typeface="Calibri"/>
              <a:ea typeface="Calibri"/>
              <a:cs typeface="Calibri"/>
              <a:sym typeface="Calibri"/>
            </a:endParaRPr>
          </a:p>
        </p:txBody>
      </p:sp>
      <p:sp>
        <p:nvSpPr>
          <p:cNvPr id="64" name="Google Shape;64;g6babdf62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babdf627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g6babdf627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b="1"/>
              <a:t>Instruction-</a:t>
            </a:r>
            <a:r>
              <a:rPr lang="en"/>
              <a:t> hold a class discussion about what we think will happen when we leave fruits and vegetables out for a long time. You can give the example of what happens at home when we leave food out or when we don’t eat it quickly enough. Ask what they notice about that. Alternatively, students might bring this up on their own as an example. They will probably talk about food going bad, or moldy, or needing to throw it away.</a:t>
            </a:r>
            <a:endParaRPr/>
          </a:p>
          <a:p>
            <a:pPr marL="0" lvl="0" indent="0" algn="l" rtl="0">
              <a:lnSpc>
                <a:spcPct val="100000"/>
              </a:lnSpc>
              <a:spcBef>
                <a:spcPts val="0"/>
              </a:spcBef>
              <a:spcAft>
                <a:spcPts val="0"/>
              </a:spcAft>
              <a:buSzPts val="1400"/>
              <a:buNone/>
            </a:pPr>
            <a:r>
              <a:rPr lang="en"/>
              <a:t>At this point, there is no need to steer the conversation, see what they come up with on their own from their own experience and prior knowledge. </a:t>
            </a:r>
            <a:endParaRPr/>
          </a:p>
          <a:p>
            <a:pPr marL="0" lvl="0" indent="0" algn="l" rtl="0">
              <a:lnSpc>
                <a:spcPct val="100000"/>
              </a:lnSpc>
              <a:spcBef>
                <a:spcPts val="0"/>
              </a:spcBef>
              <a:spcAft>
                <a:spcPts val="0"/>
              </a:spcAft>
              <a:buSzPts val="1400"/>
              <a:buNone/>
            </a:pPr>
            <a:r>
              <a:rPr lang="en"/>
              <a:t>Remembering the conversation we had yesterday about discussions, see if students can build on each others ideas by asking if anyone has a similar example… whether we agree or disagree… letting the conversation flow. </a:t>
            </a:r>
            <a:endParaRPr/>
          </a:p>
          <a:p>
            <a:pPr marL="0" lvl="0" indent="0" algn="l" rtl="0">
              <a:lnSpc>
                <a:spcPct val="100000"/>
              </a:lnSpc>
              <a:spcBef>
                <a:spcPts val="0"/>
              </a:spcBef>
              <a:spcAft>
                <a:spcPts val="0"/>
              </a:spcAft>
              <a:buSzPts val="1400"/>
              <a:buNone/>
            </a:pPr>
            <a:endParaRPr/>
          </a:p>
        </p:txBody>
      </p:sp>
      <p:sp>
        <p:nvSpPr>
          <p:cNvPr id="71" name="Google Shape;71;g6babdf6272_0_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babdf627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g6babdf627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b="1"/>
              <a:t>Instructions: </a:t>
            </a:r>
            <a:r>
              <a:rPr lang="en"/>
              <a:t>Explain that the goal of this experiment is to see what happens when we leave food out for a week. We also want to know what will happen to food in different conditions… more detail on the next slide.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For your reference- Connection to the pond- the reason we are doing this is to see what happens to the dead matter in the pond, however don’t explain this part yet! They will discover this in lesson 3.</a:t>
            </a:r>
            <a:endParaRPr/>
          </a:p>
        </p:txBody>
      </p:sp>
      <p:sp>
        <p:nvSpPr>
          <p:cNvPr id="81" name="Google Shape;81;g6babdf6272_0_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abdf6272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6babdf6272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b="1" dirty="0"/>
              <a:t>Instructions: </a:t>
            </a:r>
            <a:r>
              <a:rPr lang="en" dirty="0"/>
              <a:t>Part of the goal is to see what happens when we leave food in different conditions. Explain that a condition is a state, such as being hot or cold, wet or dry. The conditions we want to test are air, water, heat, cold and dirt. Read these conditions to students. Then ask them where we can place the baggies to meet each condition. As a class, figure out good places to put them. I a suggestion isn’t feasible, tell them that won’t work.</a:t>
            </a:r>
            <a:endParaRPr dirty="0"/>
          </a:p>
          <a:p>
            <a:pPr marL="0" lvl="0" indent="0" algn="l" rtl="0">
              <a:lnSpc>
                <a:spcPct val="100000"/>
              </a:lnSpc>
              <a:spcBef>
                <a:spcPts val="0"/>
              </a:spcBef>
              <a:spcAft>
                <a:spcPts val="0"/>
              </a:spcAft>
              <a:buSzPts val="1400"/>
              <a:buNone/>
            </a:pPr>
            <a:r>
              <a:rPr lang="en" dirty="0"/>
              <a:t>We expect…</a:t>
            </a:r>
            <a:endParaRPr dirty="0"/>
          </a:p>
          <a:p>
            <a:pPr marL="0" lvl="0" indent="0" algn="l" rtl="0">
              <a:lnSpc>
                <a:spcPct val="100000"/>
              </a:lnSpc>
              <a:spcBef>
                <a:spcPts val="0"/>
              </a:spcBef>
              <a:spcAft>
                <a:spcPts val="0"/>
              </a:spcAft>
              <a:buSzPts val="1400"/>
              <a:buNone/>
            </a:pPr>
            <a:r>
              <a:rPr lang="en" dirty="0"/>
              <a:t>Air- a student will probably suggest blowing into it, which we don’t want to do because of the mold spores. A good idea will be to open the bag, a little bit, a few times to let more air in.</a:t>
            </a:r>
            <a:endParaRPr dirty="0"/>
          </a:p>
          <a:p>
            <a:pPr marL="0" lvl="0" indent="0" algn="l" rtl="0">
              <a:lnSpc>
                <a:spcPct val="100000"/>
              </a:lnSpc>
              <a:spcBef>
                <a:spcPts val="0"/>
              </a:spcBef>
              <a:spcAft>
                <a:spcPts val="0"/>
              </a:spcAft>
              <a:buSzPts val="1400"/>
              <a:buNone/>
            </a:pPr>
            <a:r>
              <a:rPr lang="en" dirty="0"/>
              <a:t>Water- we can drop water on it or dab it with a paper towel</a:t>
            </a:r>
            <a:endParaRPr dirty="0"/>
          </a:p>
          <a:p>
            <a:pPr marL="0" lvl="0" indent="0" algn="l" rtl="0">
              <a:lnSpc>
                <a:spcPct val="100000"/>
              </a:lnSpc>
              <a:spcBef>
                <a:spcPts val="0"/>
              </a:spcBef>
              <a:spcAft>
                <a:spcPts val="0"/>
              </a:spcAft>
              <a:buSzPts val="1400"/>
              <a:buNone/>
            </a:pPr>
            <a:r>
              <a:rPr lang="en" dirty="0"/>
              <a:t>Heat- we can place the baggie near a heater or in the sun</a:t>
            </a:r>
            <a:endParaRPr dirty="0"/>
          </a:p>
          <a:p>
            <a:pPr marL="0" lvl="0" indent="0" algn="l" rtl="0">
              <a:lnSpc>
                <a:spcPct val="100000"/>
              </a:lnSpc>
              <a:spcBef>
                <a:spcPts val="0"/>
              </a:spcBef>
              <a:spcAft>
                <a:spcPts val="0"/>
              </a:spcAft>
              <a:buSzPts val="1400"/>
              <a:buNone/>
            </a:pPr>
            <a:r>
              <a:rPr lang="en" dirty="0"/>
              <a:t>Cold- we can put the baggie in the fridge or freezer or outside</a:t>
            </a:r>
            <a:endParaRPr dirty="0"/>
          </a:p>
          <a:p>
            <a:pPr marL="0" lvl="0" indent="0" algn="l" rtl="0">
              <a:lnSpc>
                <a:spcPct val="100000"/>
              </a:lnSpc>
              <a:spcBef>
                <a:spcPts val="0"/>
              </a:spcBef>
              <a:spcAft>
                <a:spcPts val="0"/>
              </a:spcAft>
              <a:buSzPts val="1400"/>
              <a:buNone/>
            </a:pPr>
            <a:r>
              <a:rPr lang="en" dirty="0"/>
              <a:t>Dirt- we can add dirt from outside to the bag. </a:t>
            </a:r>
            <a:endParaRPr dirty="0"/>
          </a:p>
        </p:txBody>
      </p:sp>
      <p:sp>
        <p:nvSpPr>
          <p:cNvPr id="90" name="Google Shape;90;g6babdf6272_0_2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babdf6272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6babdf6272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b="1" dirty="0"/>
              <a:t>Instructions: </a:t>
            </a:r>
            <a:r>
              <a:rPr lang="en" dirty="0"/>
              <a:t>Explain the instructions for how to build each baggie. Emphasize that they need to include their name and the condition otherwise we don’t know who made it or which condition we are testing. Explain that there are a total of 6 foods but they only need 4 or they won’t all fit in the baggie. I am suggesting that kids stay in their seats and pass the dishes of food around but we can do this another way if you have an easier idea in mind. They must seal the baggie! Or the mold spores will get out, which we don’t want, and the conditions will be affected, which will affect the experiment. Place in the agreed upon condition- if you are ok with this, we can have a student from each group place the baggie in the selected place then the experiment is good to go!</a:t>
            </a:r>
            <a:endParaRPr dirty="0"/>
          </a:p>
        </p:txBody>
      </p:sp>
      <p:sp>
        <p:nvSpPr>
          <p:cNvPr id="101" name="Google Shape;101;g6babdf6272_0_2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babdf6272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6babdf6272_0_2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 b="1"/>
              <a:t>Instruction-</a:t>
            </a:r>
            <a:r>
              <a:rPr lang="en"/>
              <a:t> ask students what they expect to see in one week, therefore framing their expectation in the form of a hypothesis. </a:t>
            </a:r>
            <a:r>
              <a:rPr lang="en" dirty="0"/>
              <a:t>You can tell them that they are building a hypothesis, or they can just see it as a discussion to end the class. We expect students will say they expect to see mold or bad food. If students say “bad food” ask them what makes it bad, to see if they can get at the idea of decomposers. If they don’t say that, that’s ok, accept all answers. They don’t need to understand decomposers at this point, it will just be interesting to see what prior knowledge they have. </a:t>
            </a:r>
            <a:endParaRPr dirty="0"/>
          </a:p>
          <a:p>
            <a:pPr marL="0" lvl="0" indent="0" algn="l" rtl="0">
              <a:lnSpc>
                <a:spcPct val="100000"/>
              </a:lnSpc>
              <a:spcBef>
                <a:spcPts val="0"/>
              </a:spcBef>
              <a:spcAft>
                <a:spcPts val="0"/>
              </a:spcAft>
              <a:buSzPts val="1400"/>
              <a:buNone/>
            </a:pPr>
            <a:endParaRPr dirty="0"/>
          </a:p>
        </p:txBody>
      </p:sp>
      <p:sp>
        <p:nvSpPr>
          <p:cNvPr id="110" name="Google Shape;110;g6babdf6272_0_2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dk1"/>
              </a:buClr>
              <a:buSzPts val="4000"/>
              <a:buFont typeface="Calibri"/>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Clr>
                <a:srgbClr val="888888"/>
              </a:buClr>
              <a:buSzPts val="2000"/>
              <a:buNone/>
              <a:defRPr sz="2000">
                <a:solidFill>
                  <a:srgbClr val="888888"/>
                </a:solidFill>
              </a:defRPr>
            </a:lvl1pPr>
            <a:lvl2pPr marL="914400" lvl="1" indent="-228600" algn="l" rtl="0">
              <a:lnSpc>
                <a:spcPct val="100000"/>
              </a:lnSpc>
              <a:spcBef>
                <a:spcPts val="360"/>
              </a:spcBef>
              <a:spcAft>
                <a:spcPts val="0"/>
              </a:spcAft>
              <a:buClr>
                <a:srgbClr val="888888"/>
              </a:buClr>
              <a:buSzPts val="1800"/>
              <a:buNone/>
              <a:defRPr sz="1800">
                <a:solidFill>
                  <a:srgbClr val="888888"/>
                </a:solidFill>
              </a:defRPr>
            </a:lvl2pPr>
            <a:lvl3pPr marL="1371600" lvl="2" indent="-228600" algn="l" rtl="0">
              <a:lnSpc>
                <a:spcPct val="100000"/>
              </a:lnSpc>
              <a:spcBef>
                <a:spcPts val="320"/>
              </a:spcBef>
              <a:spcAft>
                <a:spcPts val="0"/>
              </a:spcAft>
              <a:buClr>
                <a:srgbClr val="888888"/>
              </a:buClr>
              <a:buSzPts val="1600"/>
              <a:buNone/>
              <a:defRPr sz="1600">
                <a:solidFill>
                  <a:srgbClr val="888888"/>
                </a:solidFill>
              </a:defRPr>
            </a:lvl3pPr>
            <a:lvl4pPr marL="1828800" lvl="3" indent="-228600" algn="l" rtl="0">
              <a:lnSpc>
                <a:spcPct val="100000"/>
              </a:lnSpc>
              <a:spcBef>
                <a:spcPts val="280"/>
              </a:spcBef>
              <a:spcAft>
                <a:spcPts val="0"/>
              </a:spcAft>
              <a:buClr>
                <a:srgbClr val="888888"/>
              </a:buClr>
              <a:buSzPts val="1400"/>
              <a:buNone/>
              <a:defRPr sz="1400">
                <a:solidFill>
                  <a:srgbClr val="888888"/>
                </a:solidFill>
              </a:defRPr>
            </a:lvl4pPr>
            <a:lvl5pPr marL="2286000" lvl="4" indent="-228600" algn="l" rtl="0">
              <a:lnSpc>
                <a:spcPct val="100000"/>
              </a:lnSpc>
              <a:spcBef>
                <a:spcPts val="280"/>
              </a:spcBef>
              <a:spcAft>
                <a:spcPts val="0"/>
              </a:spcAft>
              <a:buClr>
                <a:srgbClr val="888888"/>
              </a:buClr>
              <a:buSzPts val="1400"/>
              <a:buNone/>
              <a:defRPr sz="1400">
                <a:solidFill>
                  <a:srgbClr val="888888"/>
                </a:solidFill>
              </a:defRPr>
            </a:lvl5pPr>
            <a:lvl6pPr marL="2743200" lvl="5" indent="-228600" algn="l" rtl="0">
              <a:lnSpc>
                <a:spcPct val="100000"/>
              </a:lnSpc>
              <a:spcBef>
                <a:spcPts val="280"/>
              </a:spcBef>
              <a:spcAft>
                <a:spcPts val="0"/>
              </a:spcAft>
              <a:buClr>
                <a:srgbClr val="888888"/>
              </a:buClr>
              <a:buSzPts val="1400"/>
              <a:buNone/>
              <a:defRPr sz="1400">
                <a:solidFill>
                  <a:srgbClr val="888888"/>
                </a:solidFill>
              </a:defRPr>
            </a:lvl6pPr>
            <a:lvl7pPr marL="3200400" lvl="6" indent="-228600" algn="l" rtl="0">
              <a:lnSpc>
                <a:spcPct val="100000"/>
              </a:lnSpc>
              <a:spcBef>
                <a:spcPts val="280"/>
              </a:spcBef>
              <a:spcAft>
                <a:spcPts val="0"/>
              </a:spcAft>
              <a:buClr>
                <a:srgbClr val="888888"/>
              </a:buClr>
              <a:buSzPts val="1400"/>
              <a:buNone/>
              <a:defRPr sz="1400">
                <a:solidFill>
                  <a:srgbClr val="888888"/>
                </a:solidFill>
              </a:defRPr>
            </a:lvl7pPr>
            <a:lvl8pPr marL="3657600" lvl="7" indent="-228600" algn="l" rtl="0">
              <a:lnSpc>
                <a:spcPct val="100000"/>
              </a:lnSpc>
              <a:spcBef>
                <a:spcPts val="280"/>
              </a:spcBef>
              <a:spcAft>
                <a:spcPts val="0"/>
              </a:spcAft>
              <a:buClr>
                <a:srgbClr val="888888"/>
              </a:buClr>
              <a:buSzPts val="1400"/>
              <a:buNone/>
              <a:defRPr sz="1400">
                <a:solidFill>
                  <a:srgbClr val="888888"/>
                </a:solidFill>
              </a:defRPr>
            </a:lvl8pPr>
            <a:lvl9pPr marL="4114800" lvl="8" indent="-228600" algn="l" rtl="0">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44738" y="2571750"/>
            <a:ext cx="7772400" cy="1021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6000"/>
              <a:buFont typeface="Calibri"/>
              <a:buNone/>
            </a:pPr>
            <a:r>
              <a:rPr lang="en" sz="6000"/>
              <a:t>LESSON 3 - Baggie Experiment Setup </a:t>
            </a:r>
            <a:endParaRPr/>
          </a:p>
        </p:txBody>
      </p:sp>
      <p:sp>
        <p:nvSpPr>
          <p:cNvPr id="67" name="Google Shape;67;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1693269" y="227084"/>
            <a:ext cx="5145600" cy="6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5400" b="1">
                <a:solidFill>
                  <a:schemeClr val="dk2"/>
                </a:solidFill>
                <a:latin typeface="Calibri"/>
                <a:ea typeface="Calibri"/>
                <a:cs typeface="Calibri"/>
                <a:sym typeface="Calibri"/>
              </a:rPr>
              <a:t>Discuss</a:t>
            </a:r>
            <a:endParaRPr sz="5400" b="1" i="0" u="none" strike="noStrike" cap="none">
              <a:solidFill>
                <a:schemeClr val="dk2"/>
              </a:solidFill>
              <a:latin typeface="Calibri"/>
              <a:ea typeface="Calibri"/>
              <a:cs typeface="Calibri"/>
              <a:sym typeface="Calibri"/>
            </a:endParaRPr>
          </a:p>
        </p:txBody>
      </p:sp>
      <p:sp>
        <p:nvSpPr>
          <p:cNvPr id="74" name="Google Shape;74;p16"/>
          <p:cNvSpPr txBox="1">
            <a:spLocks noGrp="1"/>
          </p:cNvSpPr>
          <p:nvPr>
            <p:ph type="sldNum" idx="12"/>
          </p:nvPr>
        </p:nvSpPr>
        <p:spPr>
          <a:xfrm>
            <a:off x="6680416" y="4862970"/>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5" name="Google Shape;75;p16"/>
          <p:cNvSpPr txBox="1"/>
          <p:nvPr/>
        </p:nvSpPr>
        <p:spPr>
          <a:xfrm>
            <a:off x="513650" y="3358875"/>
            <a:ext cx="73410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pic>
        <p:nvPicPr>
          <p:cNvPr id="76" name="Google Shape;76;p16"/>
          <p:cNvPicPr preferRelativeResize="0"/>
          <p:nvPr/>
        </p:nvPicPr>
        <p:blipFill rotWithShape="1">
          <a:blip r:embed="rId3">
            <a:alphaModFix/>
          </a:blip>
          <a:srcRect/>
          <a:stretch/>
        </p:blipFill>
        <p:spPr>
          <a:xfrm>
            <a:off x="-6" y="13657"/>
            <a:ext cx="1269956" cy="982419"/>
          </a:xfrm>
          <a:prstGeom prst="rect">
            <a:avLst/>
          </a:prstGeom>
          <a:noFill/>
          <a:ln>
            <a:noFill/>
          </a:ln>
        </p:spPr>
      </p:pic>
      <p:sp>
        <p:nvSpPr>
          <p:cNvPr id="77" name="Google Shape;77;p16"/>
          <p:cNvSpPr txBox="1"/>
          <p:nvPr/>
        </p:nvSpPr>
        <p:spPr>
          <a:xfrm>
            <a:off x="784350" y="1685725"/>
            <a:ext cx="7575300" cy="24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Imagine we leave a bowl of fruits and vegetables out for a long time. What do we expect will happen?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2133600" y="90100"/>
            <a:ext cx="5491500" cy="6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5400" b="1">
                <a:solidFill>
                  <a:schemeClr val="dk2"/>
                </a:solidFill>
                <a:latin typeface="Calibri"/>
                <a:ea typeface="Calibri"/>
                <a:cs typeface="Calibri"/>
                <a:sym typeface="Calibri"/>
              </a:rPr>
              <a:t>Experiment Goal</a:t>
            </a:r>
            <a:endParaRPr sz="5400" b="1" i="0" u="none" strike="noStrike" cap="none">
              <a:solidFill>
                <a:schemeClr val="dk2"/>
              </a:solidFill>
              <a:latin typeface="Calibri"/>
              <a:ea typeface="Calibri"/>
              <a:cs typeface="Calibri"/>
              <a:sym typeface="Calibri"/>
            </a:endParaRPr>
          </a:p>
        </p:txBody>
      </p:sp>
      <p:sp>
        <p:nvSpPr>
          <p:cNvPr id="84" name="Google Shape;84;p17"/>
          <p:cNvSpPr txBox="1">
            <a:spLocks noGrp="1"/>
          </p:cNvSpPr>
          <p:nvPr>
            <p:ph type="sldNum" idx="12"/>
          </p:nvPr>
        </p:nvSpPr>
        <p:spPr>
          <a:xfrm>
            <a:off x="6680416" y="4862970"/>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5" name="Google Shape;85;p17"/>
          <p:cNvSpPr txBox="1"/>
          <p:nvPr/>
        </p:nvSpPr>
        <p:spPr>
          <a:xfrm>
            <a:off x="337950" y="1598125"/>
            <a:ext cx="8468100" cy="26076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1200"/>
              </a:spcBef>
              <a:spcAft>
                <a:spcPts val="0"/>
              </a:spcAft>
              <a:buSzPts val="3000"/>
              <a:buChar char="●"/>
            </a:pPr>
            <a:r>
              <a:rPr lang="en" sz="3000"/>
              <a:t>Today we will set up an experiment. </a:t>
            </a:r>
            <a:endParaRPr sz="3000"/>
          </a:p>
          <a:p>
            <a:pPr marL="457200" marR="0" lvl="0" indent="-419100" algn="l" rtl="0">
              <a:lnSpc>
                <a:spcPct val="100000"/>
              </a:lnSpc>
              <a:spcBef>
                <a:spcPts val="0"/>
              </a:spcBef>
              <a:spcAft>
                <a:spcPts val="0"/>
              </a:spcAft>
              <a:buSzPts val="3000"/>
              <a:buChar char="●"/>
            </a:pPr>
            <a:r>
              <a:rPr lang="en" sz="3000"/>
              <a:t>The </a:t>
            </a:r>
            <a:r>
              <a:rPr lang="en" sz="3000" b="1"/>
              <a:t>goal</a:t>
            </a:r>
            <a:r>
              <a:rPr lang="en" sz="3000"/>
              <a:t> of this experiment is to see what happens to food when we leave it out for a week. </a:t>
            </a:r>
            <a:endParaRPr sz="3000"/>
          </a:p>
          <a:p>
            <a:pPr marL="457200" marR="0" lvl="0" indent="-419100" algn="l" rtl="0">
              <a:lnSpc>
                <a:spcPct val="100000"/>
              </a:lnSpc>
              <a:spcBef>
                <a:spcPts val="0"/>
              </a:spcBef>
              <a:spcAft>
                <a:spcPts val="0"/>
              </a:spcAft>
              <a:buSzPts val="3000"/>
              <a:buChar char="●"/>
            </a:pPr>
            <a:r>
              <a:rPr lang="en" sz="3000"/>
              <a:t>We also want to know if some conditions affect the food more than others...</a:t>
            </a:r>
            <a:endParaRPr sz="3000"/>
          </a:p>
        </p:txBody>
      </p:sp>
      <p:pic>
        <p:nvPicPr>
          <p:cNvPr id="86" name="Google Shape;86;p17"/>
          <p:cNvPicPr preferRelativeResize="0"/>
          <p:nvPr/>
        </p:nvPicPr>
        <p:blipFill>
          <a:blip r:embed="rId3">
            <a:alphaModFix/>
          </a:blip>
          <a:stretch>
            <a:fillRect/>
          </a:stretch>
        </p:blipFill>
        <p:spPr>
          <a:xfrm>
            <a:off x="-4" y="1"/>
            <a:ext cx="1007178" cy="78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1803650" y="90250"/>
            <a:ext cx="7010400" cy="6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5400" b="1">
                <a:solidFill>
                  <a:schemeClr val="dk2"/>
                </a:solidFill>
                <a:latin typeface="Calibri"/>
                <a:ea typeface="Calibri"/>
                <a:cs typeface="Calibri"/>
                <a:sym typeface="Calibri"/>
              </a:rPr>
              <a:t>Experiment Conditions</a:t>
            </a:r>
            <a:endParaRPr sz="5400" b="1" i="0" u="none" strike="noStrike" cap="none">
              <a:solidFill>
                <a:schemeClr val="dk2"/>
              </a:solidFill>
              <a:latin typeface="Calibri"/>
              <a:ea typeface="Calibri"/>
              <a:cs typeface="Calibri"/>
              <a:sym typeface="Calibri"/>
            </a:endParaRPr>
          </a:p>
        </p:txBody>
      </p:sp>
      <p:sp>
        <p:nvSpPr>
          <p:cNvPr id="93" name="Google Shape;93;p18"/>
          <p:cNvSpPr txBox="1">
            <a:spLocks noGrp="1"/>
          </p:cNvSpPr>
          <p:nvPr>
            <p:ph type="sldNum" idx="12"/>
          </p:nvPr>
        </p:nvSpPr>
        <p:spPr>
          <a:xfrm>
            <a:off x="6680416" y="4862970"/>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4" name="Google Shape;94;p18"/>
          <p:cNvSpPr txBox="1"/>
          <p:nvPr/>
        </p:nvSpPr>
        <p:spPr>
          <a:xfrm>
            <a:off x="345950" y="1153313"/>
            <a:ext cx="8468100" cy="351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None/>
            </a:pPr>
            <a:r>
              <a:rPr lang="en" sz="3000"/>
              <a:t>We want to test what happens to food in these conditions:</a:t>
            </a:r>
            <a:endParaRPr sz="3000"/>
          </a:p>
          <a:p>
            <a:pPr marL="457200" marR="0" lvl="0" indent="-419100" algn="l" rtl="0">
              <a:lnSpc>
                <a:spcPct val="100000"/>
              </a:lnSpc>
              <a:spcBef>
                <a:spcPts val="1200"/>
              </a:spcBef>
              <a:spcAft>
                <a:spcPts val="0"/>
              </a:spcAft>
              <a:buSzPts val="3000"/>
              <a:buAutoNum type="arabicPeriod"/>
            </a:pPr>
            <a:r>
              <a:rPr lang="en" sz="3000"/>
              <a:t>Air</a:t>
            </a:r>
            <a:endParaRPr sz="3000"/>
          </a:p>
          <a:p>
            <a:pPr marL="457200" marR="0" lvl="0" indent="-419100" algn="l" rtl="0">
              <a:lnSpc>
                <a:spcPct val="100000"/>
              </a:lnSpc>
              <a:spcBef>
                <a:spcPts val="0"/>
              </a:spcBef>
              <a:spcAft>
                <a:spcPts val="0"/>
              </a:spcAft>
              <a:buSzPts val="3000"/>
              <a:buAutoNum type="arabicPeriod"/>
            </a:pPr>
            <a:r>
              <a:rPr lang="en" sz="3000"/>
              <a:t>Water</a:t>
            </a:r>
            <a:endParaRPr sz="3000"/>
          </a:p>
          <a:p>
            <a:pPr marL="457200" marR="0" lvl="0" indent="-419100" algn="l" rtl="0">
              <a:lnSpc>
                <a:spcPct val="100000"/>
              </a:lnSpc>
              <a:spcBef>
                <a:spcPts val="0"/>
              </a:spcBef>
              <a:spcAft>
                <a:spcPts val="0"/>
              </a:spcAft>
              <a:buSzPts val="3000"/>
              <a:buAutoNum type="arabicPeriod"/>
            </a:pPr>
            <a:r>
              <a:rPr lang="en" sz="3000"/>
              <a:t>Heat</a:t>
            </a:r>
            <a:endParaRPr sz="3000"/>
          </a:p>
          <a:p>
            <a:pPr marL="457200" marR="0" lvl="0" indent="-419100" algn="l" rtl="0">
              <a:lnSpc>
                <a:spcPct val="100000"/>
              </a:lnSpc>
              <a:spcBef>
                <a:spcPts val="0"/>
              </a:spcBef>
              <a:spcAft>
                <a:spcPts val="0"/>
              </a:spcAft>
              <a:buSzPts val="3000"/>
              <a:buAutoNum type="arabicPeriod"/>
            </a:pPr>
            <a:r>
              <a:rPr lang="en" sz="3000"/>
              <a:t>Cold</a:t>
            </a:r>
            <a:endParaRPr sz="3000"/>
          </a:p>
          <a:p>
            <a:pPr marL="457200" marR="0" lvl="0" indent="-419100" algn="l" rtl="0">
              <a:lnSpc>
                <a:spcPct val="100000"/>
              </a:lnSpc>
              <a:spcBef>
                <a:spcPts val="0"/>
              </a:spcBef>
              <a:spcAft>
                <a:spcPts val="0"/>
              </a:spcAft>
              <a:buSzPts val="3000"/>
              <a:buAutoNum type="arabicPeriod"/>
            </a:pPr>
            <a:r>
              <a:rPr lang="en" sz="3000"/>
              <a:t>Dirt </a:t>
            </a:r>
            <a:endParaRPr sz="3000"/>
          </a:p>
          <a:p>
            <a:pPr marL="457200" marR="0" lvl="0" indent="0" algn="l" rtl="0">
              <a:lnSpc>
                <a:spcPct val="100000"/>
              </a:lnSpc>
              <a:spcBef>
                <a:spcPts val="600"/>
              </a:spcBef>
              <a:spcAft>
                <a:spcPts val="0"/>
              </a:spcAft>
              <a:buNone/>
            </a:pPr>
            <a:endParaRPr sz="5400" b="1" i="0" u="none" strike="noStrike" cap="none">
              <a:solidFill>
                <a:schemeClr val="dk2"/>
              </a:solidFill>
              <a:latin typeface="Calibri"/>
              <a:ea typeface="Calibri"/>
              <a:cs typeface="Calibri"/>
              <a:sym typeface="Calibri"/>
            </a:endParaRPr>
          </a:p>
        </p:txBody>
      </p:sp>
      <p:sp>
        <p:nvSpPr>
          <p:cNvPr id="95" name="Google Shape;95;p18"/>
          <p:cNvSpPr/>
          <p:nvPr/>
        </p:nvSpPr>
        <p:spPr>
          <a:xfrm>
            <a:off x="4368175" y="2117750"/>
            <a:ext cx="3840900" cy="1911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p:nvPr/>
        </p:nvSpPr>
        <p:spPr>
          <a:xfrm>
            <a:off x="4434775" y="2160525"/>
            <a:ext cx="3707700" cy="17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Clr>
                <a:schemeClr val="dk1"/>
              </a:buClr>
              <a:buSzPts val="1100"/>
              <a:buFont typeface="Arial"/>
              <a:buNone/>
            </a:pPr>
            <a:r>
              <a:rPr lang="en" sz="2400">
                <a:solidFill>
                  <a:schemeClr val="dk1"/>
                </a:solidFill>
              </a:rPr>
              <a:t>Where can we place each baggie to meet these conditions?</a:t>
            </a:r>
            <a:endParaRPr/>
          </a:p>
        </p:txBody>
      </p:sp>
      <p:pic>
        <p:nvPicPr>
          <p:cNvPr id="97" name="Google Shape;97;p18"/>
          <p:cNvPicPr preferRelativeResize="0"/>
          <p:nvPr/>
        </p:nvPicPr>
        <p:blipFill>
          <a:blip r:embed="rId3">
            <a:alphaModFix/>
          </a:blip>
          <a:stretch>
            <a:fillRect/>
          </a:stretch>
        </p:blipFill>
        <p:spPr>
          <a:xfrm>
            <a:off x="-4" y="1"/>
            <a:ext cx="1007178" cy="78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1230725" y="90100"/>
            <a:ext cx="7575300" cy="6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5400" b="1">
                <a:solidFill>
                  <a:schemeClr val="dk2"/>
                </a:solidFill>
                <a:latin typeface="Calibri"/>
                <a:ea typeface="Calibri"/>
                <a:cs typeface="Calibri"/>
                <a:sym typeface="Calibri"/>
              </a:rPr>
              <a:t>Experiment Instructions</a:t>
            </a:r>
            <a:endParaRPr sz="5400" b="1" i="0" u="none" strike="noStrike" cap="none">
              <a:solidFill>
                <a:schemeClr val="dk2"/>
              </a:solidFill>
              <a:latin typeface="Calibri"/>
              <a:ea typeface="Calibri"/>
              <a:cs typeface="Calibri"/>
              <a:sym typeface="Calibri"/>
            </a:endParaRPr>
          </a:p>
        </p:txBody>
      </p:sp>
      <p:sp>
        <p:nvSpPr>
          <p:cNvPr id="104" name="Google Shape;104;p19"/>
          <p:cNvSpPr txBox="1">
            <a:spLocks noGrp="1"/>
          </p:cNvSpPr>
          <p:nvPr>
            <p:ph type="sldNum" idx="12"/>
          </p:nvPr>
        </p:nvSpPr>
        <p:spPr>
          <a:xfrm>
            <a:off x="6680416" y="4862970"/>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5" name="Google Shape;105;p19"/>
          <p:cNvSpPr txBox="1"/>
          <p:nvPr/>
        </p:nvSpPr>
        <p:spPr>
          <a:xfrm>
            <a:off x="337950" y="1267950"/>
            <a:ext cx="8468100" cy="2607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200"/>
              </a:spcBef>
              <a:spcAft>
                <a:spcPts val="0"/>
              </a:spcAft>
              <a:buSzPts val="2400"/>
              <a:buAutoNum type="arabicPeriod"/>
            </a:pPr>
            <a:r>
              <a:rPr lang="en" sz="2400"/>
              <a:t>Each table will be given: 1 plate, 1 baggie, 1 sharpie</a:t>
            </a:r>
            <a:endParaRPr sz="2400"/>
          </a:p>
          <a:p>
            <a:pPr marL="457200" marR="0" lvl="0" indent="-381000" algn="l" rtl="0">
              <a:lnSpc>
                <a:spcPct val="100000"/>
              </a:lnSpc>
              <a:spcBef>
                <a:spcPts val="0"/>
              </a:spcBef>
              <a:spcAft>
                <a:spcPts val="0"/>
              </a:spcAft>
              <a:buSzPts val="2400"/>
              <a:buAutoNum type="arabicPeriod"/>
            </a:pPr>
            <a:r>
              <a:rPr lang="en" sz="2400"/>
              <a:t>Write names and condition (light, wet etc) on the plate.</a:t>
            </a:r>
            <a:endParaRPr sz="2400"/>
          </a:p>
          <a:p>
            <a:pPr marL="457200" marR="0" lvl="0" indent="-381000" algn="l" rtl="0">
              <a:lnSpc>
                <a:spcPct val="100000"/>
              </a:lnSpc>
              <a:spcBef>
                <a:spcPts val="0"/>
              </a:spcBef>
              <a:spcAft>
                <a:spcPts val="0"/>
              </a:spcAft>
              <a:buSzPts val="2400"/>
              <a:buAutoNum type="arabicPeriod"/>
            </a:pPr>
            <a:r>
              <a:rPr lang="en" sz="2400"/>
              <a:t>Place any 4 items on the plate. (</a:t>
            </a:r>
            <a:r>
              <a:rPr lang="en" sz="2400">
                <a:solidFill>
                  <a:schemeClr val="dk1"/>
                </a:solidFill>
              </a:rPr>
              <a:t>Containers of food will be passed around.) </a:t>
            </a:r>
            <a:endParaRPr sz="2400"/>
          </a:p>
          <a:p>
            <a:pPr marL="457200" marR="0" lvl="0" indent="-381000" algn="l" rtl="0">
              <a:lnSpc>
                <a:spcPct val="100000"/>
              </a:lnSpc>
              <a:spcBef>
                <a:spcPts val="0"/>
              </a:spcBef>
              <a:spcAft>
                <a:spcPts val="0"/>
              </a:spcAft>
              <a:buSzPts val="2400"/>
              <a:buAutoNum type="arabicPeriod"/>
            </a:pPr>
            <a:r>
              <a:rPr lang="en" sz="2400"/>
              <a:t>Seal the baggie.</a:t>
            </a:r>
            <a:endParaRPr sz="2400"/>
          </a:p>
          <a:p>
            <a:pPr marL="457200" marR="0" lvl="0" indent="-381000" algn="l" rtl="0">
              <a:lnSpc>
                <a:spcPct val="100000"/>
              </a:lnSpc>
              <a:spcBef>
                <a:spcPts val="0"/>
              </a:spcBef>
              <a:spcAft>
                <a:spcPts val="0"/>
              </a:spcAft>
              <a:buSzPts val="2400"/>
              <a:buAutoNum type="arabicPeriod"/>
            </a:pPr>
            <a:r>
              <a:rPr lang="en" sz="2400"/>
              <a:t>Place it in the agreed upon condition.</a:t>
            </a:r>
            <a:endParaRPr sz="2400"/>
          </a:p>
        </p:txBody>
      </p:sp>
      <p:pic>
        <p:nvPicPr>
          <p:cNvPr id="106" name="Google Shape;106;p19"/>
          <p:cNvPicPr preferRelativeResize="0"/>
          <p:nvPr/>
        </p:nvPicPr>
        <p:blipFill>
          <a:blip r:embed="rId3">
            <a:alphaModFix/>
          </a:blip>
          <a:stretch>
            <a:fillRect/>
          </a:stretch>
        </p:blipFill>
        <p:spPr>
          <a:xfrm>
            <a:off x="-4" y="1"/>
            <a:ext cx="1007178" cy="78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1693269" y="227084"/>
            <a:ext cx="5145600" cy="6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5400" b="1">
                <a:solidFill>
                  <a:schemeClr val="dk2"/>
                </a:solidFill>
                <a:latin typeface="Calibri"/>
                <a:ea typeface="Calibri"/>
                <a:cs typeface="Calibri"/>
                <a:sym typeface="Calibri"/>
              </a:rPr>
              <a:t>Discuss</a:t>
            </a:r>
            <a:endParaRPr sz="5400" b="1" i="0" u="none" strike="noStrike" cap="none">
              <a:solidFill>
                <a:schemeClr val="dk2"/>
              </a:solidFill>
              <a:latin typeface="Calibri"/>
              <a:ea typeface="Calibri"/>
              <a:cs typeface="Calibri"/>
              <a:sym typeface="Calibri"/>
            </a:endParaRPr>
          </a:p>
        </p:txBody>
      </p:sp>
      <p:sp>
        <p:nvSpPr>
          <p:cNvPr id="113" name="Google Shape;113;p20"/>
          <p:cNvSpPr txBox="1">
            <a:spLocks noGrp="1"/>
          </p:cNvSpPr>
          <p:nvPr>
            <p:ph type="sldNum" idx="12"/>
          </p:nvPr>
        </p:nvSpPr>
        <p:spPr>
          <a:xfrm>
            <a:off x="6680416" y="4862970"/>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4" name="Google Shape;114;p20"/>
          <p:cNvSpPr txBox="1"/>
          <p:nvPr/>
        </p:nvSpPr>
        <p:spPr>
          <a:xfrm>
            <a:off x="513650" y="3358875"/>
            <a:ext cx="7341000"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pic>
        <p:nvPicPr>
          <p:cNvPr id="115" name="Google Shape;115;p20"/>
          <p:cNvPicPr preferRelativeResize="0"/>
          <p:nvPr/>
        </p:nvPicPr>
        <p:blipFill rotWithShape="1">
          <a:blip r:embed="rId3">
            <a:alphaModFix/>
          </a:blip>
          <a:srcRect/>
          <a:stretch/>
        </p:blipFill>
        <p:spPr>
          <a:xfrm>
            <a:off x="-6" y="13657"/>
            <a:ext cx="1269956" cy="982419"/>
          </a:xfrm>
          <a:prstGeom prst="rect">
            <a:avLst/>
          </a:prstGeom>
          <a:noFill/>
          <a:ln>
            <a:noFill/>
          </a:ln>
        </p:spPr>
      </p:pic>
      <p:sp>
        <p:nvSpPr>
          <p:cNvPr id="116" name="Google Shape;116;p20"/>
          <p:cNvSpPr txBox="1"/>
          <p:nvPr/>
        </p:nvSpPr>
        <p:spPr>
          <a:xfrm>
            <a:off x="784350" y="1999475"/>
            <a:ext cx="7575300" cy="24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What do we expect to see in one week?</a:t>
            </a:r>
            <a:endParaRPr sz="3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1009</Words>
  <Application>Microsoft Macintosh PowerPoint</Application>
  <PresentationFormat>On-screen Show (16:9)</PresentationFormat>
  <Paragraphs>61</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Simple Light</vt:lpstr>
      <vt:lpstr>LESSON 3 - Baggie Experiment Setup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3 - Baggie Experiment Setup </dc:title>
  <cp:lastModifiedBy>Danielle Murphy</cp:lastModifiedBy>
  <cp:revision>1</cp:revision>
  <dcterms:modified xsi:type="dcterms:W3CDTF">2021-12-21T20:15:38Z</dcterms:modified>
</cp:coreProperties>
</file>