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7" r:id="rId4"/>
    <p:sldId id="283" r:id="rId5"/>
    <p:sldId id="258" r:id="rId6"/>
    <p:sldId id="259" r:id="rId7"/>
    <p:sldId id="261" r:id="rId8"/>
    <p:sldId id="262" r:id="rId9"/>
    <p:sldId id="285" r:id="rId10"/>
    <p:sldId id="264" r:id="rId11"/>
    <p:sldId id="265" r:id="rId12"/>
    <p:sldId id="266" r:id="rId13"/>
    <p:sldId id="260" r:id="rId14"/>
    <p:sldId id="27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Stardos Stencil" panose="02000506070000020003" pitchFamily="2"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5" roundtripDataSignature="AMtx7mjOSfiPj5VJEMakOUOH/3tVyvB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1"/>
    <p:restoredTop sz="76320"/>
  </p:normalViewPr>
  <p:slideViewPr>
    <p:cSldViewPr snapToGrid="0" snapToObjects="1">
      <p:cViewPr varScale="1">
        <p:scale>
          <a:sx n="80" d="100"/>
          <a:sy n="80" d="100"/>
        </p:scale>
        <p:origin x="176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bda94333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bda94333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Font typeface="Calibri"/>
              <a:buNone/>
            </a:pPr>
            <a:r>
              <a:rPr lang="en-US" sz="1400" b="1" dirty="0"/>
              <a:t>Day 3 Outline</a:t>
            </a:r>
            <a:endParaRPr sz="1400" dirty="0"/>
          </a:p>
          <a:p>
            <a:pPr marL="0" lvl="0" indent="0" algn="l" rtl="0">
              <a:spcBef>
                <a:spcPts val="0"/>
              </a:spcBef>
              <a:spcAft>
                <a:spcPts val="0"/>
              </a:spcAft>
              <a:buClr>
                <a:schemeClr val="dk1"/>
              </a:buClr>
              <a:buSzPts val="1400"/>
              <a:buFont typeface="Arial"/>
              <a:buNone/>
            </a:pPr>
            <a:endParaRPr sz="1400" dirty="0"/>
          </a:p>
          <a:p>
            <a:pPr marL="914400" lvl="1" indent="-228600" algn="l" rtl="0">
              <a:spcBef>
                <a:spcPts val="0"/>
              </a:spcBef>
              <a:spcAft>
                <a:spcPts val="0"/>
              </a:spcAft>
              <a:buClr>
                <a:schemeClr val="dk1"/>
              </a:buClr>
              <a:buSzPts val="2400"/>
              <a:buFont typeface="Calibri"/>
              <a:buNone/>
            </a:pPr>
            <a:endParaRPr sz="1400" dirty="0"/>
          </a:p>
          <a:p>
            <a:pPr marL="0" lvl="0" indent="0" algn="l" rtl="0">
              <a:spcBef>
                <a:spcPts val="0"/>
              </a:spcBef>
              <a:spcAft>
                <a:spcPts val="0"/>
              </a:spcAft>
              <a:buClr>
                <a:schemeClr val="dk1"/>
              </a:buClr>
              <a:buSzPts val="1400"/>
              <a:buFont typeface="Arial"/>
              <a:buNone/>
            </a:pPr>
            <a:r>
              <a:rPr lang="en-US" sz="1400" u="sng" dirty="0"/>
              <a:t>Content goals</a:t>
            </a:r>
            <a:r>
              <a:rPr lang="en-US" sz="1400" dirty="0"/>
              <a:t> – </a:t>
            </a:r>
            <a:endParaRPr sz="1400" dirty="0"/>
          </a:p>
          <a:p>
            <a:pPr marL="0" lvl="0" indent="0" algn="l" rtl="0">
              <a:spcBef>
                <a:spcPts val="0"/>
              </a:spcBef>
              <a:spcAft>
                <a:spcPts val="0"/>
              </a:spcAft>
              <a:buClr>
                <a:schemeClr val="dk1"/>
              </a:buClr>
              <a:buSzPts val="1400"/>
              <a:buFont typeface="Arial"/>
              <a:buNone/>
            </a:pPr>
            <a:r>
              <a:rPr lang="en-US" sz="1400" dirty="0"/>
              <a:t>- Decomposers use up air when eating dead matter (in this case dead algae)</a:t>
            </a:r>
            <a:endParaRPr sz="1400" dirty="0"/>
          </a:p>
          <a:p>
            <a:pPr marL="0" lvl="0" indent="0" algn="l" rtl="0">
              <a:spcBef>
                <a:spcPts val="0"/>
              </a:spcBef>
              <a:spcAft>
                <a:spcPts val="0"/>
              </a:spcAft>
              <a:buClr>
                <a:schemeClr val="dk1"/>
              </a:buClr>
              <a:buSzPts val="1400"/>
              <a:buFont typeface="Arial"/>
              <a:buNone/>
            </a:pPr>
            <a:r>
              <a:rPr lang="en-US" sz="1400" dirty="0"/>
              <a:t>- Decomposers grow and multiply</a:t>
            </a:r>
            <a:endParaRPr sz="1400" dirty="0"/>
          </a:p>
          <a:p>
            <a:pPr marL="0" lvl="0" indent="0" algn="l" rtl="0">
              <a:spcBef>
                <a:spcPts val="0"/>
              </a:spcBef>
              <a:spcAft>
                <a:spcPts val="0"/>
              </a:spcAft>
              <a:buClr>
                <a:schemeClr val="dk1"/>
              </a:buClr>
              <a:buSzPts val="1400"/>
              <a:buFont typeface="Arial"/>
              <a:buNone/>
            </a:pPr>
            <a:r>
              <a:rPr lang="en-US" sz="1400" dirty="0"/>
              <a:t>- Decomposers breathe air just like we do (dissolved air in water decreases)</a:t>
            </a:r>
            <a:endParaRPr sz="1400" dirty="0"/>
          </a:p>
          <a:p>
            <a:pPr marL="457200" lvl="0" indent="-228600" algn="l" rtl="0">
              <a:spcBef>
                <a:spcPts val="0"/>
              </a:spcBef>
              <a:spcAft>
                <a:spcPts val="0"/>
              </a:spcAft>
              <a:buClr>
                <a:schemeClr val="dk1"/>
              </a:buClr>
              <a:buSzPts val="2400"/>
              <a:buFont typeface="Calibri"/>
              <a:buNone/>
            </a:pPr>
            <a:endParaRPr sz="1400" dirty="0"/>
          </a:p>
          <a:p>
            <a:pPr marL="457200" lvl="0" indent="-317500" algn="l" rtl="0">
              <a:spcBef>
                <a:spcPts val="0"/>
              </a:spcBef>
              <a:spcAft>
                <a:spcPts val="0"/>
              </a:spcAft>
              <a:buClr>
                <a:schemeClr val="dk1"/>
              </a:buClr>
              <a:buSzPts val="1400"/>
              <a:buFont typeface="Calibri"/>
              <a:buChar char="-"/>
            </a:pPr>
            <a:r>
              <a:rPr lang="en-US" sz="1400" u="sng" dirty="0"/>
              <a:t>Epistemic goals- </a:t>
            </a:r>
            <a:endParaRPr sz="1400" dirty="0"/>
          </a:p>
          <a:p>
            <a:pPr marL="457200" lvl="0" indent="-317500" algn="l" rtl="0">
              <a:spcBef>
                <a:spcPts val="0"/>
              </a:spcBef>
              <a:spcAft>
                <a:spcPts val="0"/>
              </a:spcAft>
              <a:buClr>
                <a:schemeClr val="dk1"/>
              </a:buClr>
              <a:buSzPts val="1400"/>
              <a:buFont typeface="Calibri"/>
              <a:buChar char="-"/>
            </a:pPr>
            <a:r>
              <a:rPr lang="en-US" sz="1400" dirty="0"/>
              <a:t>Thoughtful peer critique and uptake of critique makes models better.</a:t>
            </a:r>
            <a:endParaRPr sz="1400" dirty="0"/>
          </a:p>
          <a:p>
            <a:pPr marL="457200" lvl="0" indent="-228600" algn="l" rtl="0">
              <a:spcBef>
                <a:spcPts val="0"/>
              </a:spcBef>
              <a:spcAft>
                <a:spcPts val="0"/>
              </a:spcAft>
              <a:buClr>
                <a:schemeClr val="dk1"/>
              </a:buClr>
              <a:buSzPts val="2400"/>
              <a:buFont typeface="Calibri"/>
              <a:buNone/>
            </a:pPr>
            <a:endParaRPr sz="1400" dirty="0"/>
          </a:p>
          <a:p>
            <a:pPr marL="457200" lvl="0" indent="-317500" algn="l" rtl="0">
              <a:spcBef>
                <a:spcPts val="0"/>
              </a:spcBef>
              <a:spcAft>
                <a:spcPts val="0"/>
              </a:spcAft>
              <a:buClr>
                <a:schemeClr val="dk1"/>
              </a:buClr>
              <a:buSzPts val="1400"/>
              <a:buFont typeface="Calibri"/>
              <a:buChar char="-"/>
            </a:pPr>
            <a:r>
              <a:rPr lang="en-US" sz="1400" u="sng" dirty="0"/>
              <a:t>Materials</a:t>
            </a:r>
            <a:endParaRPr sz="1400" dirty="0"/>
          </a:p>
          <a:p>
            <a:pPr marL="457200" lvl="0" indent="-317500" algn="l" rtl="0">
              <a:spcBef>
                <a:spcPts val="0"/>
              </a:spcBef>
              <a:spcAft>
                <a:spcPts val="0"/>
              </a:spcAft>
              <a:buClr>
                <a:schemeClr val="dk1"/>
              </a:buClr>
              <a:buSzPts val="1400"/>
              <a:buFont typeface="Calibri"/>
              <a:buChar char="-"/>
            </a:pPr>
            <a:r>
              <a:rPr lang="en-US" sz="1400" dirty="0"/>
              <a:t>In this lesson students need HO day 3, computers to open model on MEME and class criteria lesson</a:t>
            </a:r>
            <a:endParaRPr sz="1400" dirty="0"/>
          </a:p>
          <a:p>
            <a:pPr marL="0" lvl="0" indent="0" algn="l" rtl="0">
              <a:spcBef>
                <a:spcPts val="0"/>
              </a:spcBef>
              <a:spcAft>
                <a:spcPts val="0"/>
              </a:spcAft>
              <a:buClr>
                <a:schemeClr val="dk1"/>
              </a:buClr>
              <a:buSzPts val="1400"/>
              <a:buFont typeface="Calibri"/>
              <a:buNone/>
            </a:pPr>
            <a:endParaRPr sz="1400" dirty="0"/>
          </a:p>
          <a:p>
            <a:pPr marL="0" lvl="0" indent="0" algn="l" rtl="0">
              <a:lnSpc>
                <a:spcPct val="100000"/>
              </a:lnSpc>
              <a:spcBef>
                <a:spcPts val="0"/>
              </a:spcBef>
              <a:spcAft>
                <a:spcPts val="0"/>
              </a:spcAft>
              <a:buSzPts val="1400"/>
              <a:buNone/>
            </a:pPr>
            <a:endParaRPr dirty="0"/>
          </a:p>
        </p:txBody>
      </p:sp>
      <p:sp>
        <p:nvSpPr>
          <p:cNvPr id="87" name="Google Shape;87;g6bda94333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c63ad96d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6c63ad96d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Instruction- it is really important that they write their group name- Bear, fox, bat etc. (not their actual names)</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Now tell them to type in the comment they want to make, using specific examples and click ”close” to save the comment. </a:t>
            </a:r>
            <a:endParaRPr dirty="0"/>
          </a:p>
        </p:txBody>
      </p:sp>
      <p:sp>
        <p:nvSpPr>
          <p:cNvPr id="159" name="Google Shape;159;g6c63ad96d3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Instruction</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Now tell them we are going to talk about which comments are helpful and which are not. For example, imagine someone told you the model is unclear. Would this help you to change your model? No because you wouldn’t know how to fix it. When giving comments, remember to give specific examples.</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Read through the example on the slide, highlighting how the specific example makes the comment so much clearer, which is important to help peers know how to correct parts of their model. Remember we are a learning community, and we want to be as helpful as we can to each other. </a:t>
            </a:r>
            <a:endParaRPr dirty="0"/>
          </a:p>
        </p:txBody>
      </p:sp>
      <p:sp>
        <p:nvSpPr>
          <p:cNvPr id="171" name="Google Shape;17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Instruction</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Go through another example of how to make a helpful comment, highlighting the specific example. You can also highlight the word BECAUSE as an important key word to give specific details in the comment. </a:t>
            </a:r>
            <a:endParaRPr dirty="0"/>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Instructions– leave this slide up as they walk</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Share any guidelines you think students need to be able to participate in the gallery walk safely and respectfully. Remind them to have quiet voices, to follow the guidelines on how to leave a comment and be helpful in a comment! We will learn more about this in the next few slides…</a:t>
            </a:r>
            <a:endParaRPr dirty="0"/>
          </a:p>
        </p:txBody>
      </p:sp>
      <p:sp>
        <p:nvSpPr>
          <p:cNvPr id="117" name="Google Shape;11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en-US" b="1" dirty="0"/>
          </a:p>
          <a:p>
            <a:pPr marL="0" marR="0" lvl="0" indent="0" algn="l" rtl="0">
              <a:lnSpc>
                <a:spcPct val="100000"/>
              </a:lnSpc>
              <a:spcBef>
                <a:spcPts val="0"/>
              </a:spcBef>
              <a:spcAft>
                <a:spcPts val="0"/>
              </a:spcAft>
              <a:buClr>
                <a:schemeClr val="dk1"/>
              </a:buClr>
              <a:buSzPts val="1400"/>
              <a:buFont typeface="Calibri"/>
              <a:buNone/>
            </a:pPr>
            <a:r>
              <a:rPr lang="en-US" b="1" dirty="0"/>
              <a:t>If there is time have them write the answer on sticky notes</a:t>
            </a:r>
            <a:endParaRPr u="none" dirty="0"/>
          </a:p>
          <a:p>
            <a:pPr marL="0" marR="0" lvl="0" indent="0" algn="l" rtl="0">
              <a:lnSpc>
                <a:spcPct val="100000"/>
              </a:lnSpc>
              <a:spcBef>
                <a:spcPts val="0"/>
              </a:spcBef>
              <a:spcAft>
                <a:spcPts val="0"/>
              </a:spcAft>
              <a:buClr>
                <a:schemeClr val="dk1"/>
              </a:buClr>
              <a:buSzPts val="1400"/>
              <a:buFont typeface="Calibri"/>
              <a:buNone/>
            </a:pPr>
            <a:endParaRPr b="0" dirty="0"/>
          </a:p>
        </p:txBody>
      </p:sp>
      <p:sp>
        <p:nvSpPr>
          <p:cNvPr id="288" name="Google Shape;2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14</a:t>
            </a:fld>
            <a:endParaRPr/>
          </a:p>
        </p:txBody>
      </p:sp>
    </p:spTree>
    <p:extLst>
      <p:ext uri="{BB962C8B-B14F-4D97-AF65-F5344CB8AC3E}">
        <p14:creationId xmlns:p14="http://schemas.microsoft.com/office/powerpoint/2010/main" val="362526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sz="1400"/>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Keep this very brief, just go over slide to help them understand the criteria by which their models will ne evaluated in the gallery walk</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As student walk around, this slide will be displayed for them to refer to. It reminds them to attend to the criteria:</a:t>
            </a:r>
            <a:endParaRPr dirty="0"/>
          </a:p>
          <a:p>
            <a:pPr marL="342900" lvl="0" indent="-342900" algn="l" rtl="0">
              <a:lnSpc>
                <a:spcPct val="100000"/>
              </a:lnSpc>
              <a:spcBef>
                <a:spcPts val="0"/>
              </a:spcBef>
              <a:spcAft>
                <a:spcPts val="0"/>
              </a:spcAft>
              <a:buClr>
                <a:schemeClr val="dk1"/>
              </a:buClr>
              <a:buSzPts val="1400"/>
              <a:buFont typeface="Calibri"/>
              <a:buChar char="-"/>
            </a:pPr>
            <a:r>
              <a:rPr lang="en-US" sz="1400" dirty="0">
                <a:latin typeface="Calibri"/>
                <a:ea typeface="Calibri"/>
                <a:cs typeface="Calibri"/>
                <a:sym typeface="Calibri"/>
              </a:rPr>
              <a:t>do the models use the class criteria? Remind them to look at the class criteria chart and quickly read through what the criteria says to remind them.</a:t>
            </a:r>
            <a:endParaRPr sz="1400" dirty="0">
              <a:latin typeface="Calibri"/>
              <a:ea typeface="Calibri"/>
              <a:cs typeface="Calibri"/>
              <a:sym typeface="Calibri"/>
            </a:endParaRPr>
          </a:p>
          <a:p>
            <a:pPr marL="342900" lvl="0" indent="-342900" algn="l" rtl="0">
              <a:lnSpc>
                <a:spcPct val="100000"/>
              </a:lnSpc>
              <a:spcBef>
                <a:spcPts val="0"/>
              </a:spcBef>
              <a:spcAft>
                <a:spcPts val="0"/>
              </a:spcAft>
              <a:buClr>
                <a:schemeClr val="dk1"/>
              </a:buClr>
              <a:buSzPts val="1400"/>
              <a:buFont typeface="Calibri"/>
              <a:buChar char="-"/>
            </a:pPr>
            <a:r>
              <a:rPr lang="en-US" sz="1400" dirty="0">
                <a:latin typeface="Calibri"/>
                <a:ea typeface="Calibri"/>
                <a:cs typeface="Calibri"/>
                <a:sym typeface="Calibri"/>
              </a:rPr>
              <a:t>Evidence supporting and contradictory- are they supported by evidence?- remind them to look for the green circles to show whether evidence has been linked. If they notice evidence is missing (not linked) can they think of a piece of evidence they could link? This would be a very helpful comment!</a:t>
            </a:r>
            <a:endParaRPr sz="1400" dirty="0">
              <a:latin typeface="Calibri"/>
              <a:ea typeface="Calibri"/>
              <a:cs typeface="Calibri"/>
              <a:sym typeface="Calibri"/>
            </a:endParaRPr>
          </a:p>
          <a:p>
            <a:pPr marL="342900" lvl="0" indent="-342900" algn="l" rtl="0">
              <a:lnSpc>
                <a:spcPct val="100000"/>
              </a:lnSpc>
              <a:spcBef>
                <a:spcPts val="0"/>
              </a:spcBef>
              <a:spcAft>
                <a:spcPts val="0"/>
              </a:spcAft>
              <a:buClr>
                <a:schemeClr val="dk1"/>
              </a:buClr>
              <a:buSzPts val="1400"/>
              <a:buFont typeface="Calibri"/>
              <a:buChar char="-"/>
            </a:pPr>
            <a:r>
              <a:rPr lang="en-US" sz="1400" dirty="0">
                <a:latin typeface="Calibri"/>
                <a:ea typeface="Calibri"/>
                <a:cs typeface="Calibri"/>
                <a:sym typeface="Calibri"/>
              </a:rPr>
              <a:t>Purpose- do they explain why the fish are dying? Is this clear in the model? Are the pieces in to show what leads to fish dying? Is anything missing?</a:t>
            </a:r>
            <a:endParaRPr sz="1400" dirty="0"/>
          </a:p>
        </p:txBody>
      </p:sp>
      <p:sp>
        <p:nvSpPr>
          <p:cNvPr id="191" name="Google Shape;191;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Leave this slide up as they work</a:t>
            </a:r>
            <a:endParaRPr dirty="0"/>
          </a:p>
        </p:txBody>
      </p:sp>
      <p:sp>
        <p:nvSpPr>
          <p:cNvPr id="118" name="Google Shape;11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4</a:t>
            </a:fld>
            <a:endParaRPr/>
          </a:p>
        </p:txBody>
      </p:sp>
    </p:spTree>
    <p:extLst>
      <p:ext uri="{BB962C8B-B14F-4D97-AF65-F5344CB8AC3E}">
        <p14:creationId xmlns:p14="http://schemas.microsoft.com/office/powerpoint/2010/main" val="71994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US" b="1" dirty="0"/>
              <a:t>Instruction</a:t>
            </a:r>
            <a:endParaRPr dirty="0"/>
          </a:p>
          <a:p>
            <a:pPr marL="0" lvl="0" indent="0" algn="l" rtl="0">
              <a:lnSpc>
                <a:spcPct val="100000"/>
              </a:lnSpc>
              <a:spcBef>
                <a:spcPts val="0"/>
              </a:spcBef>
              <a:spcAft>
                <a:spcPts val="0"/>
              </a:spcAft>
              <a:buClr>
                <a:schemeClr val="dk1"/>
              </a:buClr>
              <a:buSzPts val="1400"/>
              <a:buFont typeface="Calibri"/>
              <a:buNone/>
            </a:pPr>
            <a:r>
              <a:rPr lang="en-US" dirty="0"/>
              <a:t>Tell students that today we will do a gallery walk to view each other’s models on MEME. This gallery walk will be a little bit different, however, because they will view each other’s models on the computer. Emphasize that the gallery walk will be the same but looking at work on the computer instead of on paper. They will still be able to make comments, using the comment feature on MEME, not sticky notes like they might be used to. We will show that to them in a few minutes. </a:t>
            </a:r>
            <a:endParaRPr dirty="0"/>
          </a:p>
        </p:txBody>
      </p:sp>
      <p:sp>
        <p:nvSpPr>
          <p:cNvPr id="99" name="Google Shape;9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US" dirty="0"/>
              <a:t>Instructions– there are more slides about comments later so don’t dwell on the comments here</a:t>
            </a:r>
            <a:endParaRPr dirty="0"/>
          </a:p>
          <a:p>
            <a:pPr marL="0" marR="0" lvl="0" indent="0" algn="l" rtl="0">
              <a:lnSpc>
                <a:spcPct val="100000"/>
              </a:lnSpc>
              <a:spcBef>
                <a:spcPts val="0"/>
              </a:spcBef>
              <a:spcAft>
                <a:spcPts val="0"/>
              </a:spcAft>
              <a:buClr>
                <a:schemeClr val="dk1"/>
              </a:buClr>
              <a:buSzPts val="1400"/>
              <a:buFont typeface="Calibri"/>
              <a:buNone/>
            </a:pPr>
            <a:endParaRPr dirty="0"/>
          </a:p>
          <a:p>
            <a:pPr marL="0" marR="0" lvl="0" indent="0" algn="l" rtl="0">
              <a:lnSpc>
                <a:spcPct val="100000"/>
              </a:lnSpc>
              <a:spcBef>
                <a:spcPts val="0"/>
              </a:spcBef>
              <a:spcAft>
                <a:spcPts val="0"/>
              </a:spcAft>
              <a:buClr>
                <a:schemeClr val="dk1"/>
              </a:buClr>
              <a:buSzPts val="1400"/>
              <a:buFont typeface="Calibri"/>
              <a:buNone/>
            </a:pPr>
            <a:r>
              <a:rPr lang="en-US" dirty="0"/>
              <a:t>Tell them they will need to first carefully read the models, then critique them </a:t>
            </a:r>
          </a:p>
          <a:p>
            <a:pPr marL="0" marR="0" lvl="0" indent="0" algn="l" rtl="0">
              <a:lnSpc>
                <a:spcPct val="100000"/>
              </a:lnSpc>
              <a:spcBef>
                <a:spcPts val="0"/>
              </a:spcBef>
              <a:spcAft>
                <a:spcPts val="0"/>
              </a:spcAft>
              <a:buClr>
                <a:schemeClr val="dk1"/>
              </a:buClr>
              <a:buSzPts val="1400"/>
              <a:buFont typeface="Calibri"/>
              <a:buNone/>
            </a:pPr>
            <a:r>
              <a:rPr lang="en-US" dirty="0"/>
              <a:t>They should not change other groups’ models</a:t>
            </a:r>
            <a:endParaRPr dirty="0"/>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Instruction</a:t>
            </a: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r>
              <a:rPr lang="en-US" dirty="0"/>
              <a:t>Hand out computers and open MEME, log in using the logins that are taped to the computer. Have students follow along step by step so they know what to do and so we can help them trouble shoot as we go. </a:t>
            </a:r>
            <a:endParaRPr dirty="0"/>
          </a:p>
          <a:p>
            <a:pPr marL="0" lvl="0" indent="0" algn="l" rtl="0">
              <a:lnSpc>
                <a:spcPct val="100000"/>
              </a:lnSpc>
              <a:spcBef>
                <a:spcPts val="0"/>
              </a:spcBef>
              <a:spcAft>
                <a:spcPts val="0"/>
              </a:spcAft>
              <a:buClr>
                <a:schemeClr val="dk1"/>
              </a:buClr>
              <a:buSzPts val="1400"/>
              <a:buFont typeface="Calibri"/>
              <a:buNone/>
            </a:pPr>
            <a:r>
              <a:rPr lang="en-US" dirty="0"/>
              <a:t>To make a comment, first locate the yellow speech bubble icon in the dark purple bar at the top of the screen. Click on the comment button.</a:t>
            </a:r>
            <a:endParaRPr dirty="0"/>
          </a:p>
        </p:txBody>
      </p:sp>
      <p:sp>
        <p:nvSpPr>
          <p:cNvPr id="126" name="Google Shape;12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a:t>Instruction</a:t>
            </a:r>
            <a:endParaRPr/>
          </a:p>
          <a:p>
            <a:pPr marL="0" lvl="0" indent="0" algn="l" rtl="0">
              <a:lnSpc>
                <a:spcPct val="100000"/>
              </a:lnSpc>
              <a:spcBef>
                <a:spcPts val="0"/>
              </a:spcBef>
              <a:spcAft>
                <a:spcPts val="0"/>
              </a:spcAft>
              <a:buClr>
                <a:schemeClr val="dk1"/>
              </a:buClr>
              <a:buSzPts val="1400"/>
              <a:buFont typeface="Calibri"/>
              <a:buNone/>
            </a:pPr>
            <a:endParaRPr/>
          </a:p>
          <a:p>
            <a:pPr marL="0" lvl="0" indent="0" algn="l" rtl="0">
              <a:lnSpc>
                <a:spcPct val="100000"/>
              </a:lnSpc>
              <a:spcBef>
                <a:spcPts val="0"/>
              </a:spcBef>
              <a:spcAft>
                <a:spcPts val="0"/>
              </a:spcAft>
              <a:buClr>
                <a:schemeClr val="dk1"/>
              </a:buClr>
              <a:buSzPts val="1400"/>
              <a:buFont typeface="Calibri"/>
              <a:buNone/>
            </a:pPr>
            <a:r>
              <a:rPr lang="en-US"/>
              <a:t>Notice the drop down menu in the box here. This helps us choose what we want to comment on. For example, is it neat and clear or missing labels etc. </a:t>
            </a:r>
            <a:endParaRPr/>
          </a:p>
          <a:p>
            <a:pPr marL="0" lvl="0" indent="0" algn="l" rtl="0">
              <a:lnSpc>
                <a:spcPct val="100000"/>
              </a:lnSpc>
              <a:spcBef>
                <a:spcPts val="0"/>
              </a:spcBef>
              <a:spcAft>
                <a:spcPts val="0"/>
              </a:spcAft>
              <a:buClr>
                <a:schemeClr val="dk1"/>
              </a:buClr>
              <a:buSzPts val="1400"/>
              <a:buFont typeface="Calibri"/>
              <a:buNone/>
            </a:pPr>
            <a:endParaRPr/>
          </a:p>
          <a:p>
            <a:pPr marL="0" lvl="0" indent="0" algn="l" rtl="0">
              <a:lnSpc>
                <a:spcPct val="100000"/>
              </a:lnSpc>
              <a:spcBef>
                <a:spcPts val="0"/>
              </a:spcBef>
              <a:spcAft>
                <a:spcPts val="0"/>
              </a:spcAft>
              <a:buClr>
                <a:schemeClr val="dk1"/>
              </a:buClr>
              <a:buSzPts val="1400"/>
              <a:buFont typeface="Calibri"/>
              <a:buNone/>
            </a:pPr>
            <a:r>
              <a:rPr lang="en-US"/>
              <a:t>More on the next slide...</a:t>
            </a:r>
            <a:endParaRPr/>
          </a:p>
        </p:txBody>
      </p:sp>
      <p:sp>
        <p:nvSpPr>
          <p:cNvPr id="137" name="Google Shape;13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a:p>
            <a:pPr marL="0" lvl="0" indent="0" algn="l" rtl="0">
              <a:spcBef>
                <a:spcPts val="0"/>
              </a:spcBef>
              <a:spcAft>
                <a:spcPts val="0"/>
              </a:spcAft>
              <a:buClr>
                <a:schemeClr val="dk1"/>
              </a:buClr>
              <a:buSzPts val="1400"/>
              <a:buFont typeface="Calibri"/>
              <a:buNone/>
            </a:pPr>
            <a:r>
              <a:rPr lang="en-US" dirty="0"/>
              <a:t>Now have them select a feature to comment on. For example, do they want to comment on how the model looks (visual)? For example, do all the mechanisms point in the right direction? Are any mechanisms or components missing? If so, name the specific part that needs to be changed. </a:t>
            </a:r>
            <a:endParaRPr dirty="0"/>
          </a:p>
          <a:p>
            <a:pPr marL="0" lvl="0" indent="0" algn="l" rtl="0">
              <a:spcBef>
                <a:spcPts val="0"/>
              </a:spcBef>
              <a:spcAft>
                <a:spcPts val="0"/>
              </a:spcAft>
              <a:buClr>
                <a:schemeClr val="dk1"/>
              </a:buClr>
              <a:buSzPts val="1400"/>
              <a:buFont typeface="Calibri"/>
              <a:buNone/>
            </a:pPr>
            <a:r>
              <a:rPr lang="en-US" dirty="0"/>
              <a:t>Do they want to comment on how clear the model is? For this, think about how neat and organized it is or how cramped and close together everything is. Again, comment on the specific piece they would like to see changed. For example, the algae and dissolved air components are too close together so spread them out. </a:t>
            </a:r>
            <a:endParaRPr dirty="0"/>
          </a:p>
          <a:p>
            <a:pPr marL="0" lvl="0" indent="0" algn="l" rtl="0">
              <a:spcBef>
                <a:spcPts val="0"/>
              </a:spcBef>
              <a:spcAft>
                <a:spcPts val="0"/>
              </a:spcAft>
              <a:buClr>
                <a:schemeClr val="dk1"/>
              </a:buClr>
              <a:buSzPts val="1400"/>
              <a:buFont typeface="Calibri"/>
              <a:buNone/>
            </a:pPr>
            <a:r>
              <a:rPr lang="en-US" dirty="0"/>
              <a:t>Do they want to comment on something else or something that is not on the criteria list? For example, linking evidence or accurate information. They can do that by selecting “other”.</a:t>
            </a:r>
            <a:endParaRPr dirty="0"/>
          </a:p>
          <a:p>
            <a:pPr marL="0" lvl="0" indent="0" algn="l" rtl="0">
              <a:spcBef>
                <a:spcPts val="0"/>
              </a:spcBef>
              <a:spcAft>
                <a:spcPts val="0"/>
              </a:spcAft>
              <a:buClr>
                <a:schemeClr val="dk1"/>
              </a:buClr>
              <a:buSzPts val="1400"/>
              <a:buFont typeface="Calibri"/>
              <a:buNone/>
            </a:pPr>
            <a:r>
              <a:rPr lang="en-US" dirty="0"/>
              <a:t>Names on comments- tell them to include the name of their group on the comment so they know who is it coming from.</a:t>
            </a:r>
            <a:endParaRPr dirty="0"/>
          </a:p>
          <a:p>
            <a:pPr marL="0" lvl="0" indent="0" algn="l" rtl="0">
              <a:spcBef>
                <a:spcPts val="0"/>
              </a:spcBef>
              <a:spcAft>
                <a:spcPts val="0"/>
              </a:spcAft>
              <a:buClr>
                <a:schemeClr val="dk1"/>
              </a:buClr>
              <a:buSzPts val="1400"/>
              <a:buFont typeface="Calibri"/>
              <a:buNone/>
            </a:pPr>
            <a:r>
              <a:rPr lang="en-US" dirty="0"/>
              <a:t>For example, Owl: model is unclear because ____ so you can _____ to fix it. </a:t>
            </a:r>
            <a:endParaRPr dirty="0"/>
          </a:p>
          <a:p>
            <a:pPr marL="0" lvl="0" indent="0" algn="l" rtl="0">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endParaRPr dirty="0"/>
          </a:p>
          <a:p>
            <a:pPr marL="0" lvl="0" indent="0" algn="l" rtl="0">
              <a:lnSpc>
                <a:spcPct val="100000"/>
              </a:lnSpc>
              <a:spcBef>
                <a:spcPts val="0"/>
              </a:spcBef>
              <a:spcAft>
                <a:spcPts val="0"/>
              </a:spcAft>
              <a:buClr>
                <a:schemeClr val="dk1"/>
              </a:buClr>
              <a:buSzPts val="1400"/>
              <a:buFont typeface="Calibri"/>
              <a:buNone/>
            </a:pPr>
            <a:endParaRPr dirty="0"/>
          </a:p>
        </p:txBody>
      </p:sp>
      <p:sp>
        <p:nvSpPr>
          <p:cNvPr id="148" name="Google Shape;14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9</a:t>
            </a:fld>
            <a:endParaRPr/>
          </a:p>
        </p:txBody>
      </p:sp>
    </p:spTree>
    <p:extLst>
      <p:ext uri="{BB962C8B-B14F-4D97-AF65-F5344CB8AC3E}">
        <p14:creationId xmlns:p14="http://schemas.microsoft.com/office/powerpoint/2010/main" val="196329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107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da943333_0_0"/>
          <p:cNvSpPr txBox="1"/>
          <p:nvPr/>
        </p:nvSpPr>
        <p:spPr>
          <a:xfrm>
            <a:off x="815400" y="247525"/>
            <a:ext cx="11109600" cy="639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u="sng" dirty="0">
                <a:solidFill>
                  <a:schemeClr val="dk1"/>
                </a:solidFill>
                <a:latin typeface="Calibri"/>
                <a:ea typeface="Calibri"/>
                <a:cs typeface="Calibri"/>
                <a:sym typeface="Calibri"/>
              </a:rPr>
              <a:t>Lesson Overview</a:t>
            </a:r>
            <a:endParaRPr sz="2400" u="sng"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Group work to update models. </a:t>
            </a:r>
            <a:r>
              <a:rPr lang="en-US" sz="2400" dirty="0">
                <a:solidFill>
                  <a:srgbClr val="0070C0"/>
                </a:solidFill>
                <a:latin typeface="Calibri"/>
                <a:ea typeface="Calibri"/>
                <a:cs typeface="Calibri"/>
                <a:sym typeface="Calibri"/>
              </a:rPr>
              <a:t>10 </a:t>
            </a:r>
            <a:r>
              <a:rPr lang="en-US" sz="2400" dirty="0">
                <a:solidFill>
                  <a:schemeClr val="dk1"/>
                </a:solidFill>
                <a:latin typeface="Calibri"/>
                <a:ea typeface="Calibri"/>
                <a:cs typeface="Calibri"/>
                <a:sym typeface="Calibri"/>
              </a:rPr>
              <a:t>mins.</a:t>
            </a:r>
          </a:p>
          <a:p>
            <a:pPr marL="457200" lvl="0" indent="-381000">
              <a:buClr>
                <a:schemeClr val="dk1"/>
              </a:buClr>
              <a:buSzPts val="2400"/>
              <a:buFont typeface="Calibri"/>
              <a:buAutoNum type="arabicPeriod"/>
            </a:pPr>
            <a:r>
              <a:rPr lang="en-US" sz="2400" dirty="0">
                <a:solidFill>
                  <a:schemeClr val="dk1"/>
                </a:solidFill>
                <a:latin typeface="Calibri"/>
                <a:ea typeface="Calibri"/>
                <a:cs typeface="Calibri"/>
                <a:sym typeface="Calibri"/>
              </a:rPr>
              <a:t>Gallery walk intro, commenting, and guidelines- </a:t>
            </a:r>
            <a:r>
              <a:rPr lang="en-US" sz="2400" dirty="0">
                <a:solidFill>
                  <a:srgbClr val="0070C0"/>
                </a:solidFill>
                <a:latin typeface="Calibri"/>
                <a:ea typeface="Calibri"/>
                <a:cs typeface="Calibri"/>
                <a:sym typeface="Calibri"/>
              </a:rPr>
              <a:t>8</a:t>
            </a:r>
            <a:r>
              <a:rPr lang="en-US" sz="2400" dirty="0">
                <a:solidFill>
                  <a:schemeClr val="dk1"/>
                </a:solidFill>
                <a:latin typeface="Calibri"/>
                <a:ea typeface="Calibri"/>
                <a:cs typeface="Calibri"/>
                <a:sym typeface="Calibri"/>
              </a:rPr>
              <a:t> mins.</a:t>
            </a: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Gallery walk first round. </a:t>
            </a:r>
            <a:r>
              <a:rPr lang="en-US" sz="2400" dirty="0">
                <a:solidFill>
                  <a:srgbClr val="0070C0"/>
                </a:solidFill>
                <a:latin typeface="Calibri"/>
                <a:ea typeface="Calibri"/>
                <a:cs typeface="Calibri"/>
                <a:sym typeface="Calibri"/>
              </a:rPr>
              <a:t>7</a:t>
            </a:r>
            <a:r>
              <a:rPr lang="en-US" sz="2400" dirty="0">
                <a:solidFill>
                  <a:schemeClr val="dk1"/>
                </a:solidFill>
                <a:latin typeface="Calibri"/>
                <a:ea typeface="Calibri"/>
                <a:cs typeface="Calibri"/>
                <a:sym typeface="Calibri"/>
              </a:rPr>
              <a:t> mins.</a:t>
            </a: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Gallery walk second round. </a:t>
            </a:r>
            <a:r>
              <a:rPr lang="en-US" sz="2400" dirty="0">
                <a:solidFill>
                  <a:srgbClr val="0070C0"/>
                </a:solidFill>
                <a:latin typeface="Calibri"/>
                <a:ea typeface="Calibri"/>
                <a:cs typeface="Calibri"/>
                <a:sym typeface="Calibri"/>
              </a:rPr>
              <a:t>7</a:t>
            </a:r>
            <a:r>
              <a:rPr lang="en-US" sz="2400" dirty="0">
                <a:solidFill>
                  <a:schemeClr val="dk1"/>
                </a:solidFill>
                <a:latin typeface="Calibri"/>
                <a:ea typeface="Calibri"/>
                <a:cs typeface="Calibri"/>
                <a:sym typeface="Calibri"/>
              </a:rPr>
              <a:t> mins (potential for 10).</a:t>
            </a:r>
            <a:endParaRPr sz="2400" dirty="0">
              <a:solidFill>
                <a:schemeClr val="dk1"/>
              </a:solidFill>
              <a:latin typeface="Calibri"/>
              <a:ea typeface="Calibri"/>
              <a:cs typeface="Calibri"/>
              <a:sym typeface="Calibri"/>
            </a:endParaRPr>
          </a:p>
          <a:p>
            <a:pPr marL="457200" lvl="0" indent="-381000">
              <a:buClr>
                <a:schemeClr val="dk1"/>
              </a:buClr>
              <a:buSzPts val="2400"/>
              <a:buFont typeface="Calibri"/>
              <a:buAutoNum type="arabicPeriod"/>
            </a:pPr>
            <a:r>
              <a:rPr lang="en-US" sz="2400" dirty="0">
                <a:solidFill>
                  <a:schemeClr val="dk1"/>
                </a:solidFill>
                <a:latin typeface="Calibri"/>
                <a:ea typeface="Calibri"/>
                <a:cs typeface="Calibri"/>
                <a:sym typeface="Calibri"/>
              </a:rPr>
              <a:t>Gallery walk third round.</a:t>
            </a:r>
            <a:r>
              <a:rPr lang="en-US" sz="2400" dirty="0">
                <a:solidFill>
                  <a:srgbClr val="0070C0"/>
                </a:solidFill>
                <a:latin typeface="Calibri"/>
                <a:ea typeface="Calibri"/>
                <a:cs typeface="Calibri"/>
                <a:sym typeface="Calibri"/>
              </a:rPr>
              <a:t> 7 </a:t>
            </a:r>
            <a:r>
              <a:rPr lang="en-US" sz="2400" dirty="0">
                <a:solidFill>
                  <a:schemeClr val="dk1"/>
                </a:solidFill>
                <a:latin typeface="Calibri"/>
                <a:ea typeface="Calibri"/>
                <a:cs typeface="Calibri"/>
                <a:sym typeface="Calibri"/>
              </a:rPr>
              <a:t>mins (potential for 10).</a:t>
            </a: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Before you go </a:t>
            </a:r>
            <a:r>
              <a:rPr lang="en-US" sz="2400" dirty="0">
                <a:solidFill>
                  <a:srgbClr val="0070C0"/>
                </a:solidFill>
                <a:latin typeface="Calibri"/>
                <a:ea typeface="Calibri"/>
                <a:cs typeface="Calibri"/>
                <a:sym typeface="Calibri"/>
              </a:rPr>
              <a:t>3 </a:t>
            </a:r>
            <a:r>
              <a:rPr lang="en-US" sz="2400" dirty="0">
                <a:solidFill>
                  <a:schemeClr val="dk1"/>
                </a:solidFill>
                <a:latin typeface="Calibri"/>
                <a:ea typeface="Calibri"/>
                <a:cs typeface="Calibri"/>
                <a:sym typeface="Calibri"/>
              </a:rPr>
              <a:t>min (if time permits).</a:t>
            </a:r>
            <a:endParaRPr sz="2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Total time- 50 mins. </a:t>
            </a:r>
            <a:endParaRPr sz="2400" u="sng"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c63ad96d3_0_1"/>
          <p:cNvSpPr txBox="1"/>
          <p:nvPr/>
        </p:nvSpPr>
        <p:spPr>
          <a:xfrm>
            <a:off x="3806372" y="249050"/>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MEME: Comments</a:t>
            </a:r>
            <a:endParaRPr sz="5400" b="0" i="0" u="none" strike="noStrike" cap="none">
              <a:solidFill>
                <a:srgbClr val="FF0000"/>
              </a:solidFill>
              <a:latin typeface="Stardos Stencil"/>
              <a:ea typeface="Stardos Stencil"/>
              <a:cs typeface="Stardos Stencil"/>
              <a:sym typeface="Stardos Stencil"/>
            </a:endParaRPr>
          </a:p>
        </p:txBody>
      </p:sp>
      <p:sp>
        <p:nvSpPr>
          <p:cNvPr id="162" name="Google Shape;162;g6c63ad96d3_0_1"/>
          <p:cNvSpPr txBox="1"/>
          <p:nvPr/>
        </p:nvSpPr>
        <p:spPr>
          <a:xfrm>
            <a:off x="456995" y="1398476"/>
            <a:ext cx="11278010" cy="132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000" b="1" dirty="0">
                <a:solidFill>
                  <a:schemeClr val="dk1"/>
                </a:solidFill>
                <a:latin typeface="Calibri"/>
                <a:ea typeface="Calibri"/>
                <a:cs typeface="Calibri"/>
                <a:sym typeface="Calibri"/>
              </a:rPr>
              <a:t>Step 4: </a:t>
            </a:r>
            <a:r>
              <a:rPr lang="en-US" sz="3000" dirty="0">
                <a:solidFill>
                  <a:schemeClr val="dk1"/>
                </a:solidFill>
                <a:latin typeface="Calibri"/>
                <a:ea typeface="Calibri"/>
                <a:cs typeface="Calibri"/>
                <a:sym typeface="Calibri"/>
              </a:rPr>
              <a:t>Type your </a:t>
            </a:r>
            <a:r>
              <a:rPr lang="en-US" sz="3000" b="1" dirty="0">
                <a:solidFill>
                  <a:srgbClr val="C00000"/>
                </a:solidFill>
                <a:latin typeface="Calibri"/>
                <a:ea typeface="Calibri"/>
                <a:cs typeface="Calibri"/>
                <a:sym typeface="Calibri"/>
              </a:rPr>
              <a:t>group’s name </a:t>
            </a:r>
            <a:r>
              <a:rPr lang="en-US" sz="3000" dirty="0">
                <a:solidFill>
                  <a:schemeClr val="dk1"/>
                </a:solidFill>
                <a:latin typeface="Calibri"/>
                <a:ea typeface="Calibri"/>
                <a:cs typeface="Calibri"/>
                <a:sym typeface="Calibri"/>
              </a:rPr>
              <a:t>and the comment. Then click </a:t>
            </a:r>
            <a:r>
              <a:rPr lang="en-US" sz="3000" b="1" dirty="0" err="1">
                <a:solidFill>
                  <a:schemeClr val="dk1"/>
                </a:solidFill>
                <a:latin typeface="Calibri"/>
                <a:ea typeface="Calibri"/>
                <a:cs typeface="Calibri"/>
                <a:sym typeface="Calibri"/>
              </a:rPr>
              <a:t>XClose</a:t>
            </a:r>
            <a:endParaRPr sz="3000" b="1" dirty="0">
              <a:solidFill>
                <a:schemeClr val="dk1"/>
              </a:solidFill>
              <a:latin typeface="Calibri"/>
              <a:ea typeface="Calibri"/>
              <a:cs typeface="Calibri"/>
              <a:sym typeface="Calibri"/>
            </a:endParaRPr>
          </a:p>
          <a:p>
            <a:pPr marL="0" lvl="0" indent="0" algn="l" rtl="0">
              <a:spcBef>
                <a:spcPts val="0"/>
              </a:spcBef>
              <a:spcAft>
                <a:spcPts val="0"/>
              </a:spcAft>
              <a:buNone/>
            </a:pPr>
            <a:endParaRPr sz="3000" b="0" i="0" u="none" strike="noStrike" cap="none" dirty="0">
              <a:solidFill>
                <a:schemeClr val="dk1"/>
              </a:solidFill>
              <a:latin typeface="Calibri"/>
              <a:ea typeface="Calibri"/>
              <a:cs typeface="Calibri"/>
              <a:sym typeface="Calibri"/>
            </a:endParaRPr>
          </a:p>
        </p:txBody>
      </p:sp>
      <p:sp>
        <p:nvSpPr>
          <p:cNvPr id="163" name="Google Shape;163;g6c63ad96d3_0_1"/>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65" name="Google Shape;165;g6c63ad96d3_0_1"/>
          <p:cNvPicPr preferRelativeResize="0"/>
          <p:nvPr/>
        </p:nvPicPr>
        <p:blipFill rotWithShape="1">
          <a:blip r:embed="rId3">
            <a:alphaModFix/>
          </a:blip>
          <a:srcRect/>
          <a:stretch/>
        </p:blipFill>
        <p:spPr>
          <a:xfrm>
            <a:off x="963152" y="2304764"/>
            <a:ext cx="7767894" cy="4854936"/>
          </a:xfrm>
          <a:prstGeom prst="rect">
            <a:avLst/>
          </a:prstGeom>
          <a:noFill/>
          <a:ln>
            <a:noFill/>
          </a:ln>
        </p:spPr>
      </p:pic>
      <p:sp>
        <p:nvSpPr>
          <p:cNvPr id="166" name="Google Shape;166;g6c63ad96d3_0_1"/>
          <p:cNvSpPr/>
          <p:nvPr/>
        </p:nvSpPr>
        <p:spPr>
          <a:xfrm>
            <a:off x="4368126" y="5014624"/>
            <a:ext cx="1546800" cy="273233"/>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167" name="Google Shape;167;g6c63ad96d3_0_1"/>
          <p:cNvSpPr/>
          <p:nvPr/>
        </p:nvSpPr>
        <p:spPr>
          <a:xfrm>
            <a:off x="4549200" y="5493325"/>
            <a:ext cx="1546800" cy="273233"/>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64D2031-8F33-E647-A171-28714236DF30}"/>
              </a:ext>
            </a:extLst>
          </p:cNvPr>
          <p:cNvSpPr txBox="1"/>
          <p:nvPr/>
        </p:nvSpPr>
        <p:spPr>
          <a:xfrm>
            <a:off x="7135273" y="3817353"/>
            <a:ext cx="4203860" cy="2246769"/>
          </a:xfrm>
          <a:prstGeom prst="rect">
            <a:avLst/>
          </a:prstGeom>
          <a:solidFill>
            <a:schemeClr val="bg1">
              <a:lumMod val="95000"/>
            </a:schemeClr>
          </a:solidFill>
          <a:ln w="38100">
            <a:solidFill>
              <a:schemeClr val="accent5">
                <a:lumMod val="50000"/>
              </a:schemeClr>
            </a:solidFill>
          </a:ln>
        </p:spPr>
        <p:txBody>
          <a:bodyPr wrap="square" rtlCol="0">
            <a:spAutoFit/>
          </a:bodyPr>
          <a:lstStyle/>
          <a:p>
            <a:r>
              <a:rPr lang="en-US" sz="2800" dirty="0"/>
              <a:t>You must type your </a:t>
            </a:r>
            <a:r>
              <a:rPr lang="en-US" sz="2800" dirty="0">
                <a:solidFill>
                  <a:srgbClr val="C00000"/>
                </a:solidFill>
              </a:rPr>
              <a:t>group’s name </a:t>
            </a:r>
            <a:r>
              <a:rPr lang="en-US" sz="2800" dirty="0"/>
              <a:t>so they know who wrote the comment, in case they have questions!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p:nvPr/>
        </p:nvSpPr>
        <p:spPr>
          <a:xfrm>
            <a:off x="3806372" y="249050"/>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MEME: Comments</a:t>
            </a:r>
            <a:endParaRPr sz="5400" b="0" i="0" u="none" strike="noStrike" cap="none">
              <a:solidFill>
                <a:srgbClr val="FF0000"/>
              </a:solidFill>
              <a:latin typeface="Stardos Stencil"/>
              <a:ea typeface="Stardos Stencil"/>
              <a:cs typeface="Stardos Stencil"/>
              <a:sym typeface="Stardos Stencil"/>
            </a:endParaRPr>
          </a:p>
        </p:txBody>
      </p:sp>
      <p:sp>
        <p:nvSpPr>
          <p:cNvPr id="174" name="Google Shape;174;p9"/>
          <p:cNvSpPr txBox="1"/>
          <p:nvPr/>
        </p:nvSpPr>
        <p:spPr>
          <a:xfrm>
            <a:off x="1739900" y="1364675"/>
            <a:ext cx="8956200" cy="34907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632423"/>
                </a:solidFill>
                <a:latin typeface="Calibri"/>
                <a:ea typeface="Calibri"/>
                <a:cs typeface="Calibri"/>
                <a:sym typeface="Calibri"/>
              </a:rPr>
              <a:t>Let’s talk about how to make a good comment.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3242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Which comment is the most helpful?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What is going on here??!!</a:t>
            </a:r>
            <a:endParaRPr sz="36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The model is unclear</a:t>
            </a:r>
            <a:endParaRPr sz="36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The model is unclear because the components are all grouped together</a:t>
            </a:r>
            <a:endParaRPr sz="3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175" name="Google Shape;175;p9"/>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76" name="Google Shape;176;p9"/>
          <p:cNvPicPr preferRelativeResize="0"/>
          <p:nvPr/>
        </p:nvPicPr>
        <p:blipFill rotWithShape="1">
          <a:blip r:embed="rId3">
            <a:alphaModFix/>
          </a:blip>
          <a:srcRect/>
          <a:stretch/>
        </p:blipFill>
        <p:spPr>
          <a:xfrm>
            <a:off x="1524001" y="68550"/>
            <a:ext cx="1863751" cy="1103900"/>
          </a:xfrm>
          <a:prstGeom prst="rect">
            <a:avLst/>
          </a:prstGeom>
          <a:noFill/>
          <a:ln w="57150" cap="flat" cmpd="sng">
            <a:solidFill>
              <a:srgbClr val="B2A0C7"/>
            </a:solidFill>
            <a:prstDash val="solid"/>
            <a:round/>
            <a:headEnd type="none" w="sm" len="sm"/>
            <a:tailEnd type="none" w="sm" len="sm"/>
          </a:ln>
        </p:spPr>
      </p:pic>
      <p:pic>
        <p:nvPicPr>
          <p:cNvPr id="177" name="Google Shape;177;p9"/>
          <p:cNvPicPr preferRelativeResize="0"/>
          <p:nvPr/>
        </p:nvPicPr>
        <p:blipFill rotWithShape="1">
          <a:blip r:embed="rId4">
            <a:alphaModFix/>
          </a:blip>
          <a:srcRect/>
          <a:stretch/>
        </p:blipFill>
        <p:spPr>
          <a:xfrm>
            <a:off x="7402904" y="2814177"/>
            <a:ext cx="974180" cy="8155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p:nvPr/>
        </p:nvSpPr>
        <p:spPr>
          <a:xfrm>
            <a:off x="3806372" y="249050"/>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MEME: Comments</a:t>
            </a:r>
            <a:endParaRPr sz="5400" b="0" i="0" u="none" strike="noStrike" cap="none">
              <a:solidFill>
                <a:srgbClr val="FF0000"/>
              </a:solidFill>
              <a:latin typeface="Stardos Stencil"/>
              <a:ea typeface="Stardos Stencil"/>
              <a:cs typeface="Stardos Stencil"/>
              <a:sym typeface="Stardos Stencil"/>
            </a:endParaRPr>
          </a:p>
        </p:txBody>
      </p:sp>
      <p:sp>
        <p:nvSpPr>
          <p:cNvPr id="184" name="Google Shape;184;p10"/>
          <p:cNvSpPr txBox="1"/>
          <p:nvPr/>
        </p:nvSpPr>
        <p:spPr>
          <a:xfrm>
            <a:off x="1739900" y="1364675"/>
            <a:ext cx="8956200" cy="34907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632423"/>
                </a:solidFill>
                <a:latin typeface="Calibri"/>
                <a:ea typeface="Calibri"/>
                <a:cs typeface="Calibri"/>
                <a:sym typeface="Calibri"/>
              </a:rPr>
              <a:t>Let’s talk about how to make a good comment.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3242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Which comment is the most helpful?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Your model is awful! </a:t>
            </a:r>
            <a:endParaRPr sz="36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You are missing a mechanism</a:t>
            </a:r>
            <a:endParaRPr sz="3600" b="0" i="0" u="none" strike="noStrike" cap="none">
              <a:solidFill>
                <a:schemeClr val="dk1"/>
              </a:solidFill>
              <a:latin typeface="Calibri"/>
              <a:ea typeface="Calibri"/>
              <a:cs typeface="Calibri"/>
              <a:sym typeface="Calibri"/>
            </a:endParaRPr>
          </a:p>
          <a:p>
            <a:pPr marL="717550" marR="0" lvl="0" indent="-717550" algn="l" rtl="0">
              <a:lnSpc>
                <a:spcPct val="100000"/>
              </a:lnSpc>
              <a:spcBef>
                <a:spcPts val="0"/>
              </a:spcBef>
              <a:spcAft>
                <a:spcPts val="0"/>
              </a:spcAft>
              <a:buClr>
                <a:schemeClr val="dk1"/>
              </a:buClr>
              <a:buSzPts val="4000"/>
              <a:buFont typeface="Arial"/>
              <a:buAutoNum type="alphaLcParenR"/>
            </a:pPr>
            <a:r>
              <a:rPr lang="en-US" sz="3600" b="0" i="0" u="none" strike="noStrike" cap="none">
                <a:solidFill>
                  <a:schemeClr val="dk1"/>
                </a:solidFill>
                <a:latin typeface="Calibri"/>
                <a:ea typeface="Calibri"/>
                <a:cs typeface="Calibri"/>
                <a:sym typeface="Calibri"/>
              </a:rPr>
              <a:t>You are missing a mechanism between decomposers and dissolved air</a:t>
            </a:r>
            <a:endParaRPr sz="3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185" name="Google Shape;185;p10"/>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86" name="Google Shape;186;p10"/>
          <p:cNvPicPr preferRelativeResize="0"/>
          <p:nvPr/>
        </p:nvPicPr>
        <p:blipFill rotWithShape="1">
          <a:blip r:embed="rId3">
            <a:alphaModFix/>
          </a:blip>
          <a:srcRect/>
          <a:stretch/>
        </p:blipFill>
        <p:spPr>
          <a:xfrm>
            <a:off x="1524001" y="68550"/>
            <a:ext cx="1863751" cy="1103900"/>
          </a:xfrm>
          <a:prstGeom prst="rect">
            <a:avLst/>
          </a:prstGeom>
          <a:noFill/>
          <a:ln w="57150" cap="flat" cmpd="sng">
            <a:solidFill>
              <a:srgbClr val="B2A0C7"/>
            </a:solidFill>
            <a:prstDash val="solid"/>
            <a:round/>
            <a:headEnd type="none" w="sm" len="sm"/>
            <a:tailEnd type="none" w="sm" len="sm"/>
          </a:ln>
        </p:spPr>
      </p:pic>
      <p:pic>
        <p:nvPicPr>
          <p:cNvPr id="187" name="Google Shape;187;p10"/>
          <p:cNvPicPr preferRelativeResize="0"/>
          <p:nvPr/>
        </p:nvPicPr>
        <p:blipFill rotWithShape="1">
          <a:blip r:embed="rId4">
            <a:alphaModFix/>
          </a:blip>
          <a:srcRect/>
          <a:stretch/>
        </p:blipFill>
        <p:spPr>
          <a:xfrm>
            <a:off x="6509003" y="2743951"/>
            <a:ext cx="766867" cy="685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p:nvPr/>
        </p:nvSpPr>
        <p:spPr>
          <a:xfrm>
            <a:off x="3758376" y="202675"/>
            <a:ext cx="7096437"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2"/>
                </a:solidFill>
                <a:latin typeface="Calibri"/>
                <a:ea typeface="Calibri"/>
                <a:cs typeface="Calibri"/>
                <a:sym typeface="Calibri"/>
              </a:rPr>
              <a:t>Gallery Walk Guidelines</a:t>
            </a:r>
            <a:endParaRPr sz="5400" b="0" i="0" u="none" strike="noStrike" cap="none" dirty="0">
              <a:solidFill>
                <a:srgbClr val="FF0000"/>
              </a:solidFill>
              <a:latin typeface="Stardos Stencil"/>
              <a:ea typeface="Stardos Stencil"/>
              <a:cs typeface="Stardos Stencil"/>
              <a:sym typeface="Stardos Stencil"/>
            </a:endParaRPr>
          </a:p>
        </p:txBody>
      </p:sp>
      <p:sp>
        <p:nvSpPr>
          <p:cNvPr id="120" name="Google Shape;120;p5"/>
          <p:cNvSpPr txBox="1"/>
          <p:nvPr/>
        </p:nvSpPr>
        <p:spPr>
          <a:xfrm>
            <a:off x="314632" y="1341242"/>
            <a:ext cx="11562736" cy="5380208"/>
          </a:xfrm>
          <a:prstGeom prst="rect">
            <a:avLst/>
          </a:prstGeom>
          <a:noFill/>
          <a:ln>
            <a:noFill/>
          </a:ln>
        </p:spPr>
        <p:txBody>
          <a:bodyPr spcFirstLastPara="1" wrap="square" lIns="91425" tIns="45700" rIns="91425" bIns="45700" anchor="t" anchorCtr="0">
            <a:noAutofit/>
          </a:bodyPr>
          <a:lstStyle/>
          <a:p>
            <a:pPr marL="914400" lvl="1" indent="-419100" algn="l" rtl="0">
              <a:spcBef>
                <a:spcPts val="0"/>
              </a:spcBef>
              <a:spcAft>
                <a:spcPts val="0"/>
              </a:spcAft>
              <a:buClr>
                <a:schemeClr val="dk1"/>
              </a:buClr>
              <a:buSzPts val="3000"/>
              <a:buChar char="•"/>
            </a:pPr>
            <a:r>
              <a:rPr lang="en-US" sz="3600" dirty="0">
                <a:solidFill>
                  <a:schemeClr val="dk1"/>
                </a:solidFill>
                <a:latin typeface="Calibri"/>
                <a:ea typeface="Calibri"/>
                <a:cs typeface="Calibri"/>
                <a:sym typeface="Calibri"/>
              </a:rPr>
              <a:t>7 minutes at each station</a:t>
            </a:r>
            <a:endParaRPr sz="36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r>
              <a:rPr lang="en-US" sz="3600" dirty="0">
                <a:solidFill>
                  <a:schemeClr val="dk1"/>
                </a:solidFill>
                <a:latin typeface="Calibri"/>
                <a:ea typeface="Calibri"/>
                <a:cs typeface="Calibri"/>
                <a:sym typeface="Calibri"/>
              </a:rPr>
              <a:t>Rotate to the next computer (clockwise)</a:t>
            </a:r>
            <a:endParaRPr sz="36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r>
              <a:rPr lang="en-US" sz="3600" dirty="0">
                <a:solidFill>
                  <a:schemeClr val="dk1"/>
                </a:solidFill>
                <a:latin typeface="Calibri"/>
                <a:ea typeface="Calibri"/>
                <a:cs typeface="Calibri"/>
                <a:sym typeface="Calibri"/>
              </a:rPr>
              <a:t>Carefully review the entire model:</a:t>
            </a:r>
          </a:p>
          <a:p>
            <a:pPr marL="914400" lvl="1" indent="-419100" algn="l" rtl="0">
              <a:spcBef>
                <a:spcPts val="0"/>
              </a:spcBef>
              <a:spcAft>
                <a:spcPts val="0"/>
              </a:spcAft>
              <a:buClr>
                <a:schemeClr val="dk1"/>
              </a:buClr>
              <a:buSzPts val="3000"/>
              <a:buChar char="•"/>
            </a:pPr>
            <a:endParaRPr lang="en-US" sz="4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endParaRPr lang="en-US" sz="4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endParaRPr lang="en-US" sz="4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endParaRPr lang="en-US" sz="4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endParaRPr lang="en-US" sz="4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Char char="•"/>
            </a:pPr>
            <a:r>
              <a:rPr lang="en-US" sz="3600" dirty="0">
                <a:solidFill>
                  <a:schemeClr val="dk1"/>
                </a:solidFill>
                <a:latin typeface="Calibri"/>
                <a:ea typeface="Calibri"/>
                <a:cs typeface="Calibri"/>
                <a:sym typeface="Calibri"/>
              </a:rPr>
              <a:t>Write helpful comments! Write your </a:t>
            </a:r>
            <a:r>
              <a:rPr lang="en-US" sz="3600" b="1" dirty="0">
                <a:solidFill>
                  <a:srgbClr val="0070C0"/>
                </a:solidFill>
                <a:latin typeface="Calibri"/>
                <a:ea typeface="Calibri"/>
                <a:cs typeface="Calibri"/>
                <a:sym typeface="Calibri"/>
              </a:rPr>
              <a:t>group</a:t>
            </a:r>
            <a:r>
              <a:rPr lang="en-US" sz="3600" b="1" dirty="0">
                <a:solidFill>
                  <a:schemeClr val="dk1"/>
                </a:solidFill>
                <a:latin typeface="Calibri"/>
                <a:ea typeface="Calibri"/>
                <a:cs typeface="Calibri"/>
                <a:sym typeface="Calibri"/>
              </a:rPr>
              <a:t> </a:t>
            </a:r>
            <a:r>
              <a:rPr lang="en-US" sz="3600" b="1" dirty="0">
                <a:solidFill>
                  <a:srgbClr val="0070C0"/>
                </a:solidFill>
                <a:latin typeface="Calibri"/>
                <a:ea typeface="Calibri"/>
                <a:cs typeface="Calibri"/>
                <a:sym typeface="Calibri"/>
              </a:rPr>
              <a:t>name</a:t>
            </a:r>
            <a:r>
              <a:rPr lang="en-US" sz="3600" dirty="0">
                <a:solidFill>
                  <a:schemeClr val="dk1"/>
                </a:solidFill>
                <a:latin typeface="Calibri"/>
                <a:ea typeface="Calibri"/>
                <a:cs typeface="Calibri"/>
                <a:sym typeface="Calibri"/>
              </a:rPr>
              <a:t>!</a:t>
            </a:r>
            <a:endParaRPr sz="36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Calibri"/>
              <a:ea typeface="Calibri"/>
              <a:cs typeface="Calibri"/>
              <a:sym typeface="Calibri"/>
            </a:endParaRPr>
          </a:p>
        </p:txBody>
      </p:sp>
      <p:sp>
        <p:nvSpPr>
          <p:cNvPr id="121" name="Google Shape;121;p5"/>
          <p:cNvSpPr txBox="1">
            <a:spLocks noGrp="1"/>
          </p:cNvSpPr>
          <p:nvPr>
            <p:ph type="sldNum" idx="12"/>
          </p:nvPr>
        </p:nvSpPr>
        <p:spPr>
          <a:xfrm>
            <a:off x="10058400" y="638203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pic>
        <p:nvPicPr>
          <p:cNvPr id="122" name="Google Shape;122;p5"/>
          <p:cNvPicPr preferRelativeResize="0"/>
          <p:nvPr/>
        </p:nvPicPr>
        <p:blipFill rotWithShape="1">
          <a:blip r:embed="rId3">
            <a:alphaModFix/>
          </a:blip>
          <a:srcRect/>
          <a:stretch/>
        </p:blipFill>
        <p:spPr>
          <a:xfrm>
            <a:off x="1523993" y="2"/>
            <a:ext cx="2133600" cy="1126065"/>
          </a:xfrm>
          <a:prstGeom prst="rect">
            <a:avLst/>
          </a:prstGeom>
          <a:noFill/>
          <a:ln>
            <a:noFill/>
          </a:ln>
        </p:spPr>
      </p:pic>
      <p:sp>
        <p:nvSpPr>
          <p:cNvPr id="2" name="Curved Down Arrow 1">
            <a:extLst>
              <a:ext uri="{FF2B5EF4-FFF2-40B4-BE49-F238E27FC236}">
                <a16:creationId xmlns:a16="http://schemas.microsoft.com/office/drawing/2014/main" id="{C7BB0274-3F92-624C-97D4-F2E080CB19E1}"/>
              </a:ext>
            </a:extLst>
          </p:cNvPr>
          <p:cNvSpPr/>
          <p:nvPr/>
        </p:nvSpPr>
        <p:spPr>
          <a:xfrm>
            <a:off x="7192296" y="1553500"/>
            <a:ext cx="1075645" cy="4694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F4671D40-848C-6141-A98B-4EDE1E54578A}"/>
              </a:ext>
            </a:extLst>
          </p:cNvPr>
          <p:cNvPicPr>
            <a:picLocks noChangeAspect="1"/>
          </p:cNvPicPr>
          <p:nvPr/>
        </p:nvPicPr>
        <p:blipFill>
          <a:blip r:embed="rId4"/>
          <a:stretch>
            <a:fillRect/>
          </a:stretch>
        </p:blipFill>
        <p:spPr>
          <a:xfrm>
            <a:off x="1250660" y="3184902"/>
            <a:ext cx="9116499" cy="27734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3464690" y="74773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00000"/>
              </a:buClr>
              <a:buSzPts val="4000"/>
              <a:buFont typeface="Calibri"/>
              <a:buNone/>
            </a:pPr>
            <a:r>
              <a:rPr lang="en-US" sz="4000" b="1" dirty="0">
                <a:solidFill>
                  <a:srgbClr val="800000"/>
                </a:solidFill>
              </a:rPr>
              <a:t>BEFORE YOU GO</a:t>
            </a:r>
            <a:endParaRPr dirty="0"/>
          </a:p>
        </p:txBody>
      </p:sp>
      <p:sp>
        <p:nvSpPr>
          <p:cNvPr id="291" name="Google Shape;291;p15"/>
          <p:cNvSpPr txBox="1">
            <a:spLocks noGrp="1"/>
          </p:cNvSpPr>
          <p:nvPr>
            <p:ph type="body" idx="1"/>
          </p:nvPr>
        </p:nvSpPr>
        <p:spPr>
          <a:xfrm>
            <a:off x="5593583" y="1584170"/>
            <a:ext cx="5182571"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u="sng" dirty="0">
              <a:latin typeface="Arial"/>
              <a:ea typeface="Arial"/>
              <a:cs typeface="Arial"/>
              <a:sym typeface="Arial"/>
            </a:endParaRPr>
          </a:p>
          <a:p>
            <a:pPr marL="0" lvl="0" indent="0" algn="l" rtl="0">
              <a:lnSpc>
                <a:spcPct val="100000"/>
              </a:lnSpc>
              <a:spcBef>
                <a:spcPts val="0"/>
              </a:spcBef>
              <a:spcAft>
                <a:spcPts val="0"/>
              </a:spcAft>
              <a:buClr>
                <a:schemeClr val="dk1"/>
              </a:buClr>
              <a:buSzPts val="1100"/>
              <a:buNone/>
            </a:pPr>
            <a:r>
              <a:rPr lang="en-US" dirty="0">
                <a:latin typeface="Arial"/>
                <a:ea typeface="Arial"/>
                <a:cs typeface="Arial"/>
                <a:sym typeface="Arial"/>
              </a:rPr>
              <a:t>Now that you have looked at some other models, what is one change you would like to make to your model to make it better?</a:t>
            </a:r>
            <a:endParaRPr dirty="0"/>
          </a:p>
          <a:p>
            <a:pPr marL="0" lvl="0" indent="0" algn="l" rtl="0">
              <a:lnSpc>
                <a:spcPct val="100000"/>
              </a:lnSpc>
              <a:spcBef>
                <a:spcPts val="640"/>
              </a:spcBef>
              <a:spcAft>
                <a:spcPts val="0"/>
              </a:spcAft>
              <a:buClr>
                <a:srgbClr val="366092"/>
              </a:buClr>
              <a:buSzPts val="3200"/>
              <a:buNone/>
            </a:pPr>
            <a:endParaRPr u="sng" dirty="0"/>
          </a:p>
          <a:p>
            <a:pPr marL="0" lvl="0" indent="0" algn="l" rtl="0">
              <a:lnSpc>
                <a:spcPct val="100000"/>
              </a:lnSpc>
              <a:spcBef>
                <a:spcPts val="640"/>
              </a:spcBef>
              <a:spcAft>
                <a:spcPts val="0"/>
              </a:spcAft>
              <a:buClr>
                <a:srgbClr val="366092"/>
              </a:buClr>
              <a:buSzPts val="3200"/>
              <a:buNone/>
            </a:pPr>
            <a:endParaRPr u="sng" dirty="0"/>
          </a:p>
        </p:txBody>
      </p:sp>
      <p:sp>
        <p:nvSpPr>
          <p:cNvPr id="292" name="Google Shape;292;p15"/>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93" name="Google Shape;293;p15"/>
          <p:cNvSpPr/>
          <p:nvPr/>
        </p:nvSpPr>
        <p:spPr>
          <a:xfrm>
            <a:off x="1721778" y="698270"/>
            <a:ext cx="3298500" cy="54120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Calibri"/>
                <a:ea typeface="Calibri"/>
                <a:cs typeface="Calibri"/>
                <a:sym typeface="Calibri"/>
              </a:rPr>
              <a:t>Answer the </a:t>
            </a:r>
            <a:r>
              <a:rPr lang="en-US" sz="2800" b="1" i="0" u="sng" strike="noStrike" cap="none" dirty="0">
                <a:solidFill>
                  <a:schemeClr val="lt1"/>
                </a:solidFill>
                <a:latin typeface="Calibri"/>
                <a:ea typeface="Calibri"/>
                <a:cs typeface="Calibri"/>
                <a:sym typeface="Calibri"/>
              </a:rPr>
              <a:t>BEFORE YOU GO </a:t>
            </a:r>
            <a:r>
              <a:rPr lang="en-US" sz="2800" b="0" i="0" u="none" strike="noStrike" cap="none" dirty="0">
                <a:solidFill>
                  <a:schemeClr val="lt1"/>
                </a:solidFill>
                <a:latin typeface="Calibri"/>
                <a:ea typeface="Calibri"/>
                <a:cs typeface="Calibri"/>
                <a:sym typeface="Calibri"/>
              </a:rPr>
              <a:t> question on a sticky note and paste it on the question board.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87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xfrm>
            <a:off x="2246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6000"/>
              <a:buFont typeface="Calibri"/>
              <a:buNone/>
            </a:pPr>
            <a:r>
              <a:rPr lang="en-US" dirty="0"/>
              <a:t>LESSON 3 - DAY 5</a:t>
            </a:r>
            <a:endParaRPr dirty="0"/>
          </a:p>
        </p:txBody>
      </p:sp>
      <p:sp>
        <p:nvSpPr>
          <p:cNvPr id="95" name="Google Shape;95;p1"/>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ctrTitle"/>
          </p:nvPr>
        </p:nvSpPr>
        <p:spPr>
          <a:xfrm>
            <a:off x="2137881" y="329332"/>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Calibri"/>
              <a:buNone/>
            </a:pPr>
            <a:r>
              <a:rPr lang="en-US" dirty="0"/>
              <a:t>Gallery Walk</a:t>
            </a:r>
            <a:endParaRPr dirty="0"/>
          </a:p>
        </p:txBody>
      </p:sp>
      <p:sp>
        <p:nvSpPr>
          <p:cNvPr id="194" name="Google Shape;194;p12"/>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95" name="Google Shape;195;p12"/>
          <p:cNvPicPr preferRelativeResize="0"/>
          <p:nvPr/>
        </p:nvPicPr>
        <p:blipFill rotWithShape="1">
          <a:blip r:embed="rId3">
            <a:alphaModFix/>
          </a:blip>
          <a:srcRect/>
          <a:stretch/>
        </p:blipFill>
        <p:spPr>
          <a:xfrm>
            <a:off x="405423" y="123290"/>
            <a:ext cx="3175675" cy="1676042"/>
          </a:xfrm>
          <a:prstGeom prst="rect">
            <a:avLst/>
          </a:prstGeom>
          <a:noFill/>
          <a:ln>
            <a:noFill/>
          </a:ln>
        </p:spPr>
      </p:pic>
      <p:sp>
        <p:nvSpPr>
          <p:cNvPr id="196" name="Google Shape;196;p12"/>
          <p:cNvSpPr txBox="1"/>
          <p:nvPr/>
        </p:nvSpPr>
        <p:spPr>
          <a:xfrm>
            <a:off x="740145" y="2163712"/>
            <a:ext cx="10849104" cy="4364955"/>
          </a:xfrm>
          <a:prstGeom prst="rect">
            <a:avLst/>
          </a:prstGeom>
          <a:noFill/>
          <a:ln>
            <a:noFill/>
          </a:ln>
        </p:spPr>
        <p:txBody>
          <a:bodyPr spcFirstLastPara="1" wrap="square" lIns="91425" tIns="91425" rIns="91425" bIns="91425" anchor="t" anchorCtr="0">
            <a:noAutofit/>
          </a:bodyPr>
          <a:lstStyle/>
          <a:p>
            <a:pPr marL="76200" marR="0" lvl="0" algn="l" rtl="0">
              <a:lnSpc>
                <a:spcPct val="100000"/>
              </a:lnSpc>
              <a:spcBef>
                <a:spcPts val="0"/>
              </a:spcBef>
              <a:spcAft>
                <a:spcPts val="0"/>
              </a:spcAft>
              <a:buClr>
                <a:schemeClr val="dk1"/>
              </a:buClr>
              <a:buSzPts val="2400"/>
            </a:pPr>
            <a:r>
              <a:rPr lang="en-US" sz="3600" b="0" i="0" u="none" strike="noStrike" cap="none" dirty="0">
                <a:solidFill>
                  <a:srgbClr val="0070C0"/>
                </a:solidFill>
                <a:latin typeface="Calibri"/>
                <a:ea typeface="Calibri"/>
                <a:cs typeface="Calibri"/>
                <a:sym typeface="Calibri"/>
              </a:rPr>
              <a:t>This is what your peers (friends) will be evaluating about your models: </a:t>
            </a:r>
            <a:endParaRPr sz="3600" b="0" i="0" u="none" strike="noStrike" cap="none" dirty="0">
              <a:solidFill>
                <a:srgbClr val="0070C0"/>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3200" b="0" i="0" u="none" strike="noStrike" cap="none" dirty="0">
                <a:solidFill>
                  <a:srgbClr val="C00000"/>
                </a:solidFill>
                <a:latin typeface="Calibri"/>
                <a:ea typeface="Calibri"/>
                <a:cs typeface="Calibri"/>
                <a:sym typeface="Calibri"/>
              </a:rPr>
              <a:t>Criteria</a:t>
            </a:r>
            <a:r>
              <a:rPr lang="en-US" sz="3200" b="0" i="0" u="none" strike="noStrike" cap="none" dirty="0">
                <a:solidFill>
                  <a:schemeClr val="dk1"/>
                </a:solidFill>
                <a:latin typeface="Calibri"/>
                <a:ea typeface="Calibri"/>
                <a:cs typeface="Calibri"/>
                <a:sym typeface="Calibri"/>
              </a:rPr>
              <a:t>- do the models meet the class criteria?</a:t>
            </a:r>
            <a:endParaRPr sz="3200" b="0" i="0" u="none" strike="noStrike" cap="none" dirty="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3200" b="0" i="0" u="none" strike="noStrike" cap="none" dirty="0">
                <a:solidFill>
                  <a:srgbClr val="C00000"/>
                </a:solidFill>
                <a:latin typeface="Calibri"/>
                <a:ea typeface="Calibri"/>
                <a:cs typeface="Calibri"/>
                <a:sym typeface="Calibri"/>
              </a:rPr>
              <a:t>Supporting Evidence- </a:t>
            </a:r>
            <a:r>
              <a:rPr lang="en-US" sz="3200" b="0" i="0" u="none" strike="noStrike" cap="none" dirty="0">
                <a:solidFill>
                  <a:schemeClr val="dk1"/>
                </a:solidFill>
                <a:latin typeface="Calibri"/>
                <a:ea typeface="Calibri"/>
                <a:cs typeface="Calibri"/>
                <a:sym typeface="Calibri"/>
              </a:rPr>
              <a:t>are all component and mechanisms in the model supported by evidence?</a:t>
            </a:r>
            <a:endParaRPr sz="3200" b="0" i="0" u="none" strike="noStrike" cap="none" dirty="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3200" b="0" i="0" u="none" strike="noStrike" cap="none" dirty="0">
                <a:solidFill>
                  <a:srgbClr val="C00000"/>
                </a:solidFill>
                <a:latin typeface="Calibri"/>
                <a:ea typeface="Calibri"/>
                <a:cs typeface="Calibri"/>
                <a:sym typeface="Calibri"/>
              </a:rPr>
              <a:t>Counter Evidence- </a:t>
            </a:r>
            <a:r>
              <a:rPr lang="en-US" sz="3200" b="0" i="0" u="none" strike="noStrike" cap="none" dirty="0">
                <a:solidFill>
                  <a:schemeClr val="dk1"/>
                </a:solidFill>
                <a:latin typeface="Calibri"/>
                <a:ea typeface="Calibri"/>
                <a:cs typeface="Calibri"/>
                <a:sym typeface="Calibri"/>
              </a:rPr>
              <a:t>is there evidence that goes against (contradicts) a component or mechanism in the model?</a:t>
            </a:r>
            <a:endParaRPr sz="3200" b="0" i="0" u="none" strike="noStrike" cap="none" dirty="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3200" b="0" i="0" u="none" strike="noStrike" cap="none" dirty="0">
                <a:solidFill>
                  <a:srgbClr val="C00000"/>
                </a:solidFill>
                <a:latin typeface="Calibri"/>
                <a:ea typeface="Calibri"/>
                <a:cs typeface="Calibri"/>
                <a:sym typeface="Calibri"/>
              </a:rPr>
              <a:t>Explanation</a:t>
            </a:r>
            <a:r>
              <a:rPr lang="en-US" sz="3200" b="0" i="0" u="none" strike="noStrike" cap="none" dirty="0">
                <a:solidFill>
                  <a:schemeClr val="dk1"/>
                </a:solidFill>
                <a:latin typeface="Calibri"/>
                <a:ea typeface="Calibri"/>
                <a:cs typeface="Calibri"/>
                <a:sym typeface="Calibri"/>
              </a:rPr>
              <a:t>- do they fully explain why the fish are dying?</a:t>
            </a: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472612" y="325755"/>
            <a:ext cx="1127075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chemeClr val="dk2"/>
                </a:solidFill>
                <a:latin typeface="Calibri"/>
                <a:ea typeface="Calibri"/>
                <a:cs typeface="Calibri"/>
                <a:sym typeface="Calibri"/>
              </a:rPr>
              <a:t>Preparing Models for the Gallery Walk- 10min</a:t>
            </a:r>
            <a:endParaRPr sz="4400" b="0" i="0" u="none" strike="noStrike" cap="none" dirty="0">
              <a:solidFill>
                <a:srgbClr val="FF0000"/>
              </a:solidFill>
              <a:latin typeface="Stardos Stencil"/>
              <a:ea typeface="Stardos Stencil"/>
              <a:cs typeface="Stardos Stencil"/>
              <a:sym typeface="Stardos Stencil"/>
            </a:endParaRPr>
          </a:p>
        </p:txBody>
      </p:sp>
      <p:sp>
        <p:nvSpPr>
          <p:cNvPr id="122" name="Google Shape;122;p4"/>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sp>
        <p:nvSpPr>
          <p:cNvPr id="2" name="TextBox 1">
            <a:extLst>
              <a:ext uri="{FF2B5EF4-FFF2-40B4-BE49-F238E27FC236}">
                <a16:creationId xmlns:a16="http://schemas.microsoft.com/office/drawing/2014/main" id="{9A629995-308E-D748-8CFD-322B14ED6EE4}"/>
              </a:ext>
            </a:extLst>
          </p:cNvPr>
          <p:cNvSpPr txBox="1"/>
          <p:nvPr/>
        </p:nvSpPr>
        <p:spPr>
          <a:xfrm>
            <a:off x="193309" y="3839983"/>
            <a:ext cx="11787966" cy="1569660"/>
          </a:xfrm>
          <a:prstGeom prst="rect">
            <a:avLst/>
          </a:prstGeom>
          <a:noFill/>
        </p:spPr>
        <p:txBody>
          <a:bodyPr wrap="square" rtlCol="0">
            <a:spAutoFit/>
          </a:bodyPr>
          <a:lstStyle/>
          <a:p>
            <a:pPr lvl="4">
              <a:spcBef>
                <a:spcPts val="600"/>
              </a:spcBef>
              <a:spcAft>
                <a:spcPts val="600"/>
              </a:spcAft>
            </a:pPr>
            <a:r>
              <a:rPr lang="en-US" sz="2800" dirty="0">
                <a:solidFill>
                  <a:srgbClr val="C00000"/>
                </a:solidFill>
              </a:rPr>
              <a:t>Now check your model:</a:t>
            </a:r>
          </a:p>
          <a:p>
            <a:pPr marL="457200" lvl="4" indent="-457200">
              <a:spcBef>
                <a:spcPts val="600"/>
              </a:spcBef>
              <a:spcAft>
                <a:spcPts val="600"/>
              </a:spcAft>
              <a:buFont typeface="+mj-lt"/>
              <a:buAutoNum type="arabicPeriod"/>
            </a:pPr>
            <a:r>
              <a:rPr lang="en-US" sz="2400" dirty="0"/>
              <a:t>Did you describe the components and mechanisms?</a:t>
            </a:r>
          </a:p>
          <a:p>
            <a:pPr marL="457200" lvl="4" indent="-457200">
              <a:spcBef>
                <a:spcPts val="600"/>
              </a:spcBef>
              <a:spcAft>
                <a:spcPts val="600"/>
              </a:spcAft>
              <a:buFont typeface="+mj-lt"/>
              <a:buAutoNum type="arabicPeriod"/>
            </a:pPr>
            <a:r>
              <a:rPr lang="en-US" sz="2400" dirty="0"/>
              <a:t>Are your components and </a:t>
            </a:r>
            <a:r>
              <a:rPr lang="en-US" sz="2400" u="sng" dirty="0"/>
              <a:t>mechanisms</a:t>
            </a:r>
            <a:r>
              <a:rPr lang="en-US" sz="2400" dirty="0"/>
              <a:t> supported by evidence? </a:t>
            </a:r>
            <a:r>
              <a:rPr lang="en-US" sz="2400" b="1" dirty="0"/>
              <a:t>Link evidence!</a:t>
            </a:r>
          </a:p>
        </p:txBody>
      </p:sp>
      <p:pic>
        <p:nvPicPr>
          <p:cNvPr id="13" name="Picture 12">
            <a:extLst>
              <a:ext uri="{FF2B5EF4-FFF2-40B4-BE49-F238E27FC236}">
                <a16:creationId xmlns:a16="http://schemas.microsoft.com/office/drawing/2014/main" id="{C6430699-6ABE-A844-A654-F9B82D6A84B2}"/>
              </a:ext>
            </a:extLst>
          </p:cNvPr>
          <p:cNvPicPr>
            <a:picLocks noChangeAspect="1"/>
          </p:cNvPicPr>
          <p:nvPr/>
        </p:nvPicPr>
        <p:blipFill>
          <a:blip r:embed="rId3"/>
          <a:stretch>
            <a:fillRect/>
          </a:stretch>
        </p:blipFill>
        <p:spPr>
          <a:xfrm>
            <a:off x="10210800" y="3316762"/>
            <a:ext cx="1459323" cy="1332957"/>
          </a:xfrm>
          <a:prstGeom prst="rect">
            <a:avLst/>
          </a:prstGeom>
        </p:spPr>
      </p:pic>
      <p:sp>
        <p:nvSpPr>
          <p:cNvPr id="14" name="TextBox 13">
            <a:extLst>
              <a:ext uri="{FF2B5EF4-FFF2-40B4-BE49-F238E27FC236}">
                <a16:creationId xmlns:a16="http://schemas.microsoft.com/office/drawing/2014/main" id="{FD1DCFB7-0CA1-B94E-9E7B-265D328FA6B3}"/>
              </a:ext>
            </a:extLst>
          </p:cNvPr>
          <p:cNvSpPr txBox="1"/>
          <p:nvPr/>
        </p:nvSpPr>
        <p:spPr>
          <a:xfrm>
            <a:off x="193309" y="5448037"/>
            <a:ext cx="11101498" cy="984885"/>
          </a:xfrm>
          <a:prstGeom prst="rect">
            <a:avLst/>
          </a:prstGeom>
          <a:noFill/>
        </p:spPr>
        <p:txBody>
          <a:bodyPr wrap="square" rtlCol="0">
            <a:spAutoFit/>
          </a:bodyPr>
          <a:lstStyle/>
          <a:p>
            <a:pPr marL="457200" lvl="4" indent="-457200">
              <a:spcBef>
                <a:spcPts val="600"/>
              </a:spcBef>
              <a:spcAft>
                <a:spcPts val="600"/>
              </a:spcAft>
              <a:buAutoNum type="arabicPeriod" startAt="3"/>
            </a:pPr>
            <a:r>
              <a:rPr lang="en-US" sz="2400" dirty="0"/>
              <a:t>Does your model completely explain why the fish died- the whole story?</a:t>
            </a:r>
          </a:p>
          <a:p>
            <a:pPr marL="457200" lvl="4" indent="-457200">
              <a:spcBef>
                <a:spcPts val="600"/>
              </a:spcBef>
              <a:spcAft>
                <a:spcPts val="600"/>
              </a:spcAft>
              <a:buAutoNum type="arabicPeriod" startAt="3"/>
            </a:pPr>
            <a:r>
              <a:rPr lang="en-US" sz="2400" dirty="0"/>
              <a:t>Does your model meet the </a:t>
            </a:r>
            <a:r>
              <a:rPr lang="en-US" sz="2400" b="1" dirty="0"/>
              <a:t>class criteria</a:t>
            </a:r>
            <a:r>
              <a:rPr lang="en-US" sz="2400" dirty="0"/>
              <a:t>? </a:t>
            </a:r>
            <a:endParaRPr lang="en-US" dirty="0"/>
          </a:p>
        </p:txBody>
      </p:sp>
      <p:sp>
        <p:nvSpPr>
          <p:cNvPr id="11" name="TextBox 10">
            <a:extLst>
              <a:ext uri="{FF2B5EF4-FFF2-40B4-BE49-F238E27FC236}">
                <a16:creationId xmlns:a16="http://schemas.microsoft.com/office/drawing/2014/main" id="{2A5B97A4-48D6-C941-8E43-18A353D9C83A}"/>
              </a:ext>
            </a:extLst>
          </p:cNvPr>
          <p:cNvSpPr txBox="1"/>
          <p:nvPr/>
        </p:nvSpPr>
        <p:spPr>
          <a:xfrm>
            <a:off x="193309" y="1421517"/>
            <a:ext cx="11981275" cy="2092881"/>
          </a:xfrm>
          <a:prstGeom prst="rect">
            <a:avLst/>
          </a:prstGeom>
          <a:noFill/>
        </p:spPr>
        <p:txBody>
          <a:bodyPr wrap="square" rtlCol="0">
            <a:spAutoFit/>
          </a:bodyPr>
          <a:lstStyle/>
          <a:p>
            <a:pPr>
              <a:spcBef>
                <a:spcPts val="600"/>
              </a:spcBef>
              <a:spcAft>
                <a:spcPts val="600"/>
              </a:spcAft>
            </a:pPr>
            <a:r>
              <a:rPr lang="en-US" sz="2800" dirty="0">
                <a:solidFill>
                  <a:srgbClr val="C00000"/>
                </a:solidFill>
              </a:rPr>
              <a:t>Go over </a:t>
            </a:r>
            <a:r>
              <a:rPr lang="en-US" sz="2800" u="sng" dirty="0">
                <a:solidFill>
                  <a:srgbClr val="C00000"/>
                </a:solidFill>
              </a:rPr>
              <a:t>each</a:t>
            </a:r>
            <a:r>
              <a:rPr lang="en-US" sz="2800" dirty="0">
                <a:solidFill>
                  <a:srgbClr val="C00000"/>
                </a:solidFill>
              </a:rPr>
              <a:t> piece of evidence and decide:</a:t>
            </a:r>
          </a:p>
          <a:p>
            <a:pPr marL="342900" lvl="4" indent="-342900">
              <a:spcBef>
                <a:spcPts val="600"/>
              </a:spcBef>
              <a:spcAft>
                <a:spcPts val="600"/>
              </a:spcAft>
              <a:buFont typeface="+mj-lt"/>
              <a:buAutoNum type="arabicPeriod"/>
            </a:pPr>
            <a:r>
              <a:rPr lang="en-US" sz="2400" dirty="0"/>
              <a:t>Does it provide important information about why the fish died? </a:t>
            </a:r>
          </a:p>
          <a:p>
            <a:pPr marL="342900" lvl="4" indent="-342900">
              <a:spcBef>
                <a:spcPts val="600"/>
              </a:spcBef>
              <a:spcAft>
                <a:spcPts val="600"/>
              </a:spcAft>
              <a:buFont typeface="+mj-lt"/>
              <a:buAutoNum type="arabicPeriod"/>
            </a:pPr>
            <a:r>
              <a:rPr lang="en-US" sz="2400" dirty="0"/>
              <a:t>Should we add a component or mechanism based on this evidence? </a:t>
            </a:r>
            <a:r>
              <a:rPr lang="en-US" sz="2000" b="1" dirty="0"/>
              <a:t>If yes- add them!</a:t>
            </a:r>
            <a:endParaRPr lang="en-US" sz="2400" b="1" dirty="0"/>
          </a:p>
          <a:p>
            <a:pPr marL="342900" lvl="4" indent="-342900">
              <a:spcBef>
                <a:spcPts val="600"/>
              </a:spcBef>
              <a:spcAft>
                <a:spcPts val="600"/>
              </a:spcAft>
              <a:buFont typeface="+mj-lt"/>
              <a:buAutoNum type="arabicPeriod"/>
            </a:pPr>
            <a:r>
              <a:rPr lang="en-US" sz="2400" dirty="0"/>
              <a:t>If you don’t need a piece of evidence you created you can delete it.</a:t>
            </a:r>
          </a:p>
        </p:txBody>
      </p:sp>
    </p:spTree>
    <p:extLst>
      <p:ext uri="{BB962C8B-B14F-4D97-AF65-F5344CB8AC3E}">
        <p14:creationId xmlns:p14="http://schemas.microsoft.com/office/powerpoint/2010/main" val="2658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4260602" y="2513275"/>
            <a:ext cx="3858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Gallery Walk</a:t>
            </a:r>
            <a:endParaRPr sz="5400" b="0" i="0" u="none" strike="noStrike" cap="none">
              <a:solidFill>
                <a:srgbClr val="FF0000"/>
              </a:solidFill>
              <a:latin typeface="Stardos Stencil"/>
              <a:ea typeface="Stardos Stencil"/>
              <a:cs typeface="Stardos Stencil"/>
              <a:sym typeface="Stardos Stencil"/>
            </a:endParaRPr>
          </a:p>
        </p:txBody>
      </p:sp>
      <p:sp>
        <p:nvSpPr>
          <p:cNvPr id="102" name="Google Shape;102;p3"/>
          <p:cNvSpPr txBox="1"/>
          <p:nvPr/>
        </p:nvSpPr>
        <p:spPr>
          <a:xfrm>
            <a:off x="1711800" y="1640225"/>
            <a:ext cx="89562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dk1"/>
                </a:solidFill>
                <a:latin typeface="Calibri"/>
                <a:ea typeface="Calibri"/>
                <a:cs typeface="Calibri"/>
                <a:sym typeface="Calibri"/>
              </a:rPr>
              <a:t>Now, we will do a...</a:t>
            </a:r>
            <a:endParaRPr sz="24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Calibri"/>
              <a:ea typeface="Calibri"/>
              <a:cs typeface="Calibri"/>
              <a:sym typeface="Calibri"/>
            </a:endParaRPr>
          </a:p>
        </p:txBody>
      </p:sp>
      <p:sp>
        <p:nvSpPr>
          <p:cNvPr id="103" name="Google Shape;103;p3"/>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104" name="Google Shape;104;p3"/>
          <p:cNvPicPr preferRelativeResize="0"/>
          <p:nvPr/>
        </p:nvPicPr>
        <p:blipFill rotWithShape="1">
          <a:blip r:embed="rId3">
            <a:alphaModFix/>
          </a:blip>
          <a:srcRect/>
          <a:stretch/>
        </p:blipFill>
        <p:spPr>
          <a:xfrm>
            <a:off x="3541739" y="3660201"/>
            <a:ext cx="5108525" cy="269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3737828" y="397884"/>
            <a:ext cx="3858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2"/>
                </a:solidFill>
                <a:latin typeface="Calibri"/>
                <a:ea typeface="Calibri"/>
                <a:cs typeface="Calibri"/>
                <a:sym typeface="Calibri"/>
              </a:rPr>
              <a:t>Gallery Walk</a:t>
            </a:r>
            <a:endParaRPr sz="5400" b="0" i="0" u="none" strike="noStrike" cap="none" dirty="0">
              <a:solidFill>
                <a:srgbClr val="FF0000"/>
              </a:solidFill>
              <a:latin typeface="Stardos Stencil"/>
              <a:ea typeface="Stardos Stencil"/>
              <a:cs typeface="Stardos Stencil"/>
              <a:sym typeface="Stardos Stencil"/>
            </a:endParaRPr>
          </a:p>
        </p:txBody>
      </p:sp>
      <p:sp>
        <p:nvSpPr>
          <p:cNvPr id="111" name="Google Shape;111;p4"/>
          <p:cNvSpPr txBox="1"/>
          <p:nvPr/>
        </p:nvSpPr>
        <p:spPr>
          <a:xfrm>
            <a:off x="1711799" y="1640225"/>
            <a:ext cx="9743885" cy="5015100"/>
          </a:xfrm>
          <a:prstGeom prst="rect">
            <a:avLst/>
          </a:prstGeom>
          <a:noFill/>
          <a:ln>
            <a:noFill/>
          </a:ln>
        </p:spPr>
        <p:txBody>
          <a:bodyPr spcFirstLastPara="1" wrap="square" lIns="91425" tIns="45700" rIns="91425" bIns="45700" anchor="t" anchorCtr="0">
            <a:noAutofit/>
          </a:bodyPr>
          <a:lstStyle/>
          <a:p>
            <a:pPr marL="571500" marR="0" lvl="0" indent="-571500" algn="l" rtl="0">
              <a:lnSpc>
                <a:spcPct val="100000"/>
              </a:lnSpc>
              <a:spcBef>
                <a:spcPts val="600"/>
              </a:spcBef>
              <a:spcAft>
                <a:spcPts val="600"/>
              </a:spcAft>
              <a:buClr>
                <a:schemeClr val="dk1"/>
              </a:buClr>
              <a:buSzPts val="3600"/>
              <a:buFont typeface="Arial"/>
              <a:buChar char="•"/>
            </a:pPr>
            <a:r>
              <a:rPr lang="en-US" sz="3600" dirty="0">
                <a:solidFill>
                  <a:schemeClr val="dk1"/>
                </a:solidFill>
                <a:latin typeface="Calibri"/>
                <a:ea typeface="Calibri"/>
                <a:cs typeface="Calibri"/>
                <a:sym typeface="Calibri"/>
              </a:rPr>
              <a:t>In groups you will view other groups’ models</a:t>
            </a:r>
            <a:r>
              <a:rPr lang="en-US" sz="3600" b="0" i="0" u="none" strike="noStrike" cap="none" dirty="0">
                <a:solidFill>
                  <a:schemeClr val="dk1"/>
                </a:solidFill>
                <a:latin typeface="Calibri"/>
                <a:ea typeface="Calibri"/>
                <a:cs typeface="Calibri"/>
                <a:sym typeface="Calibri"/>
              </a:rPr>
              <a:t>.</a:t>
            </a:r>
          </a:p>
          <a:p>
            <a:pPr marL="571500" marR="0" lvl="0" indent="-571500" algn="l" rtl="0">
              <a:lnSpc>
                <a:spcPct val="100000"/>
              </a:lnSpc>
              <a:spcBef>
                <a:spcPts val="600"/>
              </a:spcBef>
              <a:spcAft>
                <a:spcPts val="600"/>
              </a:spcAft>
              <a:buClr>
                <a:schemeClr val="dk1"/>
              </a:buClr>
              <a:buSzPts val="3600"/>
              <a:buFont typeface="Arial"/>
              <a:buChar char="•"/>
            </a:pPr>
            <a:r>
              <a:rPr lang="en-US" sz="3600" dirty="0">
                <a:solidFill>
                  <a:schemeClr val="dk1"/>
                </a:solidFill>
                <a:latin typeface="Calibri"/>
                <a:ea typeface="Calibri"/>
                <a:cs typeface="Calibri"/>
                <a:sym typeface="Calibri"/>
              </a:rPr>
              <a:t>You will critique the models by writing </a:t>
            </a:r>
            <a:r>
              <a:rPr lang="en-US" sz="3600" b="1" dirty="0">
                <a:solidFill>
                  <a:schemeClr val="dk1"/>
                </a:solidFill>
                <a:latin typeface="Calibri"/>
                <a:ea typeface="Calibri"/>
                <a:cs typeface="Calibri"/>
                <a:sym typeface="Calibri"/>
              </a:rPr>
              <a:t>helpful</a:t>
            </a:r>
            <a:r>
              <a:rPr lang="en-US" sz="3600" dirty="0">
                <a:solidFill>
                  <a:schemeClr val="dk1"/>
                </a:solidFill>
                <a:latin typeface="Calibri"/>
                <a:ea typeface="Calibri"/>
                <a:cs typeface="Calibri"/>
                <a:sym typeface="Calibri"/>
              </a:rPr>
              <a:t> comments based on our </a:t>
            </a:r>
            <a:r>
              <a:rPr lang="en-US" sz="3600" b="1" dirty="0">
                <a:solidFill>
                  <a:schemeClr val="dk1"/>
                </a:solidFill>
                <a:latin typeface="Calibri"/>
                <a:ea typeface="Calibri"/>
                <a:cs typeface="Calibri"/>
                <a:sym typeface="Calibri"/>
              </a:rPr>
              <a:t>criteria</a:t>
            </a:r>
            <a:r>
              <a:rPr lang="en-US" sz="3600" dirty="0">
                <a:solidFill>
                  <a:schemeClr val="dk1"/>
                </a:solidFill>
                <a:latin typeface="Calibri"/>
                <a:ea typeface="Calibri"/>
                <a:cs typeface="Calibri"/>
                <a:sym typeface="Calibri"/>
              </a:rPr>
              <a:t>.</a:t>
            </a:r>
          </a:p>
          <a:p>
            <a:pPr marL="571500" marR="0" lvl="0" indent="-571500" algn="l" rtl="0">
              <a:lnSpc>
                <a:spcPct val="100000"/>
              </a:lnSpc>
              <a:spcBef>
                <a:spcPts val="600"/>
              </a:spcBef>
              <a:spcAft>
                <a:spcPts val="600"/>
              </a:spcAft>
              <a:buClr>
                <a:schemeClr val="dk1"/>
              </a:buClr>
              <a:buSzPts val="3600"/>
              <a:buFont typeface="Arial"/>
              <a:buChar char="•"/>
            </a:pPr>
            <a:r>
              <a:rPr lang="en-US" sz="3600" b="0" i="0" u="none" strike="noStrike" cap="none" dirty="0">
                <a:solidFill>
                  <a:schemeClr val="dk1"/>
                </a:solidFill>
                <a:latin typeface="Calibri"/>
                <a:ea typeface="Calibri"/>
                <a:cs typeface="Calibri"/>
                <a:sym typeface="Calibri"/>
              </a:rPr>
              <a:t>You will </a:t>
            </a:r>
            <a:r>
              <a:rPr lang="en-US" sz="3600" b="0" i="0" u="none" strike="noStrike" cap="none" dirty="0">
                <a:solidFill>
                  <a:srgbClr val="C00000"/>
                </a:solidFill>
                <a:latin typeface="Calibri"/>
                <a:ea typeface="Calibri"/>
                <a:cs typeface="Calibri"/>
                <a:sym typeface="Calibri"/>
              </a:rPr>
              <a:t>NOT CHANGE </a:t>
            </a:r>
            <a:r>
              <a:rPr lang="en-US" sz="3600" b="0" i="0" u="none" strike="noStrike" cap="none" dirty="0">
                <a:solidFill>
                  <a:schemeClr val="dk1"/>
                </a:solidFill>
                <a:latin typeface="Calibri"/>
                <a:ea typeface="Calibri"/>
                <a:cs typeface="Calibri"/>
                <a:sym typeface="Calibri"/>
              </a:rPr>
              <a:t>their models or evidence- only comments are allowed.</a:t>
            </a:r>
          </a:p>
          <a:p>
            <a:pPr marL="571500" marR="0" lvl="0" indent="-571500" algn="l" rtl="0">
              <a:lnSpc>
                <a:spcPct val="100000"/>
              </a:lnSpc>
              <a:spcBef>
                <a:spcPts val="600"/>
              </a:spcBef>
              <a:spcAft>
                <a:spcPts val="600"/>
              </a:spcAft>
              <a:buClr>
                <a:schemeClr val="dk1"/>
              </a:buClr>
              <a:buSzPts val="3600"/>
              <a:buFont typeface="Arial"/>
              <a:buChar char="•"/>
            </a:pPr>
            <a:r>
              <a:rPr lang="en-US" sz="3600" dirty="0">
                <a:solidFill>
                  <a:schemeClr val="dk1"/>
                </a:solidFill>
                <a:latin typeface="Calibri"/>
                <a:ea typeface="Calibri"/>
                <a:cs typeface="Calibri"/>
                <a:sym typeface="Calibri"/>
              </a:rPr>
              <a:t>Your own group will also get helpful comments on your model.</a:t>
            </a:r>
            <a:endParaRPr sz="3600" b="0" i="0" u="none" strike="noStrike" cap="none" dirty="0">
              <a:solidFill>
                <a:schemeClr val="dk1"/>
              </a:solidFill>
              <a:latin typeface="Calibri"/>
              <a:ea typeface="Calibri"/>
              <a:cs typeface="Calibri"/>
              <a:sym typeface="Calibri"/>
            </a:endParaRPr>
          </a:p>
          <a:p>
            <a:pPr marL="1028700" marR="0" lvl="0" indent="-342900" algn="l" rtl="0">
              <a:lnSpc>
                <a:spcPct val="100000"/>
              </a:lnSpc>
              <a:spcBef>
                <a:spcPts val="0"/>
              </a:spcBef>
              <a:spcAft>
                <a:spcPts val="0"/>
              </a:spcAft>
              <a:buClr>
                <a:srgbClr val="000000"/>
              </a:buClr>
              <a:buSzPts val="3600"/>
              <a:buFont typeface="Arial"/>
              <a:buNone/>
            </a:pPr>
            <a:endParaRPr sz="3600" b="0" i="0" u="none" strike="noStrike" cap="none" dirty="0">
              <a:solidFill>
                <a:schemeClr val="dk1"/>
              </a:solidFill>
              <a:latin typeface="Calibri"/>
              <a:ea typeface="Calibri"/>
              <a:cs typeface="Calibri"/>
              <a:sym typeface="Calibri"/>
            </a:endParaRPr>
          </a:p>
          <a:p>
            <a:pPr marL="1028700" marR="0" lvl="0" indent="-342900" algn="l" rtl="0">
              <a:lnSpc>
                <a:spcPct val="100000"/>
              </a:lnSpc>
              <a:spcBef>
                <a:spcPts val="0"/>
              </a:spcBef>
              <a:spcAft>
                <a:spcPts val="0"/>
              </a:spcAft>
              <a:buClr>
                <a:srgbClr val="000000"/>
              </a:buClr>
              <a:buSzPts val="3600"/>
              <a:buFont typeface="Arial"/>
              <a:buNone/>
            </a:pPr>
            <a:endParaRPr sz="3600" b="0" i="0" u="none" strike="noStrike" cap="none" dirty="0">
              <a:solidFill>
                <a:schemeClr val="dk1"/>
              </a:solidFill>
              <a:latin typeface="Calibri"/>
              <a:ea typeface="Calibri"/>
              <a:cs typeface="Calibri"/>
              <a:sym typeface="Calibri"/>
            </a:endParaRPr>
          </a:p>
        </p:txBody>
      </p:sp>
      <p:sp>
        <p:nvSpPr>
          <p:cNvPr id="112" name="Google Shape;112;p4"/>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13" name="Google Shape;113;p4"/>
          <p:cNvPicPr preferRelativeResize="0"/>
          <p:nvPr/>
        </p:nvPicPr>
        <p:blipFill rotWithShape="1">
          <a:blip r:embed="rId3">
            <a:alphaModFix/>
          </a:blip>
          <a:srcRect/>
          <a:stretch/>
        </p:blipFill>
        <p:spPr>
          <a:xfrm>
            <a:off x="386722" y="73163"/>
            <a:ext cx="2969175" cy="15670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p:nvPr/>
        </p:nvSpPr>
        <p:spPr>
          <a:xfrm>
            <a:off x="3806372" y="249050"/>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MEME: Comments</a:t>
            </a:r>
            <a:endParaRPr sz="5400" b="0" i="0" u="none" strike="noStrike" cap="none">
              <a:solidFill>
                <a:srgbClr val="FF0000"/>
              </a:solidFill>
              <a:latin typeface="Stardos Stencil"/>
              <a:ea typeface="Stardos Stencil"/>
              <a:cs typeface="Stardos Stencil"/>
              <a:sym typeface="Stardos Stencil"/>
            </a:endParaRPr>
          </a:p>
        </p:txBody>
      </p:sp>
      <p:sp>
        <p:nvSpPr>
          <p:cNvPr id="129" name="Google Shape;129;p6"/>
          <p:cNvSpPr txBox="1"/>
          <p:nvPr/>
        </p:nvSpPr>
        <p:spPr>
          <a:xfrm>
            <a:off x="1739900" y="1364675"/>
            <a:ext cx="8956200" cy="132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000" b="0" i="0" u="none" strike="noStrike" cap="none" dirty="0">
                <a:solidFill>
                  <a:schemeClr val="dk1"/>
                </a:solidFill>
                <a:latin typeface="Calibri"/>
                <a:ea typeface="Calibri"/>
                <a:cs typeface="Calibri"/>
                <a:sym typeface="Calibri"/>
              </a:rPr>
              <a:t>To make a comment on MEME:</a:t>
            </a:r>
            <a:endParaRPr sz="3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r>
              <a:rPr lang="en-US" sz="3000" b="1" i="0" u="none" strike="noStrike" cap="none" dirty="0">
                <a:solidFill>
                  <a:schemeClr val="dk1"/>
                </a:solidFill>
                <a:latin typeface="Calibri"/>
                <a:ea typeface="Calibri"/>
                <a:cs typeface="Calibri"/>
                <a:sym typeface="Calibri"/>
              </a:rPr>
              <a:t>Step 1:</a:t>
            </a:r>
            <a:r>
              <a:rPr lang="en-US" sz="3000" b="0" i="0" u="none" strike="noStrike" cap="none" dirty="0">
                <a:solidFill>
                  <a:schemeClr val="dk1"/>
                </a:solidFill>
                <a:latin typeface="Calibri"/>
                <a:ea typeface="Calibri"/>
                <a:cs typeface="Calibri"/>
                <a:sym typeface="Calibri"/>
              </a:rPr>
              <a:t> Click on the yellow comment button</a:t>
            </a:r>
            <a:endParaRPr sz="3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Calibri"/>
              <a:ea typeface="Calibri"/>
              <a:cs typeface="Calibri"/>
              <a:sym typeface="Calibri"/>
            </a:endParaRPr>
          </a:p>
        </p:txBody>
      </p:sp>
      <p:sp>
        <p:nvSpPr>
          <p:cNvPr id="130" name="Google Shape;130;p6"/>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32" name="Google Shape;132;p6"/>
          <p:cNvPicPr preferRelativeResize="0"/>
          <p:nvPr/>
        </p:nvPicPr>
        <p:blipFill rotWithShape="1">
          <a:blip r:embed="rId3">
            <a:alphaModFix/>
          </a:blip>
          <a:srcRect/>
          <a:stretch/>
        </p:blipFill>
        <p:spPr>
          <a:xfrm>
            <a:off x="1981200" y="2687975"/>
            <a:ext cx="6940234" cy="4337651"/>
          </a:xfrm>
          <a:prstGeom prst="rect">
            <a:avLst/>
          </a:prstGeom>
          <a:noFill/>
          <a:ln>
            <a:noFill/>
          </a:ln>
        </p:spPr>
      </p:pic>
      <p:sp>
        <p:nvSpPr>
          <p:cNvPr id="133" name="Google Shape;133;p6"/>
          <p:cNvSpPr/>
          <p:nvPr/>
        </p:nvSpPr>
        <p:spPr>
          <a:xfrm rot="2785719">
            <a:off x="4895757" y="2606338"/>
            <a:ext cx="314383" cy="8006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3806372" y="249050"/>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chemeClr val="dk2"/>
                </a:solidFill>
                <a:latin typeface="Calibri"/>
                <a:ea typeface="Calibri"/>
                <a:cs typeface="Calibri"/>
                <a:sym typeface="Calibri"/>
              </a:rPr>
              <a:t>MEME: Comments</a:t>
            </a:r>
            <a:endParaRPr sz="5400" b="0" i="0" u="none" strike="noStrike" cap="none">
              <a:solidFill>
                <a:srgbClr val="FF0000"/>
              </a:solidFill>
              <a:latin typeface="Stardos Stencil"/>
              <a:ea typeface="Stardos Stencil"/>
              <a:cs typeface="Stardos Stencil"/>
              <a:sym typeface="Stardos Stencil"/>
            </a:endParaRPr>
          </a:p>
        </p:txBody>
      </p:sp>
      <p:sp>
        <p:nvSpPr>
          <p:cNvPr id="140" name="Google Shape;140;p7"/>
          <p:cNvSpPr txBox="1"/>
          <p:nvPr/>
        </p:nvSpPr>
        <p:spPr>
          <a:xfrm>
            <a:off x="1617900" y="1335367"/>
            <a:ext cx="8956200" cy="13233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You will now see this yellow box.</a:t>
            </a:r>
            <a:endParaRPr sz="3000" dirty="0">
              <a:solidFill>
                <a:schemeClr val="dk1"/>
              </a:solidFill>
              <a:latin typeface="Calibri"/>
              <a:ea typeface="Calibri"/>
              <a:cs typeface="Calibri"/>
              <a:sym typeface="Calibri"/>
            </a:endParaRPr>
          </a:p>
          <a:p>
            <a:pPr marL="0" lvl="0" indent="0" algn="l" rtl="0">
              <a:spcBef>
                <a:spcPts val="0"/>
              </a:spcBef>
              <a:spcAft>
                <a:spcPts val="0"/>
              </a:spcAft>
              <a:buNone/>
            </a:pPr>
            <a:r>
              <a:rPr lang="en-US" sz="3000" b="1" dirty="0">
                <a:solidFill>
                  <a:schemeClr val="dk1"/>
                </a:solidFill>
                <a:latin typeface="Calibri"/>
                <a:ea typeface="Calibri"/>
                <a:cs typeface="Calibri"/>
                <a:sym typeface="Calibri"/>
              </a:rPr>
              <a:t>Step 2:</a:t>
            </a:r>
            <a:r>
              <a:rPr lang="en-US" sz="3000" dirty="0">
                <a:solidFill>
                  <a:schemeClr val="dk1"/>
                </a:solidFill>
                <a:latin typeface="Calibri"/>
                <a:ea typeface="Calibri"/>
                <a:cs typeface="Calibri"/>
                <a:sym typeface="Calibri"/>
              </a:rPr>
              <a:t> Click on the box next to CRITERIA</a:t>
            </a:r>
            <a:endParaRPr sz="3000"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3000" dirty="0">
              <a:solidFill>
                <a:schemeClr val="dk1"/>
              </a:solidFill>
              <a:latin typeface="Calibri"/>
              <a:ea typeface="Calibri"/>
              <a:cs typeface="Calibri"/>
              <a:sym typeface="Calibri"/>
            </a:endParaRPr>
          </a:p>
        </p:txBody>
      </p:sp>
      <p:sp>
        <p:nvSpPr>
          <p:cNvPr id="141" name="Google Shape;141;p7"/>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43" name="Google Shape;143;p7"/>
          <p:cNvPicPr preferRelativeResize="0"/>
          <p:nvPr/>
        </p:nvPicPr>
        <p:blipFill rotWithShape="1">
          <a:blip r:embed="rId3">
            <a:alphaModFix/>
          </a:blip>
          <a:srcRect/>
          <a:stretch/>
        </p:blipFill>
        <p:spPr>
          <a:xfrm>
            <a:off x="1981201" y="2456824"/>
            <a:ext cx="7493500" cy="4683409"/>
          </a:xfrm>
          <a:prstGeom prst="rect">
            <a:avLst/>
          </a:prstGeom>
          <a:noFill/>
          <a:ln>
            <a:noFill/>
          </a:ln>
        </p:spPr>
      </p:pic>
      <p:sp>
        <p:nvSpPr>
          <p:cNvPr id="144" name="Google Shape;144;p7"/>
          <p:cNvSpPr/>
          <p:nvPr/>
        </p:nvSpPr>
        <p:spPr>
          <a:xfrm>
            <a:off x="4458200" y="5142083"/>
            <a:ext cx="1546800" cy="3651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p:nvPr/>
        </p:nvSpPr>
        <p:spPr>
          <a:xfrm>
            <a:off x="2962349" y="284199"/>
            <a:ext cx="7164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2"/>
                </a:solidFill>
                <a:latin typeface="Calibri"/>
                <a:ea typeface="Calibri"/>
                <a:cs typeface="Calibri"/>
                <a:sym typeface="Calibri"/>
              </a:rPr>
              <a:t>MEME: Comments</a:t>
            </a:r>
            <a:endParaRPr sz="5400" b="0" i="0" u="none" strike="noStrike" cap="none" dirty="0">
              <a:solidFill>
                <a:srgbClr val="FF0000"/>
              </a:solidFill>
              <a:latin typeface="Stardos Stencil"/>
              <a:ea typeface="Stardos Stencil"/>
              <a:cs typeface="Stardos Stencil"/>
              <a:sym typeface="Stardos Stencil"/>
            </a:endParaRPr>
          </a:p>
        </p:txBody>
      </p:sp>
      <p:sp>
        <p:nvSpPr>
          <p:cNvPr id="151" name="Google Shape;151;p8"/>
          <p:cNvSpPr txBox="1"/>
          <p:nvPr/>
        </p:nvSpPr>
        <p:spPr>
          <a:xfrm>
            <a:off x="381555" y="1363027"/>
            <a:ext cx="8956200" cy="132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Arial"/>
              <a:buNone/>
            </a:pPr>
            <a:r>
              <a:rPr lang="en-US" sz="4000" b="1" dirty="0">
                <a:solidFill>
                  <a:schemeClr val="dk1"/>
                </a:solidFill>
                <a:latin typeface="Calibri"/>
                <a:ea typeface="Calibri"/>
                <a:cs typeface="Calibri"/>
                <a:sym typeface="Calibri"/>
              </a:rPr>
              <a:t>Step 3: </a:t>
            </a:r>
            <a:r>
              <a:rPr lang="en-US" sz="3000" dirty="0">
                <a:solidFill>
                  <a:schemeClr val="dk1"/>
                </a:solidFill>
                <a:latin typeface="Calibri"/>
                <a:ea typeface="Calibri"/>
                <a:cs typeface="Calibri"/>
                <a:sym typeface="Calibri"/>
              </a:rPr>
              <a:t>Select the feature you want to comment on:</a:t>
            </a: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Clear</a:t>
            </a: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Evidence</a:t>
            </a: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Explain</a:t>
            </a: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Organized</a:t>
            </a: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Labels</a:t>
            </a:r>
            <a:endParaRPr sz="40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Calibri"/>
              <a:ea typeface="Calibri"/>
              <a:cs typeface="Calibri"/>
              <a:sym typeface="Calibri"/>
            </a:endParaRPr>
          </a:p>
        </p:txBody>
      </p:sp>
      <p:sp>
        <p:nvSpPr>
          <p:cNvPr id="152" name="Google Shape;152;p8"/>
          <p:cNvSpPr txBox="1">
            <a:spLocks noGrp="1"/>
          </p:cNvSpPr>
          <p:nvPr>
            <p:ph type="sldNum" idx="12"/>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 name="TextBox 1">
            <a:extLst>
              <a:ext uri="{FF2B5EF4-FFF2-40B4-BE49-F238E27FC236}">
                <a16:creationId xmlns:a16="http://schemas.microsoft.com/office/drawing/2014/main" id="{BF7A2BEE-62B9-2046-910D-D75837F38186}"/>
              </a:ext>
            </a:extLst>
          </p:cNvPr>
          <p:cNvSpPr txBox="1"/>
          <p:nvPr/>
        </p:nvSpPr>
        <p:spPr>
          <a:xfrm>
            <a:off x="1373138" y="4538236"/>
            <a:ext cx="3205159" cy="1384995"/>
          </a:xfrm>
          <a:prstGeom prst="rect">
            <a:avLst/>
          </a:prstGeom>
          <a:noFill/>
        </p:spPr>
        <p:txBody>
          <a:bodyPr wrap="square" rtlCol="0">
            <a:spAutoFit/>
          </a:bodyPr>
          <a:lstStyle/>
          <a:p>
            <a:r>
              <a:rPr lang="en-US" sz="2800" dirty="0">
                <a:solidFill>
                  <a:schemeClr val="tx1">
                    <a:lumMod val="65000"/>
                    <a:lumOff val="35000"/>
                  </a:schemeClr>
                </a:solidFill>
              </a:rPr>
              <a:t>These are YOUR class </a:t>
            </a:r>
            <a:r>
              <a:rPr lang="en-US" sz="2800" dirty="0">
                <a:solidFill>
                  <a:srgbClr val="C00000"/>
                </a:solidFill>
              </a:rPr>
              <a:t>criteria</a:t>
            </a:r>
            <a:r>
              <a:rPr lang="en-US" sz="2800" dirty="0">
                <a:solidFill>
                  <a:schemeClr val="tx1">
                    <a:lumMod val="65000"/>
                    <a:lumOff val="35000"/>
                  </a:schemeClr>
                </a:solidFill>
              </a:rPr>
              <a:t> for good models!</a:t>
            </a:r>
          </a:p>
        </p:txBody>
      </p:sp>
      <p:pic>
        <p:nvPicPr>
          <p:cNvPr id="4" name="Picture 3">
            <a:extLst>
              <a:ext uri="{FF2B5EF4-FFF2-40B4-BE49-F238E27FC236}">
                <a16:creationId xmlns:a16="http://schemas.microsoft.com/office/drawing/2014/main" id="{57B1EF94-8687-A74F-B463-C44C6C69432B}"/>
              </a:ext>
            </a:extLst>
          </p:cNvPr>
          <p:cNvPicPr>
            <a:picLocks noChangeAspect="1"/>
          </p:cNvPicPr>
          <p:nvPr/>
        </p:nvPicPr>
        <p:blipFill>
          <a:blip r:embed="rId3"/>
          <a:stretch>
            <a:fillRect/>
          </a:stretch>
        </p:blipFill>
        <p:spPr>
          <a:xfrm>
            <a:off x="4386206" y="2359281"/>
            <a:ext cx="8320091" cy="3835042"/>
          </a:xfrm>
          <a:prstGeom prst="rect">
            <a:avLst/>
          </a:prstGeom>
        </p:spPr>
      </p:pic>
      <p:sp>
        <p:nvSpPr>
          <p:cNvPr id="10" name="Google Shape;155;p8">
            <a:extLst>
              <a:ext uri="{FF2B5EF4-FFF2-40B4-BE49-F238E27FC236}">
                <a16:creationId xmlns:a16="http://schemas.microsoft.com/office/drawing/2014/main" id="{5C124E35-1289-0341-8FC2-98C069E32C1D}"/>
              </a:ext>
            </a:extLst>
          </p:cNvPr>
          <p:cNvSpPr/>
          <p:nvPr/>
        </p:nvSpPr>
        <p:spPr>
          <a:xfrm rot="9142856">
            <a:off x="4007336" y="4664707"/>
            <a:ext cx="2410987" cy="287809"/>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95759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1589</Words>
  <Application>Microsoft Macintosh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Stardos Stencil</vt:lpstr>
      <vt:lpstr>Calibri</vt:lpstr>
      <vt:lpstr>Arial</vt:lpstr>
      <vt:lpstr>Office Theme</vt:lpstr>
      <vt:lpstr>PowerPoint Presentation</vt:lpstr>
      <vt:lpstr>LESSON 3 - DAY 5</vt:lpstr>
      <vt:lpstr>Gallery 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Danielle Murphy</cp:lastModifiedBy>
  <cp:revision>10</cp:revision>
  <dcterms:created xsi:type="dcterms:W3CDTF">2019-11-22T17:30:12Z</dcterms:created>
  <dcterms:modified xsi:type="dcterms:W3CDTF">2021-12-21T20:24:29Z</dcterms:modified>
</cp:coreProperties>
</file>