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74" r:id="rId2"/>
    <p:sldId id="257" r:id="rId3"/>
    <p:sldId id="269" r:id="rId4"/>
    <p:sldId id="267" r:id="rId5"/>
    <p:sldId id="270" r:id="rId6"/>
    <p:sldId id="271" r:id="rId7"/>
    <p:sldId id="259" r:id="rId8"/>
    <p:sldId id="277" r:id="rId9"/>
    <p:sldId id="275" r:id="rId10"/>
    <p:sldId id="279" r:id="rId11"/>
  </p:sldIdLst>
  <p:sldSz cx="9144000" cy="6858000" type="screen4x3"/>
  <p:notesSz cx="6858000" cy="9144000"/>
  <p:embeddedFontLst>
    <p:embeddedFont>
      <p:font typeface="Calibri" panose="020F0502020204030204" pitchFamily="34" charset="0"/>
      <p:regular r:id="rId13"/>
      <p:bold r:id="rId14"/>
      <p:italic r:id="rId15"/>
      <p:boldItalic r:id="rId16"/>
    </p:embeddedFont>
    <p:embeddedFont>
      <p:font typeface="Stardos Stencil" panose="02000506070000020003" pitchFamily="2" charset="77"/>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gPZX2sRBVXNBAmbC+hBI+8qxQ/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6480" autoAdjust="0"/>
  </p:normalViewPr>
  <p:slideViewPr>
    <p:cSldViewPr snapToGrid="0">
      <p:cViewPr varScale="1">
        <p:scale>
          <a:sx n="81" d="100"/>
          <a:sy n="81" d="100"/>
        </p:scale>
        <p:origin x="132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bdc9461a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bdc9461a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r>
              <a:rPr lang="en-US" sz="1200" b="0" i="0" u="sng" strike="noStrike" cap="none" dirty="0">
                <a:solidFill>
                  <a:schemeClr val="dk1"/>
                </a:solidFill>
                <a:effectLst/>
                <a:latin typeface="Calibri"/>
                <a:ea typeface="Calibri"/>
                <a:cs typeface="Calibri"/>
                <a:sym typeface="Calibri"/>
              </a:rPr>
              <a:t>Materials:</a:t>
            </a:r>
            <a:r>
              <a:rPr lang="en-US" sz="1200" b="0" i="0" u="none" strike="noStrike" cap="none" dirty="0">
                <a:solidFill>
                  <a:schemeClr val="dk1"/>
                </a:solidFill>
                <a:effectLst/>
                <a:latin typeface="Calibri"/>
                <a:ea typeface="Calibri"/>
                <a:cs typeface="Calibri"/>
                <a:sym typeface="Calibri"/>
              </a:rPr>
              <a:t> class criteria list, blank chart paper to make new criteria list, HO3, MEME </a:t>
            </a:r>
            <a:r>
              <a:rPr lang="en-US" sz="1200" b="0" i="0" u="none" strike="noStrike" cap="none">
                <a:solidFill>
                  <a:schemeClr val="dk1"/>
                </a:solidFill>
                <a:effectLst/>
                <a:latin typeface="Calibri"/>
                <a:ea typeface="Calibri"/>
                <a:cs typeface="Calibri"/>
                <a:sym typeface="Calibri"/>
              </a:rPr>
              <a:t>(computers)</a:t>
            </a:r>
            <a:endParaRPr lang="en-US" sz="1200" b="0" i="0" u="sng" strike="noStrike" cap="none" dirty="0">
              <a:solidFill>
                <a:schemeClr val="dk1"/>
              </a:solidFill>
              <a:effectLst/>
              <a:latin typeface="Calibri"/>
              <a:ea typeface="Calibri"/>
              <a:cs typeface="Calibri"/>
              <a:sym typeface="Calibri"/>
            </a:endParaRPr>
          </a:p>
          <a:p>
            <a:endParaRPr lang="en-US" sz="1200" b="0" i="0" u="sng" strike="noStrike" cap="none" dirty="0">
              <a:solidFill>
                <a:schemeClr val="dk1"/>
              </a:solidFill>
              <a:effectLst/>
              <a:latin typeface="Calibri"/>
              <a:ea typeface="Calibri"/>
              <a:cs typeface="Calibri"/>
              <a:sym typeface="Calibri"/>
            </a:endParaRPr>
          </a:p>
          <a:p>
            <a:r>
              <a:rPr lang="en-US" sz="1200" b="0" i="0" u="sng" strike="noStrike" cap="none" dirty="0">
                <a:solidFill>
                  <a:schemeClr val="dk1"/>
                </a:solidFill>
                <a:effectLst/>
                <a:latin typeface="Calibri"/>
                <a:ea typeface="Calibri"/>
                <a:cs typeface="Calibri"/>
                <a:sym typeface="Calibri"/>
              </a:rPr>
              <a:t>Content learning goals (CLG) and Things we figure out:</a:t>
            </a:r>
          </a:p>
          <a:p>
            <a:pPr lvl="0"/>
            <a:r>
              <a:rPr lang="en-US" sz="1200" b="0" i="0" u="none" strike="noStrike" cap="none" dirty="0">
                <a:solidFill>
                  <a:schemeClr val="dk1"/>
                </a:solidFill>
                <a:effectLst/>
                <a:latin typeface="Calibri"/>
                <a:ea typeface="Calibri"/>
                <a:cs typeface="Calibri"/>
                <a:sym typeface="Calibri"/>
              </a:rPr>
              <a:t>Decomposers use up air when eating dead matter (in this case dead algae)</a:t>
            </a:r>
          </a:p>
          <a:p>
            <a:pPr lvl="0"/>
            <a:r>
              <a:rPr lang="en-US" sz="1200" b="0" i="0" u="none" strike="noStrike" cap="none" dirty="0">
                <a:solidFill>
                  <a:schemeClr val="dk1"/>
                </a:solidFill>
                <a:effectLst/>
                <a:latin typeface="Calibri"/>
                <a:ea typeface="Calibri"/>
                <a:cs typeface="Calibri"/>
                <a:sym typeface="Calibri"/>
              </a:rPr>
              <a:t>Decomposers grow and multiply</a:t>
            </a:r>
          </a:p>
          <a:p>
            <a:pPr lvl="0"/>
            <a:r>
              <a:rPr lang="en-US" sz="1200" b="0" i="0" u="none" strike="noStrike" cap="none" dirty="0">
                <a:solidFill>
                  <a:schemeClr val="dk1"/>
                </a:solidFill>
                <a:effectLst/>
                <a:latin typeface="Calibri"/>
                <a:ea typeface="Calibri"/>
                <a:cs typeface="Calibri"/>
                <a:sym typeface="Calibri"/>
              </a:rPr>
              <a:t>Decomposers breathe air just like we do (dissolved air in water decreases)</a:t>
            </a:r>
          </a:p>
          <a:p>
            <a:r>
              <a:rPr lang="en-US" sz="1200" b="0" i="0" u="none" strike="noStrike" cap="none" dirty="0">
                <a:solidFill>
                  <a:schemeClr val="dk1"/>
                </a:solidFill>
                <a:effectLst/>
                <a:latin typeface="Calibri"/>
                <a:ea typeface="Calibri"/>
                <a:cs typeface="Calibri"/>
                <a:sym typeface="Calibri"/>
              </a:rPr>
              <a:t> </a:t>
            </a:r>
          </a:p>
          <a:p>
            <a:r>
              <a:rPr lang="en-US" sz="1200" b="0" i="0" u="sng" strike="noStrike" cap="none" dirty="0">
                <a:solidFill>
                  <a:schemeClr val="dk1"/>
                </a:solidFill>
                <a:effectLst/>
                <a:latin typeface="Calibri"/>
                <a:ea typeface="Calibri"/>
                <a:cs typeface="Calibri"/>
                <a:sym typeface="Calibri"/>
              </a:rPr>
              <a:t>Epistemic learning goals (ELG):</a:t>
            </a:r>
          </a:p>
          <a:p>
            <a:pPr lvl="0"/>
            <a:r>
              <a:rPr lang="en-US" sz="1200" b="0" i="0" u="none" strike="noStrike" cap="none" dirty="0">
                <a:solidFill>
                  <a:schemeClr val="dk1"/>
                </a:solidFill>
                <a:effectLst/>
                <a:latin typeface="Calibri"/>
                <a:ea typeface="Calibri"/>
                <a:cs typeface="Calibri"/>
                <a:sym typeface="Calibri"/>
              </a:rPr>
              <a:t>Simulations can be used to test hypotheses.</a:t>
            </a:r>
          </a:p>
          <a:p>
            <a:pPr lvl="0"/>
            <a:r>
              <a:rPr lang="en-US" sz="1200" b="0" i="0" u="none" strike="noStrike" cap="none" dirty="0">
                <a:solidFill>
                  <a:schemeClr val="dk1"/>
                </a:solidFill>
                <a:effectLst/>
                <a:latin typeface="Calibri"/>
                <a:ea typeface="Calibri"/>
                <a:cs typeface="Calibri"/>
                <a:sym typeface="Calibri"/>
              </a:rPr>
              <a:t>Evidence and simulations can be used together to develop and test hypotheses.</a:t>
            </a:r>
          </a:p>
          <a:p>
            <a:pPr lvl="0"/>
            <a:r>
              <a:rPr lang="en-US" sz="1200" b="0" i="0" u="none" strike="noStrike" cap="none" dirty="0">
                <a:solidFill>
                  <a:schemeClr val="dk1"/>
                </a:solidFill>
                <a:effectLst/>
                <a:latin typeface="Calibri"/>
                <a:ea typeface="Calibri"/>
                <a:cs typeface="Calibri"/>
                <a:sym typeface="Calibri"/>
              </a:rPr>
              <a:t>If simulations do not fit the empirical evidence, their assumptions can be changed. </a:t>
            </a:r>
          </a:p>
          <a:p>
            <a:pPr lvl="0"/>
            <a:r>
              <a:rPr lang="en-US" sz="1200" b="0" i="0" u="none" strike="noStrike" cap="none" dirty="0">
                <a:solidFill>
                  <a:schemeClr val="dk1"/>
                </a:solidFill>
                <a:effectLst/>
                <a:latin typeface="Calibri"/>
                <a:ea typeface="Calibri"/>
                <a:cs typeface="Calibri"/>
                <a:sym typeface="Calibri"/>
              </a:rPr>
              <a:t>Carefully aligning evidence &amp; simulations with models makes models better.</a:t>
            </a:r>
          </a:p>
          <a:p>
            <a:pPr lvl="0"/>
            <a:r>
              <a:rPr lang="en-US" sz="1200" b="0" i="0" u="none" strike="noStrike" cap="none" dirty="0">
                <a:solidFill>
                  <a:schemeClr val="dk1"/>
                </a:solidFill>
                <a:effectLst/>
                <a:latin typeface="Calibri"/>
                <a:ea typeface="Calibri"/>
                <a:cs typeface="Calibri"/>
                <a:sym typeface="Calibri"/>
              </a:rPr>
              <a:t>Thoughtful peer critique and uptake of critique makes models better.</a:t>
            </a:r>
          </a:p>
          <a:p>
            <a:pPr marL="0" lvl="0" indent="0" algn="l" rtl="0">
              <a:lnSpc>
                <a:spcPct val="100000"/>
              </a:lnSpc>
              <a:spcBef>
                <a:spcPts val="0"/>
              </a:spcBef>
              <a:spcAft>
                <a:spcPts val="0"/>
              </a:spcAft>
              <a:buSzPts val="1400"/>
              <a:buNone/>
            </a:pPr>
            <a:endParaRPr dirty="0"/>
          </a:p>
        </p:txBody>
      </p:sp>
      <p:sp>
        <p:nvSpPr>
          <p:cNvPr id="87" name="Google Shape;87;g6bdc9461a3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a:t>
            </a:fld>
            <a:endParaRPr/>
          </a:p>
        </p:txBody>
      </p:sp>
    </p:spTree>
    <p:extLst>
      <p:ext uri="{BB962C8B-B14F-4D97-AF65-F5344CB8AC3E}">
        <p14:creationId xmlns:p14="http://schemas.microsoft.com/office/powerpoint/2010/main" val="1225067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dirty="0"/>
              <a:t>If time permits (unlikely)– have a brief discussion on this question</a:t>
            </a:r>
            <a:endParaRPr lang="en-US" dirty="0"/>
          </a:p>
        </p:txBody>
      </p:sp>
      <p:sp>
        <p:nvSpPr>
          <p:cNvPr id="272" name="Google Shape;27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extLst>
      <p:ext uri="{BB962C8B-B14F-4D97-AF65-F5344CB8AC3E}">
        <p14:creationId xmlns:p14="http://schemas.microsoft.com/office/powerpoint/2010/main" val="1403042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dirty="0"/>
              <a:t>Tell students we need to revise our list. We have used it to make models, we have used it to critique models (gallery walk). We now know what works and what doesn’t work with our list. Maybe there is an important criterion missing, maybe we need to provide more details for some of the criteria (deepen them). Based on their experience using the list they need t work in groups and suggest at least 2 changes. These can be ideas to add, or change criteria</a:t>
            </a:r>
            <a:endParaRPr dirty="0"/>
          </a:p>
        </p:txBody>
      </p:sp>
      <p:sp>
        <p:nvSpPr>
          <p:cNvPr id="209" name="Google Shape;209;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3</a:t>
            </a:fld>
            <a:endParaRPr/>
          </a:p>
        </p:txBody>
      </p:sp>
    </p:spTree>
    <p:extLst>
      <p:ext uri="{BB962C8B-B14F-4D97-AF65-F5344CB8AC3E}">
        <p14:creationId xmlns:p14="http://schemas.microsoft.com/office/powerpoint/2010/main" val="1484119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dirty="0"/>
              <a:t>Tell students that we will be revising the criteria list today and here is their original list </a:t>
            </a:r>
          </a:p>
          <a:p>
            <a:pPr marL="0" lvl="0" indent="0" algn="l" rtl="0">
              <a:lnSpc>
                <a:spcPct val="100000"/>
              </a:lnSpc>
              <a:spcBef>
                <a:spcPts val="0"/>
              </a:spcBef>
              <a:spcAft>
                <a:spcPts val="0"/>
              </a:spcAft>
              <a:buClr>
                <a:schemeClr val="dk1"/>
              </a:buClr>
              <a:buSzPts val="1400"/>
              <a:buFont typeface="Calibri"/>
              <a:buNone/>
            </a:pPr>
            <a:r>
              <a:rPr lang="en-US" dirty="0"/>
              <a:t>They need to write  suggestions for revisions on their handout</a:t>
            </a:r>
            <a:endParaRPr dirty="0"/>
          </a:p>
        </p:txBody>
      </p:sp>
      <p:sp>
        <p:nvSpPr>
          <p:cNvPr id="189" name="Google Shape;189;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4</a:t>
            </a:fld>
            <a:endParaRPr/>
          </a:p>
        </p:txBody>
      </p:sp>
    </p:spTree>
    <p:extLst>
      <p:ext uri="{BB962C8B-B14F-4D97-AF65-F5344CB8AC3E}">
        <p14:creationId xmlns:p14="http://schemas.microsoft.com/office/powerpoint/2010/main" val="2968323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Calibri"/>
              <a:buNone/>
            </a:pPr>
            <a:r>
              <a:rPr lang="en-US" dirty="0"/>
              <a:t>Instruction</a:t>
            </a:r>
          </a:p>
          <a:p>
            <a:pPr marL="0" marR="0" lvl="0" indent="0" algn="l" rtl="0">
              <a:lnSpc>
                <a:spcPct val="100000"/>
              </a:lnSpc>
              <a:spcBef>
                <a:spcPts val="0"/>
              </a:spcBef>
              <a:spcAft>
                <a:spcPts val="0"/>
              </a:spcAft>
              <a:buClr>
                <a:schemeClr val="dk1"/>
              </a:buClr>
              <a:buSzPts val="1400"/>
              <a:buFont typeface="Calibri"/>
              <a:buNone/>
            </a:pPr>
            <a:r>
              <a:rPr lang="en-US" dirty="0"/>
              <a:t>Its now time to revise the list. We used it, we made models, we now have a better idea about what works and what doesn’t with this list.</a:t>
            </a:r>
          </a:p>
          <a:p>
            <a:pPr marL="0" marR="0" lvl="0" indent="0" algn="l" rtl="0">
              <a:lnSpc>
                <a:spcPct val="100000"/>
              </a:lnSpc>
              <a:spcBef>
                <a:spcPts val="0"/>
              </a:spcBef>
              <a:spcAft>
                <a:spcPts val="0"/>
              </a:spcAft>
              <a:buClr>
                <a:schemeClr val="dk1"/>
              </a:buClr>
              <a:buSzPts val="1400"/>
              <a:buFont typeface="Calibri"/>
              <a:buNone/>
            </a:pPr>
            <a:r>
              <a:rPr lang="en-US" dirty="0"/>
              <a:t>Have students share ideas for revision. </a:t>
            </a:r>
          </a:p>
          <a:p>
            <a:pPr marL="0" marR="0" lvl="0" indent="0" algn="l" rtl="0">
              <a:lnSpc>
                <a:spcPct val="100000"/>
              </a:lnSpc>
              <a:spcBef>
                <a:spcPts val="0"/>
              </a:spcBef>
              <a:spcAft>
                <a:spcPts val="0"/>
              </a:spcAft>
              <a:buClr>
                <a:schemeClr val="dk1"/>
              </a:buClr>
              <a:buSzPts val="1400"/>
              <a:buFont typeface="Calibri"/>
              <a:buNone/>
            </a:pPr>
            <a:r>
              <a:rPr lang="en-US" dirty="0"/>
              <a:t>Try to move away from labels and just organization– focus more on :</a:t>
            </a:r>
          </a:p>
          <a:p>
            <a:pPr marL="171450" marR="0" lvl="0" indent="-171450" algn="l" rtl="0">
              <a:lnSpc>
                <a:spcPct val="100000"/>
              </a:lnSpc>
              <a:spcBef>
                <a:spcPts val="0"/>
              </a:spcBef>
              <a:spcAft>
                <a:spcPts val="0"/>
              </a:spcAft>
              <a:buClr>
                <a:schemeClr val="dk1"/>
              </a:buClr>
              <a:buSzPts val="1400"/>
              <a:buFont typeface="Arial" panose="020B0604020202020204" pitchFamily="34" charset="0"/>
              <a:buChar char="•"/>
            </a:pPr>
            <a:r>
              <a:rPr lang="en-US" dirty="0"/>
              <a:t>having a mechanism</a:t>
            </a:r>
          </a:p>
          <a:p>
            <a:pPr marL="171450" marR="0" lvl="0" indent="-171450" algn="l" rtl="0">
              <a:lnSpc>
                <a:spcPct val="100000"/>
              </a:lnSpc>
              <a:spcBef>
                <a:spcPts val="0"/>
              </a:spcBef>
              <a:spcAft>
                <a:spcPts val="0"/>
              </a:spcAft>
              <a:buClr>
                <a:schemeClr val="dk1"/>
              </a:buClr>
              <a:buSzPts val="1400"/>
              <a:buFont typeface="Arial" panose="020B0604020202020204" pitchFamily="34" charset="0"/>
              <a:buChar char="•"/>
            </a:pPr>
            <a:r>
              <a:rPr lang="en-US" dirty="0"/>
              <a:t>having a </a:t>
            </a:r>
            <a:r>
              <a:rPr lang="en-US" b="1" dirty="0"/>
              <a:t>complete</a:t>
            </a:r>
            <a:r>
              <a:rPr lang="en-US" dirty="0"/>
              <a:t> explanation (not just an explanation)</a:t>
            </a:r>
          </a:p>
          <a:p>
            <a:pPr marL="171450" marR="0" lvl="0" indent="-171450" algn="l" rtl="0">
              <a:lnSpc>
                <a:spcPct val="100000"/>
              </a:lnSpc>
              <a:spcBef>
                <a:spcPts val="0"/>
              </a:spcBef>
              <a:spcAft>
                <a:spcPts val="0"/>
              </a:spcAft>
              <a:buClr>
                <a:schemeClr val="dk1"/>
              </a:buClr>
              <a:buSzPts val="1400"/>
              <a:buFont typeface="Arial" panose="020B0604020202020204" pitchFamily="34" charset="0"/>
              <a:buChar char="•"/>
            </a:pPr>
            <a:r>
              <a:rPr lang="en-US" dirty="0"/>
              <a:t>Making sure we show HOW evidence is related– using the ++ + and XXX</a:t>
            </a:r>
          </a:p>
          <a:p>
            <a:pPr marL="171450" marR="0" lvl="0" indent="-171450" algn="l" rtl="0">
              <a:lnSpc>
                <a:spcPct val="100000"/>
              </a:lnSpc>
              <a:spcBef>
                <a:spcPts val="0"/>
              </a:spcBef>
              <a:spcAft>
                <a:spcPts val="0"/>
              </a:spcAft>
              <a:buClr>
                <a:schemeClr val="dk1"/>
              </a:buClr>
              <a:buSzPts val="1400"/>
              <a:buFont typeface="Arial" panose="020B0604020202020204" pitchFamily="34" charset="0"/>
              <a:buChar char="•"/>
            </a:pPr>
            <a:r>
              <a:rPr lang="en-US" dirty="0"/>
              <a:t>Making sure we show what part of the model is supported</a:t>
            </a:r>
          </a:p>
          <a:p>
            <a:pPr marL="171450" marR="0" lvl="0" indent="-171450" algn="l" rtl="0">
              <a:lnSpc>
                <a:spcPct val="100000"/>
              </a:lnSpc>
              <a:spcBef>
                <a:spcPts val="0"/>
              </a:spcBef>
              <a:spcAft>
                <a:spcPts val="0"/>
              </a:spcAft>
              <a:buClr>
                <a:schemeClr val="dk1"/>
              </a:buClr>
              <a:buSzPts val="1400"/>
              <a:buFont typeface="Arial" panose="020B0604020202020204" pitchFamily="34" charset="0"/>
              <a:buChar char="•"/>
            </a:pPr>
            <a:r>
              <a:rPr lang="en-US" dirty="0"/>
              <a:t>Supporting both mechanisms and components (not just components)</a:t>
            </a:r>
          </a:p>
          <a:p>
            <a:pPr marL="0" marR="0" lvl="0" indent="0" algn="l" rtl="0">
              <a:lnSpc>
                <a:spcPct val="100000"/>
              </a:lnSpc>
              <a:spcBef>
                <a:spcPts val="0"/>
              </a:spcBef>
              <a:spcAft>
                <a:spcPts val="0"/>
              </a:spcAft>
              <a:buClr>
                <a:schemeClr val="dk1"/>
              </a:buClr>
              <a:buSzPts val="1400"/>
              <a:buFont typeface="Arial" panose="020B0604020202020204" pitchFamily="34" charset="0"/>
              <a:buNone/>
            </a:pPr>
            <a:r>
              <a:rPr lang="en-US" dirty="0"/>
              <a:t>Kids may have additional suggestions– make sure the class agrees to any additions, changes, removals. (removal may happen if thy are REALLY good at something and don’t need reminding…. Then we remove but they are still accountable)</a:t>
            </a:r>
            <a:endParaRPr dirty="0"/>
          </a:p>
          <a:p>
            <a:pPr marL="0" lvl="0" indent="0" algn="l" rtl="0">
              <a:lnSpc>
                <a:spcPct val="100000"/>
              </a:lnSpc>
              <a:spcBef>
                <a:spcPts val="0"/>
              </a:spcBef>
              <a:spcAft>
                <a:spcPts val="0"/>
              </a:spcAft>
              <a:buClr>
                <a:schemeClr val="dk1"/>
              </a:buClr>
              <a:buSzPts val="1400"/>
              <a:buFont typeface="Calibri"/>
              <a:buNone/>
            </a:pPr>
            <a:endParaRPr dirty="0"/>
          </a:p>
        </p:txBody>
      </p:sp>
      <p:sp>
        <p:nvSpPr>
          <p:cNvPr id="220" name="Google Shape;220;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5</a:t>
            </a:fld>
            <a:endParaRPr/>
          </a:p>
        </p:txBody>
      </p:sp>
    </p:spTree>
    <p:extLst>
      <p:ext uri="{BB962C8B-B14F-4D97-AF65-F5344CB8AC3E}">
        <p14:creationId xmlns:p14="http://schemas.microsoft.com/office/powerpoint/2010/main" val="1652202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6ba12a523d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g6ba12a523d_0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Calibri"/>
              <a:buNone/>
            </a:pPr>
            <a:r>
              <a:rPr lang="en-US" dirty="0"/>
              <a:t>Instruction 2min</a:t>
            </a:r>
            <a:endParaRPr dirty="0"/>
          </a:p>
          <a:p>
            <a:pPr marL="0" marR="0" lvl="0" indent="0" algn="l" rtl="0">
              <a:lnSpc>
                <a:spcPct val="100000"/>
              </a:lnSpc>
              <a:spcBef>
                <a:spcPts val="0"/>
              </a:spcBef>
              <a:spcAft>
                <a:spcPts val="0"/>
              </a:spcAft>
              <a:buClr>
                <a:schemeClr val="dk1"/>
              </a:buClr>
              <a:buSzPts val="1400"/>
              <a:buFont typeface="Calibri"/>
              <a:buNone/>
            </a:pPr>
            <a:r>
              <a:rPr lang="en-US" dirty="0"/>
              <a:t>Have students answer this question individually by thinking and writing their responses on the handout. – NO need to discuss.</a:t>
            </a:r>
            <a:endParaRPr dirty="0"/>
          </a:p>
          <a:p>
            <a:pPr marL="0" lvl="0" indent="0" algn="l" rtl="0">
              <a:lnSpc>
                <a:spcPct val="100000"/>
              </a:lnSpc>
              <a:spcBef>
                <a:spcPts val="0"/>
              </a:spcBef>
              <a:spcAft>
                <a:spcPts val="0"/>
              </a:spcAft>
              <a:buClr>
                <a:schemeClr val="dk1"/>
              </a:buClr>
              <a:buSzPts val="1400"/>
              <a:buFont typeface="Calibri"/>
              <a:buNone/>
            </a:pPr>
            <a:endParaRPr dirty="0"/>
          </a:p>
        </p:txBody>
      </p:sp>
      <p:sp>
        <p:nvSpPr>
          <p:cNvPr id="230" name="Google Shape;230;g6ba12a523d_0_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6</a:t>
            </a:fld>
            <a:endParaRPr/>
          </a:p>
        </p:txBody>
      </p:sp>
    </p:spTree>
    <p:extLst>
      <p:ext uri="{BB962C8B-B14F-4D97-AF65-F5344CB8AC3E}">
        <p14:creationId xmlns:p14="http://schemas.microsoft.com/office/powerpoint/2010/main" val="2446776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What questions do we still have? SLIDE IS ANIMNATED – what we know appears on click</a:t>
            </a:r>
          </a:p>
          <a:p>
            <a:pPr marL="0" lvl="0" indent="0" algn="l" rtl="0">
              <a:lnSpc>
                <a:spcPct val="100000"/>
              </a:lnSpc>
              <a:spcBef>
                <a:spcPts val="0"/>
              </a:spcBef>
              <a:spcAft>
                <a:spcPts val="0"/>
              </a:spcAft>
              <a:buSzPts val="1400"/>
              <a:buNone/>
            </a:pPr>
            <a:r>
              <a:rPr lang="en-US" dirty="0"/>
              <a:t>Ask students what do we know to date from the evidence about DECOMPOSERS (we know a lot of things, but we want to focus on decomposers. </a:t>
            </a:r>
          </a:p>
          <a:p>
            <a:pPr marL="0" lvl="0" indent="0" algn="l" rtl="0">
              <a:lnSpc>
                <a:spcPct val="100000"/>
              </a:lnSpc>
              <a:spcBef>
                <a:spcPts val="0"/>
              </a:spcBef>
              <a:spcAft>
                <a:spcPts val="0"/>
              </a:spcAft>
              <a:buSzPts val="1400"/>
              <a:buNone/>
            </a:pPr>
            <a:r>
              <a:rPr lang="en-US" dirty="0"/>
              <a:t>We know the break down dead matter (please use break down language not eating language…they don’t technically ingest the dead matter- they get energy from breaking down dead matter</a:t>
            </a:r>
          </a:p>
          <a:p>
            <a:pPr marL="0" lvl="0" indent="0" algn="l" rtl="0">
              <a:lnSpc>
                <a:spcPct val="100000"/>
              </a:lnSpc>
              <a:spcBef>
                <a:spcPts val="0"/>
              </a:spcBef>
              <a:spcAft>
                <a:spcPts val="0"/>
              </a:spcAft>
              <a:buSzPts val="1400"/>
              <a:buNone/>
            </a:pPr>
            <a:r>
              <a:rPr lang="en-US" dirty="0"/>
              <a:t>They use up air when doing that</a:t>
            </a:r>
          </a:p>
          <a:p>
            <a:pPr marL="0" lvl="0" indent="0" algn="l" rtl="0">
              <a:lnSpc>
                <a:spcPct val="100000"/>
              </a:lnSpc>
              <a:spcBef>
                <a:spcPts val="0"/>
              </a:spcBef>
              <a:spcAft>
                <a:spcPts val="0"/>
              </a:spcAft>
              <a:buSzPts val="1400"/>
              <a:buNone/>
            </a:pPr>
            <a:r>
              <a:rPr lang="en-US" dirty="0"/>
              <a:t>The algae bloomed and so there was a lot of dead matter (once they started dying) and that allowed for more decomposers</a:t>
            </a:r>
          </a:p>
          <a:p>
            <a:pPr marL="0" lvl="0" indent="0" algn="l" rtl="0">
              <a:lnSpc>
                <a:spcPct val="100000"/>
              </a:lnSpc>
              <a:spcBef>
                <a:spcPts val="0"/>
              </a:spcBef>
              <a:spcAft>
                <a:spcPts val="0"/>
              </a:spcAft>
              <a:buSzPts val="1400"/>
              <a:buNone/>
            </a:pPr>
            <a:r>
              <a:rPr lang="en-US" dirty="0"/>
              <a:t>More decomposers means less air and eventually fish died</a:t>
            </a:r>
            <a:endParaRPr dirty="0"/>
          </a:p>
        </p:txBody>
      </p:sp>
      <p:sp>
        <p:nvSpPr>
          <p:cNvPr id="108" name="Google Shape;10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What questions do we still have? SLIDE IS ANIMNATED – questions appear on click</a:t>
            </a:r>
          </a:p>
          <a:p>
            <a:pPr marL="0" lvl="0" indent="0" algn="l" rtl="0">
              <a:lnSpc>
                <a:spcPct val="100000"/>
              </a:lnSpc>
              <a:spcBef>
                <a:spcPts val="0"/>
              </a:spcBef>
              <a:spcAft>
                <a:spcPts val="0"/>
              </a:spcAft>
              <a:buSzPts val="1400"/>
              <a:buNone/>
            </a:pPr>
            <a:r>
              <a:rPr lang="en-US" dirty="0"/>
              <a:t>Main questions are – why did the algae bloom ALL OF A SUDDEN?</a:t>
            </a:r>
            <a:endParaRPr dirty="0"/>
          </a:p>
        </p:txBody>
      </p:sp>
      <p:sp>
        <p:nvSpPr>
          <p:cNvPr id="108" name="Google Shape;10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3768672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b="1" dirty="0"/>
              <a:t>Instruction</a:t>
            </a:r>
            <a:endParaRPr dirty="0"/>
          </a:p>
          <a:p>
            <a:pPr marL="0" lvl="0" indent="0" algn="l" rtl="0">
              <a:lnSpc>
                <a:spcPct val="100000"/>
              </a:lnSpc>
              <a:spcBef>
                <a:spcPts val="0"/>
              </a:spcBef>
              <a:spcAft>
                <a:spcPts val="0"/>
              </a:spcAft>
              <a:buClr>
                <a:schemeClr val="dk1"/>
              </a:buClr>
              <a:buSzPts val="1400"/>
              <a:buFont typeface="Calibri"/>
              <a:buNone/>
            </a:pPr>
            <a:r>
              <a:rPr lang="en-US" dirty="0"/>
              <a:t>Explain that we need to update our models based on the evidence we studied and our discussion just now AND based on comments our peers gave us. So the students should spend pretty much rest of the period working on their MEME models and attending to comments– </a:t>
            </a:r>
          </a:p>
          <a:p>
            <a:pPr marL="228600" lvl="0" indent="-228600" algn="l" rtl="0">
              <a:lnSpc>
                <a:spcPct val="100000"/>
              </a:lnSpc>
              <a:spcBef>
                <a:spcPts val="0"/>
              </a:spcBef>
              <a:spcAft>
                <a:spcPts val="0"/>
              </a:spcAft>
              <a:buClr>
                <a:schemeClr val="dk1"/>
              </a:buClr>
              <a:buSzPts val="1400"/>
              <a:buFont typeface="+mj-lt"/>
              <a:buAutoNum type="arabicPeriod"/>
            </a:pPr>
            <a:r>
              <a:rPr lang="en-US" dirty="0"/>
              <a:t>fixing their models based on suggestions. </a:t>
            </a:r>
          </a:p>
          <a:p>
            <a:pPr marL="228600" lvl="0" indent="-228600" algn="l" rtl="0">
              <a:lnSpc>
                <a:spcPct val="100000"/>
              </a:lnSpc>
              <a:spcBef>
                <a:spcPts val="0"/>
              </a:spcBef>
              <a:spcAft>
                <a:spcPts val="0"/>
              </a:spcAft>
              <a:buClr>
                <a:schemeClr val="dk1"/>
              </a:buClr>
              <a:buSzPts val="1400"/>
              <a:buFont typeface="+mj-lt"/>
              <a:buAutoNum type="arabicPeriod"/>
            </a:pPr>
            <a:r>
              <a:rPr lang="en-US" dirty="0"/>
              <a:t>Fixing their models based on the discussion</a:t>
            </a:r>
          </a:p>
          <a:p>
            <a:pPr marL="228600" lvl="0" indent="-228600" algn="l" rtl="0">
              <a:lnSpc>
                <a:spcPct val="100000"/>
              </a:lnSpc>
              <a:spcBef>
                <a:spcPts val="0"/>
              </a:spcBef>
              <a:spcAft>
                <a:spcPts val="0"/>
              </a:spcAft>
              <a:buClr>
                <a:schemeClr val="dk1"/>
              </a:buClr>
              <a:buSzPts val="1400"/>
              <a:buFont typeface="+mj-lt"/>
              <a:buAutoNum type="arabicPeriod"/>
            </a:pPr>
            <a:r>
              <a:rPr lang="en-US" dirty="0"/>
              <a:t>Model also needs to meet the new and revised criteria!</a:t>
            </a:r>
            <a:endParaRPr dirty="0"/>
          </a:p>
          <a:p>
            <a:pPr marL="0" lvl="0" indent="0" algn="l" rtl="0">
              <a:lnSpc>
                <a:spcPct val="100000"/>
              </a:lnSpc>
              <a:spcBef>
                <a:spcPts val="0"/>
              </a:spcBef>
              <a:spcAft>
                <a:spcPts val="0"/>
              </a:spcAft>
              <a:buClr>
                <a:schemeClr val="dk1"/>
              </a:buClr>
              <a:buSzPts val="1400"/>
              <a:buFont typeface="Calibri"/>
              <a:buNone/>
            </a:pPr>
            <a:r>
              <a:rPr lang="en-US" b="1" dirty="0"/>
              <a:t>Materials</a:t>
            </a:r>
            <a:endParaRPr dirty="0"/>
          </a:p>
          <a:p>
            <a:pPr marL="0" lvl="0" indent="0" algn="l" rtl="0">
              <a:lnSpc>
                <a:spcPct val="100000"/>
              </a:lnSpc>
              <a:spcBef>
                <a:spcPts val="0"/>
              </a:spcBef>
              <a:spcAft>
                <a:spcPts val="0"/>
              </a:spcAft>
              <a:buClr>
                <a:schemeClr val="dk1"/>
              </a:buClr>
              <a:buSzPts val="1400"/>
              <a:buFont typeface="Calibri"/>
              <a:buNone/>
            </a:pPr>
            <a:r>
              <a:rPr lang="en-US" b="0" dirty="0"/>
              <a:t>Hand out computers. </a:t>
            </a:r>
            <a:endParaRPr dirty="0"/>
          </a:p>
        </p:txBody>
      </p:sp>
      <p:sp>
        <p:nvSpPr>
          <p:cNvPr id="118" name="Google Shape;11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n-US"/>
              <a:t>9</a:t>
            </a:fld>
            <a:endParaRPr/>
          </a:p>
        </p:txBody>
      </p:sp>
    </p:spTree>
    <p:extLst>
      <p:ext uri="{BB962C8B-B14F-4D97-AF65-F5344CB8AC3E}">
        <p14:creationId xmlns:p14="http://schemas.microsoft.com/office/powerpoint/2010/main" val="2369140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4" name="Google Shape;24;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27"/>
        <p:cNvGrpSpPr/>
        <p:nvPr/>
      </p:nvGrpSpPr>
      <p:grpSpPr>
        <a:xfrm>
          <a:off x="0" y="0"/>
          <a:ext cx="0" cy="0"/>
          <a:chOff x="0" y="0"/>
          <a:chExt cx="0" cy="0"/>
        </a:xfrm>
      </p:grpSpPr>
      <p:sp>
        <p:nvSpPr>
          <p:cNvPr id="28" name="Google Shape;28;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30" name="Google Shape;3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2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2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2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2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2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9"/>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0"/>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1" i="0" u="none" strike="noStrike" cap="none">
                <a:solidFill>
                  <a:srgbClr val="FF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6bdc9461a3_0_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800"/>
              <a:buFont typeface="Arial"/>
              <a:buNone/>
            </a:pPr>
            <a:fld id="{00000000-1234-1234-1234-123412341234}" type="slidenum">
              <a:rPr lang="en-US"/>
              <a:t>1</a:t>
            </a:fld>
            <a:endParaRPr/>
          </a:p>
        </p:txBody>
      </p:sp>
      <p:sp>
        <p:nvSpPr>
          <p:cNvPr id="90" name="Google Shape;90;g6bdc9461a3_0_0"/>
          <p:cNvSpPr txBox="1"/>
          <p:nvPr/>
        </p:nvSpPr>
        <p:spPr>
          <a:xfrm>
            <a:off x="616450" y="308224"/>
            <a:ext cx="8356100" cy="6549775"/>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sng" strike="noStrike" cap="none" dirty="0">
                <a:solidFill>
                  <a:srgbClr val="000000"/>
                </a:solidFill>
                <a:latin typeface="Calibri"/>
                <a:ea typeface="Calibri"/>
                <a:cs typeface="Calibri"/>
                <a:sym typeface="Calibri"/>
              </a:rPr>
              <a:t>Lesson Overview</a:t>
            </a:r>
            <a:endParaRPr sz="2400" b="0" i="0" u="sng"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AutoNum type="arabicPeriod"/>
            </a:pPr>
            <a:r>
              <a:rPr lang="en-US" sz="2300" dirty="0">
                <a:latin typeface="Calibri"/>
                <a:ea typeface="Calibri"/>
                <a:cs typeface="Calibri"/>
                <a:sym typeface="Calibri"/>
              </a:rPr>
              <a:t>Introduce the first activity for today (</a:t>
            </a:r>
            <a:r>
              <a:rPr lang="en-US" sz="2300" dirty="0">
                <a:solidFill>
                  <a:srgbClr val="C00000"/>
                </a:solidFill>
                <a:latin typeface="Calibri"/>
                <a:ea typeface="Calibri"/>
                <a:cs typeface="Calibri"/>
                <a:sym typeface="Calibri"/>
              </a:rPr>
              <a:t>2min</a:t>
            </a:r>
            <a:r>
              <a:rPr lang="en-US" sz="2300" dirty="0">
                <a:latin typeface="Calibri"/>
                <a:ea typeface="Calibri"/>
                <a:cs typeface="Calibri"/>
                <a:sym typeface="Calibri"/>
              </a:rPr>
              <a:t>)- revising the criteria list. Remind them that they had to use the list during the gallery walk and now that they have tried to use it they may finds ways in which it was not working for them—now is the time to revise. </a:t>
            </a:r>
          </a:p>
          <a:p>
            <a:pPr marL="457200" marR="0" lvl="0" indent="-381000" algn="l" rtl="0">
              <a:lnSpc>
                <a:spcPct val="100000"/>
              </a:lnSpc>
              <a:spcBef>
                <a:spcPts val="0"/>
              </a:spcBef>
              <a:spcAft>
                <a:spcPts val="0"/>
              </a:spcAft>
              <a:buClr>
                <a:srgbClr val="000000"/>
              </a:buClr>
              <a:buSzPts val="2400"/>
              <a:buFont typeface="Calibri"/>
              <a:buAutoNum type="arabicPeriod"/>
            </a:pPr>
            <a:r>
              <a:rPr lang="en-US" sz="2300" b="0" i="0" u="none" strike="noStrike" cap="none" dirty="0">
                <a:solidFill>
                  <a:srgbClr val="000000"/>
                </a:solidFill>
                <a:latin typeface="Calibri"/>
                <a:ea typeface="Calibri"/>
                <a:cs typeface="Calibri"/>
                <a:sym typeface="Calibri"/>
              </a:rPr>
              <a:t>Group discussion (</a:t>
            </a:r>
            <a:r>
              <a:rPr lang="en-US" sz="2300" b="0" i="0" u="none" strike="noStrike" cap="none" dirty="0">
                <a:solidFill>
                  <a:srgbClr val="C00000"/>
                </a:solidFill>
                <a:latin typeface="Calibri"/>
                <a:ea typeface="Calibri"/>
                <a:cs typeface="Calibri"/>
                <a:sym typeface="Calibri"/>
              </a:rPr>
              <a:t>5min</a:t>
            </a:r>
            <a:r>
              <a:rPr lang="en-US" sz="2300" b="0" i="0" u="none" strike="noStrike" cap="none" dirty="0">
                <a:solidFill>
                  <a:srgbClr val="000000"/>
                </a:solidFill>
                <a:latin typeface="Calibri"/>
                <a:ea typeface="Calibri"/>
                <a:cs typeface="Calibri"/>
                <a:sym typeface="Calibri"/>
              </a:rPr>
              <a:t>) – In groups have them discuss suggestions for revising the list</a:t>
            </a:r>
            <a:endParaRPr sz="2300" b="0" i="0" u="none" strike="noStrike" cap="none" dirty="0">
              <a:solidFill>
                <a:srgbClr val="000000"/>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AutoNum type="arabicPeriod"/>
            </a:pPr>
            <a:r>
              <a:rPr lang="en-US" sz="2300" b="0" i="0" u="none" strike="noStrike" cap="none" dirty="0">
                <a:solidFill>
                  <a:srgbClr val="000000"/>
                </a:solidFill>
                <a:latin typeface="Calibri"/>
                <a:ea typeface="Calibri"/>
                <a:cs typeface="Calibri"/>
                <a:sym typeface="Calibri"/>
              </a:rPr>
              <a:t>Class discussion (</a:t>
            </a:r>
            <a:r>
              <a:rPr lang="en-US" sz="2300" b="0" i="0" u="none" strike="noStrike" cap="none" dirty="0">
                <a:solidFill>
                  <a:srgbClr val="C00000"/>
                </a:solidFill>
                <a:latin typeface="Calibri"/>
                <a:ea typeface="Calibri"/>
                <a:cs typeface="Calibri"/>
                <a:sym typeface="Calibri"/>
              </a:rPr>
              <a:t>15 min</a:t>
            </a:r>
            <a:r>
              <a:rPr lang="en-US" sz="2300" b="0" i="0" u="none" strike="noStrike" cap="none" dirty="0">
                <a:solidFill>
                  <a:srgbClr val="000000"/>
                </a:solidFill>
                <a:latin typeface="Calibri"/>
                <a:ea typeface="Calibri"/>
                <a:cs typeface="Calibri"/>
                <a:sym typeface="Calibri"/>
              </a:rPr>
              <a:t>)- work with students’ ideas to revise and deepen the list (see notes on relevant slide)- they should be filling out the worksheet</a:t>
            </a:r>
            <a:endParaRPr sz="2300" b="0" i="0" u="none" strike="noStrike" cap="none" dirty="0">
              <a:solidFill>
                <a:srgbClr val="000000"/>
              </a:solidFill>
              <a:latin typeface="Calibri"/>
              <a:ea typeface="Calibri"/>
              <a:cs typeface="Calibri"/>
              <a:sym typeface="Calibri"/>
            </a:endParaRPr>
          </a:p>
          <a:p>
            <a:pPr marL="457200" marR="0" lvl="0" indent="-381000" algn="l" rtl="0">
              <a:lnSpc>
                <a:spcPct val="100000"/>
              </a:lnSpc>
              <a:spcBef>
                <a:spcPts val="0"/>
              </a:spcBef>
              <a:spcAft>
                <a:spcPts val="0"/>
              </a:spcAft>
              <a:buClr>
                <a:srgbClr val="000000"/>
              </a:buClr>
              <a:buSzPts val="2400"/>
              <a:buFont typeface="Calibri"/>
              <a:buAutoNum type="arabicPeriod"/>
            </a:pPr>
            <a:r>
              <a:rPr lang="en-US" sz="2300" b="0" i="0" u="none" strike="noStrike" cap="none" dirty="0">
                <a:solidFill>
                  <a:srgbClr val="000000"/>
                </a:solidFill>
                <a:latin typeface="Calibri"/>
                <a:ea typeface="Calibri"/>
                <a:cs typeface="Calibri"/>
                <a:sym typeface="Calibri"/>
              </a:rPr>
              <a:t>What we figured out and what we still don’t know (10min)- have a discussion about what we know to date and what we still need to find out. </a:t>
            </a:r>
          </a:p>
          <a:p>
            <a:pPr marL="457200" marR="0" lvl="0" indent="-381000" algn="l" rtl="0">
              <a:lnSpc>
                <a:spcPct val="100000"/>
              </a:lnSpc>
              <a:spcBef>
                <a:spcPts val="0"/>
              </a:spcBef>
              <a:spcAft>
                <a:spcPts val="0"/>
              </a:spcAft>
              <a:buClr>
                <a:srgbClr val="000000"/>
              </a:buClr>
              <a:buSzPts val="2400"/>
              <a:buFont typeface="Calibri"/>
              <a:buAutoNum type="arabicPeriod"/>
            </a:pPr>
            <a:r>
              <a:rPr lang="en-US" sz="2300" b="0" i="0" u="none" strike="noStrike" cap="none" dirty="0">
                <a:solidFill>
                  <a:srgbClr val="000000"/>
                </a:solidFill>
                <a:latin typeface="Calibri"/>
                <a:ea typeface="Calibri"/>
                <a:cs typeface="Calibri"/>
                <a:sym typeface="Calibri"/>
              </a:rPr>
              <a:t>MEME- (</a:t>
            </a:r>
            <a:r>
              <a:rPr lang="en-US" sz="2300" b="0" i="0" u="none" strike="noStrike" cap="none" dirty="0">
                <a:solidFill>
                  <a:srgbClr val="C00000"/>
                </a:solidFill>
                <a:latin typeface="Calibri"/>
                <a:ea typeface="Calibri"/>
                <a:cs typeface="Calibri"/>
                <a:sym typeface="Calibri"/>
              </a:rPr>
              <a:t>17min</a:t>
            </a:r>
            <a:r>
              <a:rPr lang="en-US" sz="2300" b="0" i="0" u="none" strike="noStrike" cap="none" dirty="0">
                <a:solidFill>
                  <a:srgbClr val="000000"/>
                </a:solidFill>
                <a:latin typeface="Calibri"/>
                <a:ea typeface="Calibri"/>
                <a:cs typeface="Calibri"/>
                <a:sym typeface="Calibri"/>
              </a:rPr>
              <a:t>) – have groups go on MEME and fix their models based on comments they received and the discussion</a:t>
            </a:r>
            <a:endParaRPr sz="2300" b="0" i="0" u="none" strike="noStrike" cap="none" dirty="0">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r>
              <a:rPr lang="en-US" sz="2300" b="0" i="0" u="none" strike="noStrike" cap="none" dirty="0">
                <a:solidFill>
                  <a:schemeClr val="accent1"/>
                </a:solidFill>
                <a:latin typeface="Calibri"/>
                <a:ea typeface="Calibri"/>
                <a:cs typeface="Calibri"/>
                <a:sym typeface="Calibri"/>
              </a:rPr>
              <a:t>Total time- 50 mins.</a:t>
            </a:r>
            <a:endParaRPr sz="2300" b="0" i="0" u="none" strike="noStrike" cap="none" dirty="0">
              <a:solidFill>
                <a:schemeClr val="accent1"/>
              </a:solidFill>
              <a:latin typeface="Calibri"/>
              <a:ea typeface="Calibri"/>
              <a:cs typeface="Calibri"/>
              <a:sym typeface="Calibri"/>
            </a:endParaRPr>
          </a:p>
        </p:txBody>
      </p:sp>
    </p:spTree>
    <p:extLst>
      <p:ext uri="{BB962C8B-B14F-4D97-AF65-F5344CB8AC3E}">
        <p14:creationId xmlns:p14="http://schemas.microsoft.com/office/powerpoint/2010/main" val="642743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6"/>
          <p:cNvSpPr txBox="1"/>
          <p:nvPr/>
        </p:nvSpPr>
        <p:spPr>
          <a:xfrm>
            <a:off x="2352645" y="703749"/>
            <a:ext cx="4257810" cy="623217"/>
          </a:xfrm>
          <a:prstGeom prst="rect">
            <a:avLst/>
          </a:prstGeom>
          <a:noFill/>
          <a:ln>
            <a:noFill/>
          </a:ln>
        </p:spPr>
        <p:txBody>
          <a:bodyPr spcFirstLastPara="1" wrap="square" lIns="68569" tIns="34275" rIns="68569" bIns="34275" anchor="t" anchorCtr="0">
            <a:spAutoFit/>
          </a:bodyPr>
          <a:lstStyle/>
          <a:p>
            <a:pPr>
              <a:buSzPts val="4400"/>
            </a:pPr>
            <a:r>
              <a:rPr lang="en-US" sz="3600" b="1" dirty="0">
                <a:solidFill>
                  <a:schemeClr val="dk2"/>
                </a:solidFill>
                <a:latin typeface="Calibri"/>
                <a:ea typeface="Calibri"/>
                <a:cs typeface="Calibri"/>
                <a:sym typeface="Calibri"/>
              </a:rPr>
              <a:t>Evidence Discussion</a:t>
            </a:r>
            <a:endParaRPr sz="3600" dirty="0">
              <a:solidFill>
                <a:srgbClr val="FF0000"/>
              </a:solidFill>
              <a:latin typeface="Stardos Stencil"/>
              <a:ea typeface="Stardos Stencil"/>
              <a:cs typeface="Stardos Stencil"/>
              <a:sym typeface="Stardos Stencil"/>
            </a:endParaRPr>
          </a:p>
        </p:txBody>
      </p:sp>
      <p:sp>
        <p:nvSpPr>
          <p:cNvPr id="275" name="Google Shape;275;p6"/>
          <p:cNvSpPr txBox="1"/>
          <p:nvPr/>
        </p:nvSpPr>
        <p:spPr>
          <a:xfrm>
            <a:off x="1037390" y="2652898"/>
            <a:ext cx="6353100" cy="2700709"/>
          </a:xfrm>
          <a:prstGeom prst="rect">
            <a:avLst/>
          </a:prstGeom>
          <a:noFill/>
          <a:ln>
            <a:noFill/>
          </a:ln>
        </p:spPr>
        <p:txBody>
          <a:bodyPr spcFirstLastPara="1" wrap="square" lIns="68569" tIns="34275" rIns="68569" bIns="34275" anchor="t" anchorCtr="0">
            <a:spAutoFit/>
          </a:bodyPr>
          <a:lstStyle/>
          <a:p>
            <a:pPr marL="342900" indent="-342900">
              <a:buClr>
                <a:schemeClr val="dk1"/>
              </a:buClr>
              <a:buSzPts val="3600"/>
              <a:buFont typeface="Arial"/>
              <a:buChar char="•"/>
            </a:pPr>
            <a:endParaRPr lang="en-US" sz="2700" dirty="0">
              <a:solidFill>
                <a:schemeClr val="dk1"/>
              </a:solidFill>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endParaRPr>
          </a:p>
          <a:p>
            <a:pPr marL="342900" indent="-342900">
              <a:buClr>
                <a:schemeClr val="dk1"/>
              </a:buClr>
              <a:buSzPts val="3600"/>
              <a:buFont typeface="Arial"/>
              <a:buChar char="•"/>
            </a:pPr>
            <a:endParaRPr lang="en-US" sz="2700" dirty="0">
              <a:solidFill>
                <a:schemeClr val="dk1"/>
              </a:solidFill>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endParaRPr>
          </a:p>
          <a:p>
            <a:pPr marL="342900" indent="-342900">
              <a:buClr>
                <a:schemeClr val="dk1"/>
              </a:buClr>
              <a:buSzPts val="3600"/>
              <a:buFont typeface="Arial"/>
              <a:buChar char="•"/>
            </a:pPr>
            <a:endParaRPr lang="en-US" sz="2700" dirty="0">
              <a:solidFill>
                <a:schemeClr val="dk1"/>
              </a:solidFill>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endParaRPr>
          </a:p>
          <a:p>
            <a:pPr marL="342900" indent="-342900">
              <a:buClr>
                <a:schemeClr val="dk1"/>
              </a:buClr>
              <a:buSzPts val="3600"/>
              <a:buFont typeface="Arial"/>
              <a:buChar char="•"/>
            </a:pPr>
            <a:endParaRPr lang="en-US" sz="2700" dirty="0">
              <a:solidFill>
                <a:schemeClr val="dk1"/>
              </a:solidFill>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endParaRPr>
          </a:p>
          <a:p>
            <a:pPr>
              <a:buClr>
                <a:schemeClr val="dk1"/>
              </a:buClr>
              <a:buSzPts val="3600"/>
            </a:pPr>
            <a:endParaRPr lang="en-US" sz="2700" dirty="0">
              <a:solidFill>
                <a:srgbClr val="C00000"/>
              </a:solidFill>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endParaRPr>
          </a:p>
          <a:p>
            <a:pPr>
              <a:buClr>
                <a:schemeClr val="dk1"/>
              </a:buClr>
              <a:buSzPts val="3600"/>
            </a:pPr>
            <a:r>
              <a:rPr lang="en-US" sz="3600" dirty="0">
                <a:solidFill>
                  <a:srgbClr val="C00000"/>
                </a:solidFill>
                <a:latin typeface="Calibri"/>
                <a:ea typeface="Calibri"/>
                <a:cs typeface="Calibri"/>
                <a:sym typeface="Calibri"/>
                <a:extLst>
                  <a: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Do you agree or disagree?</a:t>
            </a:r>
            <a:endParaRPr sz="3600" dirty="0">
              <a:solidFill>
                <a:srgbClr val="C00000"/>
              </a:solidFill>
              <a:latin typeface="Calibri"/>
              <a:ea typeface="Calibri"/>
              <a:cs typeface="Calibri"/>
              <a:sym typeface="Calibri"/>
            </a:endParaRPr>
          </a:p>
        </p:txBody>
      </p:sp>
      <p:sp>
        <p:nvSpPr>
          <p:cNvPr id="276" name="Google Shape;276;p6"/>
          <p:cNvSpPr txBox="1">
            <a:spLocks noGrp="1"/>
          </p:cNvSpPr>
          <p:nvPr>
            <p:ph type="sldNum" idx="12"/>
          </p:nvPr>
        </p:nvSpPr>
        <p:spPr>
          <a:xfrm>
            <a:off x="6057900" y="5624514"/>
            <a:ext cx="1600200" cy="273844"/>
          </a:xfrm>
          <a:prstGeom prst="rect">
            <a:avLst/>
          </a:prstGeom>
          <a:noFill/>
          <a:ln>
            <a:noFill/>
          </a:ln>
        </p:spPr>
        <p:txBody>
          <a:bodyPr spcFirstLastPara="1" wrap="square" lIns="68569" tIns="34275" rIns="68569" bIns="34275" anchor="ctr" anchorCtr="0">
            <a:noAutofit/>
          </a:bodyPr>
          <a:lstStyle/>
          <a:p>
            <a:pPr>
              <a:buSzPts val="1800"/>
            </a:pPr>
            <a:fld id="{00000000-1234-1234-1234-123412341234}" type="slidenum">
              <a:rPr lang="en-US"/>
              <a:pPr>
                <a:buSzPts val="1800"/>
              </a:pPr>
              <a:t>10</a:t>
            </a:fld>
            <a:endParaRPr/>
          </a:p>
        </p:txBody>
      </p:sp>
      <p:pic>
        <p:nvPicPr>
          <p:cNvPr id="6" name="Picture 5" descr="A picture containing drawing&#10;&#10;Description automatically generated">
            <a:extLst>
              <a:ext uri="{FF2B5EF4-FFF2-40B4-BE49-F238E27FC236}">
                <a16:creationId xmlns:a16="http://schemas.microsoft.com/office/drawing/2014/main" id="{7DFB4D89-A313-45D3-9D9B-76243B7D7E82}"/>
              </a:ext>
            </a:extLst>
          </p:cNvPr>
          <p:cNvPicPr>
            <a:picLocks noChangeAspect="1"/>
          </p:cNvPicPr>
          <p:nvPr/>
        </p:nvPicPr>
        <p:blipFill>
          <a:blip r:embed="rId3"/>
          <a:stretch>
            <a:fillRect/>
          </a:stretch>
        </p:blipFill>
        <p:spPr>
          <a:xfrm>
            <a:off x="285751" y="344000"/>
            <a:ext cx="1503278" cy="1208636"/>
          </a:xfrm>
          <a:prstGeom prst="rect">
            <a:avLst/>
          </a:prstGeom>
        </p:spPr>
      </p:pic>
      <p:pic>
        <p:nvPicPr>
          <p:cNvPr id="2" name="Picture 1">
            <a:extLst>
              <a:ext uri="{FF2B5EF4-FFF2-40B4-BE49-F238E27FC236}">
                <a16:creationId xmlns:a16="http://schemas.microsoft.com/office/drawing/2014/main" id="{94C7EF1A-4B09-4030-A4CF-09F9D5262052}"/>
              </a:ext>
            </a:extLst>
          </p:cNvPr>
          <p:cNvPicPr>
            <a:picLocks noChangeAspect="1"/>
          </p:cNvPicPr>
          <p:nvPr/>
        </p:nvPicPr>
        <p:blipFill>
          <a:blip r:embed="rId4"/>
          <a:stretch>
            <a:fillRect/>
          </a:stretch>
        </p:blipFill>
        <p:spPr>
          <a:xfrm>
            <a:off x="6858000" y="3373913"/>
            <a:ext cx="1417449" cy="2723791"/>
          </a:xfrm>
          <a:prstGeom prst="rect">
            <a:avLst/>
          </a:prstGeom>
        </p:spPr>
      </p:pic>
      <p:sp>
        <p:nvSpPr>
          <p:cNvPr id="3" name="Speech Bubble: Rectangle with Corners Rounded 2">
            <a:extLst>
              <a:ext uri="{FF2B5EF4-FFF2-40B4-BE49-F238E27FC236}">
                <a16:creationId xmlns:a16="http://schemas.microsoft.com/office/drawing/2014/main" id="{F2D40CDA-77FA-4B7E-ADC8-0C7D06437096}"/>
              </a:ext>
            </a:extLst>
          </p:cNvPr>
          <p:cNvSpPr/>
          <p:nvPr/>
        </p:nvSpPr>
        <p:spPr>
          <a:xfrm>
            <a:off x="285751" y="1786336"/>
            <a:ext cx="6925318" cy="1862708"/>
          </a:xfrm>
          <a:prstGeom prst="wedgeRoundRectCallout">
            <a:avLst>
              <a:gd name="adj1" fmla="val 46526"/>
              <a:gd name="adj2" fmla="val 70219"/>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buClr>
                <a:schemeClr val="dk1"/>
              </a:buClr>
              <a:buSzPts val="3600"/>
            </a:pPr>
            <a:r>
              <a:rPr lang="en-US" sz="3200" dirty="0">
                <a:solidFill>
                  <a:schemeClr val="bg1"/>
                </a:solidFill>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lc="http://schemas.openxmlformats.org/drawingml/2006/lockedCanvas" textRoundtripDataId="3"/>
                  </a:ext>
                </a:extLst>
              </a:rPr>
              <a:t>We can see there are decomposers in the simulation, so this means there must be decomposers in the pond…</a:t>
            </a:r>
          </a:p>
        </p:txBody>
      </p:sp>
    </p:spTree>
    <p:extLst>
      <p:ext uri="{BB962C8B-B14F-4D97-AF65-F5344CB8AC3E}">
        <p14:creationId xmlns:p14="http://schemas.microsoft.com/office/powerpoint/2010/main" val="135794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6000"/>
              <a:buFont typeface="Calibri"/>
              <a:buNone/>
            </a:pPr>
            <a:r>
              <a:rPr lang="en-US" sz="6000" dirty="0"/>
              <a:t>LESSON 3 - DAY 6</a:t>
            </a:r>
            <a:endParaRPr dirty="0"/>
          </a:p>
        </p:txBody>
      </p:sp>
      <p:sp>
        <p:nvSpPr>
          <p:cNvPr id="95" name="Google Shape;9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p:nvPr/>
        </p:nvSpPr>
        <p:spPr>
          <a:xfrm>
            <a:off x="2527187" y="1033118"/>
            <a:ext cx="3929175" cy="692550"/>
          </a:xfrm>
          <a:prstGeom prst="rect">
            <a:avLst/>
          </a:prstGeom>
          <a:noFill/>
          <a:ln>
            <a:noFill/>
          </a:ln>
        </p:spPr>
        <p:txBody>
          <a:bodyPr spcFirstLastPara="1" wrap="square" lIns="68569" tIns="34275" rIns="68569" bIns="34275" anchor="t" anchorCtr="0">
            <a:noAutofit/>
          </a:bodyPr>
          <a:lstStyle/>
          <a:p>
            <a:pPr>
              <a:buSzPts val="5400"/>
            </a:pPr>
            <a:r>
              <a:rPr lang="en-US" sz="4050" b="1">
                <a:solidFill>
                  <a:schemeClr val="dk2"/>
                </a:solidFill>
                <a:latin typeface="Calibri"/>
                <a:ea typeface="Calibri"/>
                <a:cs typeface="Calibri"/>
                <a:sym typeface="Calibri"/>
              </a:rPr>
              <a:t>Model Criteria</a:t>
            </a:r>
            <a:endParaRPr sz="4050">
              <a:solidFill>
                <a:srgbClr val="FF0000"/>
              </a:solidFill>
              <a:latin typeface="Stardos Stencil"/>
              <a:ea typeface="Stardos Stencil"/>
              <a:cs typeface="Stardos Stencil"/>
              <a:sym typeface="Stardos Stencil"/>
            </a:endParaRPr>
          </a:p>
        </p:txBody>
      </p:sp>
      <p:sp>
        <p:nvSpPr>
          <p:cNvPr id="212" name="Google Shape;212;p13"/>
          <p:cNvSpPr txBox="1"/>
          <p:nvPr/>
        </p:nvSpPr>
        <p:spPr>
          <a:xfrm>
            <a:off x="496806" y="1979662"/>
            <a:ext cx="8270003" cy="2898675"/>
          </a:xfrm>
          <a:prstGeom prst="rect">
            <a:avLst/>
          </a:prstGeom>
          <a:noFill/>
          <a:ln>
            <a:noFill/>
          </a:ln>
        </p:spPr>
        <p:txBody>
          <a:bodyPr spcFirstLastPara="1" wrap="square" lIns="68569" tIns="34275" rIns="68569" bIns="34275" anchor="t" anchorCtr="0">
            <a:noAutofit/>
          </a:bodyPr>
          <a:lstStyle/>
          <a:p>
            <a:pPr marL="409575" indent="-409575">
              <a:buClr>
                <a:schemeClr val="dk1"/>
              </a:buClr>
              <a:buSzPts val="4000"/>
              <a:buFont typeface="Arial"/>
              <a:buChar char="•"/>
            </a:pPr>
            <a:r>
              <a:rPr lang="en-US" sz="2800" dirty="0">
                <a:solidFill>
                  <a:schemeClr val="dk1"/>
                </a:solidFill>
              </a:rPr>
              <a:t>What are your group’s suggestions for improving our criteria list? </a:t>
            </a:r>
            <a:r>
              <a:rPr lang="en-US" sz="2800" dirty="0">
                <a:solidFill>
                  <a:srgbClr val="C00000"/>
                </a:solidFill>
              </a:rPr>
              <a:t>2 suggestions</a:t>
            </a:r>
            <a:endParaRPr dirty="0">
              <a:solidFill>
                <a:srgbClr val="C00000"/>
              </a:solidFill>
              <a:latin typeface="Calibri"/>
              <a:ea typeface="Calibri"/>
              <a:cs typeface="Calibri"/>
              <a:sym typeface="Calibri"/>
            </a:endParaRPr>
          </a:p>
          <a:p>
            <a:pPr marL="538163" lvl="4" indent="-347663">
              <a:buSzPts val="3200"/>
            </a:pPr>
            <a:endParaRPr sz="2800" dirty="0">
              <a:solidFill>
                <a:schemeClr val="dk1"/>
              </a:solidFill>
            </a:endParaRPr>
          </a:p>
          <a:p>
            <a:pPr marL="428625" lvl="2" indent="-238125">
              <a:buSzPts val="3200"/>
            </a:pPr>
            <a:endParaRPr sz="2800" dirty="0">
              <a:solidFill>
                <a:schemeClr val="dk1"/>
              </a:solidFill>
            </a:endParaRPr>
          </a:p>
          <a:p>
            <a:pPr marL="428625" lvl="2" indent="-238125">
              <a:buSzPts val="3200"/>
            </a:pPr>
            <a:endParaRPr sz="2800" dirty="0">
              <a:solidFill>
                <a:schemeClr val="dk1"/>
              </a:solidFill>
            </a:endParaRPr>
          </a:p>
          <a:p>
            <a:pPr marL="428625" lvl="2" indent="-238125">
              <a:buSzPts val="1600"/>
            </a:pPr>
            <a:endParaRPr dirty="0">
              <a:solidFill>
                <a:schemeClr val="dk1"/>
              </a:solidFill>
            </a:endParaRPr>
          </a:p>
          <a:p>
            <a:pPr marL="342900">
              <a:buSzPts val="3200"/>
            </a:pPr>
            <a:endParaRPr sz="2800" b="1" dirty="0">
              <a:solidFill>
                <a:schemeClr val="dk1"/>
              </a:solidFill>
            </a:endParaRPr>
          </a:p>
          <a:p>
            <a:pPr marL="342900">
              <a:buSzPts val="3200"/>
            </a:pPr>
            <a:endParaRPr sz="2800" b="1" dirty="0">
              <a:solidFill>
                <a:schemeClr val="dk1"/>
              </a:solidFill>
            </a:endParaRPr>
          </a:p>
          <a:p>
            <a:pPr marL="409575" indent="-409575">
              <a:buClr>
                <a:schemeClr val="dk1"/>
              </a:buClr>
              <a:buSzPts val="4000"/>
              <a:buFont typeface="Arial"/>
              <a:buChar char="•"/>
            </a:pPr>
            <a:r>
              <a:rPr lang="en-US" sz="2800" b="1" dirty="0">
                <a:solidFill>
                  <a:schemeClr val="accent1"/>
                </a:solidFill>
              </a:rPr>
              <a:t>Think about reasons</a:t>
            </a:r>
            <a:r>
              <a:rPr lang="en-US" sz="2800" b="1" dirty="0">
                <a:solidFill>
                  <a:schemeClr val="dk1"/>
                </a:solidFill>
              </a:rPr>
              <a:t>: </a:t>
            </a:r>
            <a:r>
              <a:rPr lang="en-US" sz="2800" dirty="0">
                <a:solidFill>
                  <a:schemeClr val="dk1"/>
                </a:solidFill>
              </a:rPr>
              <a:t>why is this criterion important?</a:t>
            </a:r>
            <a:endParaRPr sz="2800" dirty="0">
              <a:solidFill>
                <a:schemeClr val="dk1"/>
              </a:solidFill>
            </a:endParaRPr>
          </a:p>
          <a:p>
            <a:pPr>
              <a:buSzPts val="4000"/>
            </a:pPr>
            <a:endParaRPr sz="3000" dirty="0">
              <a:solidFill>
                <a:schemeClr val="dk1"/>
              </a:solidFill>
              <a:latin typeface="Calibri"/>
              <a:ea typeface="Calibri"/>
              <a:cs typeface="Calibri"/>
              <a:sym typeface="Calibri"/>
            </a:endParaRPr>
          </a:p>
          <a:p>
            <a:pPr>
              <a:buSzPts val="4000"/>
            </a:pPr>
            <a:endParaRPr sz="3000" dirty="0">
              <a:solidFill>
                <a:schemeClr val="dk1"/>
              </a:solidFill>
              <a:latin typeface="Calibri"/>
              <a:ea typeface="Calibri"/>
              <a:cs typeface="Calibri"/>
              <a:sym typeface="Calibri"/>
            </a:endParaRPr>
          </a:p>
          <a:p>
            <a:pPr>
              <a:buSzPts val="4000"/>
            </a:pPr>
            <a:endParaRPr sz="3000" dirty="0">
              <a:solidFill>
                <a:schemeClr val="dk1"/>
              </a:solidFill>
              <a:latin typeface="Calibri"/>
              <a:ea typeface="Calibri"/>
              <a:cs typeface="Calibri"/>
              <a:sym typeface="Calibri"/>
            </a:endParaRPr>
          </a:p>
          <a:p>
            <a:pPr>
              <a:buSzPts val="4000"/>
            </a:pPr>
            <a:endParaRPr sz="3000" dirty="0">
              <a:solidFill>
                <a:schemeClr val="dk1"/>
              </a:solidFill>
              <a:latin typeface="Calibri"/>
              <a:ea typeface="Calibri"/>
              <a:cs typeface="Calibri"/>
              <a:sym typeface="Calibri"/>
            </a:endParaRPr>
          </a:p>
          <a:p>
            <a:pPr>
              <a:buSzPts val="4000"/>
            </a:pPr>
            <a:endParaRPr sz="3000" dirty="0">
              <a:solidFill>
                <a:schemeClr val="dk1"/>
              </a:solidFill>
              <a:latin typeface="Calibri"/>
              <a:ea typeface="Calibri"/>
              <a:cs typeface="Calibri"/>
              <a:sym typeface="Calibri"/>
            </a:endParaRPr>
          </a:p>
          <a:p>
            <a:pPr>
              <a:buSzPts val="4000"/>
            </a:pPr>
            <a:endParaRPr sz="3000" dirty="0">
              <a:solidFill>
                <a:schemeClr val="dk1"/>
              </a:solidFill>
              <a:latin typeface="Calibri"/>
              <a:ea typeface="Calibri"/>
              <a:cs typeface="Calibri"/>
              <a:sym typeface="Calibri"/>
            </a:endParaRPr>
          </a:p>
        </p:txBody>
      </p:sp>
      <p:sp>
        <p:nvSpPr>
          <p:cNvPr id="213" name="Google Shape;213;p13"/>
          <p:cNvSpPr txBox="1">
            <a:spLocks noGrp="1"/>
          </p:cNvSpPr>
          <p:nvPr>
            <p:ph type="sldNum" idx="12"/>
          </p:nvPr>
        </p:nvSpPr>
        <p:spPr>
          <a:xfrm>
            <a:off x="7502456" y="6506259"/>
            <a:ext cx="1600200" cy="273825"/>
          </a:xfrm>
          <a:prstGeom prst="rect">
            <a:avLst/>
          </a:prstGeom>
          <a:noFill/>
          <a:ln>
            <a:noFill/>
          </a:ln>
        </p:spPr>
        <p:txBody>
          <a:bodyPr spcFirstLastPara="1" wrap="square" lIns="68569" tIns="34275" rIns="68569" bIns="34275" anchor="ctr" anchorCtr="0">
            <a:noAutofit/>
          </a:bodyPr>
          <a:lstStyle/>
          <a:p>
            <a:pPr>
              <a:buSzPts val="1200"/>
            </a:pPr>
            <a:fld id="{00000000-1234-1234-1234-123412341234}" type="slidenum">
              <a:rPr lang="en-US"/>
              <a:pPr>
                <a:buSzPts val="1200"/>
              </a:pPr>
              <a:t>3</a:t>
            </a:fld>
            <a:endParaRPr dirty="0"/>
          </a:p>
        </p:txBody>
      </p:sp>
      <p:sp>
        <p:nvSpPr>
          <p:cNvPr id="216" name="Google Shape;216;p13"/>
          <p:cNvSpPr txBox="1"/>
          <p:nvPr/>
        </p:nvSpPr>
        <p:spPr>
          <a:xfrm>
            <a:off x="1006412" y="2978208"/>
            <a:ext cx="5449950" cy="2444229"/>
          </a:xfrm>
          <a:prstGeom prst="rect">
            <a:avLst/>
          </a:prstGeom>
          <a:noFill/>
          <a:ln>
            <a:noFill/>
          </a:ln>
        </p:spPr>
        <p:txBody>
          <a:bodyPr spcFirstLastPara="1" wrap="square" lIns="68569" tIns="34275" rIns="68569" bIns="34275" anchor="t" anchorCtr="0">
            <a:spAutoFit/>
          </a:bodyPr>
          <a:lstStyle/>
          <a:p>
            <a:pPr marL="342900" indent="-304800">
              <a:buSzPts val="2800"/>
              <a:buFont typeface="Arial"/>
              <a:buChar char="•"/>
            </a:pPr>
            <a:r>
              <a:rPr lang="en-US" sz="2400" dirty="0">
                <a:solidFill>
                  <a:schemeClr val="dk1"/>
                </a:solidFill>
              </a:rPr>
              <a:t>Do you have an</a:t>
            </a:r>
            <a:r>
              <a:rPr lang="en-US" sz="2400" b="1" dirty="0">
                <a:solidFill>
                  <a:schemeClr val="dk1"/>
                </a:solidFill>
              </a:rPr>
              <a:t> </a:t>
            </a:r>
            <a:r>
              <a:rPr lang="en-US" sz="2400" dirty="0">
                <a:solidFill>
                  <a:schemeClr val="dk1"/>
                </a:solidFill>
              </a:rPr>
              <a:t>idea for </a:t>
            </a:r>
            <a:r>
              <a:rPr lang="en-US" sz="2400" b="1" dirty="0">
                <a:solidFill>
                  <a:schemeClr val="dk1"/>
                </a:solidFill>
              </a:rPr>
              <a:t>adding criteria</a:t>
            </a:r>
            <a:r>
              <a:rPr lang="en-US" sz="2400" dirty="0">
                <a:solidFill>
                  <a:schemeClr val="dk1"/>
                </a:solidFill>
              </a:rPr>
              <a:t> that is not on the list?</a:t>
            </a:r>
            <a:endParaRPr sz="2400" dirty="0">
              <a:solidFill>
                <a:schemeClr val="dk1"/>
              </a:solidFill>
            </a:endParaRPr>
          </a:p>
          <a:p>
            <a:pPr marL="342900" indent="-304800">
              <a:spcBef>
                <a:spcPts val="750"/>
              </a:spcBef>
              <a:buSzPts val="2800"/>
              <a:buFont typeface="Arial"/>
              <a:buChar char="•"/>
            </a:pPr>
            <a:r>
              <a:rPr lang="en-US" sz="2400" dirty="0">
                <a:solidFill>
                  <a:schemeClr val="dk1"/>
                </a:solidFill>
              </a:rPr>
              <a:t>Do you have an idea for</a:t>
            </a:r>
            <a:r>
              <a:rPr lang="en-US" sz="2400" b="1" dirty="0">
                <a:solidFill>
                  <a:schemeClr val="dk1"/>
                </a:solidFill>
              </a:rPr>
              <a:t> revising or clarifying a criteria?</a:t>
            </a:r>
            <a:endParaRPr sz="2400" dirty="0">
              <a:solidFill>
                <a:schemeClr val="dk1"/>
              </a:solidFill>
            </a:endParaRPr>
          </a:p>
          <a:p>
            <a:pPr marL="214313" indent="-214313">
              <a:spcBef>
                <a:spcPts val="750"/>
              </a:spcBef>
              <a:buSzPts val="2800"/>
              <a:buFont typeface="Arial"/>
              <a:buChar char="•"/>
            </a:pPr>
            <a:r>
              <a:rPr lang="en-US" sz="2400" dirty="0">
                <a:solidFill>
                  <a:schemeClr val="dk1"/>
                </a:solidFill>
              </a:rPr>
              <a:t>Should we remove any criteria?</a:t>
            </a:r>
            <a:endParaRPr sz="2400" dirty="0">
              <a:solidFill>
                <a:schemeClr val="dk1"/>
              </a:solidFill>
            </a:endParaRPr>
          </a:p>
          <a:p>
            <a:pPr>
              <a:buSzPts val="2800"/>
            </a:pPr>
            <a:endParaRPr sz="2100" dirty="0">
              <a:solidFill>
                <a:schemeClr val="dk1"/>
              </a:solidFill>
            </a:endParaRPr>
          </a:p>
        </p:txBody>
      </p:sp>
      <p:pic>
        <p:nvPicPr>
          <p:cNvPr id="3" name="Picture 2" descr="A picture containing clipart&#10;&#10;Description automatically generated">
            <a:extLst>
              <a:ext uri="{FF2B5EF4-FFF2-40B4-BE49-F238E27FC236}">
                <a16:creationId xmlns:a16="http://schemas.microsoft.com/office/drawing/2014/main" id="{B0EE3667-D77D-1043-9AB1-C4255E07B8B5}"/>
              </a:ext>
            </a:extLst>
          </p:cNvPr>
          <p:cNvPicPr>
            <a:picLocks noChangeAspect="1"/>
          </p:cNvPicPr>
          <p:nvPr/>
        </p:nvPicPr>
        <p:blipFill>
          <a:blip r:embed="rId3"/>
          <a:stretch>
            <a:fillRect/>
          </a:stretch>
        </p:blipFill>
        <p:spPr>
          <a:xfrm>
            <a:off x="0" y="160280"/>
            <a:ext cx="1879600" cy="1079500"/>
          </a:xfrm>
          <a:prstGeom prst="rect">
            <a:avLst/>
          </a:prstGeom>
        </p:spPr>
      </p:pic>
      <p:pic>
        <p:nvPicPr>
          <p:cNvPr id="5" name="Picture 4" descr="Diagram&#10;&#10;Description automatically generated with low confidence">
            <a:extLst>
              <a:ext uri="{FF2B5EF4-FFF2-40B4-BE49-F238E27FC236}">
                <a16:creationId xmlns:a16="http://schemas.microsoft.com/office/drawing/2014/main" id="{D7EDB036-3599-4648-BCF2-536EC5D3B131}"/>
              </a:ext>
            </a:extLst>
          </p:cNvPr>
          <p:cNvPicPr>
            <a:picLocks noChangeAspect="1"/>
          </p:cNvPicPr>
          <p:nvPr/>
        </p:nvPicPr>
        <p:blipFill>
          <a:blip r:embed="rId4"/>
          <a:stretch>
            <a:fillRect/>
          </a:stretch>
        </p:blipFill>
        <p:spPr>
          <a:xfrm>
            <a:off x="7591534" y="39630"/>
            <a:ext cx="1536700" cy="1320800"/>
          </a:xfrm>
          <a:prstGeom prst="rect">
            <a:avLst/>
          </a:prstGeom>
        </p:spPr>
      </p:pic>
    </p:spTree>
    <p:extLst>
      <p:ext uri="{BB962C8B-B14F-4D97-AF65-F5344CB8AC3E}">
        <p14:creationId xmlns:p14="http://schemas.microsoft.com/office/powerpoint/2010/main" val="3436771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1"/>
          <p:cNvSpPr txBox="1"/>
          <p:nvPr/>
        </p:nvSpPr>
        <p:spPr>
          <a:xfrm>
            <a:off x="2366365" y="625115"/>
            <a:ext cx="5303165" cy="692467"/>
          </a:xfrm>
          <a:prstGeom prst="rect">
            <a:avLst/>
          </a:prstGeom>
          <a:noFill/>
          <a:ln>
            <a:noFill/>
          </a:ln>
        </p:spPr>
        <p:txBody>
          <a:bodyPr spcFirstLastPara="1" wrap="square" lIns="68569" tIns="34275" rIns="68569" bIns="34275" anchor="t" anchorCtr="0">
            <a:spAutoFit/>
          </a:bodyPr>
          <a:lstStyle/>
          <a:p>
            <a:pPr>
              <a:buSzPts val="5400"/>
            </a:pPr>
            <a:r>
              <a:rPr lang="en-US" sz="4050" b="1" dirty="0">
                <a:solidFill>
                  <a:schemeClr val="dk2"/>
                </a:solidFill>
                <a:latin typeface="Calibri"/>
                <a:ea typeface="Calibri"/>
                <a:cs typeface="Calibri"/>
                <a:sym typeface="Calibri"/>
              </a:rPr>
              <a:t>Model Criteria</a:t>
            </a:r>
            <a:endParaRPr sz="4050" dirty="0">
              <a:solidFill>
                <a:srgbClr val="FF0000"/>
              </a:solidFill>
              <a:latin typeface="Stardos Stencil"/>
              <a:ea typeface="Stardos Stencil"/>
              <a:cs typeface="Stardos Stencil"/>
              <a:sym typeface="Stardos Stencil"/>
            </a:endParaRPr>
          </a:p>
        </p:txBody>
      </p:sp>
      <p:sp>
        <p:nvSpPr>
          <p:cNvPr id="193" name="Google Shape;193;p11"/>
          <p:cNvSpPr txBox="1">
            <a:spLocks noGrp="1"/>
          </p:cNvSpPr>
          <p:nvPr>
            <p:ph type="sldNum" idx="12"/>
          </p:nvPr>
        </p:nvSpPr>
        <p:spPr>
          <a:xfrm>
            <a:off x="6057900" y="5624514"/>
            <a:ext cx="1600200" cy="273844"/>
          </a:xfrm>
          <a:prstGeom prst="rect">
            <a:avLst/>
          </a:prstGeom>
          <a:noFill/>
          <a:ln>
            <a:noFill/>
          </a:ln>
        </p:spPr>
        <p:txBody>
          <a:bodyPr spcFirstLastPara="1" wrap="square" lIns="68569" tIns="34275" rIns="68569" bIns="34275" anchor="ctr" anchorCtr="0">
            <a:noAutofit/>
          </a:bodyPr>
          <a:lstStyle/>
          <a:p>
            <a:pPr>
              <a:buSzPts val="1200"/>
            </a:pPr>
            <a:fld id="{00000000-1234-1234-1234-123412341234}" type="slidenum">
              <a:rPr lang="en-US"/>
              <a:pPr>
                <a:buSzPts val="1200"/>
              </a:pPr>
              <a:t>4</a:t>
            </a:fld>
            <a:endParaRPr/>
          </a:p>
        </p:txBody>
      </p:sp>
      <p:sp>
        <p:nvSpPr>
          <p:cNvPr id="8" name="Google Shape;212;p13">
            <a:extLst>
              <a:ext uri="{FF2B5EF4-FFF2-40B4-BE49-F238E27FC236}">
                <a16:creationId xmlns:a16="http://schemas.microsoft.com/office/drawing/2014/main" id="{FFFF45D0-3C4D-164D-84D5-4DE65E7DA507}"/>
              </a:ext>
            </a:extLst>
          </p:cNvPr>
          <p:cNvSpPr txBox="1"/>
          <p:nvPr/>
        </p:nvSpPr>
        <p:spPr>
          <a:xfrm>
            <a:off x="51752" y="1336377"/>
            <a:ext cx="8270003" cy="4306932"/>
          </a:xfrm>
          <a:prstGeom prst="rect">
            <a:avLst/>
          </a:prstGeom>
          <a:noFill/>
          <a:ln>
            <a:noFill/>
          </a:ln>
        </p:spPr>
        <p:txBody>
          <a:bodyPr spcFirstLastPara="1" wrap="square" lIns="68569" tIns="34275" rIns="68569" bIns="34275" anchor="t" anchorCtr="0">
            <a:noAutofit/>
          </a:bodyPr>
          <a:lstStyle/>
          <a:p>
            <a:pPr marL="409575" indent="-409575">
              <a:buClr>
                <a:schemeClr val="dk1"/>
              </a:buClr>
              <a:buSzPts val="4000"/>
              <a:buFont typeface="Arial"/>
              <a:buChar char="•"/>
            </a:pPr>
            <a:r>
              <a:rPr lang="en-US" sz="2800" dirty="0">
                <a:solidFill>
                  <a:schemeClr val="dk1"/>
                </a:solidFill>
              </a:rPr>
              <a:t>What are your group’s suggestions for improving our criteria list? </a:t>
            </a:r>
            <a:endParaRPr dirty="0">
              <a:solidFill>
                <a:schemeClr val="dk1"/>
              </a:solidFill>
              <a:latin typeface="Calibri"/>
              <a:ea typeface="Calibri"/>
              <a:cs typeface="Calibri"/>
              <a:sym typeface="Calibri"/>
            </a:endParaRPr>
          </a:p>
          <a:p>
            <a:pPr marL="538163" lvl="4" indent="-347663">
              <a:buSzPts val="3200"/>
            </a:pPr>
            <a:endParaRPr lang="en-US" sz="2800" dirty="0">
              <a:solidFill>
                <a:schemeClr val="dk1"/>
              </a:solidFill>
            </a:endParaRPr>
          </a:p>
          <a:p>
            <a:pPr marL="428625" lvl="2" indent="-238125">
              <a:buSzPts val="3200"/>
            </a:pPr>
            <a:endParaRPr sz="2800" dirty="0">
              <a:solidFill>
                <a:schemeClr val="dk1"/>
              </a:solidFill>
            </a:endParaRPr>
          </a:p>
          <a:p>
            <a:pPr marL="428625" lvl="2" indent="-238125">
              <a:buSzPts val="3200"/>
            </a:pPr>
            <a:endParaRPr sz="2800" dirty="0">
              <a:solidFill>
                <a:schemeClr val="dk1"/>
              </a:solidFill>
            </a:endParaRPr>
          </a:p>
          <a:p>
            <a:pPr marL="428625" lvl="2" indent="-238125">
              <a:buSzPts val="1600"/>
            </a:pPr>
            <a:endParaRPr dirty="0">
              <a:solidFill>
                <a:schemeClr val="dk1"/>
              </a:solidFill>
            </a:endParaRPr>
          </a:p>
          <a:p>
            <a:pPr marL="342900">
              <a:buSzPts val="3200"/>
            </a:pPr>
            <a:endParaRPr sz="2800" b="1" dirty="0">
              <a:solidFill>
                <a:schemeClr val="dk1"/>
              </a:solidFill>
            </a:endParaRPr>
          </a:p>
          <a:p>
            <a:pPr marL="342900">
              <a:buSzPts val="3200"/>
            </a:pPr>
            <a:endParaRPr sz="2800" b="1" dirty="0">
              <a:solidFill>
                <a:schemeClr val="dk1"/>
              </a:solidFill>
            </a:endParaRPr>
          </a:p>
          <a:p>
            <a:pPr marL="409575" indent="-409575">
              <a:buClr>
                <a:schemeClr val="dk1"/>
              </a:buClr>
              <a:buSzPts val="4000"/>
              <a:buFont typeface="Arial"/>
              <a:buChar char="•"/>
            </a:pPr>
            <a:r>
              <a:rPr lang="en-US" sz="2800" b="1" dirty="0">
                <a:solidFill>
                  <a:schemeClr val="accent1"/>
                </a:solidFill>
              </a:rPr>
              <a:t>Think about reasons:</a:t>
            </a:r>
            <a:r>
              <a:rPr lang="en-US" sz="2800" b="1" dirty="0">
                <a:solidFill>
                  <a:schemeClr val="dk1"/>
                </a:solidFill>
              </a:rPr>
              <a:t>                                           </a:t>
            </a:r>
            <a:r>
              <a:rPr lang="en-US" sz="2800" dirty="0">
                <a:solidFill>
                  <a:schemeClr val="dk1"/>
                </a:solidFill>
              </a:rPr>
              <a:t>why is this criterion important?</a:t>
            </a:r>
            <a:endParaRPr sz="2800" dirty="0">
              <a:solidFill>
                <a:schemeClr val="dk1"/>
              </a:solidFill>
            </a:endParaRPr>
          </a:p>
          <a:p>
            <a:pPr>
              <a:buSzPts val="4000"/>
            </a:pPr>
            <a:endParaRPr sz="3000" dirty="0">
              <a:solidFill>
                <a:schemeClr val="dk1"/>
              </a:solidFill>
              <a:latin typeface="Calibri"/>
              <a:ea typeface="Calibri"/>
              <a:cs typeface="Calibri"/>
              <a:sym typeface="Calibri"/>
            </a:endParaRPr>
          </a:p>
          <a:p>
            <a:pPr>
              <a:buSzPts val="4000"/>
            </a:pPr>
            <a:endParaRPr lang="en-US" sz="3000" dirty="0">
              <a:solidFill>
                <a:schemeClr val="dk1"/>
              </a:solidFill>
              <a:latin typeface="Calibri"/>
              <a:ea typeface="Calibri"/>
              <a:cs typeface="Calibri"/>
              <a:sym typeface="Calibri"/>
            </a:endParaRPr>
          </a:p>
          <a:p>
            <a:pPr>
              <a:buSzPts val="4000"/>
            </a:pPr>
            <a:endParaRPr sz="3000" dirty="0">
              <a:solidFill>
                <a:schemeClr val="dk1"/>
              </a:solidFill>
              <a:latin typeface="Calibri"/>
              <a:ea typeface="Calibri"/>
              <a:cs typeface="Calibri"/>
              <a:sym typeface="Calibri"/>
            </a:endParaRPr>
          </a:p>
          <a:p>
            <a:pPr>
              <a:buSzPts val="4000"/>
            </a:pPr>
            <a:endParaRPr sz="3000" dirty="0">
              <a:solidFill>
                <a:schemeClr val="dk1"/>
              </a:solidFill>
              <a:latin typeface="Calibri"/>
              <a:ea typeface="Calibri"/>
              <a:cs typeface="Calibri"/>
              <a:sym typeface="Calibri"/>
            </a:endParaRPr>
          </a:p>
          <a:p>
            <a:pPr>
              <a:buSzPts val="4000"/>
            </a:pPr>
            <a:endParaRPr sz="3000" dirty="0">
              <a:solidFill>
                <a:schemeClr val="dk1"/>
              </a:solidFill>
              <a:latin typeface="Calibri"/>
              <a:ea typeface="Calibri"/>
              <a:cs typeface="Calibri"/>
              <a:sym typeface="Calibri"/>
            </a:endParaRPr>
          </a:p>
        </p:txBody>
      </p:sp>
      <p:sp>
        <p:nvSpPr>
          <p:cNvPr id="9" name="Google Shape;216;p13">
            <a:extLst>
              <a:ext uri="{FF2B5EF4-FFF2-40B4-BE49-F238E27FC236}">
                <a16:creationId xmlns:a16="http://schemas.microsoft.com/office/drawing/2014/main" id="{CF84334F-606D-1240-9AB3-0B82D3ED1002}"/>
              </a:ext>
            </a:extLst>
          </p:cNvPr>
          <p:cNvSpPr txBox="1"/>
          <p:nvPr/>
        </p:nvSpPr>
        <p:spPr>
          <a:xfrm>
            <a:off x="619627" y="2276307"/>
            <a:ext cx="5449950" cy="2444229"/>
          </a:xfrm>
          <a:prstGeom prst="rect">
            <a:avLst/>
          </a:prstGeom>
          <a:noFill/>
          <a:ln>
            <a:noFill/>
          </a:ln>
        </p:spPr>
        <p:txBody>
          <a:bodyPr spcFirstLastPara="1" wrap="square" lIns="68569" tIns="34275" rIns="68569" bIns="34275" anchor="t" anchorCtr="0">
            <a:spAutoFit/>
          </a:bodyPr>
          <a:lstStyle/>
          <a:p>
            <a:pPr marL="342900" indent="-304800">
              <a:buSzPts val="2800"/>
              <a:buFont typeface="Arial"/>
              <a:buChar char="•"/>
            </a:pPr>
            <a:r>
              <a:rPr lang="en-US" sz="2400" dirty="0">
                <a:solidFill>
                  <a:schemeClr val="dk1"/>
                </a:solidFill>
              </a:rPr>
              <a:t>Do you have an</a:t>
            </a:r>
            <a:r>
              <a:rPr lang="en-US" sz="2400" b="1" dirty="0">
                <a:solidFill>
                  <a:schemeClr val="dk1"/>
                </a:solidFill>
              </a:rPr>
              <a:t> </a:t>
            </a:r>
            <a:r>
              <a:rPr lang="en-US" sz="2400" dirty="0">
                <a:solidFill>
                  <a:schemeClr val="dk1"/>
                </a:solidFill>
              </a:rPr>
              <a:t>idea for </a:t>
            </a:r>
            <a:r>
              <a:rPr lang="en-US" sz="2400" b="1" dirty="0">
                <a:solidFill>
                  <a:schemeClr val="dk1"/>
                </a:solidFill>
              </a:rPr>
              <a:t>adding criteria</a:t>
            </a:r>
            <a:r>
              <a:rPr lang="en-US" sz="2400" dirty="0">
                <a:solidFill>
                  <a:schemeClr val="dk1"/>
                </a:solidFill>
              </a:rPr>
              <a:t> that is not on the list?</a:t>
            </a:r>
            <a:endParaRPr sz="2400" dirty="0">
              <a:solidFill>
                <a:schemeClr val="dk1"/>
              </a:solidFill>
            </a:endParaRPr>
          </a:p>
          <a:p>
            <a:pPr marL="342900" indent="-304800">
              <a:spcBef>
                <a:spcPts val="750"/>
              </a:spcBef>
              <a:buSzPts val="2800"/>
              <a:buFont typeface="Arial"/>
              <a:buChar char="•"/>
            </a:pPr>
            <a:r>
              <a:rPr lang="en-US" sz="2400" dirty="0">
                <a:solidFill>
                  <a:schemeClr val="dk1"/>
                </a:solidFill>
              </a:rPr>
              <a:t>Do you have an idea for</a:t>
            </a:r>
            <a:r>
              <a:rPr lang="en-US" sz="2400" b="1" dirty="0">
                <a:solidFill>
                  <a:schemeClr val="dk1"/>
                </a:solidFill>
              </a:rPr>
              <a:t> revising   or clarifying a criteria?</a:t>
            </a:r>
            <a:endParaRPr sz="2400" dirty="0">
              <a:solidFill>
                <a:schemeClr val="dk1"/>
              </a:solidFill>
            </a:endParaRPr>
          </a:p>
          <a:p>
            <a:pPr marL="214313" indent="-214313">
              <a:spcBef>
                <a:spcPts val="750"/>
              </a:spcBef>
              <a:buSzPts val="2800"/>
              <a:buFont typeface="Arial"/>
              <a:buChar char="•"/>
            </a:pPr>
            <a:r>
              <a:rPr lang="en-US" sz="2400" dirty="0">
                <a:solidFill>
                  <a:schemeClr val="dk1"/>
                </a:solidFill>
              </a:rPr>
              <a:t>Should we remove any criteria?</a:t>
            </a:r>
            <a:endParaRPr sz="2400" dirty="0">
              <a:solidFill>
                <a:schemeClr val="dk1"/>
              </a:solidFill>
            </a:endParaRPr>
          </a:p>
          <a:p>
            <a:pPr>
              <a:buSzPts val="2800"/>
            </a:pPr>
            <a:endParaRPr sz="2100" dirty="0">
              <a:solidFill>
                <a:schemeClr val="dk1"/>
              </a:solidFill>
            </a:endParaRPr>
          </a:p>
        </p:txBody>
      </p:sp>
      <p:sp>
        <p:nvSpPr>
          <p:cNvPr id="11" name="Google Shape;192;p11">
            <a:extLst>
              <a:ext uri="{FF2B5EF4-FFF2-40B4-BE49-F238E27FC236}">
                <a16:creationId xmlns:a16="http://schemas.microsoft.com/office/drawing/2014/main" id="{3D87AEC1-9329-F144-8793-6348155D6BE4}"/>
              </a:ext>
            </a:extLst>
          </p:cNvPr>
          <p:cNvSpPr txBox="1"/>
          <p:nvPr/>
        </p:nvSpPr>
        <p:spPr>
          <a:xfrm>
            <a:off x="320040" y="5700079"/>
            <a:ext cx="6259656" cy="930994"/>
          </a:xfrm>
          <a:prstGeom prst="rect">
            <a:avLst/>
          </a:prstGeom>
          <a:noFill/>
          <a:ln>
            <a:noFill/>
          </a:ln>
        </p:spPr>
        <p:txBody>
          <a:bodyPr spcFirstLastPara="1" wrap="square" lIns="68569" tIns="34275" rIns="68569" bIns="34275" anchor="t" anchorCtr="0">
            <a:spAutoFit/>
          </a:bodyPr>
          <a:lstStyle/>
          <a:p>
            <a:pPr>
              <a:buSzPts val="3200"/>
            </a:pPr>
            <a:r>
              <a:rPr lang="en-US" sz="2800" b="1" dirty="0">
                <a:solidFill>
                  <a:srgbClr val="C00000"/>
                </a:solidFill>
                <a:latin typeface="Calibri"/>
                <a:ea typeface="Calibri"/>
                <a:cs typeface="Calibri"/>
                <a:sym typeface="Calibri"/>
              </a:rPr>
              <a:t>Write your ideas for improvement          on the handout</a:t>
            </a:r>
            <a:r>
              <a:rPr lang="en-US" sz="2800" dirty="0">
                <a:solidFill>
                  <a:srgbClr val="C00000"/>
                </a:solidFill>
                <a:latin typeface="Calibri"/>
                <a:ea typeface="Calibri"/>
                <a:cs typeface="Calibri"/>
                <a:sym typeface="Calibri"/>
              </a:rPr>
              <a:t>. </a:t>
            </a:r>
            <a:r>
              <a:rPr lang="en-US" sz="2800" b="1" dirty="0">
                <a:solidFill>
                  <a:srgbClr val="C00000"/>
                </a:solidFill>
                <a:latin typeface="Calibri"/>
                <a:ea typeface="Calibri"/>
                <a:cs typeface="Calibri"/>
                <a:sym typeface="Calibri"/>
              </a:rPr>
              <a:t>At least 2 suggestions!</a:t>
            </a:r>
            <a:endParaRPr sz="2800" b="1" dirty="0">
              <a:solidFill>
                <a:srgbClr val="C0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1A354978-5571-A443-A532-78DFA532BFF1}"/>
              </a:ext>
            </a:extLst>
          </p:cNvPr>
          <p:cNvSpPr txBox="1"/>
          <p:nvPr/>
        </p:nvSpPr>
        <p:spPr>
          <a:xfrm>
            <a:off x="5842861" y="2402237"/>
            <a:ext cx="2867186" cy="2031325"/>
          </a:xfrm>
          <a:prstGeom prst="rect">
            <a:avLst/>
          </a:prstGeom>
          <a:noFill/>
        </p:spPr>
        <p:txBody>
          <a:bodyPr wrap="square" rtlCol="0">
            <a:spAutoFit/>
          </a:bodyPr>
          <a:lstStyle/>
          <a:p>
            <a:pPr algn="ctr"/>
            <a:endParaRPr lang="en-US" dirty="0"/>
          </a:p>
          <a:p>
            <a:pPr algn="ctr"/>
            <a:endParaRPr lang="en-US" dirty="0"/>
          </a:p>
          <a:p>
            <a:pPr algn="ctr"/>
            <a:endParaRPr lang="en-US" dirty="0"/>
          </a:p>
          <a:p>
            <a:pPr algn="ctr"/>
            <a:r>
              <a:rPr lang="en-US" dirty="0"/>
              <a:t>Insert photo of your class’s criteria list here</a:t>
            </a:r>
          </a:p>
          <a:p>
            <a:pPr algn="ctr"/>
            <a:endParaRPr lang="en-US" dirty="0"/>
          </a:p>
          <a:p>
            <a:pPr algn="ctr"/>
            <a:endParaRPr lang="en-US" dirty="0"/>
          </a:p>
          <a:p>
            <a:pPr algn="ctr"/>
            <a:endParaRPr lang="en-US" dirty="0"/>
          </a:p>
          <a:p>
            <a:pPr algn="ctr"/>
            <a:endParaRPr lang="en-US" dirty="0"/>
          </a:p>
        </p:txBody>
      </p:sp>
      <p:sp>
        <p:nvSpPr>
          <p:cNvPr id="3" name="Rectangle 2">
            <a:extLst>
              <a:ext uri="{FF2B5EF4-FFF2-40B4-BE49-F238E27FC236}">
                <a16:creationId xmlns:a16="http://schemas.microsoft.com/office/drawing/2014/main" id="{6D022593-408C-CF48-AECE-92476545F53E}"/>
              </a:ext>
            </a:extLst>
          </p:cNvPr>
          <p:cNvSpPr/>
          <p:nvPr/>
        </p:nvSpPr>
        <p:spPr>
          <a:xfrm>
            <a:off x="5842861" y="2402237"/>
            <a:ext cx="2867186" cy="2967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with low confidence">
            <a:extLst>
              <a:ext uri="{FF2B5EF4-FFF2-40B4-BE49-F238E27FC236}">
                <a16:creationId xmlns:a16="http://schemas.microsoft.com/office/drawing/2014/main" id="{B35CDCFB-DC5E-7440-921B-A13AF49E958B}"/>
              </a:ext>
            </a:extLst>
          </p:cNvPr>
          <p:cNvPicPr>
            <a:picLocks noChangeAspect="1"/>
          </p:cNvPicPr>
          <p:nvPr/>
        </p:nvPicPr>
        <p:blipFill>
          <a:blip r:embed="rId3"/>
          <a:stretch>
            <a:fillRect/>
          </a:stretch>
        </p:blipFill>
        <p:spPr>
          <a:xfrm>
            <a:off x="0" y="32734"/>
            <a:ext cx="1536700" cy="1320800"/>
          </a:xfrm>
          <a:prstGeom prst="rect">
            <a:avLst/>
          </a:prstGeom>
        </p:spPr>
      </p:pic>
    </p:spTree>
    <p:extLst>
      <p:ext uri="{BB962C8B-B14F-4D97-AF65-F5344CB8AC3E}">
        <p14:creationId xmlns:p14="http://schemas.microsoft.com/office/powerpoint/2010/main" val="3367804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4"/>
          <p:cNvSpPr txBox="1"/>
          <p:nvPr/>
        </p:nvSpPr>
        <p:spPr>
          <a:xfrm>
            <a:off x="2795568" y="561276"/>
            <a:ext cx="3929175" cy="692550"/>
          </a:xfrm>
          <a:prstGeom prst="rect">
            <a:avLst/>
          </a:prstGeom>
          <a:noFill/>
          <a:ln>
            <a:noFill/>
          </a:ln>
        </p:spPr>
        <p:txBody>
          <a:bodyPr spcFirstLastPara="1" wrap="square" lIns="68569" tIns="34275" rIns="68569" bIns="34275" anchor="t" anchorCtr="0">
            <a:noAutofit/>
          </a:bodyPr>
          <a:lstStyle/>
          <a:p>
            <a:pPr>
              <a:buSzPts val="5400"/>
            </a:pPr>
            <a:r>
              <a:rPr lang="en-US" sz="4050" b="1" dirty="0">
                <a:solidFill>
                  <a:schemeClr val="dk2"/>
                </a:solidFill>
                <a:latin typeface="Calibri"/>
                <a:ea typeface="Calibri"/>
                <a:cs typeface="Calibri"/>
                <a:sym typeface="Calibri"/>
              </a:rPr>
              <a:t>Model Criteria</a:t>
            </a:r>
            <a:endParaRPr sz="4050" dirty="0">
              <a:solidFill>
                <a:srgbClr val="FF0000"/>
              </a:solidFill>
              <a:latin typeface="Stardos Stencil"/>
              <a:ea typeface="Stardos Stencil"/>
              <a:cs typeface="Stardos Stencil"/>
              <a:sym typeface="Stardos Stencil"/>
            </a:endParaRPr>
          </a:p>
        </p:txBody>
      </p:sp>
      <p:sp>
        <p:nvSpPr>
          <p:cNvPr id="224" name="Google Shape;224;p14"/>
          <p:cNvSpPr txBox="1">
            <a:spLocks noGrp="1"/>
          </p:cNvSpPr>
          <p:nvPr>
            <p:ph type="sldNum" idx="12"/>
          </p:nvPr>
        </p:nvSpPr>
        <p:spPr>
          <a:xfrm>
            <a:off x="7179134" y="6430571"/>
            <a:ext cx="1600200" cy="273825"/>
          </a:xfrm>
          <a:prstGeom prst="rect">
            <a:avLst/>
          </a:prstGeom>
          <a:noFill/>
          <a:ln>
            <a:noFill/>
          </a:ln>
        </p:spPr>
        <p:txBody>
          <a:bodyPr spcFirstLastPara="1" wrap="square" lIns="68569" tIns="34275" rIns="68569" bIns="34275" anchor="ctr" anchorCtr="0">
            <a:noAutofit/>
          </a:bodyPr>
          <a:lstStyle/>
          <a:p>
            <a:pPr>
              <a:buSzPts val="1200"/>
            </a:pPr>
            <a:fld id="{00000000-1234-1234-1234-123412341234}" type="slidenum">
              <a:rPr lang="en-US"/>
              <a:pPr>
                <a:buSzPts val="1200"/>
              </a:pPr>
              <a:t>5</a:t>
            </a:fld>
            <a:endParaRPr/>
          </a:p>
        </p:txBody>
      </p:sp>
      <p:sp>
        <p:nvSpPr>
          <p:cNvPr id="7" name="Google Shape;212;p13">
            <a:extLst>
              <a:ext uri="{FF2B5EF4-FFF2-40B4-BE49-F238E27FC236}">
                <a16:creationId xmlns:a16="http://schemas.microsoft.com/office/drawing/2014/main" id="{B3CF7043-250E-FA46-A32F-89F2D5B8077E}"/>
              </a:ext>
            </a:extLst>
          </p:cNvPr>
          <p:cNvSpPr txBox="1"/>
          <p:nvPr/>
        </p:nvSpPr>
        <p:spPr>
          <a:xfrm>
            <a:off x="364666" y="3144622"/>
            <a:ext cx="8270003" cy="3375580"/>
          </a:xfrm>
          <a:prstGeom prst="rect">
            <a:avLst/>
          </a:prstGeom>
          <a:noFill/>
          <a:ln>
            <a:noFill/>
          </a:ln>
        </p:spPr>
        <p:txBody>
          <a:bodyPr spcFirstLastPara="1" wrap="square" lIns="68569" tIns="34275" rIns="68569" bIns="34275" anchor="t" anchorCtr="0">
            <a:noAutofit/>
          </a:bodyPr>
          <a:lstStyle/>
          <a:p>
            <a:pPr marL="409575" indent="-409575">
              <a:buClr>
                <a:schemeClr val="dk1"/>
              </a:buClr>
              <a:buSzPts val="4000"/>
              <a:buFont typeface="Arial"/>
              <a:buChar char="•"/>
            </a:pPr>
            <a:r>
              <a:rPr lang="en-US" sz="2800" dirty="0">
                <a:solidFill>
                  <a:schemeClr val="dk1"/>
                </a:solidFill>
              </a:rPr>
              <a:t>What are your group’s suggestions for improving our criteria list?</a:t>
            </a:r>
            <a:endParaRPr dirty="0">
              <a:solidFill>
                <a:schemeClr val="dk1"/>
              </a:solidFill>
              <a:latin typeface="Calibri"/>
              <a:ea typeface="Calibri"/>
              <a:cs typeface="Calibri"/>
              <a:sym typeface="Calibri"/>
            </a:endParaRPr>
          </a:p>
          <a:p>
            <a:pPr marL="538163" lvl="4" indent="-347663">
              <a:buSzPts val="3200"/>
            </a:pPr>
            <a:endParaRPr sz="2800" dirty="0">
              <a:solidFill>
                <a:schemeClr val="dk1"/>
              </a:solidFill>
            </a:endParaRPr>
          </a:p>
          <a:p>
            <a:pPr marL="428625" lvl="2" indent="-238125">
              <a:buSzPts val="3200"/>
            </a:pPr>
            <a:endParaRPr sz="2800" dirty="0">
              <a:solidFill>
                <a:schemeClr val="dk1"/>
              </a:solidFill>
            </a:endParaRPr>
          </a:p>
          <a:p>
            <a:pPr marL="428625" lvl="2" indent="-238125">
              <a:buSzPts val="3200"/>
            </a:pPr>
            <a:endParaRPr sz="2800" dirty="0">
              <a:solidFill>
                <a:schemeClr val="dk1"/>
              </a:solidFill>
            </a:endParaRPr>
          </a:p>
          <a:p>
            <a:pPr marL="428625" lvl="2" indent="-238125">
              <a:buSzPts val="1600"/>
            </a:pPr>
            <a:endParaRPr dirty="0">
              <a:solidFill>
                <a:schemeClr val="dk1"/>
              </a:solidFill>
            </a:endParaRPr>
          </a:p>
          <a:p>
            <a:pPr marL="342900">
              <a:buSzPts val="3200"/>
            </a:pPr>
            <a:endParaRPr sz="2800" b="1" dirty="0">
              <a:solidFill>
                <a:schemeClr val="dk1"/>
              </a:solidFill>
            </a:endParaRPr>
          </a:p>
          <a:p>
            <a:pPr marL="342900">
              <a:buSzPts val="3200"/>
            </a:pPr>
            <a:endParaRPr sz="2800" b="1" dirty="0">
              <a:solidFill>
                <a:schemeClr val="dk1"/>
              </a:solidFill>
            </a:endParaRPr>
          </a:p>
          <a:p>
            <a:pPr>
              <a:buSzPts val="4000"/>
            </a:pPr>
            <a:endParaRPr lang="en-US" sz="3000" dirty="0">
              <a:solidFill>
                <a:schemeClr val="dk1"/>
              </a:solidFill>
              <a:latin typeface="Calibri"/>
              <a:ea typeface="Calibri"/>
              <a:cs typeface="Calibri"/>
              <a:sym typeface="Calibri"/>
            </a:endParaRPr>
          </a:p>
          <a:p>
            <a:pPr>
              <a:buSzPts val="4000"/>
            </a:pPr>
            <a:endParaRPr sz="3000" dirty="0">
              <a:solidFill>
                <a:schemeClr val="dk1"/>
              </a:solidFill>
              <a:latin typeface="Calibri"/>
              <a:ea typeface="Calibri"/>
              <a:cs typeface="Calibri"/>
              <a:sym typeface="Calibri"/>
            </a:endParaRPr>
          </a:p>
          <a:p>
            <a:pPr>
              <a:buSzPts val="4000"/>
            </a:pPr>
            <a:endParaRPr sz="3000" dirty="0">
              <a:solidFill>
                <a:schemeClr val="dk1"/>
              </a:solidFill>
              <a:latin typeface="Calibri"/>
              <a:ea typeface="Calibri"/>
              <a:cs typeface="Calibri"/>
              <a:sym typeface="Calibri"/>
            </a:endParaRPr>
          </a:p>
          <a:p>
            <a:pPr>
              <a:buSzPts val="4000"/>
            </a:pPr>
            <a:endParaRPr sz="3000" dirty="0">
              <a:solidFill>
                <a:schemeClr val="dk1"/>
              </a:solidFill>
              <a:latin typeface="Calibri"/>
              <a:ea typeface="Calibri"/>
              <a:cs typeface="Calibri"/>
              <a:sym typeface="Calibri"/>
            </a:endParaRPr>
          </a:p>
        </p:txBody>
      </p:sp>
      <p:sp>
        <p:nvSpPr>
          <p:cNvPr id="8" name="Google Shape;216;p13">
            <a:extLst>
              <a:ext uri="{FF2B5EF4-FFF2-40B4-BE49-F238E27FC236}">
                <a16:creationId xmlns:a16="http://schemas.microsoft.com/office/drawing/2014/main" id="{5F7E16FE-0686-4942-81AF-99A7477C8134}"/>
              </a:ext>
            </a:extLst>
          </p:cNvPr>
          <p:cNvSpPr txBox="1"/>
          <p:nvPr/>
        </p:nvSpPr>
        <p:spPr>
          <a:xfrm>
            <a:off x="688965" y="4226456"/>
            <a:ext cx="7621403" cy="2444229"/>
          </a:xfrm>
          <a:prstGeom prst="rect">
            <a:avLst/>
          </a:prstGeom>
          <a:noFill/>
          <a:ln>
            <a:noFill/>
          </a:ln>
        </p:spPr>
        <p:txBody>
          <a:bodyPr spcFirstLastPara="1" wrap="square" lIns="68569" tIns="34275" rIns="68569" bIns="34275" anchor="t" anchorCtr="0">
            <a:spAutoFit/>
          </a:bodyPr>
          <a:lstStyle/>
          <a:p>
            <a:pPr marL="342900" indent="-304800">
              <a:buSzPts val="2800"/>
              <a:buFont typeface="Arial"/>
              <a:buChar char="•"/>
            </a:pPr>
            <a:r>
              <a:rPr lang="en-US" sz="2400" dirty="0">
                <a:solidFill>
                  <a:schemeClr val="dk1"/>
                </a:solidFill>
              </a:rPr>
              <a:t>Do you have an</a:t>
            </a:r>
            <a:r>
              <a:rPr lang="en-US" sz="2400" b="1" dirty="0">
                <a:solidFill>
                  <a:schemeClr val="dk1"/>
                </a:solidFill>
              </a:rPr>
              <a:t> </a:t>
            </a:r>
            <a:r>
              <a:rPr lang="en-US" sz="2400" dirty="0">
                <a:solidFill>
                  <a:schemeClr val="dk1"/>
                </a:solidFill>
              </a:rPr>
              <a:t>idea for </a:t>
            </a:r>
            <a:r>
              <a:rPr lang="en-US" sz="2400" b="1" dirty="0">
                <a:solidFill>
                  <a:schemeClr val="dk1"/>
                </a:solidFill>
              </a:rPr>
              <a:t>adding criteria</a:t>
            </a:r>
            <a:r>
              <a:rPr lang="en-US" sz="2400" dirty="0">
                <a:solidFill>
                  <a:schemeClr val="dk1"/>
                </a:solidFill>
              </a:rPr>
              <a:t> that is not on the list?</a:t>
            </a:r>
            <a:endParaRPr sz="2400" dirty="0">
              <a:solidFill>
                <a:schemeClr val="dk1"/>
              </a:solidFill>
            </a:endParaRPr>
          </a:p>
          <a:p>
            <a:pPr marL="342900" indent="-304800">
              <a:spcBef>
                <a:spcPts val="750"/>
              </a:spcBef>
              <a:buSzPts val="2800"/>
              <a:buFont typeface="Arial"/>
              <a:buChar char="•"/>
            </a:pPr>
            <a:r>
              <a:rPr lang="en-US" sz="2400" dirty="0">
                <a:solidFill>
                  <a:schemeClr val="dk1"/>
                </a:solidFill>
              </a:rPr>
              <a:t>Do you have an idea for</a:t>
            </a:r>
            <a:r>
              <a:rPr lang="en-US" sz="2400" b="1" dirty="0">
                <a:solidFill>
                  <a:schemeClr val="dk1"/>
                </a:solidFill>
              </a:rPr>
              <a:t> revising  or clarifying a criteria?</a:t>
            </a:r>
            <a:endParaRPr sz="2400" dirty="0">
              <a:solidFill>
                <a:schemeClr val="dk1"/>
              </a:solidFill>
            </a:endParaRPr>
          </a:p>
          <a:p>
            <a:pPr marL="214313" indent="-214313">
              <a:spcBef>
                <a:spcPts val="750"/>
              </a:spcBef>
              <a:buSzPts val="2800"/>
              <a:buFont typeface="Arial"/>
              <a:buChar char="•"/>
            </a:pPr>
            <a:r>
              <a:rPr lang="en-US" sz="2400" dirty="0">
                <a:solidFill>
                  <a:schemeClr val="dk1"/>
                </a:solidFill>
              </a:rPr>
              <a:t>Should we remove any criteria?</a:t>
            </a:r>
            <a:endParaRPr sz="2400" dirty="0">
              <a:solidFill>
                <a:schemeClr val="dk1"/>
              </a:solidFill>
            </a:endParaRPr>
          </a:p>
          <a:p>
            <a:pPr>
              <a:buSzPts val="2800"/>
            </a:pPr>
            <a:endParaRPr sz="2100" dirty="0">
              <a:solidFill>
                <a:schemeClr val="dk1"/>
              </a:solidFill>
            </a:endParaRPr>
          </a:p>
        </p:txBody>
      </p:sp>
      <p:sp>
        <p:nvSpPr>
          <p:cNvPr id="9" name="Google Shape;223;p14">
            <a:extLst>
              <a:ext uri="{FF2B5EF4-FFF2-40B4-BE49-F238E27FC236}">
                <a16:creationId xmlns:a16="http://schemas.microsoft.com/office/drawing/2014/main" id="{FF62E95B-038D-BF49-B39F-03DFDED21540}"/>
              </a:ext>
            </a:extLst>
          </p:cNvPr>
          <p:cNvSpPr txBox="1"/>
          <p:nvPr/>
        </p:nvSpPr>
        <p:spPr>
          <a:xfrm>
            <a:off x="1550564" y="1717611"/>
            <a:ext cx="6582026" cy="1810808"/>
          </a:xfrm>
          <a:prstGeom prst="rect">
            <a:avLst/>
          </a:prstGeom>
          <a:noFill/>
          <a:ln>
            <a:noFill/>
          </a:ln>
        </p:spPr>
        <p:txBody>
          <a:bodyPr spcFirstLastPara="1" wrap="square" lIns="68569" tIns="34275" rIns="68569" bIns="34275" anchor="t" anchorCtr="0">
            <a:noAutofit/>
          </a:bodyPr>
          <a:lstStyle/>
          <a:p>
            <a:pPr>
              <a:buClr>
                <a:schemeClr val="dk1"/>
              </a:buClr>
              <a:buSzPts val="4000"/>
            </a:pPr>
            <a:r>
              <a:rPr lang="en-US" sz="3600" dirty="0">
                <a:solidFill>
                  <a:srgbClr val="C00000"/>
                </a:solidFill>
                <a:latin typeface="Calibri"/>
                <a:ea typeface="Calibri"/>
                <a:cs typeface="Calibri"/>
                <a:sym typeface="Calibri"/>
              </a:rPr>
              <a:t>As a class, let’s revise criteria list</a:t>
            </a:r>
            <a:endParaRPr sz="3600" dirty="0">
              <a:solidFill>
                <a:srgbClr val="C00000"/>
              </a:solidFill>
              <a:latin typeface="Calibri"/>
              <a:ea typeface="Calibri"/>
              <a:cs typeface="Calibri"/>
              <a:sym typeface="Calibri"/>
            </a:endParaRPr>
          </a:p>
          <a:p>
            <a:pPr>
              <a:buClr>
                <a:schemeClr val="dk1"/>
              </a:buClr>
              <a:buSzPts val="4000"/>
            </a:pPr>
            <a:r>
              <a:rPr lang="en-US" sz="3600" b="1" dirty="0">
                <a:solidFill>
                  <a:srgbClr val="C00000"/>
                </a:solidFill>
                <a:latin typeface="Calibri"/>
                <a:ea typeface="Calibri"/>
                <a:cs typeface="Calibri"/>
                <a:sym typeface="Calibri"/>
              </a:rPr>
              <a:t>Remember to give reasons!</a:t>
            </a:r>
            <a:endParaRPr sz="3600" b="1" dirty="0">
              <a:solidFill>
                <a:srgbClr val="C00000"/>
              </a:solidFill>
              <a:latin typeface="Calibri"/>
              <a:ea typeface="Calibri"/>
              <a:cs typeface="Calibri"/>
              <a:sym typeface="Calibri"/>
            </a:endParaRPr>
          </a:p>
        </p:txBody>
      </p:sp>
      <p:pic>
        <p:nvPicPr>
          <p:cNvPr id="3" name="Picture 2" descr="Diagram&#10;&#10;Description automatically generated with low confidence">
            <a:extLst>
              <a:ext uri="{FF2B5EF4-FFF2-40B4-BE49-F238E27FC236}">
                <a16:creationId xmlns:a16="http://schemas.microsoft.com/office/drawing/2014/main" id="{DFC80F3C-C32F-D441-AE2D-734A52250EF5}"/>
              </a:ext>
            </a:extLst>
          </p:cNvPr>
          <p:cNvPicPr>
            <a:picLocks noChangeAspect="1"/>
          </p:cNvPicPr>
          <p:nvPr/>
        </p:nvPicPr>
        <p:blipFill>
          <a:blip r:embed="rId3"/>
          <a:stretch>
            <a:fillRect/>
          </a:stretch>
        </p:blipFill>
        <p:spPr>
          <a:xfrm>
            <a:off x="7638831" y="0"/>
            <a:ext cx="1536700" cy="1320800"/>
          </a:xfrm>
          <a:prstGeom prst="rect">
            <a:avLst/>
          </a:prstGeom>
        </p:spPr>
      </p:pic>
      <p:pic>
        <p:nvPicPr>
          <p:cNvPr id="5" name="Picture 4" descr="A picture containing text, toy, doll&#10;&#10;Description automatically generated">
            <a:extLst>
              <a:ext uri="{FF2B5EF4-FFF2-40B4-BE49-F238E27FC236}">
                <a16:creationId xmlns:a16="http://schemas.microsoft.com/office/drawing/2014/main" id="{70E5B43F-FE0F-AD46-BD52-49FDE63E328E}"/>
              </a:ext>
            </a:extLst>
          </p:cNvPr>
          <p:cNvPicPr>
            <a:picLocks noChangeAspect="1"/>
          </p:cNvPicPr>
          <p:nvPr/>
        </p:nvPicPr>
        <p:blipFill>
          <a:blip r:embed="rId4"/>
          <a:stretch>
            <a:fillRect/>
          </a:stretch>
        </p:blipFill>
        <p:spPr>
          <a:xfrm>
            <a:off x="0" y="14304"/>
            <a:ext cx="1340069" cy="1340069"/>
          </a:xfrm>
          <a:prstGeom prst="rect">
            <a:avLst/>
          </a:prstGeom>
        </p:spPr>
      </p:pic>
    </p:spTree>
    <p:extLst>
      <p:ext uri="{BB962C8B-B14F-4D97-AF65-F5344CB8AC3E}">
        <p14:creationId xmlns:p14="http://schemas.microsoft.com/office/powerpoint/2010/main" val="2209700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6ba12a523d_0_6"/>
          <p:cNvSpPr txBox="1"/>
          <p:nvPr/>
        </p:nvSpPr>
        <p:spPr>
          <a:xfrm>
            <a:off x="2898456" y="1022206"/>
            <a:ext cx="3929175" cy="692550"/>
          </a:xfrm>
          <a:prstGeom prst="rect">
            <a:avLst/>
          </a:prstGeom>
          <a:noFill/>
          <a:ln>
            <a:noFill/>
          </a:ln>
        </p:spPr>
        <p:txBody>
          <a:bodyPr spcFirstLastPara="1" wrap="square" lIns="68569" tIns="34275" rIns="68569" bIns="34275" anchor="t" anchorCtr="0">
            <a:noAutofit/>
          </a:bodyPr>
          <a:lstStyle/>
          <a:p>
            <a:pPr>
              <a:buSzPts val="5400"/>
            </a:pPr>
            <a:r>
              <a:rPr lang="en-US" sz="4050" b="1">
                <a:solidFill>
                  <a:schemeClr val="dk2"/>
                </a:solidFill>
                <a:latin typeface="Calibri"/>
                <a:ea typeface="Calibri"/>
                <a:cs typeface="Calibri"/>
                <a:sym typeface="Calibri"/>
              </a:rPr>
              <a:t>Model Criteria</a:t>
            </a:r>
            <a:endParaRPr sz="4050">
              <a:solidFill>
                <a:srgbClr val="FF0000"/>
              </a:solidFill>
              <a:latin typeface="Stardos Stencil"/>
              <a:ea typeface="Stardos Stencil"/>
              <a:cs typeface="Stardos Stencil"/>
              <a:sym typeface="Stardos Stencil"/>
            </a:endParaRPr>
          </a:p>
        </p:txBody>
      </p:sp>
      <p:sp>
        <p:nvSpPr>
          <p:cNvPr id="233" name="Google Shape;233;g6ba12a523d_0_6"/>
          <p:cNvSpPr txBox="1"/>
          <p:nvPr/>
        </p:nvSpPr>
        <p:spPr>
          <a:xfrm>
            <a:off x="552891" y="2121113"/>
            <a:ext cx="8408229" cy="3260025"/>
          </a:xfrm>
          <a:prstGeom prst="rect">
            <a:avLst/>
          </a:prstGeom>
          <a:noFill/>
          <a:ln>
            <a:noFill/>
          </a:ln>
        </p:spPr>
        <p:txBody>
          <a:bodyPr spcFirstLastPara="1" wrap="square" lIns="68569" tIns="34275" rIns="68569" bIns="34275" anchor="t" anchorCtr="0">
            <a:noAutofit/>
          </a:bodyPr>
          <a:lstStyle/>
          <a:p>
            <a:pPr>
              <a:buSzPts val="3600"/>
            </a:pPr>
            <a:r>
              <a:rPr lang="en-US" sz="3200" dirty="0">
                <a:solidFill>
                  <a:srgbClr val="C00000"/>
                </a:solidFill>
                <a:latin typeface="Calibri"/>
                <a:ea typeface="Calibri"/>
                <a:cs typeface="Calibri"/>
                <a:sym typeface="Calibri"/>
              </a:rPr>
              <a:t>Individually, answer the following question on your handout:</a:t>
            </a:r>
            <a:endParaRPr sz="3200" dirty="0">
              <a:solidFill>
                <a:srgbClr val="C00000"/>
              </a:solidFill>
              <a:latin typeface="Calibri"/>
              <a:ea typeface="Calibri"/>
              <a:cs typeface="Calibri"/>
              <a:sym typeface="Calibri"/>
            </a:endParaRPr>
          </a:p>
          <a:p>
            <a:pPr>
              <a:buSzPts val="3600"/>
            </a:pPr>
            <a:endParaRPr sz="3200" dirty="0">
              <a:solidFill>
                <a:schemeClr val="dk1"/>
              </a:solidFill>
              <a:latin typeface="Calibri"/>
              <a:ea typeface="Calibri"/>
              <a:cs typeface="Calibri"/>
              <a:sym typeface="Calibri"/>
            </a:endParaRPr>
          </a:p>
          <a:p>
            <a:pPr>
              <a:buSzPts val="3600"/>
            </a:pPr>
            <a:r>
              <a:rPr lang="en-US" sz="3200" dirty="0">
                <a:solidFill>
                  <a:schemeClr val="dk1"/>
                </a:solidFill>
                <a:latin typeface="Calibri"/>
                <a:ea typeface="Calibri"/>
                <a:cs typeface="Calibri"/>
                <a:sym typeface="Calibri"/>
              </a:rPr>
              <a:t>Think about the class criteria list that you made. Which two criteria from the class list are most important? Why do you think so?</a:t>
            </a:r>
            <a:endParaRPr sz="3200" dirty="0">
              <a:solidFill>
                <a:schemeClr val="dk1"/>
              </a:solidFill>
              <a:latin typeface="Calibri"/>
              <a:ea typeface="Calibri"/>
              <a:cs typeface="Calibri"/>
              <a:sym typeface="Calibri"/>
            </a:endParaRPr>
          </a:p>
        </p:txBody>
      </p:sp>
      <p:sp>
        <p:nvSpPr>
          <p:cNvPr id="234" name="Google Shape;234;g6ba12a523d_0_6"/>
          <p:cNvSpPr txBox="1">
            <a:spLocks noGrp="1"/>
          </p:cNvSpPr>
          <p:nvPr>
            <p:ph type="sldNum" idx="12"/>
          </p:nvPr>
        </p:nvSpPr>
        <p:spPr>
          <a:xfrm>
            <a:off x="7360920" y="6356033"/>
            <a:ext cx="1600200" cy="273825"/>
          </a:xfrm>
          <a:prstGeom prst="rect">
            <a:avLst/>
          </a:prstGeom>
          <a:noFill/>
          <a:ln>
            <a:noFill/>
          </a:ln>
        </p:spPr>
        <p:txBody>
          <a:bodyPr spcFirstLastPara="1" wrap="square" lIns="68569" tIns="34275" rIns="68569" bIns="34275" anchor="ctr" anchorCtr="0">
            <a:noAutofit/>
          </a:bodyPr>
          <a:lstStyle/>
          <a:p>
            <a:pPr>
              <a:buSzPts val="1200"/>
            </a:pPr>
            <a:fld id="{00000000-1234-1234-1234-123412341234}" type="slidenum">
              <a:rPr lang="en-US"/>
              <a:pPr>
                <a:buSzPts val="1200"/>
              </a:pPr>
              <a:t>6</a:t>
            </a:fld>
            <a:endParaRPr/>
          </a:p>
        </p:txBody>
      </p:sp>
      <p:pic>
        <p:nvPicPr>
          <p:cNvPr id="3" name="Picture 2" descr="Diagram&#10;&#10;Description automatically generated with low confidence">
            <a:extLst>
              <a:ext uri="{FF2B5EF4-FFF2-40B4-BE49-F238E27FC236}">
                <a16:creationId xmlns:a16="http://schemas.microsoft.com/office/drawing/2014/main" id="{F30F7B6E-457F-B84D-8BAD-F52C3CD4DD54}"/>
              </a:ext>
            </a:extLst>
          </p:cNvPr>
          <p:cNvPicPr>
            <a:picLocks noChangeAspect="1"/>
          </p:cNvPicPr>
          <p:nvPr/>
        </p:nvPicPr>
        <p:blipFill>
          <a:blip r:embed="rId3"/>
          <a:stretch>
            <a:fillRect/>
          </a:stretch>
        </p:blipFill>
        <p:spPr>
          <a:xfrm>
            <a:off x="0" y="47681"/>
            <a:ext cx="1536700" cy="1320800"/>
          </a:xfrm>
          <a:prstGeom prst="rect">
            <a:avLst/>
          </a:prstGeom>
        </p:spPr>
      </p:pic>
    </p:spTree>
    <p:extLst>
      <p:ext uri="{BB962C8B-B14F-4D97-AF65-F5344CB8AC3E}">
        <p14:creationId xmlns:p14="http://schemas.microsoft.com/office/powerpoint/2010/main" val="281694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p:nvPr/>
        </p:nvSpPr>
        <p:spPr>
          <a:xfrm>
            <a:off x="1583758" y="63904"/>
            <a:ext cx="6530506" cy="14465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dirty="0">
                <a:solidFill>
                  <a:schemeClr val="dk2"/>
                </a:solidFill>
                <a:latin typeface="Calibri"/>
                <a:ea typeface="Calibri"/>
                <a:cs typeface="Calibri"/>
                <a:sym typeface="Calibri"/>
              </a:rPr>
              <a:t>What have we figured out about decomposers?</a:t>
            </a:r>
            <a:endParaRPr sz="4400" b="0" i="0" u="none" strike="noStrike" cap="none" dirty="0">
              <a:solidFill>
                <a:srgbClr val="FF0000"/>
              </a:solidFill>
              <a:latin typeface="Stardos Stencil"/>
              <a:ea typeface="Stardos Stencil"/>
              <a:cs typeface="Stardos Stencil"/>
              <a:sym typeface="Stardos Stencil"/>
            </a:endParaRPr>
          </a:p>
        </p:txBody>
      </p:sp>
      <p:sp>
        <p:nvSpPr>
          <p:cNvPr id="112" name="Google Shape;112;p4"/>
          <p:cNvSpPr txBox="1"/>
          <p:nvPr/>
        </p:nvSpPr>
        <p:spPr>
          <a:xfrm>
            <a:off x="196800" y="1616631"/>
            <a:ext cx="8227109" cy="473971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600"/>
              </a:spcBef>
              <a:spcAft>
                <a:spcPts val="600"/>
              </a:spcAft>
              <a:buClr>
                <a:schemeClr val="dk1"/>
              </a:buClr>
              <a:buSzPts val="3600"/>
              <a:buFont typeface="Arial"/>
              <a:buChar char="•"/>
            </a:pPr>
            <a:r>
              <a:rPr lang="en-US" sz="2800" b="0" i="0" u="none" strike="noStrike" cap="none" dirty="0">
                <a:solidFill>
                  <a:schemeClr val="dk1"/>
                </a:solidFill>
                <a:latin typeface="Calibri" panose="020F0502020204030204" pitchFamily="34" charset="0"/>
                <a:ea typeface="Calibri"/>
                <a:cs typeface="Calibri" panose="020F0502020204030204" pitchFamily="34" charset="0"/>
                <a:sym typeface="Calibri"/>
              </a:rPr>
              <a:t>Decomposers </a:t>
            </a:r>
            <a:r>
              <a:rPr lang="en-US" sz="2800" b="1" i="0" u="none" strike="noStrike" cap="none" dirty="0">
                <a:solidFill>
                  <a:schemeClr val="dk1"/>
                </a:solidFill>
                <a:latin typeface="Calibri" panose="020F0502020204030204" pitchFamily="34" charset="0"/>
                <a:ea typeface="Calibri"/>
                <a:cs typeface="Calibri" panose="020F0502020204030204" pitchFamily="34" charset="0"/>
                <a:sym typeface="Calibri"/>
              </a:rPr>
              <a:t>use up air </a:t>
            </a:r>
            <a:r>
              <a:rPr lang="en-US" sz="2800" b="0" i="0" u="none" strike="noStrike" cap="none" dirty="0">
                <a:solidFill>
                  <a:schemeClr val="dk1"/>
                </a:solidFill>
                <a:latin typeface="Calibri" panose="020F0502020204030204" pitchFamily="34" charset="0"/>
                <a:ea typeface="Calibri"/>
                <a:cs typeface="Calibri" panose="020F0502020204030204" pitchFamily="34" charset="0"/>
                <a:sym typeface="Calibri"/>
              </a:rPr>
              <a:t>when breaking down dead matter</a:t>
            </a:r>
          </a:p>
          <a:p>
            <a:pPr marL="457200" lvl="6" indent="-457200">
              <a:spcBef>
                <a:spcPts val="600"/>
              </a:spcBef>
              <a:spcAft>
                <a:spcPts val="600"/>
              </a:spcAft>
              <a:buClr>
                <a:schemeClr val="dk1"/>
              </a:buClr>
              <a:buSzPts val="3600"/>
              <a:buFont typeface="Arial"/>
              <a:buChar char="•"/>
            </a:pPr>
            <a:r>
              <a:rPr lang="en-US" sz="2800" b="0" i="0" u="none" strike="noStrike" cap="none" dirty="0">
                <a:solidFill>
                  <a:schemeClr val="dk1"/>
                </a:solidFill>
                <a:latin typeface="Calibri" panose="020F0502020204030204" pitchFamily="34" charset="0"/>
                <a:ea typeface="Calibri"/>
                <a:cs typeface="Calibri" panose="020F0502020204030204" pitchFamily="34" charset="0"/>
                <a:sym typeface="Calibri"/>
              </a:rPr>
              <a:t>Decomposers get </a:t>
            </a:r>
            <a:r>
              <a:rPr lang="en-US" sz="2800" b="1" i="0" u="none" strike="noStrike" cap="none" dirty="0">
                <a:solidFill>
                  <a:schemeClr val="dk1"/>
                </a:solidFill>
                <a:latin typeface="Calibri" panose="020F0502020204030204" pitchFamily="34" charset="0"/>
                <a:ea typeface="Calibri"/>
                <a:cs typeface="Calibri" panose="020F0502020204030204" pitchFamily="34" charset="0"/>
                <a:sym typeface="Calibri"/>
              </a:rPr>
              <a:t>energy</a:t>
            </a:r>
            <a:r>
              <a:rPr lang="en-US" sz="2800" b="0" i="0" u="none" strike="noStrike" cap="none" dirty="0">
                <a:solidFill>
                  <a:schemeClr val="dk1"/>
                </a:solidFill>
                <a:latin typeface="Calibri" panose="020F0502020204030204" pitchFamily="34" charset="0"/>
                <a:ea typeface="Calibri"/>
                <a:cs typeface="Calibri" panose="020F0502020204030204" pitchFamily="34" charset="0"/>
                <a:sym typeface="Calibri"/>
              </a:rPr>
              <a:t> from breaking                     down dead matter</a:t>
            </a:r>
          </a:p>
          <a:p>
            <a:pPr marL="457200" marR="0" lvl="0" indent="-457200" algn="l" rtl="0">
              <a:lnSpc>
                <a:spcPct val="100000"/>
              </a:lnSpc>
              <a:spcBef>
                <a:spcPts val="600"/>
              </a:spcBef>
              <a:spcAft>
                <a:spcPts val="600"/>
              </a:spcAft>
              <a:buClr>
                <a:schemeClr val="dk1"/>
              </a:buClr>
              <a:buSzPts val="3600"/>
              <a:buFont typeface="Arial"/>
              <a:buChar char="•"/>
            </a:pPr>
            <a:r>
              <a:rPr lang="en-US" sz="2800" dirty="0">
                <a:solidFill>
                  <a:schemeClr val="dk1"/>
                </a:solidFill>
                <a:latin typeface="Calibri" panose="020F0502020204030204" pitchFamily="34" charset="0"/>
                <a:cs typeface="Calibri" panose="020F0502020204030204" pitchFamily="34" charset="0"/>
                <a:sym typeface="Calibri"/>
              </a:rPr>
              <a:t>After the </a:t>
            </a:r>
            <a:r>
              <a:rPr lang="en-US" sz="2800" b="1" dirty="0">
                <a:solidFill>
                  <a:schemeClr val="dk1"/>
                </a:solidFill>
                <a:latin typeface="Calibri" panose="020F0502020204030204" pitchFamily="34" charset="0"/>
                <a:cs typeface="Calibri" panose="020F0502020204030204" pitchFamily="34" charset="0"/>
                <a:sym typeface="Calibri"/>
              </a:rPr>
              <a:t>algae bloomed </a:t>
            </a:r>
            <a:r>
              <a:rPr lang="en-US" sz="2800" dirty="0">
                <a:solidFill>
                  <a:schemeClr val="dk1"/>
                </a:solidFill>
                <a:latin typeface="Calibri" panose="020F0502020204030204" pitchFamily="34" charset="0"/>
                <a:cs typeface="Calibri" panose="020F0502020204030204" pitchFamily="34" charset="0"/>
                <a:sym typeface="Calibri"/>
              </a:rPr>
              <a:t>there was a lot of dead matter all of a sudden</a:t>
            </a:r>
            <a:endParaRPr sz="2800" b="0" i="0" u="none" strike="noStrike" cap="none" dirty="0">
              <a:solidFill>
                <a:srgbClr val="000000"/>
              </a:solidFill>
              <a:latin typeface="Calibri" panose="020F0502020204030204" pitchFamily="34" charset="0"/>
              <a:cs typeface="Calibri" panose="020F0502020204030204" pitchFamily="34" charset="0"/>
              <a:sym typeface="Arial"/>
            </a:endParaRPr>
          </a:p>
          <a:p>
            <a:pPr marL="457200" marR="0" lvl="0" indent="-457200" algn="l" rtl="0">
              <a:lnSpc>
                <a:spcPct val="100000"/>
              </a:lnSpc>
              <a:spcBef>
                <a:spcPts val="600"/>
              </a:spcBef>
              <a:spcAft>
                <a:spcPts val="600"/>
              </a:spcAft>
              <a:buClr>
                <a:schemeClr val="dk1"/>
              </a:buClr>
              <a:buSzPts val="3600"/>
              <a:buFont typeface="Arial"/>
              <a:buChar char="•"/>
            </a:pPr>
            <a:r>
              <a:rPr lang="en-US" sz="2800" b="0" i="0" u="none" strike="noStrike" cap="none" dirty="0">
                <a:solidFill>
                  <a:schemeClr val="dk1"/>
                </a:solidFill>
                <a:latin typeface="Calibri" panose="020F0502020204030204" pitchFamily="34" charset="0"/>
                <a:ea typeface="Calibri"/>
                <a:cs typeface="Calibri" panose="020F0502020204030204" pitchFamily="34" charset="0"/>
                <a:sym typeface="Calibri"/>
              </a:rPr>
              <a:t>This allowed decomposers to </a:t>
            </a:r>
            <a:r>
              <a:rPr lang="en-US" sz="2800" b="1" i="0" u="none" strike="noStrike" cap="none" dirty="0">
                <a:solidFill>
                  <a:schemeClr val="dk1"/>
                </a:solidFill>
                <a:latin typeface="Calibri" panose="020F0502020204030204" pitchFamily="34" charset="0"/>
                <a:ea typeface="Calibri"/>
                <a:cs typeface="Calibri" panose="020F0502020204030204" pitchFamily="34" charset="0"/>
                <a:sym typeface="Calibri"/>
              </a:rPr>
              <a:t>grow and multiply </a:t>
            </a:r>
            <a:r>
              <a:rPr lang="en-US" sz="2800" b="0" i="0" u="none" strike="noStrike" cap="none" dirty="0">
                <a:solidFill>
                  <a:schemeClr val="dk1"/>
                </a:solidFill>
                <a:latin typeface="Calibri" panose="020F0502020204030204" pitchFamily="34" charset="0"/>
                <a:ea typeface="Calibri"/>
                <a:cs typeface="Calibri" panose="020F0502020204030204" pitchFamily="34" charset="0"/>
                <a:sym typeface="Calibri"/>
              </a:rPr>
              <a:t>and they used more air</a:t>
            </a:r>
          </a:p>
          <a:p>
            <a:pPr marL="457200" marR="0" lvl="0" indent="-457200" algn="l" rtl="0">
              <a:lnSpc>
                <a:spcPct val="100000"/>
              </a:lnSpc>
              <a:spcBef>
                <a:spcPts val="600"/>
              </a:spcBef>
              <a:spcAft>
                <a:spcPts val="600"/>
              </a:spcAft>
              <a:buClr>
                <a:schemeClr val="dk1"/>
              </a:buClr>
              <a:buSzPts val="3600"/>
              <a:buFont typeface="Arial"/>
              <a:buChar char="•"/>
            </a:pPr>
            <a:r>
              <a:rPr lang="en-US" sz="2800" dirty="0">
                <a:solidFill>
                  <a:schemeClr val="dk1"/>
                </a:solidFill>
                <a:latin typeface="Calibri" panose="020F0502020204030204" pitchFamily="34" charset="0"/>
                <a:cs typeface="Calibri" panose="020F0502020204030204" pitchFamily="34" charset="0"/>
                <a:sym typeface="Calibri"/>
              </a:rPr>
              <a:t>Eventually there was no air for the fish</a:t>
            </a:r>
            <a:endParaRPr sz="28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113" name="Google Shape;113;p4"/>
          <p:cNvSpPr txBox="1">
            <a:spLocks noGrp="1"/>
          </p:cNvSpPr>
          <p:nvPr>
            <p:ph type="sldNum" idx="12"/>
          </p:nvPr>
        </p:nvSpPr>
        <p:spPr>
          <a:xfrm>
            <a:off x="8309610" y="6356350"/>
            <a:ext cx="37719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7</a:t>
            </a:fld>
            <a:endParaRPr dirty="0"/>
          </a:p>
        </p:txBody>
      </p:sp>
      <p:pic>
        <p:nvPicPr>
          <p:cNvPr id="9" name="Google Shape;110;p4">
            <a:extLst>
              <a:ext uri="{FF2B5EF4-FFF2-40B4-BE49-F238E27FC236}">
                <a16:creationId xmlns:a16="http://schemas.microsoft.com/office/drawing/2014/main" id="{FEE541DD-B474-0249-8A94-3F828697D064}"/>
              </a:ext>
            </a:extLst>
          </p:cNvPr>
          <p:cNvPicPr preferRelativeResize="0"/>
          <p:nvPr/>
        </p:nvPicPr>
        <p:blipFill rotWithShape="1">
          <a:blip r:embed="rId3">
            <a:alphaModFix/>
          </a:blip>
          <a:srcRect/>
          <a:stretch/>
        </p:blipFill>
        <p:spPr>
          <a:xfrm>
            <a:off x="6990588" y="2267432"/>
            <a:ext cx="1319021" cy="1298728"/>
          </a:xfrm>
          <a:prstGeom prst="rect">
            <a:avLst/>
          </a:prstGeom>
          <a:noFill/>
          <a:ln>
            <a:noFill/>
          </a:ln>
        </p:spPr>
      </p:pic>
      <p:pic>
        <p:nvPicPr>
          <p:cNvPr id="3" name="Picture 2" descr="A picture containing text, toy, doll&#10;&#10;Description automatically generated">
            <a:extLst>
              <a:ext uri="{FF2B5EF4-FFF2-40B4-BE49-F238E27FC236}">
                <a16:creationId xmlns:a16="http://schemas.microsoft.com/office/drawing/2014/main" id="{79B85A35-B66E-2F49-98E9-0E3934D02EDB}"/>
              </a:ext>
            </a:extLst>
          </p:cNvPr>
          <p:cNvPicPr>
            <a:picLocks noChangeAspect="1"/>
          </p:cNvPicPr>
          <p:nvPr/>
        </p:nvPicPr>
        <p:blipFill>
          <a:blip r:embed="rId4"/>
          <a:stretch>
            <a:fillRect/>
          </a:stretch>
        </p:blipFill>
        <p:spPr>
          <a:xfrm>
            <a:off x="0" y="0"/>
            <a:ext cx="1403131" cy="14031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blinds(horizontal)">
                                      <p:cBhvr>
                                        <p:cTn id="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4"/>
          <p:cNvSpPr txBox="1"/>
          <p:nvPr/>
        </p:nvSpPr>
        <p:spPr>
          <a:xfrm>
            <a:off x="534124" y="1906182"/>
            <a:ext cx="8075752" cy="1754286"/>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3600"/>
              <a:buFont typeface="Arial"/>
              <a:buChar char="•"/>
            </a:pPr>
            <a:r>
              <a:rPr lang="en-US" sz="3600" b="0" i="0" u="none" strike="noStrike" cap="none" dirty="0">
                <a:solidFill>
                  <a:schemeClr val="dk1"/>
                </a:solidFill>
                <a:latin typeface="Calibri"/>
                <a:ea typeface="Calibri"/>
                <a:cs typeface="Calibri"/>
                <a:sym typeface="Calibri"/>
              </a:rPr>
              <a:t>Why was there so much algae all of a sudden?</a:t>
            </a:r>
          </a:p>
          <a:p>
            <a:pPr marL="457200" marR="0" lvl="0" indent="-457200" algn="l" rtl="0">
              <a:lnSpc>
                <a:spcPct val="100000"/>
              </a:lnSpc>
              <a:spcBef>
                <a:spcPts val="0"/>
              </a:spcBef>
              <a:spcAft>
                <a:spcPts val="0"/>
              </a:spcAft>
              <a:buClr>
                <a:schemeClr val="dk1"/>
              </a:buClr>
              <a:buSzPts val="3600"/>
              <a:buFont typeface="Arial"/>
              <a:buChar char="•"/>
            </a:pPr>
            <a:r>
              <a:rPr lang="en-US" sz="3600" dirty="0">
                <a:solidFill>
                  <a:schemeClr val="dk1"/>
                </a:solidFill>
                <a:latin typeface="Calibri"/>
                <a:cs typeface="Calibri"/>
                <a:sym typeface="Calibri"/>
              </a:rPr>
              <a:t>What caused this algal bloom?</a:t>
            </a:r>
            <a:endParaRPr sz="1400" b="0" i="0" u="none" strike="noStrike" cap="none" dirty="0">
              <a:solidFill>
                <a:srgbClr val="000000"/>
              </a:solidFill>
              <a:latin typeface="Arial"/>
              <a:ea typeface="Arial"/>
              <a:cs typeface="Arial"/>
              <a:sym typeface="Arial"/>
            </a:endParaRPr>
          </a:p>
        </p:txBody>
      </p:sp>
      <p:sp>
        <p:nvSpPr>
          <p:cNvPr id="113" name="Google Shape;113;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8</a:t>
            </a:fld>
            <a:endParaRPr/>
          </a:p>
        </p:txBody>
      </p:sp>
      <p:pic>
        <p:nvPicPr>
          <p:cNvPr id="114" name="Google Shape;114;p4" descr="A picture containing room  Description automatically generated"/>
          <p:cNvPicPr preferRelativeResize="0"/>
          <p:nvPr/>
        </p:nvPicPr>
        <p:blipFill rotWithShape="1">
          <a:blip r:embed="rId3">
            <a:alphaModFix/>
          </a:blip>
          <a:srcRect/>
          <a:stretch/>
        </p:blipFill>
        <p:spPr>
          <a:xfrm>
            <a:off x="3279987" y="4147072"/>
            <a:ext cx="2584026" cy="1547608"/>
          </a:xfrm>
          <a:prstGeom prst="rect">
            <a:avLst/>
          </a:prstGeom>
          <a:noFill/>
          <a:ln>
            <a:noFill/>
          </a:ln>
        </p:spPr>
      </p:pic>
      <p:sp>
        <p:nvSpPr>
          <p:cNvPr id="115" name="Google Shape;115;p4"/>
          <p:cNvSpPr txBox="1"/>
          <p:nvPr/>
        </p:nvSpPr>
        <p:spPr>
          <a:xfrm>
            <a:off x="2097056" y="142306"/>
            <a:ext cx="5522944" cy="144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dirty="0">
                <a:solidFill>
                  <a:schemeClr val="dk2"/>
                </a:solidFill>
                <a:latin typeface="Calibri"/>
                <a:ea typeface="Calibri"/>
                <a:cs typeface="Calibri"/>
                <a:sym typeface="Calibri"/>
              </a:rPr>
              <a:t>What questions do you still have?</a:t>
            </a:r>
            <a:endParaRPr sz="4400" b="0" i="0" u="none" strike="noStrike" cap="none" dirty="0">
              <a:solidFill>
                <a:srgbClr val="FF0000"/>
              </a:solidFill>
              <a:latin typeface="Stardos Stencil"/>
              <a:ea typeface="Stardos Stencil"/>
              <a:cs typeface="Stardos Stencil"/>
              <a:sym typeface="Stardos Stencil"/>
            </a:endParaRPr>
          </a:p>
        </p:txBody>
      </p:sp>
      <p:pic>
        <p:nvPicPr>
          <p:cNvPr id="3" name="Picture 2" descr="A picture containing text, toy, doll&#10;&#10;Description automatically generated">
            <a:extLst>
              <a:ext uri="{FF2B5EF4-FFF2-40B4-BE49-F238E27FC236}">
                <a16:creationId xmlns:a16="http://schemas.microsoft.com/office/drawing/2014/main" id="{ED3424A3-0387-874B-B422-748720C0F35E}"/>
              </a:ext>
            </a:extLst>
          </p:cNvPr>
          <p:cNvPicPr>
            <a:picLocks noChangeAspect="1"/>
          </p:cNvPicPr>
          <p:nvPr/>
        </p:nvPicPr>
        <p:blipFill>
          <a:blip r:embed="rId4"/>
          <a:stretch>
            <a:fillRect/>
          </a:stretch>
        </p:blipFill>
        <p:spPr>
          <a:xfrm>
            <a:off x="0" y="19512"/>
            <a:ext cx="1400066" cy="1400066"/>
          </a:xfrm>
          <a:prstGeom prst="rect">
            <a:avLst/>
          </a:prstGeom>
        </p:spPr>
      </p:pic>
    </p:spTree>
    <p:extLst>
      <p:ext uri="{BB962C8B-B14F-4D97-AF65-F5344CB8AC3E}">
        <p14:creationId xmlns:p14="http://schemas.microsoft.com/office/powerpoint/2010/main" val="101897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blinds(horizontal)">
                                      <p:cBhvr>
                                        <p:cTn id="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p:nvPr/>
        </p:nvSpPr>
        <p:spPr>
          <a:xfrm>
            <a:off x="2371264" y="431706"/>
            <a:ext cx="5273775" cy="577125"/>
          </a:xfrm>
          <a:prstGeom prst="rect">
            <a:avLst/>
          </a:prstGeom>
          <a:noFill/>
          <a:ln>
            <a:noFill/>
          </a:ln>
        </p:spPr>
        <p:txBody>
          <a:bodyPr spcFirstLastPara="1" wrap="square" lIns="68569" tIns="34275" rIns="68569" bIns="34275" anchor="t" anchorCtr="0">
            <a:noAutofit/>
          </a:bodyPr>
          <a:lstStyle/>
          <a:p>
            <a:pPr>
              <a:buSzPts val="4400"/>
            </a:pPr>
            <a:r>
              <a:rPr lang="en-US" sz="3600" b="1" dirty="0">
                <a:solidFill>
                  <a:schemeClr val="dk2"/>
                </a:solidFill>
                <a:latin typeface="Calibri"/>
                <a:ea typeface="Calibri"/>
                <a:cs typeface="Calibri"/>
                <a:sym typeface="Calibri"/>
              </a:rPr>
              <a:t>MEME: Update Model</a:t>
            </a:r>
            <a:endParaRPr sz="3600" dirty="0">
              <a:solidFill>
                <a:srgbClr val="FF0000"/>
              </a:solidFill>
              <a:latin typeface="Stardos Stencil"/>
              <a:ea typeface="Stardos Stencil"/>
              <a:cs typeface="Stardos Stencil"/>
              <a:sym typeface="Stardos Stencil"/>
            </a:endParaRPr>
          </a:p>
        </p:txBody>
      </p:sp>
      <p:sp>
        <p:nvSpPr>
          <p:cNvPr id="121" name="Google Shape;121;p4"/>
          <p:cNvSpPr txBox="1"/>
          <p:nvPr/>
        </p:nvSpPr>
        <p:spPr>
          <a:xfrm>
            <a:off x="292958" y="1472235"/>
            <a:ext cx="8558083" cy="2942018"/>
          </a:xfrm>
          <a:prstGeom prst="rect">
            <a:avLst/>
          </a:prstGeom>
          <a:noFill/>
          <a:ln>
            <a:noFill/>
          </a:ln>
        </p:spPr>
        <p:txBody>
          <a:bodyPr spcFirstLastPara="1" wrap="square" lIns="68569" tIns="34275" rIns="68569" bIns="34275" anchor="t" anchorCtr="0">
            <a:noAutofit/>
          </a:bodyPr>
          <a:lstStyle/>
          <a:p>
            <a:pPr marL="457200" indent="-457200">
              <a:spcBef>
                <a:spcPts val="1300"/>
              </a:spcBef>
              <a:spcAft>
                <a:spcPts val="1300"/>
              </a:spcAft>
              <a:buSzPts val="3600"/>
              <a:buFont typeface="Arial" panose="020B0604020202020204" pitchFamily="34" charset="0"/>
              <a:buChar char="•"/>
            </a:pPr>
            <a:r>
              <a:rPr lang="en-US" sz="2800" dirty="0"/>
              <a:t>Revise your model based on the comments you received from other groups</a:t>
            </a:r>
            <a:endParaRPr sz="2800" dirty="0"/>
          </a:p>
          <a:p>
            <a:pPr marL="342900" indent="-342900">
              <a:spcBef>
                <a:spcPts val="1300"/>
              </a:spcBef>
              <a:spcAft>
                <a:spcPts val="1300"/>
              </a:spcAft>
              <a:buSzPts val="3600"/>
              <a:buFont typeface="Arial" panose="020B0604020202020204" pitchFamily="34" charset="0"/>
              <a:buChar char="•"/>
            </a:pPr>
            <a:r>
              <a:rPr lang="en-US" sz="2800" dirty="0"/>
              <a:t>Revise it based on what we figured out</a:t>
            </a:r>
          </a:p>
          <a:p>
            <a:pPr marL="342900" indent="-342900">
              <a:spcBef>
                <a:spcPts val="1300"/>
              </a:spcBef>
              <a:spcAft>
                <a:spcPts val="1300"/>
              </a:spcAft>
              <a:buSzPts val="3600"/>
              <a:buFont typeface="Arial" panose="020B0604020202020204" pitchFamily="34" charset="0"/>
              <a:buChar char="•"/>
            </a:pPr>
            <a:r>
              <a:rPr lang="en-US" sz="2800" dirty="0"/>
              <a:t>Make sure your model meets the </a:t>
            </a:r>
            <a:r>
              <a:rPr lang="en-US" sz="2800" b="1" dirty="0">
                <a:solidFill>
                  <a:srgbClr val="C00000"/>
                </a:solidFill>
              </a:rPr>
              <a:t>new</a:t>
            </a:r>
            <a:r>
              <a:rPr lang="en-US" sz="2800" dirty="0"/>
              <a:t> class criteria. </a:t>
            </a:r>
            <a:endParaRPr sz="2800" dirty="0"/>
          </a:p>
          <a:p>
            <a:pPr>
              <a:buSzPts val="3600"/>
            </a:pPr>
            <a:endParaRPr sz="2700" dirty="0"/>
          </a:p>
          <a:p>
            <a:pPr>
              <a:buSzPts val="3600"/>
            </a:pPr>
            <a:endParaRPr sz="2700" dirty="0"/>
          </a:p>
        </p:txBody>
      </p:sp>
      <p:sp>
        <p:nvSpPr>
          <p:cNvPr id="122" name="Google Shape;122;p4"/>
          <p:cNvSpPr txBox="1">
            <a:spLocks noGrp="1"/>
          </p:cNvSpPr>
          <p:nvPr>
            <p:ph type="sldNum" idx="12"/>
          </p:nvPr>
        </p:nvSpPr>
        <p:spPr>
          <a:xfrm>
            <a:off x="7418070" y="6448103"/>
            <a:ext cx="1600200" cy="273825"/>
          </a:xfrm>
          <a:prstGeom prst="rect">
            <a:avLst/>
          </a:prstGeom>
          <a:noFill/>
          <a:ln>
            <a:noFill/>
          </a:ln>
        </p:spPr>
        <p:txBody>
          <a:bodyPr spcFirstLastPara="1" wrap="square" lIns="68569" tIns="34275" rIns="68569" bIns="34275" anchor="ctr" anchorCtr="0">
            <a:noAutofit/>
          </a:bodyPr>
          <a:lstStyle/>
          <a:p>
            <a:pPr>
              <a:buSzPts val="1200"/>
            </a:pPr>
            <a:fld id="{00000000-1234-1234-1234-123412341234}" type="slidenum">
              <a:rPr lang="en-US"/>
              <a:pPr>
                <a:buSzPts val="1200"/>
              </a:pPr>
              <a:t>9</a:t>
            </a:fld>
            <a:endParaRPr dirty="0"/>
          </a:p>
        </p:txBody>
      </p:sp>
      <p:pic>
        <p:nvPicPr>
          <p:cNvPr id="123" name="Google Shape;123;p4"/>
          <p:cNvPicPr preferRelativeResize="0"/>
          <p:nvPr/>
        </p:nvPicPr>
        <p:blipFill rotWithShape="1">
          <a:blip r:embed="rId3">
            <a:alphaModFix/>
          </a:blip>
          <a:srcRect/>
          <a:stretch/>
        </p:blipFill>
        <p:spPr>
          <a:xfrm>
            <a:off x="434981" y="264892"/>
            <a:ext cx="1256016" cy="743939"/>
          </a:xfrm>
          <a:prstGeom prst="rect">
            <a:avLst/>
          </a:prstGeom>
          <a:noFill/>
          <a:ln w="57150" cap="flat" cmpd="sng">
            <a:solidFill>
              <a:srgbClr val="B2A0C7"/>
            </a:solidFill>
            <a:prstDash val="solid"/>
            <a:round/>
            <a:headEnd type="none" w="sm" len="sm"/>
            <a:tailEnd type="none" w="sm" len="sm"/>
          </a:ln>
        </p:spPr>
      </p:pic>
      <p:grpSp>
        <p:nvGrpSpPr>
          <p:cNvPr id="7" name="Group 6">
            <a:extLst>
              <a:ext uri="{FF2B5EF4-FFF2-40B4-BE49-F238E27FC236}">
                <a16:creationId xmlns:a16="http://schemas.microsoft.com/office/drawing/2014/main" id="{E47D891F-4DAF-6947-AACC-3502FF3D8A31}"/>
              </a:ext>
            </a:extLst>
          </p:cNvPr>
          <p:cNvGrpSpPr/>
          <p:nvPr/>
        </p:nvGrpSpPr>
        <p:grpSpPr>
          <a:xfrm>
            <a:off x="3066979" y="4584236"/>
            <a:ext cx="5425511" cy="1863867"/>
            <a:chOff x="2053824" y="3529998"/>
            <a:chExt cx="7699776" cy="2645162"/>
          </a:xfrm>
        </p:grpSpPr>
        <p:sp>
          <p:nvSpPr>
            <p:cNvPr id="8" name="Google Shape;267;p14">
              <a:extLst>
                <a:ext uri="{FF2B5EF4-FFF2-40B4-BE49-F238E27FC236}">
                  <a16:creationId xmlns:a16="http://schemas.microsoft.com/office/drawing/2014/main" id="{6502580E-1F30-264F-A360-471444DC44BA}"/>
                </a:ext>
              </a:extLst>
            </p:cNvPr>
            <p:cNvSpPr/>
            <p:nvPr/>
          </p:nvSpPr>
          <p:spPr>
            <a:xfrm>
              <a:off x="7086600" y="4660900"/>
              <a:ext cx="2667000" cy="825600"/>
            </a:xfrm>
            <a:prstGeom prst="rect">
              <a:avLst/>
            </a:prstGeom>
            <a:solidFill>
              <a:srgbClr val="B6DDE7"/>
            </a:solidFill>
            <a:ln w="9525" cap="flat" cmpd="sng">
              <a:solidFill>
                <a:schemeClr val="accent1"/>
              </a:solidFill>
              <a:prstDash val="solid"/>
              <a:round/>
              <a:headEnd type="none" w="sm" len="sm"/>
              <a:tailEnd type="none" w="sm" len="sm"/>
            </a:ln>
            <a:effectLst>
              <a:outerShdw blurRad="40000" dist="23000" dir="5400000" rotWithShape="0">
                <a:srgbClr val="000000">
                  <a:alpha val="33725"/>
                </a:srgbClr>
              </a:outerShdw>
            </a:effectLst>
          </p:spPr>
          <p:txBody>
            <a:bodyPr spcFirstLastPara="1" wrap="square" lIns="68569" tIns="34275" rIns="68569" bIns="34275" anchor="ctr" anchorCtr="0">
              <a:noAutofit/>
            </a:bodyPr>
            <a:lstStyle/>
            <a:p>
              <a:pPr algn="ctr">
                <a:buSzPts val="2800"/>
              </a:pPr>
              <a:r>
                <a:rPr lang="en-US" sz="2100">
                  <a:solidFill>
                    <a:schemeClr val="dk1"/>
                  </a:solidFill>
                  <a:latin typeface="Calibri"/>
                  <a:ea typeface="Calibri"/>
                  <a:cs typeface="Calibri"/>
                  <a:sym typeface="Calibri"/>
                </a:rPr>
                <a:t>Dead Fish</a:t>
              </a:r>
              <a:endParaRPr sz="1050"/>
            </a:p>
          </p:txBody>
        </p:sp>
        <p:sp>
          <p:nvSpPr>
            <p:cNvPr id="9" name="Google Shape;268;p14">
              <a:extLst>
                <a:ext uri="{FF2B5EF4-FFF2-40B4-BE49-F238E27FC236}">
                  <a16:creationId xmlns:a16="http://schemas.microsoft.com/office/drawing/2014/main" id="{2D52EF7F-8CF7-0048-A388-6790E5020A1D}"/>
                </a:ext>
              </a:extLst>
            </p:cNvPr>
            <p:cNvSpPr/>
            <p:nvPr/>
          </p:nvSpPr>
          <p:spPr>
            <a:xfrm>
              <a:off x="2053824" y="4312707"/>
              <a:ext cx="1219200" cy="507900"/>
            </a:xfrm>
            <a:prstGeom prst="rect">
              <a:avLst/>
            </a:prstGeom>
            <a:solidFill>
              <a:srgbClr val="DAEEF3"/>
            </a:solidFill>
            <a:ln w="9525" cap="flat" cmpd="sng">
              <a:solidFill>
                <a:srgbClr val="4A7DBA"/>
              </a:solidFill>
              <a:prstDash val="solid"/>
              <a:round/>
              <a:headEnd type="none" w="sm" len="sm"/>
              <a:tailEnd type="none" w="sm" len="sm"/>
            </a:ln>
            <a:effectLst>
              <a:outerShdw blurRad="40000" dist="23000" dir="5400000" rotWithShape="0">
                <a:srgbClr val="000000">
                  <a:alpha val="33725"/>
                </a:srgbClr>
              </a:outerShdw>
            </a:effectLst>
          </p:spPr>
          <p:txBody>
            <a:bodyPr spcFirstLastPara="1" wrap="square" lIns="68569" tIns="34275" rIns="68569" bIns="34275" anchor="ctr" anchorCtr="0">
              <a:noAutofit/>
            </a:bodyPr>
            <a:lstStyle/>
            <a:p>
              <a:pPr algn="ctr">
                <a:buSzPts val="1800"/>
              </a:pPr>
              <a:endParaRPr sz="1350">
                <a:solidFill>
                  <a:schemeClr val="lt1"/>
                </a:solidFill>
                <a:latin typeface="Calibri"/>
                <a:ea typeface="Calibri"/>
                <a:cs typeface="Calibri"/>
                <a:sym typeface="Calibri"/>
              </a:endParaRPr>
            </a:p>
          </p:txBody>
        </p:sp>
        <p:sp>
          <p:nvSpPr>
            <p:cNvPr id="10" name="Google Shape;269;p14">
              <a:extLst>
                <a:ext uri="{FF2B5EF4-FFF2-40B4-BE49-F238E27FC236}">
                  <a16:creationId xmlns:a16="http://schemas.microsoft.com/office/drawing/2014/main" id="{4D618CD0-55DA-5F4E-ADED-CD4276AF21CD}"/>
                </a:ext>
              </a:extLst>
            </p:cNvPr>
            <p:cNvSpPr/>
            <p:nvPr/>
          </p:nvSpPr>
          <p:spPr>
            <a:xfrm>
              <a:off x="3956101" y="4079167"/>
              <a:ext cx="1219200" cy="507900"/>
            </a:xfrm>
            <a:prstGeom prst="rect">
              <a:avLst/>
            </a:prstGeom>
            <a:solidFill>
              <a:srgbClr val="DAEEF3"/>
            </a:solidFill>
            <a:ln w="9525" cap="flat" cmpd="sng">
              <a:solidFill>
                <a:srgbClr val="4A7DBA"/>
              </a:solidFill>
              <a:prstDash val="solid"/>
              <a:round/>
              <a:headEnd type="none" w="sm" len="sm"/>
              <a:tailEnd type="none" w="sm" len="sm"/>
            </a:ln>
            <a:effectLst>
              <a:outerShdw blurRad="40000" dist="23000" dir="5400000" rotWithShape="0">
                <a:srgbClr val="000000">
                  <a:alpha val="33725"/>
                </a:srgbClr>
              </a:outerShdw>
            </a:effectLst>
          </p:spPr>
          <p:txBody>
            <a:bodyPr spcFirstLastPara="1" wrap="square" lIns="68569" tIns="34275" rIns="68569" bIns="34275" anchor="ctr" anchorCtr="0">
              <a:noAutofit/>
            </a:bodyPr>
            <a:lstStyle/>
            <a:p>
              <a:pPr algn="ctr">
                <a:buSzPts val="1800"/>
              </a:pPr>
              <a:endParaRPr sz="1350">
                <a:solidFill>
                  <a:schemeClr val="lt1"/>
                </a:solidFill>
                <a:latin typeface="Calibri"/>
                <a:ea typeface="Calibri"/>
                <a:cs typeface="Calibri"/>
                <a:sym typeface="Calibri"/>
              </a:endParaRPr>
            </a:p>
          </p:txBody>
        </p:sp>
        <p:sp>
          <p:nvSpPr>
            <p:cNvPr id="11" name="Google Shape;270;p14">
              <a:extLst>
                <a:ext uri="{FF2B5EF4-FFF2-40B4-BE49-F238E27FC236}">
                  <a16:creationId xmlns:a16="http://schemas.microsoft.com/office/drawing/2014/main" id="{58CDCE8F-0528-7D4D-B731-C8655A209E70}"/>
                </a:ext>
              </a:extLst>
            </p:cNvPr>
            <p:cNvSpPr/>
            <p:nvPr/>
          </p:nvSpPr>
          <p:spPr>
            <a:xfrm>
              <a:off x="3346501" y="5321920"/>
              <a:ext cx="1219200" cy="507900"/>
            </a:xfrm>
            <a:prstGeom prst="rect">
              <a:avLst/>
            </a:prstGeom>
            <a:solidFill>
              <a:srgbClr val="DAEEF3"/>
            </a:solidFill>
            <a:ln w="9525" cap="flat" cmpd="sng">
              <a:solidFill>
                <a:srgbClr val="4A7DBA"/>
              </a:solidFill>
              <a:prstDash val="solid"/>
              <a:round/>
              <a:headEnd type="none" w="sm" len="sm"/>
              <a:tailEnd type="none" w="sm" len="sm"/>
            </a:ln>
            <a:effectLst>
              <a:outerShdw blurRad="40000" dist="23000" dir="5400000" rotWithShape="0">
                <a:srgbClr val="000000">
                  <a:alpha val="33725"/>
                </a:srgbClr>
              </a:outerShdw>
            </a:effectLst>
          </p:spPr>
          <p:txBody>
            <a:bodyPr spcFirstLastPara="1" wrap="square" lIns="68569" tIns="34275" rIns="68569" bIns="34275" anchor="ctr" anchorCtr="0">
              <a:noAutofit/>
            </a:bodyPr>
            <a:lstStyle/>
            <a:p>
              <a:pPr algn="ctr">
                <a:buSzPts val="1800"/>
              </a:pPr>
              <a:endParaRPr sz="1350">
                <a:solidFill>
                  <a:schemeClr val="lt1"/>
                </a:solidFill>
                <a:latin typeface="Calibri"/>
                <a:ea typeface="Calibri"/>
                <a:cs typeface="Calibri"/>
                <a:sym typeface="Calibri"/>
              </a:endParaRPr>
            </a:p>
          </p:txBody>
        </p:sp>
        <p:sp>
          <p:nvSpPr>
            <p:cNvPr id="12" name="Google Shape;271;p14">
              <a:extLst>
                <a:ext uri="{FF2B5EF4-FFF2-40B4-BE49-F238E27FC236}">
                  <a16:creationId xmlns:a16="http://schemas.microsoft.com/office/drawing/2014/main" id="{C42292EE-4252-8946-9246-19B550548243}"/>
                </a:ext>
              </a:extLst>
            </p:cNvPr>
            <p:cNvSpPr/>
            <p:nvPr/>
          </p:nvSpPr>
          <p:spPr>
            <a:xfrm>
              <a:off x="5365801" y="4763086"/>
              <a:ext cx="1219200" cy="507900"/>
            </a:xfrm>
            <a:prstGeom prst="rect">
              <a:avLst/>
            </a:prstGeom>
            <a:solidFill>
              <a:srgbClr val="DAEEF3"/>
            </a:solidFill>
            <a:ln w="9525" cap="flat" cmpd="sng">
              <a:solidFill>
                <a:srgbClr val="4A7DBA"/>
              </a:solidFill>
              <a:prstDash val="solid"/>
              <a:round/>
              <a:headEnd type="none" w="sm" len="sm"/>
              <a:tailEnd type="none" w="sm" len="sm"/>
            </a:ln>
            <a:effectLst>
              <a:outerShdw blurRad="40000" dist="23000" dir="5400000" rotWithShape="0">
                <a:srgbClr val="000000">
                  <a:alpha val="33725"/>
                </a:srgbClr>
              </a:outerShdw>
            </a:effectLst>
          </p:spPr>
          <p:txBody>
            <a:bodyPr spcFirstLastPara="1" wrap="square" lIns="68569" tIns="34275" rIns="68569" bIns="34275" anchor="ctr" anchorCtr="0">
              <a:noAutofit/>
            </a:bodyPr>
            <a:lstStyle/>
            <a:p>
              <a:pPr algn="ctr">
                <a:buSzPts val="1800"/>
              </a:pPr>
              <a:endParaRPr sz="1350">
                <a:solidFill>
                  <a:schemeClr val="lt1"/>
                </a:solidFill>
                <a:latin typeface="Calibri"/>
                <a:ea typeface="Calibri"/>
                <a:cs typeface="Calibri"/>
                <a:sym typeface="Calibri"/>
              </a:endParaRPr>
            </a:p>
          </p:txBody>
        </p:sp>
        <p:pic>
          <p:nvPicPr>
            <p:cNvPr id="13" name="Google Shape;272;p14">
              <a:extLst>
                <a:ext uri="{FF2B5EF4-FFF2-40B4-BE49-F238E27FC236}">
                  <a16:creationId xmlns:a16="http://schemas.microsoft.com/office/drawing/2014/main" id="{EB06C84E-082F-994B-A1E7-5F4FDC152997}"/>
                </a:ext>
              </a:extLst>
            </p:cNvPr>
            <p:cNvPicPr preferRelativeResize="0"/>
            <p:nvPr/>
          </p:nvPicPr>
          <p:blipFill rotWithShape="1">
            <a:blip r:embed="rId4">
              <a:alphaModFix/>
            </a:blip>
            <a:srcRect/>
            <a:stretch/>
          </p:blipFill>
          <p:spPr>
            <a:xfrm>
              <a:off x="2719920" y="4493960"/>
              <a:ext cx="36000" cy="216000"/>
            </a:xfrm>
            <a:prstGeom prst="rect">
              <a:avLst/>
            </a:prstGeom>
            <a:noFill/>
            <a:ln>
              <a:noFill/>
            </a:ln>
          </p:spPr>
        </p:pic>
        <p:pic>
          <p:nvPicPr>
            <p:cNvPr id="14" name="Google Shape;273;p14">
              <a:extLst>
                <a:ext uri="{FF2B5EF4-FFF2-40B4-BE49-F238E27FC236}">
                  <a16:creationId xmlns:a16="http://schemas.microsoft.com/office/drawing/2014/main" id="{405716E8-21E5-FE4F-9C35-73172B2D8386}"/>
                </a:ext>
              </a:extLst>
            </p:cNvPr>
            <p:cNvPicPr preferRelativeResize="0"/>
            <p:nvPr/>
          </p:nvPicPr>
          <p:blipFill rotWithShape="1">
            <a:blip r:embed="rId5">
              <a:alphaModFix/>
            </a:blip>
            <a:srcRect/>
            <a:stretch/>
          </p:blipFill>
          <p:spPr>
            <a:xfrm>
              <a:off x="2073856" y="4225400"/>
              <a:ext cx="1052280" cy="748440"/>
            </a:xfrm>
            <a:prstGeom prst="rect">
              <a:avLst/>
            </a:prstGeom>
            <a:noFill/>
            <a:ln>
              <a:noFill/>
            </a:ln>
          </p:spPr>
        </p:pic>
        <p:pic>
          <p:nvPicPr>
            <p:cNvPr id="15" name="Google Shape;274;p14">
              <a:extLst>
                <a:ext uri="{FF2B5EF4-FFF2-40B4-BE49-F238E27FC236}">
                  <a16:creationId xmlns:a16="http://schemas.microsoft.com/office/drawing/2014/main" id="{A88B5BB3-A013-A04D-966A-85F46A6FE2BD}"/>
                </a:ext>
              </a:extLst>
            </p:cNvPr>
            <p:cNvPicPr preferRelativeResize="0"/>
            <p:nvPr/>
          </p:nvPicPr>
          <p:blipFill rotWithShape="1">
            <a:blip r:embed="rId6">
              <a:alphaModFix/>
            </a:blip>
            <a:srcRect/>
            <a:stretch/>
          </p:blipFill>
          <p:spPr>
            <a:xfrm>
              <a:off x="4088640" y="4018400"/>
              <a:ext cx="1065240" cy="660240"/>
            </a:xfrm>
            <a:prstGeom prst="rect">
              <a:avLst/>
            </a:prstGeom>
            <a:noFill/>
            <a:ln>
              <a:noFill/>
            </a:ln>
          </p:spPr>
        </p:pic>
        <p:pic>
          <p:nvPicPr>
            <p:cNvPr id="16" name="Google Shape;275;p14">
              <a:extLst>
                <a:ext uri="{FF2B5EF4-FFF2-40B4-BE49-F238E27FC236}">
                  <a16:creationId xmlns:a16="http://schemas.microsoft.com/office/drawing/2014/main" id="{DE4083BF-7DFD-9641-8AEA-71CDB25ED6E0}"/>
                </a:ext>
              </a:extLst>
            </p:cNvPr>
            <p:cNvPicPr preferRelativeResize="0"/>
            <p:nvPr/>
          </p:nvPicPr>
          <p:blipFill rotWithShape="1">
            <a:blip r:embed="rId7">
              <a:alphaModFix/>
            </a:blip>
            <a:srcRect/>
            <a:stretch/>
          </p:blipFill>
          <p:spPr>
            <a:xfrm>
              <a:off x="3469800" y="5309000"/>
              <a:ext cx="1010880" cy="736920"/>
            </a:xfrm>
            <a:prstGeom prst="rect">
              <a:avLst/>
            </a:prstGeom>
            <a:noFill/>
            <a:ln>
              <a:noFill/>
            </a:ln>
          </p:spPr>
        </p:pic>
        <p:pic>
          <p:nvPicPr>
            <p:cNvPr id="17" name="Google Shape;276;p14">
              <a:extLst>
                <a:ext uri="{FF2B5EF4-FFF2-40B4-BE49-F238E27FC236}">
                  <a16:creationId xmlns:a16="http://schemas.microsoft.com/office/drawing/2014/main" id="{84582F7A-3D53-D441-9E8A-909697D0B0CA}"/>
                </a:ext>
              </a:extLst>
            </p:cNvPr>
            <p:cNvPicPr preferRelativeResize="0"/>
            <p:nvPr/>
          </p:nvPicPr>
          <p:blipFill rotWithShape="1">
            <a:blip r:embed="rId8">
              <a:alphaModFix/>
            </a:blip>
            <a:srcRect/>
            <a:stretch/>
          </p:blipFill>
          <p:spPr>
            <a:xfrm>
              <a:off x="5502360" y="4679000"/>
              <a:ext cx="1024560" cy="672840"/>
            </a:xfrm>
            <a:prstGeom prst="rect">
              <a:avLst/>
            </a:prstGeom>
            <a:noFill/>
            <a:ln>
              <a:noFill/>
            </a:ln>
          </p:spPr>
        </p:pic>
        <p:pic>
          <p:nvPicPr>
            <p:cNvPr id="18" name="Google Shape;277;p14">
              <a:extLst>
                <a:ext uri="{FF2B5EF4-FFF2-40B4-BE49-F238E27FC236}">
                  <a16:creationId xmlns:a16="http://schemas.microsoft.com/office/drawing/2014/main" id="{F6107C6A-8E53-6045-BEDC-E4D6D3BECB9D}"/>
                </a:ext>
              </a:extLst>
            </p:cNvPr>
            <p:cNvPicPr preferRelativeResize="0"/>
            <p:nvPr/>
          </p:nvPicPr>
          <p:blipFill rotWithShape="1">
            <a:blip r:embed="rId9">
              <a:alphaModFix/>
            </a:blip>
            <a:srcRect/>
            <a:stretch/>
          </p:blipFill>
          <p:spPr>
            <a:xfrm>
              <a:off x="5753640" y="5743160"/>
              <a:ext cx="72000" cy="432000"/>
            </a:xfrm>
            <a:prstGeom prst="rect">
              <a:avLst/>
            </a:prstGeom>
            <a:noFill/>
            <a:ln>
              <a:noFill/>
            </a:ln>
          </p:spPr>
        </p:pic>
        <p:cxnSp>
          <p:nvCxnSpPr>
            <p:cNvPr id="19" name="Google Shape;278;p14">
              <a:extLst>
                <a:ext uri="{FF2B5EF4-FFF2-40B4-BE49-F238E27FC236}">
                  <a16:creationId xmlns:a16="http://schemas.microsoft.com/office/drawing/2014/main" id="{0C8C0AC1-AFB1-B844-8283-A051555FE866}"/>
                </a:ext>
              </a:extLst>
            </p:cNvPr>
            <p:cNvCxnSpPr/>
            <p:nvPr/>
          </p:nvCxnSpPr>
          <p:spPr>
            <a:xfrm>
              <a:off x="5175301" y="4333167"/>
              <a:ext cx="823800" cy="508800"/>
            </a:xfrm>
            <a:prstGeom prst="straightConnector1">
              <a:avLst/>
            </a:prstGeom>
            <a:noFill/>
            <a:ln w="57150" cap="flat" cmpd="sng">
              <a:solidFill>
                <a:schemeClr val="accent1"/>
              </a:solidFill>
              <a:prstDash val="solid"/>
              <a:round/>
              <a:headEnd type="none" w="sm" len="sm"/>
              <a:tailEnd type="triangle" w="med" len="med"/>
            </a:ln>
            <a:effectLst>
              <a:outerShdw blurRad="40000" dist="20000" dir="5400000" rotWithShape="0">
                <a:srgbClr val="000000">
                  <a:alpha val="36862"/>
                </a:srgbClr>
              </a:outerShdw>
            </a:effectLst>
          </p:spPr>
        </p:cxnSp>
        <p:cxnSp>
          <p:nvCxnSpPr>
            <p:cNvPr id="20" name="Google Shape;279;p14">
              <a:extLst>
                <a:ext uri="{FF2B5EF4-FFF2-40B4-BE49-F238E27FC236}">
                  <a16:creationId xmlns:a16="http://schemas.microsoft.com/office/drawing/2014/main" id="{5A57E7D8-0D83-B54A-B34B-0220EB9B80EA}"/>
                </a:ext>
              </a:extLst>
            </p:cNvPr>
            <p:cNvCxnSpPr>
              <a:stCxn id="11" idx="3"/>
            </p:cNvCxnSpPr>
            <p:nvPr/>
          </p:nvCxnSpPr>
          <p:spPr>
            <a:xfrm rot="10800000" flipH="1">
              <a:off x="4565701" y="5271070"/>
              <a:ext cx="1355700" cy="304800"/>
            </a:xfrm>
            <a:prstGeom prst="straightConnector1">
              <a:avLst/>
            </a:prstGeom>
            <a:noFill/>
            <a:ln w="57150" cap="flat" cmpd="sng">
              <a:solidFill>
                <a:schemeClr val="accent1"/>
              </a:solidFill>
              <a:prstDash val="solid"/>
              <a:round/>
              <a:headEnd type="none" w="sm" len="sm"/>
              <a:tailEnd type="triangle" w="med" len="med"/>
            </a:ln>
            <a:effectLst>
              <a:outerShdw blurRad="40000" dist="20000" dir="5400000" rotWithShape="0">
                <a:srgbClr val="000000">
                  <a:alpha val="36862"/>
                </a:srgbClr>
              </a:outerShdw>
            </a:effectLst>
          </p:spPr>
        </p:cxnSp>
        <p:cxnSp>
          <p:nvCxnSpPr>
            <p:cNvPr id="21" name="Google Shape;280;p14">
              <a:extLst>
                <a:ext uri="{FF2B5EF4-FFF2-40B4-BE49-F238E27FC236}">
                  <a16:creationId xmlns:a16="http://schemas.microsoft.com/office/drawing/2014/main" id="{1FB116B5-ECA3-9E41-A920-F587C60A4CBE}"/>
                </a:ext>
              </a:extLst>
            </p:cNvPr>
            <p:cNvCxnSpPr/>
            <p:nvPr/>
          </p:nvCxnSpPr>
          <p:spPr>
            <a:xfrm>
              <a:off x="3330445" y="4599440"/>
              <a:ext cx="663600" cy="753000"/>
            </a:xfrm>
            <a:prstGeom prst="straightConnector1">
              <a:avLst/>
            </a:prstGeom>
            <a:noFill/>
            <a:ln w="57150" cap="flat" cmpd="sng">
              <a:solidFill>
                <a:schemeClr val="accent1"/>
              </a:solidFill>
              <a:prstDash val="solid"/>
              <a:round/>
              <a:headEnd type="none" w="sm" len="sm"/>
              <a:tailEnd type="triangle" w="med" len="med"/>
            </a:ln>
            <a:effectLst>
              <a:outerShdw blurRad="40000" dist="20000" dir="5400000" rotWithShape="0">
                <a:srgbClr val="000000">
                  <a:alpha val="36862"/>
                </a:srgbClr>
              </a:outerShdw>
            </a:effectLst>
          </p:spPr>
        </p:cxnSp>
        <p:cxnSp>
          <p:nvCxnSpPr>
            <p:cNvPr id="22" name="Google Shape;281;p14">
              <a:extLst>
                <a:ext uri="{FF2B5EF4-FFF2-40B4-BE49-F238E27FC236}">
                  <a16:creationId xmlns:a16="http://schemas.microsoft.com/office/drawing/2014/main" id="{0C710AB4-2667-6A4C-9E4D-E6571178A021}"/>
                </a:ext>
              </a:extLst>
            </p:cNvPr>
            <p:cNvCxnSpPr/>
            <p:nvPr/>
          </p:nvCxnSpPr>
          <p:spPr>
            <a:xfrm rot="10800000" flipH="1">
              <a:off x="6661201" y="4988586"/>
              <a:ext cx="431700" cy="28500"/>
            </a:xfrm>
            <a:prstGeom prst="straightConnector1">
              <a:avLst/>
            </a:prstGeom>
            <a:noFill/>
            <a:ln w="57150" cap="flat" cmpd="sng">
              <a:solidFill>
                <a:schemeClr val="accent1"/>
              </a:solidFill>
              <a:prstDash val="solid"/>
              <a:round/>
              <a:headEnd type="none" w="sm" len="sm"/>
              <a:tailEnd type="triangle" w="med" len="med"/>
            </a:ln>
            <a:effectLst>
              <a:outerShdw blurRad="40000" dist="20000" dir="5400000" rotWithShape="0">
                <a:srgbClr val="000000">
                  <a:alpha val="36862"/>
                </a:srgbClr>
              </a:outerShdw>
            </a:effectLst>
          </p:spPr>
        </p:cxnSp>
        <p:pic>
          <p:nvPicPr>
            <p:cNvPr id="23" name="Google Shape;282;p14">
              <a:extLst>
                <a:ext uri="{FF2B5EF4-FFF2-40B4-BE49-F238E27FC236}">
                  <a16:creationId xmlns:a16="http://schemas.microsoft.com/office/drawing/2014/main" id="{E9B11386-2E38-494C-86A0-168735CF4A2C}"/>
                </a:ext>
              </a:extLst>
            </p:cNvPr>
            <p:cNvPicPr preferRelativeResize="0"/>
            <p:nvPr/>
          </p:nvPicPr>
          <p:blipFill rotWithShape="1">
            <a:blip r:embed="rId10">
              <a:alphaModFix/>
            </a:blip>
            <a:srcRect/>
            <a:stretch/>
          </p:blipFill>
          <p:spPr>
            <a:xfrm>
              <a:off x="3814410" y="3529998"/>
              <a:ext cx="1535334" cy="1927200"/>
            </a:xfrm>
            <a:prstGeom prst="rect">
              <a:avLst/>
            </a:prstGeom>
            <a:noFill/>
            <a:ln>
              <a:noFill/>
            </a:ln>
          </p:spPr>
        </p:pic>
        <p:pic>
          <p:nvPicPr>
            <p:cNvPr id="24" name="Google Shape;283;p14">
              <a:extLst>
                <a:ext uri="{FF2B5EF4-FFF2-40B4-BE49-F238E27FC236}">
                  <a16:creationId xmlns:a16="http://schemas.microsoft.com/office/drawing/2014/main" id="{47243DAF-23E0-4C45-B182-610606584D61}"/>
                </a:ext>
              </a:extLst>
            </p:cNvPr>
            <p:cNvPicPr preferRelativeResize="0"/>
            <p:nvPr/>
          </p:nvPicPr>
          <p:blipFill rotWithShape="1">
            <a:blip r:embed="rId11">
              <a:alphaModFix/>
            </a:blip>
            <a:srcRect/>
            <a:stretch/>
          </p:blipFill>
          <p:spPr>
            <a:xfrm>
              <a:off x="6164760" y="3551120"/>
              <a:ext cx="72000" cy="432000"/>
            </a:xfrm>
            <a:prstGeom prst="rect">
              <a:avLst/>
            </a:prstGeom>
            <a:noFill/>
            <a:ln>
              <a:noFill/>
            </a:ln>
          </p:spPr>
        </p:pic>
      </p:grpSp>
      <p:pic>
        <p:nvPicPr>
          <p:cNvPr id="25" name="Google Shape;110;p4">
            <a:extLst>
              <a:ext uri="{FF2B5EF4-FFF2-40B4-BE49-F238E27FC236}">
                <a16:creationId xmlns:a16="http://schemas.microsoft.com/office/drawing/2014/main" id="{F6EED759-A6A7-DB45-B4B0-EE2124F42981}"/>
              </a:ext>
            </a:extLst>
          </p:cNvPr>
          <p:cNvPicPr preferRelativeResize="0"/>
          <p:nvPr/>
        </p:nvPicPr>
        <p:blipFill rotWithShape="1">
          <a:blip r:embed="rId12">
            <a:alphaModFix/>
          </a:blip>
          <a:srcRect/>
          <a:stretch/>
        </p:blipFill>
        <p:spPr>
          <a:xfrm>
            <a:off x="7162472" y="2760229"/>
            <a:ext cx="780781" cy="768769"/>
          </a:xfrm>
          <a:prstGeom prst="rect">
            <a:avLst/>
          </a:prstGeom>
          <a:noFill/>
          <a:ln>
            <a:noFill/>
          </a:ln>
        </p:spPr>
      </p:pic>
      <p:pic>
        <p:nvPicPr>
          <p:cNvPr id="26" name="Google Shape;235;g6ba12a523d_0_6">
            <a:extLst>
              <a:ext uri="{FF2B5EF4-FFF2-40B4-BE49-F238E27FC236}">
                <a16:creationId xmlns:a16="http://schemas.microsoft.com/office/drawing/2014/main" id="{4D04117D-2C3C-0A43-8F93-038050C00217}"/>
              </a:ext>
            </a:extLst>
          </p:cNvPr>
          <p:cNvPicPr preferRelativeResize="0"/>
          <p:nvPr/>
        </p:nvPicPr>
        <p:blipFill rotWithShape="1">
          <a:blip r:embed="rId13">
            <a:alphaModFix/>
          </a:blip>
          <a:srcRect/>
          <a:stretch/>
        </p:blipFill>
        <p:spPr>
          <a:xfrm>
            <a:off x="1992690" y="4123380"/>
            <a:ext cx="581746" cy="581746"/>
          </a:xfrm>
          <a:prstGeom prst="rect">
            <a:avLst/>
          </a:prstGeom>
          <a:noFill/>
          <a:ln>
            <a:noFill/>
          </a:ln>
        </p:spPr>
      </p:pic>
      <p:pic>
        <p:nvPicPr>
          <p:cNvPr id="3" name="Picture 2">
            <a:extLst>
              <a:ext uri="{FF2B5EF4-FFF2-40B4-BE49-F238E27FC236}">
                <a16:creationId xmlns:a16="http://schemas.microsoft.com/office/drawing/2014/main" id="{711094B0-A0E9-4E43-95CA-0878CA1C2F7E}"/>
              </a:ext>
            </a:extLst>
          </p:cNvPr>
          <p:cNvPicPr>
            <a:picLocks noChangeAspect="1"/>
          </p:cNvPicPr>
          <p:nvPr/>
        </p:nvPicPr>
        <p:blipFill>
          <a:blip r:embed="rId14"/>
          <a:stretch>
            <a:fillRect/>
          </a:stretch>
        </p:blipFill>
        <p:spPr>
          <a:xfrm>
            <a:off x="5307199" y="2116268"/>
            <a:ext cx="656478" cy="656478"/>
          </a:xfrm>
          <a:prstGeom prst="rect">
            <a:avLst/>
          </a:prstGeom>
        </p:spPr>
      </p:pic>
    </p:spTree>
    <p:extLst>
      <p:ext uri="{BB962C8B-B14F-4D97-AF65-F5344CB8AC3E}">
        <p14:creationId xmlns:p14="http://schemas.microsoft.com/office/powerpoint/2010/main" val="266972491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1234</Words>
  <Application>Microsoft Macintosh PowerPoint</Application>
  <PresentationFormat>On-screen Show (4:3)</PresentationFormat>
  <Paragraphs>151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Stardos Stencil</vt:lpstr>
      <vt:lpstr>Calibri</vt:lpstr>
      <vt:lpstr>Arial</vt:lpstr>
      <vt:lpstr>Office Theme</vt:lpstr>
      <vt:lpstr>PowerPoint Presentation</vt:lpstr>
      <vt:lpstr>LESSON 3 - DAY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Dianovsky</dc:creator>
  <cp:lastModifiedBy>Danielle Murphy</cp:lastModifiedBy>
  <cp:revision>18</cp:revision>
  <dcterms:created xsi:type="dcterms:W3CDTF">2013-01-03T16:21:51Z</dcterms:created>
  <dcterms:modified xsi:type="dcterms:W3CDTF">2021-12-21T20:26:41Z</dcterms:modified>
</cp:coreProperties>
</file>