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74" r:id="rId2"/>
    <p:sldId id="257" r:id="rId3"/>
    <p:sldId id="259" r:id="rId4"/>
    <p:sldId id="277" r:id="rId5"/>
    <p:sldId id="258" r:id="rId6"/>
    <p:sldId id="275" r:id="rId7"/>
    <p:sldId id="280" r:id="rId8"/>
    <p:sldId id="263" r:id="rId9"/>
    <p:sldId id="262" r:id="rId10"/>
  </p:sldIdLst>
  <p:sldSz cx="9144000" cy="6858000" type="screen4x3"/>
  <p:notesSz cx="6858000" cy="9144000"/>
  <p:embeddedFontLst>
    <p:embeddedFont>
      <p:font typeface="Calibri" panose="020F0502020204030204" pitchFamily="34" charset="0"/>
      <p:regular r:id="rId12"/>
      <p:bold r:id="rId13"/>
      <p:italic r:id="rId14"/>
      <p:boldItalic r:id="rId15"/>
    </p:embeddedFont>
    <p:embeddedFont>
      <p:font typeface="Stardos Stencil" panose="02000506070000020003" pitchFamily="2" charset="77"/>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3" roundtripDataSignature="AMtx7mgPZX2sRBVXNBAmbC+hBI+8qxQ/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2080" autoAdjust="0"/>
  </p:normalViewPr>
  <p:slideViewPr>
    <p:cSldViewPr snapToGrid="0">
      <p:cViewPr varScale="1">
        <p:scale>
          <a:sx n="64" d="100"/>
          <a:sy n="64" d="100"/>
        </p:scale>
        <p:origin x="180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bdc9461a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bdc9461a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7" name="Google Shape;87;g6bdc9461a3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spTree>
    <p:extLst>
      <p:ext uri="{BB962C8B-B14F-4D97-AF65-F5344CB8AC3E}">
        <p14:creationId xmlns:p14="http://schemas.microsoft.com/office/powerpoint/2010/main" val="1225067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What questions do we still have? SLIDE IS ANIMATED – what we know appears on click</a:t>
            </a:r>
          </a:p>
          <a:p>
            <a:pPr marL="0" lvl="0" indent="0" algn="l" rtl="0">
              <a:lnSpc>
                <a:spcPct val="100000"/>
              </a:lnSpc>
              <a:spcBef>
                <a:spcPts val="0"/>
              </a:spcBef>
              <a:spcAft>
                <a:spcPts val="0"/>
              </a:spcAft>
              <a:buSzPts val="1400"/>
              <a:buNone/>
            </a:pPr>
            <a:r>
              <a:rPr lang="en-US" dirty="0"/>
              <a:t>Ask students what do we know to date from the evidence about DECOMPOSERS (we know a lot of things, but we want to focus on decomposers. </a:t>
            </a:r>
          </a:p>
          <a:p>
            <a:pPr marL="0" lvl="0" indent="0" algn="l" rtl="0">
              <a:lnSpc>
                <a:spcPct val="100000"/>
              </a:lnSpc>
              <a:spcBef>
                <a:spcPts val="0"/>
              </a:spcBef>
              <a:spcAft>
                <a:spcPts val="0"/>
              </a:spcAft>
              <a:buSzPts val="1400"/>
              <a:buNone/>
            </a:pPr>
            <a:r>
              <a:rPr lang="en-US" dirty="0"/>
              <a:t>We know the break down dead matter (please use break down language not eating language…they don’t technically ingest the dead matter- they get energy from breaking down dead matter</a:t>
            </a:r>
          </a:p>
          <a:p>
            <a:pPr marL="0" lvl="0" indent="0" algn="l" rtl="0">
              <a:lnSpc>
                <a:spcPct val="100000"/>
              </a:lnSpc>
              <a:spcBef>
                <a:spcPts val="0"/>
              </a:spcBef>
              <a:spcAft>
                <a:spcPts val="0"/>
              </a:spcAft>
              <a:buSzPts val="1400"/>
              <a:buNone/>
            </a:pPr>
            <a:r>
              <a:rPr lang="en-US" dirty="0"/>
              <a:t>They use up air when doing that</a:t>
            </a:r>
          </a:p>
          <a:p>
            <a:pPr marL="0" lvl="0" indent="0" algn="l" rtl="0">
              <a:lnSpc>
                <a:spcPct val="100000"/>
              </a:lnSpc>
              <a:spcBef>
                <a:spcPts val="0"/>
              </a:spcBef>
              <a:spcAft>
                <a:spcPts val="0"/>
              </a:spcAft>
              <a:buSzPts val="1400"/>
              <a:buNone/>
            </a:pPr>
            <a:r>
              <a:rPr lang="en-US" dirty="0"/>
              <a:t>The algae bloomed and so there was a lot of dead matter (once they started dying) and that allowed for more decomposers</a:t>
            </a:r>
          </a:p>
          <a:p>
            <a:pPr marL="0" lvl="0" indent="0" algn="l" rtl="0">
              <a:lnSpc>
                <a:spcPct val="100000"/>
              </a:lnSpc>
              <a:spcBef>
                <a:spcPts val="0"/>
              </a:spcBef>
              <a:spcAft>
                <a:spcPts val="0"/>
              </a:spcAft>
              <a:buSzPts val="1400"/>
              <a:buNone/>
            </a:pPr>
            <a:r>
              <a:rPr lang="en-US" dirty="0"/>
              <a:t>More decomposers means less air and eventually fish died</a:t>
            </a:r>
            <a:endParaRPr dirty="0"/>
          </a:p>
        </p:txBody>
      </p:sp>
      <p:sp>
        <p:nvSpPr>
          <p:cNvPr id="108" name="Google Shape;10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What questions do we still have? SLIDE IS ANIMATED – questions appear on click</a:t>
            </a:r>
          </a:p>
          <a:p>
            <a:pPr marL="0" lvl="0" indent="0" algn="l" rtl="0">
              <a:lnSpc>
                <a:spcPct val="100000"/>
              </a:lnSpc>
              <a:spcBef>
                <a:spcPts val="0"/>
              </a:spcBef>
              <a:spcAft>
                <a:spcPts val="0"/>
              </a:spcAft>
              <a:buSzPts val="1400"/>
              <a:buNone/>
            </a:pPr>
            <a:r>
              <a:rPr lang="en-US" dirty="0"/>
              <a:t>Main questions are – why did the algae bloom ALL OF A SUDDEN?</a:t>
            </a:r>
            <a:endParaRPr dirty="0"/>
          </a:p>
        </p:txBody>
      </p:sp>
      <p:sp>
        <p:nvSpPr>
          <p:cNvPr id="108" name="Google Shape;10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3768672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dirty="0">
                <a:solidFill>
                  <a:schemeClr val="dk1"/>
                </a:solidFill>
                <a:latin typeface="Calibri"/>
                <a:ea typeface="Calibri"/>
                <a:cs typeface="Calibri"/>
                <a:sym typeface="Calibri"/>
              </a:rPr>
              <a:t>Handout the new handout and have students do the Stop &amp; Think.</a:t>
            </a:r>
          </a:p>
          <a:p>
            <a:pPr marL="0" lvl="0" indent="0" algn="l" rtl="0">
              <a:lnSpc>
                <a:spcPct val="100000"/>
              </a:lnSpc>
              <a:spcBef>
                <a:spcPts val="0"/>
              </a:spcBef>
              <a:spcAft>
                <a:spcPts val="0"/>
              </a:spcAft>
              <a:buSzPts val="1400"/>
              <a:buNone/>
            </a:pPr>
            <a:r>
              <a:rPr lang="en-US" sz="1200" dirty="0">
                <a:solidFill>
                  <a:schemeClr val="dk1"/>
                </a:solidFill>
                <a:latin typeface="Calibri"/>
                <a:ea typeface="Calibri"/>
                <a:cs typeface="Calibri"/>
                <a:sym typeface="Calibri"/>
              </a:rPr>
              <a:t>No need to have a discussion here its just to get them thinking about algae as they will be seeing evidence about this over the next two days</a:t>
            </a:r>
            <a:endParaRPr dirty="0"/>
          </a:p>
        </p:txBody>
      </p:sp>
      <p:sp>
        <p:nvSpPr>
          <p:cNvPr id="99" name="Google Shape;9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b="1" dirty="0"/>
              <a:t>Instruction</a:t>
            </a:r>
            <a:endParaRPr dirty="0"/>
          </a:p>
          <a:p>
            <a:pPr marL="0" lvl="0" indent="0" algn="l" rtl="0">
              <a:lnSpc>
                <a:spcPct val="100000"/>
              </a:lnSpc>
              <a:spcBef>
                <a:spcPts val="0"/>
              </a:spcBef>
              <a:spcAft>
                <a:spcPts val="0"/>
              </a:spcAft>
              <a:buClr>
                <a:schemeClr val="dk1"/>
              </a:buClr>
              <a:buSzPts val="1400"/>
              <a:buFont typeface="Calibri"/>
              <a:buNone/>
            </a:pPr>
            <a:r>
              <a:rPr lang="en-US" dirty="0"/>
              <a:t>Explain that we need to update our models based on the evidence we studied and our discussion just now AND based on comments our peers gave us. So the students should spend pretty much rest of the period working on their MEME models and attending to comments– </a:t>
            </a:r>
          </a:p>
          <a:p>
            <a:pPr marL="228600" lvl="0" indent="-228600" algn="l" rtl="0">
              <a:lnSpc>
                <a:spcPct val="100000"/>
              </a:lnSpc>
              <a:spcBef>
                <a:spcPts val="0"/>
              </a:spcBef>
              <a:spcAft>
                <a:spcPts val="0"/>
              </a:spcAft>
              <a:buClr>
                <a:schemeClr val="dk1"/>
              </a:buClr>
              <a:buSzPts val="1400"/>
              <a:buFont typeface="+mj-lt"/>
              <a:buAutoNum type="arabicPeriod"/>
            </a:pPr>
            <a:r>
              <a:rPr lang="en-US" dirty="0"/>
              <a:t>fixing their models based on suggestions. </a:t>
            </a:r>
          </a:p>
          <a:p>
            <a:pPr marL="228600" lvl="0" indent="-228600" algn="l" rtl="0">
              <a:lnSpc>
                <a:spcPct val="100000"/>
              </a:lnSpc>
              <a:spcBef>
                <a:spcPts val="0"/>
              </a:spcBef>
              <a:spcAft>
                <a:spcPts val="0"/>
              </a:spcAft>
              <a:buClr>
                <a:schemeClr val="dk1"/>
              </a:buClr>
              <a:buSzPts val="1400"/>
              <a:buFont typeface="+mj-lt"/>
              <a:buAutoNum type="arabicPeriod"/>
            </a:pPr>
            <a:r>
              <a:rPr lang="en-US" dirty="0"/>
              <a:t>Fixing their models based on the discussion</a:t>
            </a:r>
          </a:p>
          <a:p>
            <a:pPr marL="228600" lvl="0" indent="-228600" algn="l" rtl="0">
              <a:lnSpc>
                <a:spcPct val="100000"/>
              </a:lnSpc>
              <a:spcBef>
                <a:spcPts val="0"/>
              </a:spcBef>
              <a:spcAft>
                <a:spcPts val="0"/>
              </a:spcAft>
              <a:buClr>
                <a:schemeClr val="dk1"/>
              </a:buClr>
              <a:buSzPts val="1400"/>
              <a:buFont typeface="+mj-lt"/>
              <a:buAutoNum type="arabicPeriod"/>
            </a:pPr>
            <a:r>
              <a:rPr lang="en-US" dirty="0"/>
              <a:t>Model also needs to meet the new and revised criteria!</a:t>
            </a:r>
            <a:endParaRPr dirty="0"/>
          </a:p>
          <a:p>
            <a:pPr marL="0" lvl="0" indent="0" algn="l" rtl="0">
              <a:lnSpc>
                <a:spcPct val="100000"/>
              </a:lnSpc>
              <a:spcBef>
                <a:spcPts val="0"/>
              </a:spcBef>
              <a:spcAft>
                <a:spcPts val="0"/>
              </a:spcAft>
              <a:buClr>
                <a:schemeClr val="dk1"/>
              </a:buClr>
              <a:buSzPts val="1400"/>
              <a:buFont typeface="Calibri"/>
              <a:buNone/>
            </a:pPr>
            <a:r>
              <a:rPr lang="en-US" b="1" dirty="0"/>
              <a:t>Materials</a:t>
            </a:r>
            <a:endParaRPr dirty="0"/>
          </a:p>
          <a:p>
            <a:pPr marL="0" lvl="0" indent="0" algn="l" rtl="0">
              <a:lnSpc>
                <a:spcPct val="100000"/>
              </a:lnSpc>
              <a:spcBef>
                <a:spcPts val="0"/>
              </a:spcBef>
              <a:spcAft>
                <a:spcPts val="0"/>
              </a:spcAft>
              <a:buClr>
                <a:schemeClr val="dk1"/>
              </a:buClr>
              <a:buSzPts val="1400"/>
              <a:buFont typeface="Calibri"/>
              <a:buNone/>
            </a:pPr>
            <a:r>
              <a:rPr lang="en-US" b="0" dirty="0"/>
              <a:t>Hand out computers. </a:t>
            </a:r>
            <a:endParaRPr dirty="0"/>
          </a:p>
        </p:txBody>
      </p:sp>
      <p:sp>
        <p:nvSpPr>
          <p:cNvPr id="118" name="Google Shape;11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6</a:t>
            </a:fld>
            <a:endParaRPr/>
          </a:p>
        </p:txBody>
      </p:sp>
    </p:spTree>
    <p:extLst>
      <p:ext uri="{BB962C8B-B14F-4D97-AF65-F5344CB8AC3E}">
        <p14:creationId xmlns:p14="http://schemas.microsoft.com/office/powerpoint/2010/main" val="2369140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dirty="0"/>
              <a:t>Tell students that we will look at a new simulation. The simulation will look similar to the ones we have already seen. There will still be the “pond” and the graphs, and they will still be able to change things to make things happen but in this simulation, they will work with different inputs or options to make different outputs or consequences  </a:t>
            </a:r>
            <a:endParaRPr dirty="0"/>
          </a:p>
          <a:p>
            <a:pPr marL="0" lvl="0" indent="0" algn="l" rtl="0">
              <a:lnSpc>
                <a:spcPct val="100000"/>
              </a:lnSpc>
              <a:spcBef>
                <a:spcPts val="0"/>
              </a:spcBef>
              <a:spcAft>
                <a:spcPts val="0"/>
              </a:spcAft>
              <a:buClr>
                <a:schemeClr val="dk1"/>
              </a:buClr>
              <a:buSzPts val="1400"/>
              <a:buFont typeface="Calibri"/>
              <a:buNone/>
            </a:pPr>
            <a:r>
              <a:rPr lang="en-US" dirty="0"/>
              <a:t>Remind students to think about important pieces of evidence that they might want to save to the resource library. Tell students: thank-does this part of the simulation support a piece of my model? Tell students that they also might learn new information that means they need to change the model. Remind them Of good conversation skills so that everybody has a chance to speak and be heard. If they are making a change to the model remind them that it needs to be clear, makes sense, and general effect with the class criteria. The model revisions also need to fit with the evidence, which means I need to be supported by evidence.</a:t>
            </a:r>
            <a:endParaRPr dirty="0"/>
          </a:p>
          <a:p>
            <a:pPr marL="0" lvl="0" indent="0" algn="l" rtl="0">
              <a:lnSpc>
                <a:spcPct val="100000"/>
              </a:lnSpc>
              <a:spcBef>
                <a:spcPts val="0"/>
              </a:spcBef>
              <a:spcAft>
                <a:spcPts val="0"/>
              </a:spcAft>
              <a:buClr>
                <a:schemeClr val="dk1"/>
              </a:buClr>
              <a:buSzPts val="1400"/>
              <a:buFont typeface="Calibri"/>
              <a:buNone/>
            </a:pPr>
            <a:r>
              <a:rPr lang="en-US" dirty="0"/>
              <a:t>Also remind students to answer the questions on their hand out as they are working. These are important because they help to direct them to pieces of information             </a:t>
            </a:r>
            <a:endParaRPr dirty="0"/>
          </a:p>
        </p:txBody>
      </p:sp>
      <p:sp>
        <p:nvSpPr>
          <p:cNvPr id="119" name="Google Shape;1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dirty="0"/>
              <a:t>Tell students that we will look at a new simulation. The simulation will look similar to the ones we have already seen. There will still be the “pond” and the graphs, and they will still be able to change things to make things happen but in this simulation, they will work with different inputs or options to make different outputs or consequences  </a:t>
            </a:r>
            <a:endParaRPr dirty="0"/>
          </a:p>
          <a:p>
            <a:pPr marL="0" lvl="0" indent="0" algn="l" rtl="0">
              <a:lnSpc>
                <a:spcPct val="100000"/>
              </a:lnSpc>
              <a:spcBef>
                <a:spcPts val="0"/>
              </a:spcBef>
              <a:spcAft>
                <a:spcPts val="0"/>
              </a:spcAft>
              <a:buClr>
                <a:schemeClr val="dk1"/>
              </a:buClr>
              <a:buSzPts val="1400"/>
              <a:buFont typeface="Calibri"/>
              <a:buNone/>
            </a:pPr>
            <a:r>
              <a:rPr lang="en-US" dirty="0"/>
              <a:t>Remind students to think about important pieces of evidence that they might want to save to the resource library. Tell students: thank-does this part of the simulation support a piece of my model? Tell students that they also might learn new information that means they need to change the model. Remind them Of good conversation skills so that everybody has a chance to speak and be heard. If they are making a change to the model remind them that it needs to be clear, makes sense, and general effect with the class criteria. The model revisions also need to fit with the evidence, which means I need to be supported by evidence.</a:t>
            </a:r>
            <a:endParaRPr dirty="0"/>
          </a:p>
          <a:p>
            <a:pPr marL="0" lvl="0" indent="0" algn="l" rtl="0">
              <a:lnSpc>
                <a:spcPct val="100000"/>
              </a:lnSpc>
              <a:spcBef>
                <a:spcPts val="0"/>
              </a:spcBef>
              <a:spcAft>
                <a:spcPts val="0"/>
              </a:spcAft>
              <a:buClr>
                <a:schemeClr val="dk1"/>
              </a:buClr>
              <a:buSzPts val="1400"/>
              <a:buFont typeface="Calibri"/>
              <a:buNone/>
            </a:pPr>
            <a:r>
              <a:rPr lang="en-US" dirty="0"/>
              <a:t>Also remind students to answer the questions on their hand out as they are working. These are important because they help to direct them to pieces of information             </a:t>
            </a:r>
            <a:endParaRPr dirty="0"/>
          </a:p>
        </p:txBody>
      </p:sp>
      <p:sp>
        <p:nvSpPr>
          <p:cNvPr id="119" name="Google Shape;1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8</a:t>
            </a:fld>
            <a:endParaRPr/>
          </a:p>
        </p:txBody>
      </p:sp>
    </p:spTree>
    <p:extLst>
      <p:ext uri="{BB962C8B-B14F-4D97-AF65-F5344CB8AC3E}">
        <p14:creationId xmlns:p14="http://schemas.microsoft.com/office/powerpoint/2010/main" val="820692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END OF DAY 1</a:t>
            </a:r>
            <a:endParaRPr/>
          </a:p>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Use this “Before You Go” as an exit ticket.</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Do not hold a class discussion at this point, and keep it brief at the end of class.</a:t>
            </a:r>
            <a:endParaRPr/>
          </a:p>
        </p:txBody>
      </p:sp>
      <p:sp>
        <p:nvSpPr>
          <p:cNvPr id="144" name="Google Shape;14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4" name="Google Shape;2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8021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7"/>
        <p:cNvGrpSpPr/>
        <p:nvPr/>
      </p:nvGrpSpPr>
      <p:grpSpPr>
        <a:xfrm>
          <a:off x="0" y="0"/>
          <a:ext cx="0" cy="0"/>
          <a:chOff x="0" y="0"/>
          <a:chExt cx="0" cy="0"/>
        </a:xfrm>
      </p:grpSpPr>
      <p:sp>
        <p:nvSpPr>
          <p:cNvPr id="28" name="Google Shape;28;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30" name="Google Shape;3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6bdc9461a3_0_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US"/>
              <a:t>1</a:t>
            </a:fld>
            <a:endParaRPr/>
          </a:p>
        </p:txBody>
      </p:sp>
      <p:sp>
        <p:nvSpPr>
          <p:cNvPr id="90" name="Google Shape;90;g6bdc9461a3_0_0"/>
          <p:cNvSpPr txBox="1"/>
          <p:nvPr/>
        </p:nvSpPr>
        <p:spPr>
          <a:xfrm>
            <a:off x="616450" y="308224"/>
            <a:ext cx="8356100" cy="6549775"/>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sng" strike="noStrike" cap="none" dirty="0">
                <a:solidFill>
                  <a:srgbClr val="000000"/>
                </a:solidFill>
                <a:latin typeface="Calibri"/>
                <a:ea typeface="Calibri"/>
                <a:cs typeface="Calibri"/>
                <a:sym typeface="Calibri"/>
              </a:rPr>
              <a:t>Lesson Overview</a:t>
            </a:r>
            <a:endParaRPr sz="24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AutoNum type="arabicPeriod"/>
            </a:pPr>
            <a:r>
              <a:rPr lang="en-US" sz="2300" dirty="0">
                <a:latin typeface="Calibri"/>
                <a:ea typeface="Calibri"/>
                <a:cs typeface="Calibri"/>
                <a:sym typeface="Calibri"/>
              </a:rPr>
              <a:t>At the beginning of class, the new class criteria should be up.</a:t>
            </a:r>
            <a:br>
              <a:rPr lang="en-US" sz="2300" dirty="0">
                <a:latin typeface="Calibri"/>
                <a:ea typeface="Calibri"/>
                <a:cs typeface="Calibri"/>
                <a:sym typeface="Calibri"/>
              </a:rPr>
            </a:br>
            <a:r>
              <a:rPr lang="en-US" sz="2300" dirty="0">
                <a:latin typeface="Calibri"/>
                <a:ea typeface="Calibri"/>
                <a:cs typeface="Calibri"/>
                <a:sym typeface="Calibri"/>
              </a:rPr>
              <a:t>	No need to discuss them just have them visible!</a:t>
            </a:r>
          </a:p>
          <a:p>
            <a:pPr marL="457200" lvl="0" indent="-381000">
              <a:buSzPts val="2400"/>
              <a:buFont typeface="Calibri"/>
              <a:buAutoNum type="arabicPeriod"/>
            </a:pPr>
            <a:r>
              <a:rPr lang="en-US" sz="2300" dirty="0">
                <a:latin typeface="Calibri"/>
                <a:ea typeface="Calibri"/>
                <a:cs typeface="Calibri"/>
                <a:sym typeface="Calibri"/>
              </a:rPr>
              <a:t>What we figured out and what we still don’t know (</a:t>
            </a:r>
            <a:r>
              <a:rPr lang="en-US" sz="2300" dirty="0">
                <a:solidFill>
                  <a:srgbClr val="C00000"/>
                </a:solidFill>
                <a:latin typeface="Calibri"/>
                <a:ea typeface="Calibri"/>
                <a:cs typeface="Calibri"/>
                <a:sym typeface="Calibri"/>
              </a:rPr>
              <a:t>10min</a:t>
            </a:r>
            <a:r>
              <a:rPr lang="en-US" sz="2300" dirty="0">
                <a:latin typeface="Calibri"/>
                <a:ea typeface="Calibri"/>
                <a:cs typeface="Calibri"/>
                <a:sym typeface="Calibri"/>
              </a:rPr>
              <a:t>)-- have a discussion about what we know to date and what we still need to find out. (this is similar to yesterday’s discussion)</a:t>
            </a:r>
          </a:p>
          <a:p>
            <a:pPr marL="457200" indent="-381000">
              <a:buSzPts val="2400"/>
              <a:buFont typeface="Calibri"/>
              <a:buAutoNum type="arabicPeriod"/>
            </a:pPr>
            <a:r>
              <a:rPr lang="en-US" sz="2300" dirty="0">
                <a:latin typeface="Calibri"/>
                <a:ea typeface="Calibri"/>
                <a:cs typeface="Calibri"/>
                <a:sym typeface="Calibri"/>
              </a:rPr>
              <a:t>Give out the new handout and do the Stop &amp; Think (</a:t>
            </a:r>
            <a:r>
              <a:rPr lang="en-US" sz="2300" dirty="0">
                <a:solidFill>
                  <a:srgbClr val="C00000"/>
                </a:solidFill>
                <a:latin typeface="Calibri"/>
                <a:ea typeface="Calibri"/>
                <a:cs typeface="Calibri"/>
                <a:sym typeface="Calibri"/>
              </a:rPr>
              <a:t>2min for writing</a:t>
            </a:r>
            <a:r>
              <a:rPr lang="en-US" sz="2300" dirty="0">
                <a:latin typeface="Calibri"/>
                <a:ea typeface="Calibri"/>
                <a:cs typeface="Calibri"/>
                <a:sym typeface="Calibri"/>
              </a:rPr>
              <a:t>). No need to discuss they will be seeing evidence about this over the next 2 days</a:t>
            </a:r>
          </a:p>
          <a:p>
            <a:pPr marL="457200" marR="0" lvl="0" indent="-381000" algn="l" rtl="0">
              <a:lnSpc>
                <a:spcPct val="100000"/>
              </a:lnSpc>
              <a:spcBef>
                <a:spcPts val="0"/>
              </a:spcBef>
              <a:spcAft>
                <a:spcPts val="0"/>
              </a:spcAft>
              <a:buClr>
                <a:srgbClr val="000000"/>
              </a:buClr>
              <a:buSzPts val="2400"/>
              <a:buFont typeface="Calibri"/>
              <a:buAutoNum type="arabicPeriod"/>
            </a:pPr>
            <a:r>
              <a:rPr lang="en-US" sz="2300" b="0" i="0" u="none" strike="noStrike" cap="none" dirty="0">
                <a:solidFill>
                  <a:srgbClr val="000000"/>
                </a:solidFill>
                <a:latin typeface="Calibri"/>
                <a:ea typeface="Calibri"/>
                <a:cs typeface="Calibri"/>
                <a:sym typeface="Calibri"/>
              </a:rPr>
              <a:t>MEME (</a:t>
            </a:r>
            <a:r>
              <a:rPr lang="en-US" sz="2300" b="0" i="0" u="none" strike="noStrike" cap="none" dirty="0">
                <a:solidFill>
                  <a:srgbClr val="C00000"/>
                </a:solidFill>
                <a:latin typeface="Calibri"/>
                <a:ea typeface="Calibri"/>
                <a:cs typeface="Calibri"/>
                <a:sym typeface="Calibri"/>
              </a:rPr>
              <a:t>15min</a:t>
            </a:r>
            <a:r>
              <a:rPr lang="en-US" sz="2300" b="0" i="0" u="none" strike="noStrike" cap="none" dirty="0">
                <a:solidFill>
                  <a:srgbClr val="000000"/>
                </a:solidFill>
                <a:latin typeface="Calibri"/>
                <a:ea typeface="Calibri"/>
                <a:cs typeface="Calibri"/>
                <a:sym typeface="Calibri"/>
              </a:rPr>
              <a:t>)-- have groups go on MEME and fix their models based on comments they received and the discussion. Please make sure to tell then NOT to delete comments.</a:t>
            </a:r>
          </a:p>
          <a:p>
            <a:pPr marL="457200" indent="-381000">
              <a:buSzPts val="2400"/>
              <a:buFont typeface="Calibri"/>
              <a:buAutoNum type="arabicPeriod"/>
            </a:pPr>
            <a:r>
              <a:rPr lang="en-US" sz="2300" dirty="0">
                <a:latin typeface="Calibri"/>
                <a:ea typeface="Calibri"/>
                <a:cs typeface="Calibri"/>
                <a:sym typeface="Calibri"/>
              </a:rPr>
              <a:t>MEME Simulations (</a:t>
            </a:r>
            <a:r>
              <a:rPr lang="en-US" sz="2300" dirty="0">
                <a:solidFill>
                  <a:srgbClr val="C00000"/>
                </a:solidFill>
                <a:latin typeface="Calibri"/>
                <a:ea typeface="Calibri"/>
                <a:cs typeface="Calibri"/>
                <a:sym typeface="Calibri"/>
              </a:rPr>
              <a:t>20min</a:t>
            </a:r>
            <a:r>
              <a:rPr lang="en-US" sz="2300" dirty="0">
                <a:latin typeface="Calibri"/>
                <a:ea typeface="Calibri"/>
                <a:cs typeface="Calibri"/>
                <a:sym typeface="Calibri"/>
              </a:rPr>
              <a:t>)-- have groups continue on MEME and work with the new simulation</a:t>
            </a:r>
          </a:p>
          <a:p>
            <a:pPr marL="457200" indent="-381000">
              <a:buSzPts val="2400"/>
              <a:buFont typeface="Calibri"/>
              <a:buAutoNum type="arabicPeriod"/>
            </a:pPr>
            <a:r>
              <a:rPr lang="en-US" sz="2300" dirty="0">
                <a:latin typeface="Calibri"/>
                <a:ea typeface="Calibri"/>
                <a:cs typeface="Calibri"/>
                <a:sym typeface="Calibri"/>
              </a:rPr>
              <a:t>Before you go (</a:t>
            </a:r>
            <a:r>
              <a:rPr lang="en-US" sz="2300" dirty="0">
                <a:solidFill>
                  <a:srgbClr val="C00000"/>
                </a:solidFill>
                <a:latin typeface="Calibri"/>
                <a:ea typeface="Calibri"/>
                <a:cs typeface="Calibri"/>
                <a:sym typeface="Calibri"/>
              </a:rPr>
              <a:t>3min</a:t>
            </a:r>
            <a:r>
              <a:rPr lang="en-US" sz="2300" dirty="0">
                <a:latin typeface="Calibri"/>
                <a:ea typeface="Calibri"/>
                <a:cs typeface="Calibri"/>
                <a:sym typeface="Calibri"/>
              </a:rPr>
              <a:t>)</a:t>
            </a:r>
          </a:p>
          <a:p>
            <a:pPr marL="457200" marR="0" lvl="0" indent="-381000" algn="l" rtl="0">
              <a:lnSpc>
                <a:spcPct val="100000"/>
              </a:lnSpc>
              <a:spcBef>
                <a:spcPts val="0"/>
              </a:spcBef>
              <a:spcAft>
                <a:spcPts val="0"/>
              </a:spcAft>
              <a:buClr>
                <a:srgbClr val="000000"/>
              </a:buClr>
              <a:buSzPts val="2400"/>
              <a:buFont typeface="Calibri"/>
              <a:buAutoNum type="arabicPeriod"/>
            </a:pPr>
            <a:endParaRPr sz="2300" b="0" i="0" u="none" strike="noStrike" cap="none" dirty="0">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US" sz="2300" b="0" i="0" u="none" strike="noStrike" cap="none" dirty="0">
                <a:solidFill>
                  <a:schemeClr val="accent1"/>
                </a:solidFill>
                <a:latin typeface="Calibri"/>
                <a:ea typeface="Calibri"/>
                <a:cs typeface="Calibri"/>
                <a:sym typeface="Calibri"/>
              </a:rPr>
              <a:t>Total time- 50 mins.</a:t>
            </a:r>
            <a:endParaRPr sz="2300" b="0" i="0" u="none" strike="noStrike" cap="none" dirty="0">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64274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6000"/>
              <a:buFont typeface="Calibri"/>
              <a:buNone/>
            </a:pPr>
            <a:r>
              <a:rPr lang="en-US" sz="6000" dirty="0"/>
              <a:t>LESSON 4 - DAY 1</a:t>
            </a:r>
            <a:endParaRPr dirty="0"/>
          </a:p>
        </p:txBody>
      </p:sp>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p:nvPr/>
        </p:nvSpPr>
        <p:spPr>
          <a:xfrm>
            <a:off x="1436287" y="272193"/>
            <a:ext cx="7480315"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3600" b="1" i="0" u="none" strike="noStrike" cap="none" dirty="0">
                <a:solidFill>
                  <a:schemeClr val="dk2"/>
                </a:solidFill>
                <a:latin typeface="Calibri"/>
                <a:ea typeface="Calibri"/>
                <a:cs typeface="Calibri"/>
                <a:sym typeface="Calibri"/>
              </a:rPr>
              <a:t>What have we figured out about how decomposers relate to the fish dying?</a:t>
            </a:r>
            <a:endParaRPr sz="3600" b="0" i="0" u="none" strike="noStrike" cap="none" dirty="0">
              <a:solidFill>
                <a:srgbClr val="FF0000"/>
              </a:solidFill>
              <a:latin typeface="Stardos Stencil"/>
              <a:ea typeface="Stardos Stencil"/>
              <a:cs typeface="Stardos Stencil"/>
              <a:sym typeface="Stardos Stencil"/>
            </a:endParaRPr>
          </a:p>
        </p:txBody>
      </p:sp>
      <p:sp>
        <p:nvSpPr>
          <p:cNvPr id="112" name="Google Shape;112;p4"/>
          <p:cNvSpPr txBox="1"/>
          <p:nvPr/>
        </p:nvSpPr>
        <p:spPr>
          <a:xfrm>
            <a:off x="196800" y="1616631"/>
            <a:ext cx="8227109" cy="473971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600"/>
              </a:spcBef>
              <a:spcAft>
                <a:spcPts val="600"/>
              </a:spcAft>
              <a:buClr>
                <a:schemeClr val="dk1"/>
              </a:buClr>
              <a:buSzPts val="3600"/>
              <a:buFont typeface="Arial"/>
              <a:buChar char="•"/>
            </a:pPr>
            <a:r>
              <a:rPr lang="en-US" sz="2800" b="0" i="0" u="none" strike="noStrike" cap="none" dirty="0">
                <a:solidFill>
                  <a:schemeClr val="dk1"/>
                </a:solidFill>
                <a:latin typeface="Calibri" panose="020F0502020204030204" pitchFamily="34" charset="0"/>
                <a:ea typeface="Calibri"/>
                <a:cs typeface="Calibri" panose="020F0502020204030204" pitchFamily="34" charset="0"/>
                <a:sym typeface="Calibri"/>
              </a:rPr>
              <a:t>Decomposers </a:t>
            </a:r>
            <a:r>
              <a:rPr lang="en-US" sz="2800" b="1" i="0" u="none" strike="noStrike" cap="none" dirty="0">
                <a:solidFill>
                  <a:schemeClr val="dk1"/>
                </a:solidFill>
                <a:latin typeface="Calibri" panose="020F0502020204030204" pitchFamily="34" charset="0"/>
                <a:ea typeface="Calibri"/>
                <a:cs typeface="Calibri" panose="020F0502020204030204" pitchFamily="34" charset="0"/>
                <a:sym typeface="Calibri"/>
              </a:rPr>
              <a:t>use up air </a:t>
            </a:r>
            <a:r>
              <a:rPr lang="en-US" sz="2800" b="0" i="0" u="none" strike="noStrike" cap="none" dirty="0">
                <a:solidFill>
                  <a:schemeClr val="dk1"/>
                </a:solidFill>
                <a:latin typeface="Calibri" panose="020F0502020204030204" pitchFamily="34" charset="0"/>
                <a:ea typeface="Calibri"/>
                <a:cs typeface="Calibri" panose="020F0502020204030204" pitchFamily="34" charset="0"/>
                <a:sym typeface="Calibri"/>
              </a:rPr>
              <a:t>when breaking down dead matter</a:t>
            </a:r>
          </a:p>
          <a:p>
            <a:pPr marL="457200" lvl="6" indent="-457200">
              <a:spcBef>
                <a:spcPts val="600"/>
              </a:spcBef>
              <a:spcAft>
                <a:spcPts val="600"/>
              </a:spcAft>
              <a:buClr>
                <a:schemeClr val="dk1"/>
              </a:buClr>
              <a:buSzPts val="3600"/>
              <a:buFont typeface="Arial"/>
              <a:buChar char="•"/>
            </a:pPr>
            <a:r>
              <a:rPr lang="en-US" sz="2800" b="0" i="0" u="none" strike="noStrike" cap="none" dirty="0">
                <a:solidFill>
                  <a:schemeClr val="dk1"/>
                </a:solidFill>
                <a:latin typeface="Calibri" panose="020F0502020204030204" pitchFamily="34" charset="0"/>
                <a:ea typeface="Calibri"/>
                <a:cs typeface="Calibri" panose="020F0502020204030204" pitchFamily="34" charset="0"/>
                <a:sym typeface="Calibri"/>
              </a:rPr>
              <a:t>Decomposers get </a:t>
            </a:r>
            <a:r>
              <a:rPr lang="en-US" sz="2800" b="1" i="0" u="none" strike="noStrike" cap="none" dirty="0">
                <a:solidFill>
                  <a:schemeClr val="dk1"/>
                </a:solidFill>
                <a:latin typeface="Calibri" panose="020F0502020204030204" pitchFamily="34" charset="0"/>
                <a:ea typeface="Calibri"/>
                <a:cs typeface="Calibri" panose="020F0502020204030204" pitchFamily="34" charset="0"/>
                <a:sym typeface="Calibri"/>
              </a:rPr>
              <a:t>energy</a:t>
            </a:r>
            <a:r>
              <a:rPr lang="en-US" sz="2800" b="0" i="0" u="none" strike="noStrike" cap="none" dirty="0">
                <a:solidFill>
                  <a:schemeClr val="dk1"/>
                </a:solidFill>
                <a:latin typeface="Calibri" panose="020F0502020204030204" pitchFamily="34" charset="0"/>
                <a:ea typeface="Calibri"/>
                <a:cs typeface="Calibri" panose="020F0502020204030204" pitchFamily="34" charset="0"/>
                <a:sym typeface="Calibri"/>
              </a:rPr>
              <a:t> from breaking                     down dead matter</a:t>
            </a:r>
          </a:p>
          <a:p>
            <a:pPr marL="457200" marR="0" lvl="0" indent="-457200" algn="l" rtl="0">
              <a:lnSpc>
                <a:spcPct val="100000"/>
              </a:lnSpc>
              <a:spcBef>
                <a:spcPts val="600"/>
              </a:spcBef>
              <a:spcAft>
                <a:spcPts val="600"/>
              </a:spcAft>
              <a:buClr>
                <a:schemeClr val="dk1"/>
              </a:buClr>
              <a:buSzPts val="3600"/>
              <a:buFont typeface="Arial"/>
              <a:buChar char="•"/>
            </a:pPr>
            <a:r>
              <a:rPr lang="en-US" sz="2800" dirty="0">
                <a:solidFill>
                  <a:schemeClr val="dk1"/>
                </a:solidFill>
                <a:latin typeface="Calibri" panose="020F0502020204030204" pitchFamily="34" charset="0"/>
                <a:cs typeface="Calibri" panose="020F0502020204030204" pitchFamily="34" charset="0"/>
                <a:sym typeface="Calibri"/>
              </a:rPr>
              <a:t>After the </a:t>
            </a:r>
            <a:r>
              <a:rPr lang="en-US" sz="2800" b="1" dirty="0">
                <a:solidFill>
                  <a:schemeClr val="dk1"/>
                </a:solidFill>
                <a:latin typeface="Calibri" panose="020F0502020204030204" pitchFamily="34" charset="0"/>
                <a:cs typeface="Calibri" panose="020F0502020204030204" pitchFamily="34" charset="0"/>
                <a:sym typeface="Calibri"/>
              </a:rPr>
              <a:t>algae bloomed </a:t>
            </a:r>
            <a:r>
              <a:rPr lang="en-US" sz="2800" dirty="0">
                <a:solidFill>
                  <a:schemeClr val="dk1"/>
                </a:solidFill>
                <a:latin typeface="Calibri" panose="020F0502020204030204" pitchFamily="34" charset="0"/>
                <a:cs typeface="Calibri" panose="020F0502020204030204" pitchFamily="34" charset="0"/>
                <a:sym typeface="Calibri"/>
              </a:rPr>
              <a:t>there was a lot of dead matter all of a sudden</a:t>
            </a:r>
            <a:endParaRPr sz="2800" b="0" i="0" u="none" strike="noStrike" cap="none" dirty="0">
              <a:solidFill>
                <a:srgbClr val="000000"/>
              </a:solidFill>
              <a:latin typeface="Calibri" panose="020F0502020204030204" pitchFamily="34" charset="0"/>
              <a:cs typeface="Calibri" panose="020F0502020204030204" pitchFamily="34" charset="0"/>
              <a:sym typeface="Arial"/>
            </a:endParaRPr>
          </a:p>
          <a:p>
            <a:pPr marL="457200" marR="0" lvl="0" indent="-457200" algn="l" rtl="0">
              <a:lnSpc>
                <a:spcPct val="100000"/>
              </a:lnSpc>
              <a:spcBef>
                <a:spcPts val="600"/>
              </a:spcBef>
              <a:spcAft>
                <a:spcPts val="600"/>
              </a:spcAft>
              <a:buClr>
                <a:schemeClr val="dk1"/>
              </a:buClr>
              <a:buSzPts val="3600"/>
              <a:buFont typeface="Arial"/>
              <a:buChar char="•"/>
            </a:pPr>
            <a:r>
              <a:rPr lang="en-US" sz="2800" b="0" i="0" u="none" strike="noStrike" cap="none" dirty="0">
                <a:solidFill>
                  <a:schemeClr val="dk1"/>
                </a:solidFill>
                <a:latin typeface="Calibri" panose="020F0502020204030204" pitchFamily="34" charset="0"/>
                <a:ea typeface="Calibri"/>
                <a:cs typeface="Calibri" panose="020F0502020204030204" pitchFamily="34" charset="0"/>
                <a:sym typeface="Calibri"/>
              </a:rPr>
              <a:t>This allowed decomposers to </a:t>
            </a:r>
            <a:r>
              <a:rPr lang="en-US" sz="2800" b="1" i="0" u="none" strike="noStrike" cap="none" dirty="0">
                <a:solidFill>
                  <a:schemeClr val="dk1"/>
                </a:solidFill>
                <a:latin typeface="Calibri" panose="020F0502020204030204" pitchFamily="34" charset="0"/>
                <a:ea typeface="Calibri"/>
                <a:cs typeface="Calibri" panose="020F0502020204030204" pitchFamily="34" charset="0"/>
                <a:sym typeface="Calibri"/>
              </a:rPr>
              <a:t>grow and multiply </a:t>
            </a:r>
            <a:r>
              <a:rPr lang="en-US" sz="2800" b="0" i="0" u="none" strike="noStrike" cap="none" dirty="0">
                <a:solidFill>
                  <a:schemeClr val="dk1"/>
                </a:solidFill>
                <a:latin typeface="Calibri" panose="020F0502020204030204" pitchFamily="34" charset="0"/>
                <a:ea typeface="Calibri"/>
                <a:cs typeface="Calibri" panose="020F0502020204030204" pitchFamily="34" charset="0"/>
                <a:sym typeface="Calibri"/>
              </a:rPr>
              <a:t>and they used more air</a:t>
            </a:r>
          </a:p>
          <a:p>
            <a:pPr marL="457200" marR="0" lvl="0" indent="-457200" algn="l" rtl="0">
              <a:lnSpc>
                <a:spcPct val="100000"/>
              </a:lnSpc>
              <a:spcBef>
                <a:spcPts val="600"/>
              </a:spcBef>
              <a:spcAft>
                <a:spcPts val="600"/>
              </a:spcAft>
              <a:buClr>
                <a:schemeClr val="dk1"/>
              </a:buClr>
              <a:buSzPts val="3600"/>
              <a:buFont typeface="Arial"/>
              <a:buChar char="•"/>
            </a:pPr>
            <a:r>
              <a:rPr lang="en-US" sz="2800" dirty="0">
                <a:solidFill>
                  <a:schemeClr val="dk1"/>
                </a:solidFill>
                <a:latin typeface="Calibri" panose="020F0502020204030204" pitchFamily="34" charset="0"/>
                <a:cs typeface="Calibri" panose="020F0502020204030204" pitchFamily="34" charset="0"/>
                <a:sym typeface="Calibri"/>
              </a:rPr>
              <a:t>Eventually there was no air for the fish</a:t>
            </a:r>
            <a:endParaRPr sz="28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113" name="Google Shape;113;p4"/>
          <p:cNvSpPr txBox="1">
            <a:spLocks noGrp="1"/>
          </p:cNvSpPr>
          <p:nvPr>
            <p:ph type="sldNum" idx="12"/>
          </p:nvPr>
        </p:nvSpPr>
        <p:spPr>
          <a:xfrm>
            <a:off x="8309610" y="6356350"/>
            <a:ext cx="37719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a:t>
            </a:fld>
            <a:endParaRPr dirty="0"/>
          </a:p>
        </p:txBody>
      </p:sp>
      <p:pic>
        <p:nvPicPr>
          <p:cNvPr id="9" name="Google Shape;110;p4">
            <a:extLst>
              <a:ext uri="{FF2B5EF4-FFF2-40B4-BE49-F238E27FC236}">
                <a16:creationId xmlns:a16="http://schemas.microsoft.com/office/drawing/2014/main" id="{FEE541DD-B474-0249-8A94-3F828697D064}"/>
              </a:ext>
            </a:extLst>
          </p:cNvPr>
          <p:cNvPicPr preferRelativeResize="0"/>
          <p:nvPr/>
        </p:nvPicPr>
        <p:blipFill rotWithShape="1">
          <a:blip r:embed="rId3">
            <a:alphaModFix/>
          </a:blip>
          <a:srcRect/>
          <a:stretch/>
        </p:blipFill>
        <p:spPr>
          <a:xfrm>
            <a:off x="6990588" y="2267432"/>
            <a:ext cx="1319021" cy="1298728"/>
          </a:xfrm>
          <a:prstGeom prst="rect">
            <a:avLst/>
          </a:prstGeom>
          <a:noFill/>
          <a:ln>
            <a:noFill/>
          </a:ln>
        </p:spPr>
      </p:pic>
      <p:pic>
        <p:nvPicPr>
          <p:cNvPr id="3" name="Picture 2" descr="A picture containing text, toy, doll&#10;&#10;Description automatically generated">
            <a:extLst>
              <a:ext uri="{FF2B5EF4-FFF2-40B4-BE49-F238E27FC236}">
                <a16:creationId xmlns:a16="http://schemas.microsoft.com/office/drawing/2014/main" id="{00718540-F525-0042-BA23-ADBD3886C758}"/>
              </a:ext>
            </a:extLst>
          </p:cNvPr>
          <p:cNvPicPr>
            <a:picLocks noChangeAspect="1"/>
          </p:cNvPicPr>
          <p:nvPr/>
        </p:nvPicPr>
        <p:blipFill>
          <a:blip r:embed="rId4"/>
          <a:stretch>
            <a:fillRect/>
          </a:stretch>
        </p:blipFill>
        <p:spPr>
          <a:xfrm>
            <a:off x="-1" y="-1"/>
            <a:ext cx="1200287" cy="12002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blinds(horizontal)">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4"/>
          <p:cNvSpPr txBox="1"/>
          <p:nvPr/>
        </p:nvSpPr>
        <p:spPr>
          <a:xfrm>
            <a:off x="534124" y="1906182"/>
            <a:ext cx="8075752" cy="175428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3600"/>
              <a:buFont typeface="Arial"/>
              <a:buChar char="•"/>
            </a:pPr>
            <a:r>
              <a:rPr lang="en-US" sz="3600" b="0" i="0" u="none" strike="noStrike" cap="none" dirty="0">
                <a:solidFill>
                  <a:schemeClr val="dk1"/>
                </a:solidFill>
                <a:latin typeface="Calibri"/>
                <a:ea typeface="Calibri"/>
                <a:cs typeface="Calibri"/>
                <a:sym typeface="Calibri"/>
              </a:rPr>
              <a:t>Why was there so much algae all of a sudden?</a:t>
            </a:r>
          </a:p>
          <a:p>
            <a:pPr marL="457200" marR="0" lvl="0" indent="-457200" algn="l" rtl="0">
              <a:lnSpc>
                <a:spcPct val="100000"/>
              </a:lnSpc>
              <a:spcBef>
                <a:spcPts val="0"/>
              </a:spcBef>
              <a:spcAft>
                <a:spcPts val="0"/>
              </a:spcAft>
              <a:buClr>
                <a:schemeClr val="dk1"/>
              </a:buClr>
              <a:buSzPts val="3600"/>
              <a:buFont typeface="Arial"/>
              <a:buChar char="•"/>
            </a:pPr>
            <a:r>
              <a:rPr lang="en-US" sz="3600" dirty="0">
                <a:solidFill>
                  <a:schemeClr val="dk1"/>
                </a:solidFill>
                <a:latin typeface="Calibri"/>
                <a:cs typeface="Calibri"/>
                <a:sym typeface="Calibri"/>
              </a:rPr>
              <a:t>What caused this algal bloom?</a:t>
            </a:r>
            <a:endParaRPr sz="1400" b="0" i="0" u="none" strike="noStrike" cap="none" dirty="0">
              <a:solidFill>
                <a:srgbClr val="000000"/>
              </a:solidFill>
              <a:latin typeface="Arial"/>
              <a:ea typeface="Arial"/>
              <a:cs typeface="Arial"/>
              <a:sym typeface="Arial"/>
            </a:endParaRPr>
          </a:p>
        </p:txBody>
      </p:sp>
      <p:sp>
        <p:nvSpPr>
          <p:cNvPr id="113" name="Google Shape;113;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4</a:t>
            </a:fld>
            <a:endParaRPr/>
          </a:p>
        </p:txBody>
      </p:sp>
      <p:pic>
        <p:nvPicPr>
          <p:cNvPr id="114" name="Google Shape;114;p4" descr="A picture containing room  Description automatically generated"/>
          <p:cNvPicPr preferRelativeResize="0"/>
          <p:nvPr/>
        </p:nvPicPr>
        <p:blipFill rotWithShape="1">
          <a:blip r:embed="rId3">
            <a:alphaModFix/>
          </a:blip>
          <a:srcRect/>
          <a:stretch/>
        </p:blipFill>
        <p:spPr>
          <a:xfrm>
            <a:off x="3279987" y="4147072"/>
            <a:ext cx="2584026" cy="1547608"/>
          </a:xfrm>
          <a:prstGeom prst="rect">
            <a:avLst/>
          </a:prstGeom>
          <a:noFill/>
          <a:ln>
            <a:noFill/>
          </a:ln>
        </p:spPr>
      </p:pic>
      <p:sp>
        <p:nvSpPr>
          <p:cNvPr id="115" name="Google Shape;115;p4"/>
          <p:cNvSpPr txBox="1"/>
          <p:nvPr/>
        </p:nvSpPr>
        <p:spPr>
          <a:xfrm>
            <a:off x="1959896" y="216330"/>
            <a:ext cx="6269704" cy="144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chemeClr val="dk2"/>
                </a:solidFill>
                <a:latin typeface="Calibri"/>
                <a:ea typeface="Calibri"/>
                <a:cs typeface="Calibri"/>
                <a:sym typeface="Calibri"/>
              </a:rPr>
              <a:t>What questions do we still have?</a:t>
            </a:r>
            <a:endParaRPr sz="4400" b="0" i="0" u="none" strike="noStrike" cap="none" dirty="0">
              <a:solidFill>
                <a:srgbClr val="FF0000"/>
              </a:solidFill>
              <a:latin typeface="Stardos Stencil"/>
              <a:ea typeface="Stardos Stencil"/>
              <a:cs typeface="Stardos Stencil"/>
              <a:sym typeface="Stardos Stencil"/>
            </a:endParaRPr>
          </a:p>
        </p:txBody>
      </p:sp>
      <p:pic>
        <p:nvPicPr>
          <p:cNvPr id="9" name="Picture 8" descr="A picture containing text, toy, doll&#10;&#10;Description automatically generated">
            <a:extLst>
              <a:ext uri="{FF2B5EF4-FFF2-40B4-BE49-F238E27FC236}">
                <a16:creationId xmlns:a16="http://schemas.microsoft.com/office/drawing/2014/main" id="{D66FA0C8-1B42-0942-84FB-555C7633BDC4}"/>
              </a:ext>
            </a:extLst>
          </p:cNvPr>
          <p:cNvPicPr>
            <a:picLocks noChangeAspect="1"/>
          </p:cNvPicPr>
          <p:nvPr/>
        </p:nvPicPr>
        <p:blipFill>
          <a:blip r:embed="rId4"/>
          <a:stretch>
            <a:fillRect/>
          </a:stretch>
        </p:blipFill>
        <p:spPr>
          <a:xfrm>
            <a:off x="-1" y="-1"/>
            <a:ext cx="1200287" cy="1200287"/>
          </a:xfrm>
          <a:prstGeom prst="rect">
            <a:avLst/>
          </a:prstGeom>
        </p:spPr>
      </p:pic>
    </p:spTree>
    <p:extLst>
      <p:ext uri="{BB962C8B-B14F-4D97-AF65-F5344CB8AC3E}">
        <p14:creationId xmlns:p14="http://schemas.microsoft.com/office/powerpoint/2010/main" val="101897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blinds(horizontal)">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940690" y="74773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800000"/>
              </a:buClr>
              <a:buSzPts val="4000"/>
              <a:buFont typeface="Calibri"/>
              <a:buNone/>
            </a:pPr>
            <a:r>
              <a:rPr lang="en-US" sz="4000" b="1">
                <a:solidFill>
                  <a:srgbClr val="800000"/>
                </a:solidFill>
              </a:rPr>
              <a:t>STOP &amp; THINK!</a:t>
            </a:r>
            <a:endParaRPr/>
          </a:p>
        </p:txBody>
      </p:sp>
      <p:sp>
        <p:nvSpPr>
          <p:cNvPr id="102" name="Google Shape;102;p3"/>
          <p:cNvSpPr txBox="1">
            <a:spLocks noGrp="1"/>
          </p:cNvSpPr>
          <p:nvPr>
            <p:ph type="body" idx="1"/>
          </p:nvPr>
        </p:nvSpPr>
        <p:spPr>
          <a:xfrm>
            <a:off x="3968873" y="1876631"/>
            <a:ext cx="4717927"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600"/>
              <a:buNone/>
            </a:pPr>
            <a:r>
              <a:rPr lang="en-US" sz="3600"/>
              <a:t>Think about all the different kinds of things that might be affecting algae.</a:t>
            </a:r>
            <a:endParaRPr/>
          </a:p>
          <a:p>
            <a:pPr marL="0" lvl="0" indent="0" algn="l" rtl="0">
              <a:lnSpc>
                <a:spcPct val="100000"/>
              </a:lnSpc>
              <a:spcBef>
                <a:spcPts val="720"/>
              </a:spcBef>
              <a:spcAft>
                <a:spcPts val="0"/>
              </a:spcAft>
              <a:buClr>
                <a:schemeClr val="dk1"/>
              </a:buClr>
              <a:buSzPts val="3600"/>
              <a:buNone/>
            </a:pPr>
            <a:r>
              <a:rPr lang="en-US" sz="3600"/>
              <a:t>What do you think might be causing the algae to grow so much?</a:t>
            </a:r>
            <a:endParaRPr/>
          </a:p>
        </p:txBody>
      </p:sp>
      <p:sp>
        <p:nvSpPr>
          <p:cNvPr id="103" name="Google Shape;103;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5</a:t>
            </a:fld>
            <a:endParaRPr/>
          </a:p>
        </p:txBody>
      </p:sp>
      <p:sp>
        <p:nvSpPr>
          <p:cNvPr id="104" name="Google Shape;104;p3"/>
          <p:cNvSpPr/>
          <p:nvPr/>
        </p:nvSpPr>
        <p:spPr>
          <a:xfrm>
            <a:off x="228600" y="747730"/>
            <a:ext cx="3298371" cy="5411994"/>
          </a:xfrm>
          <a:prstGeom prst="roundRect">
            <a:avLst>
              <a:gd name="adj" fmla="val 1666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Grab </a:t>
            </a:r>
            <a:r>
              <a:rPr lang="en-US" sz="2800" b="1" i="0" u="sng" strike="noStrike" cap="none">
                <a:solidFill>
                  <a:schemeClr val="lt1"/>
                </a:solidFill>
                <a:latin typeface="Calibri"/>
                <a:ea typeface="Calibri"/>
                <a:cs typeface="Calibri"/>
                <a:sym typeface="Calibri"/>
              </a:rPr>
              <a:t>handout 1</a:t>
            </a:r>
            <a:r>
              <a:rPr lang="en-US" sz="2800" b="0" i="0" u="none" strike="noStrike" cap="none">
                <a:solidFill>
                  <a:schemeClr val="lt1"/>
                </a:solidFill>
                <a:latin typeface="Calibri"/>
                <a:ea typeface="Calibri"/>
                <a:cs typeface="Calibri"/>
                <a:sym typeface="Calibri"/>
              </a:rPr>
              <a:t> and put your name and information on the top of the first page.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Noto Sans Symbols"/>
              <a:buNone/>
            </a:pPr>
            <a:endParaRPr sz="28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Complete the </a:t>
            </a:r>
            <a:r>
              <a:rPr lang="en-US" sz="2800" b="1" i="0" u="sng" strike="noStrike" cap="none">
                <a:solidFill>
                  <a:schemeClr val="lt1"/>
                </a:solidFill>
                <a:latin typeface="Calibri"/>
                <a:ea typeface="Calibri"/>
                <a:cs typeface="Calibri"/>
                <a:sym typeface="Calibri"/>
              </a:rPr>
              <a:t>STOP &amp; THINK! </a:t>
            </a:r>
            <a:r>
              <a:rPr lang="en-US" sz="2800" b="0" i="0" u="none" strike="noStrike" cap="none">
                <a:solidFill>
                  <a:schemeClr val="lt1"/>
                </a:solidFill>
                <a:latin typeface="Calibri"/>
                <a:ea typeface="Calibri"/>
                <a:cs typeface="Calibri"/>
                <a:sym typeface="Calibri"/>
              </a:rPr>
              <a:t>question on the first page</a:t>
            </a:r>
            <a:r>
              <a:rPr lang="en-US" sz="3600" b="0"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p:nvPr/>
        </p:nvSpPr>
        <p:spPr>
          <a:xfrm>
            <a:off x="2371264" y="431706"/>
            <a:ext cx="5273775" cy="577125"/>
          </a:xfrm>
          <a:prstGeom prst="rect">
            <a:avLst/>
          </a:prstGeom>
          <a:noFill/>
          <a:ln>
            <a:noFill/>
          </a:ln>
        </p:spPr>
        <p:txBody>
          <a:bodyPr spcFirstLastPara="1" wrap="square" lIns="68569" tIns="34275" rIns="68569" bIns="34275" anchor="t" anchorCtr="0">
            <a:noAutofit/>
          </a:bodyPr>
          <a:lstStyle/>
          <a:p>
            <a:pPr>
              <a:buSzPts val="4400"/>
            </a:pPr>
            <a:r>
              <a:rPr lang="en-US" sz="3600" b="1" dirty="0">
                <a:solidFill>
                  <a:schemeClr val="dk2"/>
                </a:solidFill>
                <a:latin typeface="Calibri"/>
                <a:ea typeface="Calibri"/>
                <a:cs typeface="Calibri"/>
                <a:sym typeface="Calibri"/>
              </a:rPr>
              <a:t>MEME: Update Model</a:t>
            </a:r>
            <a:endParaRPr sz="3600" dirty="0">
              <a:solidFill>
                <a:srgbClr val="FF0000"/>
              </a:solidFill>
              <a:latin typeface="Stardos Stencil"/>
              <a:ea typeface="Stardos Stencil"/>
              <a:cs typeface="Stardos Stencil"/>
              <a:sym typeface="Stardos Stencil"/>
            </a:endParaRPr>
          </a:p>
        </p:txBody>
      </p:sp>
      <p:sp>
        <p:nvSpPr>
          <p:cNvPr id="121" name="Google Shape;121;p4"/>
          <p:cNvSpPr txBox="1"/>
          <p:nvPr/>
        </p:nvSpPr>
        <p:spPr>
          <a:xfrm>
            <a:off x="292958" y="1472235"/>
            <a:ext cx="8558083" cy="2942018"/>
          </a:xfrm>
          <a:prstGeom prst="rect">
            <a:avLst/>
          </a:prstGeom>
          <a:noFill/>
          <a:ln>
            <a:noFill/>
          </a:ln>
        </p:spPr>
        <p:txBody>
          <a:bodyPr spcFirstLastPara="1" wrap="square" lIns="68569" tIns="34275" rIns="68569" bIns="34275" anchor="t" anchorCtr="0">
            <a:noAutofit/>
          </a:bodyPr>
          <a:lstStyle/>
          <a:p>
            <a:pPr marL="457200" indent="-457200">
              <a:spcBef>
                <a:spcPts val="1300"/>
              </a:spcBef>
              <a:spcAft>
                <a:spcPts val="1300"/>
              </a:spcAft>
              <a:buSzPts val="3600"/>
              <a:buFont typeface="Arial" panose="020B0604020202020204" pitchFamily="34" charset="0"/>
              <a:buChar char="•"/>
            </a:pPr>
            <a:r>
              <a:rPr lang="en-US" sz="2800" dirty="0"/>
              <a:t>Revise your model based on the comments you received from other groups. Do NOT delete comments!</a:t>
            </a:r>
          </a:p>
          <a:p>
            <a:pPr marL="342900" indent="-342900">
              <a:spcBef>
                <a:spcPts val="1300"/>
              </a:spcBef>
              <a:spcAft>
                <a:spcPts val="1300"/>
              </a:spcAft>
              <a:buSzPts val="3600"/>
              <a:buFont typeface="Arial" panose="020B0604020202020204" pitchFamily="34" charset="0"/>
              <a:buChar char="•"/>
            </a:pPr>
            <a:r>
              <a:rPr lang="en-US" sz="2800" dirty="0"/>
              <a:t>Revise it based on what we figured out</a:t>
            </a:r>
          </a:p>
          <a:p>
            <a:pPr marL="342900" indent="-342900">
              <a:spcBef>
                <a:spcPts val="1300"/>
              </a:spcBef>
              <a:spcAft>
                <a:spcPts val="1300"/>
              </a:spcAft>
              <a:buSzPts val="3600"/>
              <a:buFont typeface="Arial" panose="020B0604020202020204" pitchFamily="34" charset="0"/>
              <a:buChar char="•"/>
            </a:pPr>
            <a:r>
              <a:rPr lang="en-US" sz="2800" dirty="0"/>
              <a:t>Make sure your model meets the </a:t>
            </a:r>
            <a:r>
              <a:rPr lang="en-US" sz="2800" b="1" dirty="0">
                <a:solidFill>
                  <a:srgbClr val="C00000"/>
                </a:solidFill>
              </a:rPr>
              <a:t>new</a:t>
            </a:r>
            <a:r>
              <a:rPr lang="en-US" sz="2800" dirty="0"/>
              <a:t> class criteria. </a:t>
            </a:r>
            <a:endParaRPr sz="2800" dirty="0"/>
          </a:p>
          <a:p>
            <a:pPr>
              <a:buSzPts val="3600"/>
            </a:pPr>
            <a:endParaRPr sz="2700" dirty="0"/>
          </a:p>
          <a:p>
            <a:pPr>
              <a:buSzPts val="3600"/>
            </a:pPr>
            <a:endParaRPr sz="2700" dirty="0"/>
          </a:p>
        </p:txBody>
      </p:sp>
      <p:sp>
        <p:nvSpPr>
          <p:cNvPr id="122" name="Google Shape;122;p4"/>
          <p:cNvSpPr txBox="1">
            <a:spLocks noGrp="1"/>
          </p:cNvSpPr>
          <p:nvPr>
            <p:ph type="sldNum" idx="12"/>
          </p:nvPr>
        </p:nvSpPr>
        <p:spPr>
          <a:xfrm>
            <a:off x="7418070" y="6448103"/>
            <a:ext cx="1600200" cy="273825"/>
          </a:xfrm>
          <a:prstGeom prst="rect">
            <a:avLst/>
          </a:prstGeom>
          <a:noFill/>
          <a:ln>
            <a:noFill/>
          </a:ln>
        </p:spPr>
        <p:txBody>
          <a:bodyPr spcFirstLastPara="1" wrap="square" lIns="68569" tIns="34275" rIns="68569" bIns="34275" anchor="ctr" anchorCtr="0">
            <a:noAutofit/>
          </a:bodyPr>
          <a:lstStyle/>
          <a:p>
            <a:pPr>
              <a:buSzPts val="1200"/>
            </a:pPr>
            <a:fld id="{00000000-1234-1234-1234-123412341234}" type="slidenum">
              <a:rPr lang="en-US"/>
              <a:pPr>
                <a:buSzPts val="1200"/>
              </a:pPr>
              <a:t>6</a:t>
            </a:fld>
            <a:endParaRPr dirty="0"/>
          </a:p>
        </p:txBody>
      </p:sp>
      <p:pic>
        <p:nvPicPr>
          <p:cNvPr id="123" name="Google Shape;123;p4"/>
          <p:cNvPicPr preferRelativeResize="0"/>
          <p:nvPr/>
        </p:nvPicPr>
        <p:blipFill rotWithShape="1">
          <a:blip r:embed="rId3">
            <a:alphaModFix/>
          </a:blip>
          <a:srcRect/>
          <a:stretch/>
        </p:blipFill>
        <p:spPr>
          <a:xfrm>
            <a:off x="434981" y="264892"/>
            <a:ext cx="1256016" cy="743939"/>
          </a:xfrm>
          <a:prstGeom prst="rect">
            <a:avLst/>
          </a:prstGeom>
          <a:noFill/>
          <a:ln w="57150" cap="flat" cmpd="sng">
            <a:solidFill>
              <a:srgbClr val="B2A0C7"/>
            </a:solidFill>
            <a:prstDash val="solid"/>
            <a:round/>
            <a:headEnd type="none" w="sm" len="sm"/>
            <a:tailEnd type="none" w="sm" len="sm"/>
          </a:ln>
        </p:spPr>
      </p:pic>
      <p:grpSp>
        <p:nvGrpSpPr>
          <p:cNvPr id="7" name="Group 6">
            <a:extLst>
              <a:ext uri="{FF2B5EF4-FFF2-40B4-BE49-F238E27FC236}">
                <a16:creationId xmlns:a16="http://schemas.microsoft.com/office/drawing/2014/main" id="{E47D891F-4DAF-6947-AACC-3502FF3D8A31}"/>
              </a:ext>
            </a:extLst>
          </p:cNvPr>
          <p:cNvGrpSpPr/>
          <p:nvPr/>
        </p:nvGrpSpPr>
        <p:grpSpPr>
          <a:xfrm>
            <a:off x="3066979" y="4584236"/>
            <a:ext cx="5425511" cy="1863867"/>
            <a:chOff x="2053824" y="3529998"/>
            <a:chExt cx="7699776" cy="2645162"/>
          </a:xfrm>
        </p:grpSpPr>
        <p:sp>
          <p:nvSpPr>
            <p:cNvPr id="8" name="Google Shape;267;p14">
              <a:extLst>
                <a:ext uri="{FF2B5EF4-FFF2-40B4-BE49-F238E27FC236}">
                  <a16:creationId xmlns:a16="http://schemas.microsoft.com/office/drawing/2014/main" id="{6502580E-1F30-264F-A360-471444DC44BA}"/>
                </a:ext>
              </a:extLst>
            </p:cNvPr>
            <p:cNvSpPr/>
            <p:nvPr/>
          </p:nvSpPr>
          <p:spPr>
            <a:xfrm>
              <a:off x="7086600" y="4660900"/>
              <a:ext cx="2667000" cy="825600"/>
            </a:xfrm>
            <a:prstGeom prst="rect">
              <a:avLst/>
            </a:prstGeom>
            <a:solidFill>
              <a:srgbClr val="B6DDE7"/>
            </a:solidFill>
            <a:ln w="9525" cap="flat" cmpd="sng">
              <a:solidFill>
                <a:schemeClr val="accent1"/>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68569" tIns="34275" rIns="68569" bIns="34275" anchor="ctr" anchorCtr="0">
              <a:noAutofit/>
            </a:bodyPr>
            <a:lstStyle/>
            <a:p>
              <a:pPr algn="ctr">
                <a:buSzPts val="2800"/>
              </a:pPr>
              <a:r>
                <a:rPr lang="en-US" sz="2100">
                  <a:solidFill>
                    <a:schemeClr val="dk1"/>
                  </a:solidFill>
                  <a:latin typeface="Calibri"/>
                  <a:ea typeface="Calibri"/>
                  <a:cs typeface="Calibri"/>
                  <a:sym typeface="Calibri"/>
                </a:rPr>
                <a:t>Dead Fish</a:t>
              </a:r>
              <a:endParaRPr sz="1050"/>
            </a:p>
          </p:txBody>
        </p:sp>
        <p:sp>
          <p:nvSpPr>
            <p:cNvPr id="9" name="Google Shape;268;p14">
              <a:extLst>
                <a:ext uri="{FF2B5EF4-FFF2-40B4-BE49-F238E27FC236}">
                  <a16:creationId xmlns:a16="http://schemas.microsoft.com/office/drawing/2014/main" id="{2D52EF7F-8CF7-0048-A388-6790E5020A1D}"/>
                </a:ext>
              </a:extLst>
            </p:cNvPr>
            <p:cNvSpPr/>
            <p:nvPr/>
          </p:nvSpPr>
          <p:spPr>
            <a:xfrm>
              <a:off x="2053824" y="4312707"/>
              <a:ext cx="1219200" cy="507900"/>
            </a:xfrm>
            <a:prstGeom prst="rect">
              <a:avLst/>
            </a:prstGeom>
            <a:solidFill>
              <a:srgbClr val="DAEEF3"/>
            </a:solidFill>
            <a:ln w="9525" cap="flat" cmpd="sng">
              <a:solidFill>
                <a:srgbClr val="4A7DBA"/>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68569" tIns="34275" rIns="68569" bIns="34275" anchor="ctr" anchorCtr="0">
              <a:noAutofit/>
            </a:bodyPr>
            <a:lstStyle/>
            <a:p>
              <a:pPr algn="ctr">
                <a:buSzPts val="1800"/>
              </a:pPr>
              <a:endParaRPr sz="1350">
                <a:solidFill>
                  <a:schemeClr val="lt1"/>
                </a:solidFill>
                <a:latin typeface="Calibri"/>
                <a:ea typeface="Calibri"/>
                <a:cs typeface="Calibri"/>
                <a:sym typeface="Calibri"/>
              </a:endParaRPr>
            </a:p>
          </p:txBody>
        </p:sp>
        <p:sp>
          <p:nvSpPr>
            <p:cNvPr id="10" name="Google Shape;269;p14">
              <a:extLst>
                <a:ext uri="{FF2B5EF4-FFF2-40B4-BE49-F238E27FC236}">
                  <a16:creationId xmlns:a16="http://schemas.microsoft.com/office/drawing/2014/main" id="{4D618CD0-55DA-5F4E-ADED-CD4276AF21CD}"/>
                </a:ext>
              </a:extLst>
            </p:cNvPr>
            <p:cNvSpPr/>
            <p:nvPr/>
          </p:nvSpPr>
          <p:spPr>
            <a:xfrm>
              <a:off x="3956101" y="4079167"/>
              <a:ext cx="1219200" cy="507900"/>
            </a:xfrm>
            <a:prstGeom prst="rect">
              <a:avLst/>
            </a:prstGeom>
            <a:solidFill>
              <a:srgbClr val="DAEEF3"/>
            </a:solidFill>
            <a:ln w="9525" cap="flat" cmpd="sng">
              <a:solidFill>
                <a:srgbClr val="4A7DBA"/>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68569" tIns="34275" rIns="68569" bIns="34275" anchor="ctr" anchorCtr="0">
              <a:noAutofit/>
            </a:bodyPr>
            <a:lstStyle/>
            <a:p>
              <a:pPr algn="ctr">
                <a:buSzPts val="1800"/>
              </a:pPr>
              <a:endParaRPr sz="1350">
                <a:solidFill>
                  <a:schemeClr val="lt1"/>
                </a:solidFill>
                <a:latin typeface="Calibri"/>
                <a:ea typeface="Calibri"/>
                <a:cs typeface="Calibri"/>
                <a:sym typeface="Calibri"/>
              </a:endParaRPr>
            </a:p>
          </p:txBody>
        </p:sp>
        <p:sp>
          <p:nvSpPr>
            <p:cNvPr id="11" name="Google Shape;270;p14">
              <a:extLst>
                <a:ext uri="{FF2B5EF4-FFF2-40B4-BE49-F238E27FC236}">
                  <a16:creationId xmlns:a16="http://schemas.microsoft.com/office/drawing/2014/main" id="{58CDCE8F-0528-7D4D-B731-C8655A209E70}"/>
                </a:ext>
              </a:extLst>
            </p:cNvPr>
            <p:cNvSpPr/>
            <p:nvPr/>
          </p:nvSpPr>
          <p:spPr>
            <a:xfrm>
              <a:off x="3346501" y="5321920"/>
              <a:ext cx="1219200" cy="507900"/>
            </a:xfrm>
            <a:prstGeom prst="rect">
              <a:avLst/>
            </a:prstGeom>
            <a:solidFill>
              <a:srgbClr val="DAEEF3"/>
            </a:solidFill>
            <a:ln w="9525" cap="flat" cmpd="sng">
              <a:solidFill>
                <a:srgbClr val="4A7DBA"/>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68569" tIns="34275" rIns="68569" bIns="34275" anchor="ctr" anchorCtr="0">
              <a:noAutofit/>
            </a:bodyPr>
            <a:lstStyle/>
            <a:p>
              <a:pPr algn="ctr">
                <a:buSzPts val="1800"/>
              </a:pPr>
              <a:endParaRPr sz="1350">
                <a:solidFill>
                  <a:schemeClr val="lt1"/>
                </a:solidFill>
                <a:latin typeface="Calibri"/>
                <a:ea typeface="Calibri"/>
                <a:cs typeface="Calibri"/>
                <a:sym typeface="Calibri"/>
              </a:endParaRPr>
            </a:p>
          </p:txBody>
        </p:sp>
        <p:sp>
          <p:nvSpPr>
            <p:cNvPr id="12" name="Google Shape;271;p14">
              <a:extLst>
                <a:ext uri="{FF2B5EF4-FFF2-40B4-BE49-F238E27FC236}">
                  <a16:creationId xmlns:a16="http://schemas.microsoft.com/office/drawing/2014/main" id="{C42292EE-4252-8946-9246-19B550548243}"/>
                </a:ext>
              </a:extLst>
            </p:cNvPr>
            <p:cNvSpPr/>
            <p:nvPr/>
          </p:nvSpPr>
          <p:spPr>
            <a:xfrm>
              <a:off x="5365801" y="4763086"/>
              <a:ext cx="1219200" cy="507900"/>
            </a:xfrm>
            <a:prstGeom prst="rect">
              <a:avLst/>
            </a:prstGeom>
            <a:solidFill>
              <a:srgbClr val="DAEEF3"/>
            </a:solidFill>
            <a:ln w="9525" cap="flat" cmpd="sng">
              <a:solidFill>
                <a:srgbClr val="4A7DBA"/>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68569" tIns="34275" rIns="68569" bIns="34275" anchor="ctr" anchorCtr="0">
              <a:noAutofit/>
            </a:bodyPr>
            <a:lstStyle/>
            <a:p>
              <a:pPr algn="ctr">
                <a:buSzPts val="1800"/>
              </a:pPr>
              <a:endParaRPr sz="1350">
                <a:solidFill>
                  <a:schemeClr val="lt1"/>
                </a:solidFill>
                <a:latin typeface="Calibri"/>
                <a:ea typeface="Calibri"/>
                <a:cs typeface="Calibri"/>
                <a:sym typeface="Calibri"/>
              </a:endParaRPr>
            </a:p>
          </p:txBody>
        </p:sp>
        <p:pic>
          <p:nvPicPr>
            <p:cNvPr id="13" name="Google Shape;272;p14">
              <a:extLst>
                <a:ext uri="{FF2B5EF4-FFF2-40B4-BE49-F238E27FC236}">
                  <a16:creationId xmlns:a16="http://schemas.microsoft.com/office/drawing/2014/main" id="{EB06C84E-082F-994B-A1E7-5F4FDC152997}"/>
                </a:ext>
              </a:extLst>
            </p:cNvPr>
            <p:cNvPicPr preferRelativeResize="0"/>
            <p:nvPr/>
          </p:nvPicPr>
          <p:blipFill rotWithShape="1">
            <a:blip r:embed="rId4">
              <a:alphaModFix/>
            </a:blip>
            <a:srcRect/>
            <a:stretch/>
          </p:blipFill>
          <p:spPr>
            <a:xfrm>
              <a:off x="2719920" y="4493960"/>
              <a:ext cx="36000" cy="216000"/>
            </a:xfrm>
            <a:prstGeom prst="rect">
              <a:avLst/>
            </a:prstGeom>
            <a:noFill/>
            <a:ln>
              <a:noFill/>
            </a:ln>
          </p:spPr>
        </p:pic>
        <p:pic>
          <p:nvPicPr>
            <p:cNvPr id="14" name="Google Shape;273;p14">
              <a:extLst>
                <a:ext uri="{FF2B5EF4-FFF2-40B4-BE49-F238E27FC236}">
                  <a16:creationId xmlns:a16="http://schemas.microsoft.com/office/drawing/2014/main" id="{405716E8-21E5-FE4F-9C35-73172B2D8386}"/>
                </a:ext>
              </a:extLst>
            </p:cNvPr>
            <p:cNvPicPr preferRelativeResize="0"/>
            <p:nvPr/>
          </p:nvPicPr>
          <p:blipFill rotWithShape="1">
            <a:blip r:embed="rId5">
              <a:alphaModFix/>
            </a:blip>
            <a:srcRect/>
            <a:stretch/>
          </p:blipFill>
          <p:spPr>
            <a:xfrm>
              <a:off x="2073856" y="4225400"/>
              <a:ext cx="1052280" cy="748440"/>
            </a:xfrm>
            <a:prstGeom prst="rect">
              <a:avLst/>
            </a:prstGeom>
            <a:noFill/>
            <a:ln>
              <a:noFill/>
            </a:ln>
          </p:spPr>
        </p:pic>
        <p:pic>
          <p:nvPicPr>
            <p:cNvPr id="15" name="Google Shape;274;p14">
              <a:extLst>
                <a:ext uri="{FF2B5EF4-FFF2-40B4-BE49-F238E27FC236}">
                  <a16:creationId xmlns:a16="http://schemas.microsoft.com/office/drawing/2014/main" id="{A88B5BB3-A013-A04D-966A-85F46A6FE2BD}"/>
                </a:ext>
              </a:extLst>
            </p:cNvPr>
            <p:cNvPicPr preferRelativeResize="0"/>
            <p:nvPr/>
          </p:nvPicPr>
          <p:blipFill rotWithShape="1">
            <a:blip r:embed="rId6">
              <a:alphaModFix/>
            </a:blip>
            <a:srcRect/>
            <a:stretch/>
          </p:blipFill>
          <p:spPr>
            <a:xfrm>
              <a:off x="4088640" y="4018400"/>
              <a:ext cx="1065240" cy="660240"/>
            </a:xfrm>
            <a:prstGeom prst="rect">
              <a:avLst/>
            </a:prstGeom>
            <a:noFill/>
            <a:ln>
              <a:noFill/>
            </a:ln>
          </p:spPr>
        </p:pic>
        <p:pic>
          <p:nvPicPr>
            <p:cNvPr id="16" name="Google Shape;275;p14">
              <a:extLst>
                <a:ext uri="{FF2B5EF4-FFF2-40B4-BE49-F238E27FC236}">
                  <a16:creationId xmlns:a16="http://schemas.microsoft.com/office/drawing/2014/main" id="{DE4083BF-7DFD-9641-8AEA-71CDB25ED6E0}"/>
                </a:ext>
              </a:extLst>
            </p:cNvPr>
            <p:cNvPicPr preferRelativeResize="0"/>
            <p:nvPr/>
          </p:nvPicPr>
          <p:blipFill rotWithShape="1">
            <a:blip r:embed="rId7">
              <a:alphaModFix/>
            </a:blip>
            <a:srcRect/>
            <a:stretch/>
          </p:blipFill>
          <p:spPr>
            <a:xfrm>
              <a:off x="3469800" y="5309000"/>
              <a:ext cx="1010880" cy="736920"/>
            </a:xfrm>
            <a:prstGeom prst="rect">
              <a:avLst/>
            </a:prstGeom>
            <a:noFill/>
            <a:ln>
              <a:noFill/>
            </a:ln>
          </p:spPr>
        </p:pic>
        <p:pic>
          <p:nvPicPr>
            <p:cNvPr id="17" name="Google Shape;276;p14">
              <a:extLst>
                <a:ext uri="{FF2B5EF4-FFF2-40B4-BE49-F238E27FC236}">
                  <a16:creationId xmlns:a16="http://schemas.microsoft.com/office/drawing/2014/main" id="{84582F7A-3D53-D441-9E8A-909697D0B0CA}"/>
                </a:ext>
              </a:extLst>
            </p:cNvPr>
            <p:cNvPicPr preferRelativeResize="0"/>
            <p:nvPr/>
          </p:nvPicPr>
          <p:blipFill rotWithShape="1">
            <a:blip r:embed="rId8">
              <a:alphaModFix/>
            </a:blip>
            <a:srcRect/>
            <a:stretch/>
          </p:blipFill>
          <p:spPr>
            <a:xfrm>
              <a:off x="5502360" y="4679000"/>
              <a:ext cx="1024560" cy="672840"/>
            </a:xfrm>
            <a:prstGeom prst="rect">
              <a:avLst/>
            </a:prstGeom>
            <a:noFill/>
            <a:ln>
              <a:noFill/>
            </a:ln>
          </p:spPr>
        </p:pic>
        <p:pic>
          <p:nvPicPr>
            <p:cNvPr id="18" name="Google Shape;277;p14">
              <a:extLst>
                <a:ext uri="{FF2B5EF4-FFF2-40B4-BE49-F238E27FC236}">
                  <a16:creationId xmlns:a16="http://schemas.microsoft.com/office/drawing/2014/main" id="{F6107C6A-8E53-6045-BEDC-E4D6D3BECB9D}"/>
                </a:ext>
              </a:extLst>
            </p:cNvPr>
            <p:cNvPicPr preferRelativeResize="0"/>
            <p:nvPr/>
          </p:nvPicPr>
          <p:blipFill rotWithShape="1">
            <a:blip r:embed="rId9">
              <a:alphaModFix/>
            </a:blip>
            <a:srcRect/>
            <a:stretch/>
          </p:blipFill>
          <p:spPr>
            <a:xfrm>
              <a:off x="5753640" y="5743160"/>
              <a:ext cx="72000" cy="432000"/>
            </a:xfrm>
            <a:prstGeom prst="rect">
              <a:avLst/>
            </a:prstGeom>
            <a:noFill/>
            <a:ln>
              <a:noFill/>
            </a:ln>
          </p:spPr>
        </p:pic>
        <p:cxnSp>
          <p:nvCxnSpPr>
            <p:cNvPr id="19" name="Google Shape;278;p14">
              <a:extLst>
                <a:ext uri="{FF2B5EF4-FFF2-40B4-BE49-F238E27FC236}">
                  <a16:creationId xmlns:a16="http://schemas.microsoft.com/office/drawing/2014/main" id="{0C8C0AC1-AFB1-B844-8283-A051555FE866}"/>
                </a:ext>
              </a:extLst>
            </p:cNvPr>
            <p:cNvCxnSpPr/>
            <p:nvPr/>
          </p:nvCxnSpPr>
          <p:spPr>
            <a:xfrm>
              <a:off x="5175301" y="4333167"/>
              <a:ext cx="823800" cy="508800"/>
            </a:xfrm>
            <a:prstGeom prst="straightConnector1">
              <a:avLst/>
            </a:prstGeom>
            <a:noFill/>
            <a:ln w="57150" cap="flat" cmpd="sng">
              <a:solidFill>
                <a:schemeClr val="accent1"/>
              </a:solidFill>
              <a:prstDash val="solid"/>
              <a:round/>
              <a:headEnd type="none" w="sm" len="sm"/>
              <a:tailEnd type="triangle" w="med" len="med"/>
            </a:ln>
            <a:effectLst>
              <a:outerShdw blurRad="40000" dist="20000" dir="5400000" rotWithShape="0">
                <a:srgbClr val="000000">
                  <a:alpha val="36862"/>
                </a:srgbClr>
              </a:outerShdw>
            </a:effectLst>
          </p:spPr>
        </p:cxnSp>
        <p:cxnSp>
          <p:nvCxnSpPr>
            <p:cNvPr id="20" name="Google Shape;279;p14">
              <a:extLst>
                <a:ext uri="{FF2B5EF4-FFF2-40B4-BE49-F238E27FC236}">
                  <a16:creationId xmlns:a16="http://schemas.microsoft.com/office/drawing/2014/main" id="{5A57E7D8-0D83-B54A-B34B-0220EB9B80EA}"/>
                </a:ext>
              </a:extLst>
            </p:cNvPr>
            <p:cNvCxnSpPr>
              <a:stCxn id="11" idx="3"/>
            </p:cNvCxnSpPr>
            <p:nvPr/>
          </p:nvCxnSpPr>
          <p:spPr>
            <a:xfrm rot="10800000" flipH="1">
              <a:off x="4565701" y="5271070"/>
              <a:ext cx="1355700" cy="304800"/>
            </a:xfrm>
            <a:prstGeom prst="straightConnector1">
              <a:avLst/>
            </a:prstGeom>
            <a:noFill/>
            <a:ln w="57150" cap="flat" cmpd="sng">
              <a:solidFill>
                <a:schemeClr val="accent1"/>
              </a:solidFill>
              <a:prstDash val="solid"/>
              <a:round/>
              <a:headEnd type="none" w="sm" len="sm"/>
              <a:tailEnd type="triangle" w="med" len="med"/>
            </a:ln>
            <a:effectLst>
              <a:outerShdw blurRad="40000" dist="20000" dir="5400000" rotWithShape="0">
                <a:srgbClr val="000000">
                  <a:alpha val="36862"/>
                </a:srgbClr>
              </a:outerShdw>
            </a:effectLst>
          </p:spPr>
        </p:cxnSp>
        <p:cxnSp>
          <p:nvCxnSpPr>
            <p:cNvPr id="21" name="Google Shape;280;p14">
              <a:extLst>
                <a:ext uri="{FF2B5EF4-FFF2-40B4-BE49-F238E27FC236}">
                  <a16:creationId xmlns:a16="http://schemas.microsoft.com/office/drawing/2014/main" id="{1FB116B5-ECA3-9E41-A920-F587C60A4CBE}"/>
                </a:ext>
              </a:extLst>
            </p:cNvPr>
            <p:cNvCxnSpPr/>
            <p:nvPr/>
          </p:nvCxnSpPr>
          <p:spPr>
            <a:xfrm>
              <a:off x="3330445" y="4599440"/>
              <a:ext cx="663600" cy="753000"/>
            </a:xfrm>
            <a:prstGeom prst="straightConnector1">
              <a:avLst/>
            </a:prstGeom>
            <a:noFill/>
            <a:ln w="57150" cap="flat" cmpd="sng">
              <a:solidFill>
                <a:schemeClr val="accent1"/>
              </a:solidFill>
              <a:prstDash val="solid"/>
              <a:round/>
              <a:headEnd type="none" w="sm" len="sm"/>
              <a:tailEnd type="triangle" w="med" len="med"/>
            </a:ln>
            <a:effectLst>
              <a:outerShdw blurRad="40000" dist="20000" dir="5400000" rotWithShape="0">
                <a:srgbClr val="000000">
                  <a:alpha val="36862"/>
                </a:srgbClr>
              </a:outerShdw>
            </a:effectLst>
          </p:spPr>
        </p:cxnSp>
        <p:cxnSp>
          <p:nvCxnSpPr>
            <p:cNvPr id="22" name="Google Shape;281;p14">
              <a:extLst>
                <a:ext uri="{FF2B5EF4-FFF2-40B4-BE49-F238E27FC236}">
                  <a16:creationId xmlns:a16="http://schemas.microsoft.com/office/drawing/2014/main" id="{0C710AB4-2667-6A4C-9E4D-E6571178A021}"/>
                </a:ext>
              </a:extLst>
            </p:cNvPr>
            <p:cNvCxnSpPr/>
            <p:nvPr/>
          </p:nvCxnSpPr>
          <p:spPr>
            <a:xfrm rot="10800000" flipH="1">
              <a:off x="6661201" y="4988586"/>
              <a:ext cx="431700" cy="28500"/>
            </a:xfrm>
            <a:prstGeom prst="straightConnector1">
              <a:avLst/>
            </a:prstGeom>
            <a:noFill/>
            <a:ln w="57150" cap="flat" cmpd="sng">
              <a:solidFill>
                <a:schemeClr val="accent1"/>
              </a:solidFill>
              <a:prstDash val="solid"/>
              <a:round/>
              <a:headEnd type="none" w="sm" len="sm"/>
              <a:tailEnd type="triangle" w="med" len="med"/>
            </a:ln>
            <a:effectLst>
              <a:outerShdw blurRad="40000" dist="20000" dir="5400000" rotWithShape="0">
                <a:srgbClr val="000000">
                  <a:alpha val="36862"/>
                </a:srgbClr>
              </a:outerShdw>
            </a:effectLst>
          </p:spPr>
        </p:cxnSp>
        <p:pic>
          <p:nvPicPr>
            <p:cNvPr id="23" name="Google Shape;282;p14">
              <a:extLst>
                <a:ext uri="{FF2B5EF4-FFF2-40B4-BE49-F238E27FC236}">
                  <a16:creationId xmlns:a16="http://schemas.microsoft.com/office/drawing/2014/main" id="{E9B11386-2E38-494C-86A0-168735CF4A2C}"/>
                </a:ext>
              </a:extLst>
            </p:cNvPr>
            <p:cNvPicPr preferRelativeResize="0"/>
            <p:nvPr/>
          </p:nvPicPr>
          <p:blipFill rotWithShape="1">
            <a:blip r:embed="rId10">
              <a:alphaModFix/>
            </a:blip>
            <a:srcRect/>
            <a:stretch/>
          </p:blipFill>
          <p:spPr>
            <a:xfrm>
              <a:off x="3814410" y="3529998"/>
              <a:ext cx="1535334" cy="1927200"/>
            </a:xfrm>
            <a:prstGeom prst="rect">
              <a:avLst/>
            </a:prstGeom>
            <a:noFill/>
            <a:ln>
              <a:noFill/>
            </a:ln>
          </p:spPr>
        </p:pic>
        <p:pic>
          <p:nvPicPr>
            <p:cNvPr id="24" name="Google Shape;283;p14">
              <a:extLst>
                <a:ext uri="{FF2B5EF4-FFF2-40B4-BE49-F238E27FC236}">
                  <a16:creationId xmlns:a16="http://schemas.microsoft.com/office/drawing/2014/main" id="{47243DAF-23E0-4C45-B182-610606584D61}"/>
                </a:ext>
              </a:extLst>
            </p:cNvPr>
            <p:cNvPicPr preferRelativeResize="0"/>
            <p:nvPr/>
          </p:nvPicPr>
          <p:blipFill rotWithShape="1">
            <a:blip r:embed="rId11">
              <a:alphaModFix/>
            </a:blip>
            <a:srcRect/>
            <a:stretch/>
          </p:blipFill>
          <p:spPr>
            <a:xfrm>
              <a:off x="6164760" y="3551120"/>
              <a:ext cx="72000" cy="432000"/>
            </a:xfrm>
            <a:prstGeom prst="rect">
              <a:avLst/>
            </a:prstGeom>
            <a:noFill/>
            <a:ln>
              <a:noFill/>
            </a:ln>
          </p:spPr>
        </p:pic>
      </p:grpSp>
      <p:pic>
        <p:nvPicPr>
          <p:cNvPr id="25" name="Google Shape;110;p4">
            <a:extLst>
              <a:ext uri="{FF2B5EF4-FFF2-40B4-BE49-F238E27FC236}">
                <a16:creationId xmlns:a16="http://schemas.microsoft.com/office/drawing/2014/main" id="{F6EED759-A6A7-DB45-B4B0-EE2124F42981}"/>
              </a:ext>
            </a:extLst>
          </p:cNvPr>
          <p:cNvPicPr preferRelativeResize="0"/>
          <p:nvPr/>
        </p:nvPicPr>
        <p:blipFill rotWithShape="1">
          <a:blip r:embed="rId12">
            <a:alphaModFix/>
          </a:blip>
          <a:srcRect/>
          <a:stretch/>
        </p:blipFill>
        <p:spPr>
          <a:xfrm>
            <a:off x="7162472" y="2760229"/>
            <a:ext cx="1067128" cy="1007540"/>
          </a:xfrm>
          <a:prstGeom prst="rect">
            <a:avLst/>
          </a:prstGeom>
          <a:noFill/>
          <a:ln>
            <a:noFill/>
          </a:ln>
        </p:spPr>
      </p:pic>
      <p:pic>
        <p:nvPicPr>
          <p:cNvPr id="26" name="Google Shape;235;g6ba12a523d_0_6">
            <a:extLst>
              <a:ext uri="{FF2B5EF4-FFF2-40B4-BE49-F238E27FC236}">
                <a16:creationId xmlns:a16="http://schemas.microsoft.com/office/drawing/2014/main" id="{4D04117D-2C3C-0A43-8F93-038050C00217}"/>
              </a:ext>
            </a:extLst>
          </p:cNvPr>
          <p:cNvPicPr preferRelativeResize="0"/>
          <p:nvPr/>
        </p:nvPicPr>
        <p:blipFill rotWithShape="1">
          <a:blip r:embed="rId13">
            <a:alphaModFix/>
          </a:blip>
          <a:srcRect/>
          <a:stretch/>
        </p:blipFill>
        <p:spPr>
          <a:xfrm>
            <a:off x="2014367" y="4641076"/>
            <a:ext cx="581746" cy="581746"/>
          </a:xfrm>
          <a:prstGeom prst="rect">
            <a:avLst/>
          </a:prstGeom>
          <a:noFill/>
          <a:ln>
            <a:noFill/>
          </a:ln>
        </p:spPr>
      </p:pic>
      <p:pic>
        <p:nvPicPr>
          <p:cNvPr id="3" name="Picture 2">
            <a:extLst>
              <a:ext uri="{FF2B5EF4-FFF2-40B4-BE49-F238E27FC236}">
                <a16:creationId xmlns:a16="http://schemas.microsoft.com/office/drawing/2014/main" id="{711094B0-A0E9-4E43-95CA-0878CA1C2F7E}"/>
              </a:ext>
            </a:extLst>
          </p:cNvPr>
          <p:cNvPicPr>
            <a:picLocks noChangeAspect="1"/>
          </p:cNvPicPr>
          <p:nvPr/>
        </p:nvPicPr>
        <p:blipFill>
          <a:blip r:embed="rId14"/>
          <a:stretch>
            <a:fillRect/>
          </a:stretch>
        </p:blipFill>
        <p:spPr>
          <a:xfrm>
            <a:off x="2839557" y="2488135"/>
            <a:ext cx="656478" cy="656478"/>
          </a:xfrm>
          <a:prstGeom prst="rect">
            <a:avLst/>
          </a:prstGeom>
        </p:spPr>
      </p:pic>
    </p:spTree>
    <p:extLst>
      <p:ext uri="{BB962C8B-B14F-4D97-AF65-F5344CB8AC3E}">
        <p14:creationId xmlns:p14="http://schemas.microsoft.com/office/powerpoint/2010/main" val="266972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p:nvPr/>
        </p:nvSpPr>
        <p:spPr>
          <a:xfrm>
            <a:off x="829365" y="637804"/>
            <a:ext cx="6850445"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800" b="1" i="0" u="none" strike="noStrike" cap="none" dirty="0">
                <a:solidFill>
                  <a:schemeClr val="dk2"/>
                </a:solidFill>
                <a:latin typeface="Calibri"/>
                <a:ea typeface="Calibri"/>
                <a:cs typeface="Calibri"/>
                <a:sym typeface="Calibri"/>
              </a:rPr>
              <a:t>MEME</a:t>
            </a:r>
            <a:endParaRPr sz="4800" b="0" i="0" u="none" strike="noStrike" cap="none" dirty="0">
              <a:solidFill>
                <a:srgbClr val="FF0000"/>
              </a:solidFill>
              <a:latin typeface="Stardos Stencil"/>
              <a:ea typeface="Stardos Stencil"/>
              <a:cs typeface="Stardos Stencil"/>
              <a:sym typeface="Stardos Stencil"/>
            </a:endParaRPr>
          </a:p>
        </p:txBody>
      </p:sp>
      <p:sp>
        <p:nvSpPr>
          <p:cNvPr id="122" name="Google Shape;122;p5"/>
          <p:cNvSpPr txBox="1"/>
          <p:nvPr/>
        </p:nvSpPr>
        <p:spPr>
          <a:xfrm>
            <a:off x="216000" y="1781756"/>
            <a:ext cx="8470800" cy="4031833"/>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120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Now we will look at a new simulation.</a:t>
            </a:r>
            <a:endParaRPr sz="1400" b="0" i="0" u="none" strike="noStrike" cap="none" dirty="0">
              <a:solidFill>
                <a:srgbClr val="000000"/>
              </a:solidFill>
              <a:latin typeface="Arial"/>
              <a:ea typeface="Arial"/>
              <a:cs typeface="Arial"/>
              <a:sym typeface="Arial"/>
            </a:endParaRPr>
          </a:p>
          <a:p>
            <a:pPr marL="914400" marR="0" lvl="1" indent="-457200" algn="l" rtl="0">
              <a:lnSpc>
                <a:spcPct val="100000"/>
              </a:lnSpc>
              <a:spcBef>
                <a:spcPts val="120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What important evidence can you make based on this simulation?</a:t>
            </a:r>
            <a:endParaRPr sz="1400" b="0" i="0" u="none" strike="noStrike" cap="none" dirty="0">
              <a:solidFill>
                <a:srgbClr val="000000"/>
              </a:solidFill>
              <a:latin typeface="Arial"/>
              <a:ea typeface="Arial"/>
              <a:cs typeface="Arial"/>
              <a:sym typeface="Arial"/>
            </a:endParaRPr>
          </a:p>
          <a:p>
            <a:pPr marL="914400" marR="0" lvl="1" indent="-457200" algn="l" rtl="0">
              <a:lnSpc>
                <a:spcPct val="100000"/>
              </a:lnSpc>
              <a:spcBef>
                <a:spcPts val="120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Do you need to revise your model?</a:t>
            </a:r>
            <a:endParaRPr sz="1400" b="0" i="0" u="none" strike="noStrike" cap="none" dirty="0">
              <a:solidFill>
                <a:srgbClr val="000000"/>
              </a:solidFill>
              <a:latin typeface="Arial"/>
              <a:ea typeface="Arial"/>
              <a:cs typeface="Arial"/>
              <a:sym typeface="Arial"/>
            </a:endParaRPr>
          </a:p>
          <a:p>
            <a:pPr marL="914400" marR="0" lvl="1" indent="-457200" algn="l" rtl="0">
              <a:lnSpc>
                <a:spcPct val="100000"/>
              </a:lnSpc>
              <a:spcBef>
                <a:spcPts val="120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Make sure you answer the questions on your handout!</a:t>
            </a:r>
            <a:endParaRPr sz="1400" b="0" i="0" u="none" strike="noStrike" cap="none" dirty="0">
              <a:solidFill>
                <a:srgbClr val="000000"/>
              </a:solidFill>
              <a:latin typeface="Arial"/>
              <a:ea typeface="Arial"/>
              <a:cs typeface="Arial"/>
              <a:sym typeface="Arial"/>
            </a:endParaRPr>
          </a:p>
        </p:txBody>
      </p:sp>
      <p:sp>
        <p:nvSpPr>
          <p:cNvPr id="123" name="Google Shape;123;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0000"/>
              </a:buClr>
              <a:buSzPts val="1800"/>
              <a:buFont typeface="Calibri"/>
              <a:buNone/>
            </a:pPr>
            <a:fld id="{00000000-1234-1234-1234-123412341234}" type="slidenum">
              <a:rPr lang="en-US"/>
              <a:t>7</a:t>
            </a:fld>
            <a:endParaRPr/>
          </a:p>
        </p:txBody>
      </p:sp>
      <p:pic>
        <p:nvPicPr>
          <p:cNvPr id="18" name="Picture 17" descr="Graphical user interface&#10;&#10;Description automatically generated">
            <a:extLst>
              <a:ext uri="{FF2B5EF4-FFF2-40B4-BE49-F238E27FC236}">
                <a16:creationId xmlns:a16="http://schemas.microsoft.com/office/drawing/2014/main" id="{2A9D562F-9915-5C4F-A9E4-A9F80E01D116}"/>
              </a:ext>
            </a:extLst>
          </p:cNvPr>
          <p:cNvPicPr>
            <a:picLocks noChangeAspect="1"/>
          </p:cNvPicPr>
          <p:nvPr/>
        </p:nvPicPr>
        <p:blipFill>
          <a:blip r:embed="rId3"/>
          <a:stretch>
            <a:fillRect/>
          </a:stretch>
        </p:blipFill>
        <p:spPr>
          <a:xfrm>
            <a:off x="7699652" y="-11533"/>
            <a:ext cx="1444348" cy="11939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p:nvPr/>
        </p:nvSpPr>
        <p:spPr>
          <a:xfrm>
            <a:off x="216000" y="370925"/>
            <a:ext cx="6850445"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chemeClr val="dk2"/>
                </a:solidFill>
                <a:latin typeface="Calibri"/>
                <a:ea typeface="Calibri"/>
                <a:cs typeface="Calibri"/>
                <a:sym typeface="Calibri"/>
              </a:rPr>
              <a:t>MEME</a:t>
            </a:r>
            <a:endParaRPr sz="4400" b="0" i="0" u="none" strike="noStrike" cap="none">
              <a:solidFill>
                <a:srgbClr val="FF0000"/>
              </a:solidFill>
              <a:latin typeface="Stardos Stencil"/>
              <a:ea typeface="Stardos Stencil"/>
              <a:cs typeface="Stardos Stencil"/>
              <a:sym typeface="Stardos Stencil"/>
            </a:endParaRPr>
          </a:p>
        </p:txBody>
      </p:sp>
      <p:sp>
        <p:nvSpPr>
          <p:cNvPr id="122" name="Google Shape;122;p5"/>
          <p:cNvSpPr txBox="1"/>
          <p:nvPr/>
        </p:nvSpPr>
        <p:spPr>
          <a:xfrm>
            <a:off x="216000" y="1019448"/>
            <a:ext cx="8928000" cy="5893881"/>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1200"/>
              </a:spcBef>
              <a:spcAft>
                <a:spcPts val="0"/>
              </a:spcAft>
              <a:buClr>
                <a:schemeClr val="dk1"/>
              </a:buClr>
              <a:buSzPts val="3600"/>
            </a:pPr>
            <a:r>
              <a:rPr lang="en-US" sz="2000" dirty="0"/>
              <a:t>Try to use the simulation to figure out what is causing the algae to grow so much. Run the trials below keeping fish, algae the same and decomposers on</a:t>
            </a:r>
          </a:p>
          <a:p>
            <a:pPr marL="285750" marR="0" lvl="0" indent="-285750" algn="l" rtl="0">
              <a:lnSpc>
                <a:spcPct val="100000"/>
              </a:lnSpc>
              <a:spcBef>
                <a:spcPts val="1200"/>
              </a:spcBef>
              <a:spcAft>
                <a:spcPts val="0"/>
              </a:spcAft>
              <a:buClr>
                <a:schemeClr val="dk1"/>
              </a:buClr>
              <a:buSzPts val="3600"/>
              <a:buFont typeface="Arial" panose="020B0604020202020204" pitchFamily="34" charset="0"/>
              <a:buChar char="•"/>
            </a:pPr>
            <a:endParaRPr lang="en-US" sz="1100" dirty="0"/>
          </a:p>
          <a:p>
            <a:r>
              <a:rPr lang="en-US" sz="1800" b="1" dirty="0"/>
              <a:t>Nutrients Trial:</a:t>
            </a:r>
            <a:endParaRPr lang="en-US" sz="1800" dirty="0"/>
          </a:p>
          <a:p>
            <a:pPr lvl="0"/>
            <a:r>
              <a:rPr lang="en-US" sz="1800" dirty="0"/>
              <a:t>Click “Reset”</a:t>
            </a:r>
          </a:p>
          <a:p>
            <a:pPr lvl="0"/>
            <a:r>
              <a:rPr lang="en-US" sz="1800" dirty="0"/>
              <a:t>Set the </a:t>
            </a:r>
            <a:r>
              <a:rPr lang="en-US" sz="1800" u="sng" dirty="0"/>
              <a:t>nutrients</a:t>
            </a:r>
            <a:r>
              <a:rPr lang="en-US" sz="1800" dirty="0"/>
              <a:t> to </a:t>
            </a:r>
            <a:r>
              <a:rPr lang="en-US" sz="1800" b="1" dirty="0"/>
              <a:t>low</a:t>
            </a:r>
            <a:r>
              <a:rPr lang="en-US" sz="1800" dirty="0"/>
              <a:t>. Run the simulation.</a:t>
            </a:r>
          </a:p>
          <a:p>
            <a:pPr lvl="0"/>
            <a:r>
              <a:rPr lang="en-US" sz="1800" dirty="0"/>
              <a:t>Now, set the </a:t>
            </a:r>
            <a:r>
              <a:rPr lang="en-US" sz="1800" u="sng" dirty="0"/>
              <a:t>nutrients</a:t>
            </a:r>
            <a:r>
              <a:rPr lang="en-US" sz="1800" dirty="0"/>
              <a:t> to </a:t>
            </a:r>
            <a:r>
              <a:rPr lang="en-US" sz="1800" b="1" dirty="0"/>
              <a:t>medium</a:t>
            </a:r>
            <a:r>
              <a:rPr lang="en-US" sz="1800" dirty="0"/>
              <a:t>. Run the simulation again.</a:t>
            </a:r>
          </a:p>
          <a:p>
            <a:pPr lvl="0"/>
            <a:r>
              <a:rPr lang="en-US" sz="1800" dirty="0"/>
              <a:t>Now, set the </a:t>
            </a:r>
            <a:r>
              <a:rPr lang="en-US" sz="1800" u="sng" dirty="0"/>
              <a:t>nutrients</a:t>
            </a:r>
            <a:r>
              <a:rPr lang="en-US" sz="1800" dirty="0"/>
              <a:t> to </a:t>
            </a:r>
            <a:r>
              <a:rPr lang="en-US" sz="1800" b="1" dirty="0"/>
              <a:t>high</a:t>
            </a:r>
            <a:r>
              <a:rPr lang="en-US" sz="1800" dirty="0"/>
              <a:t>. Run the simulation again.</a:t>
            </a:r>
          </a:p>
          <a:p>
            <a:r>
              <a:rPr lang="en-US" sz="1800" dirty="0"/>
              <a:t> </a:t>
            </a:r>
          </a:p>
          <a:p>
            <a:r>
              <a:rPr lang="en-US" sz="1800" b="1" dirty="0"/>
              <a:t>Sunlight Trial:</a:t>
            </a:r>
            <a:endParaRPr lang="en-US" sz="1800" dirty="0"/>
          </a:p>
          <a:p>
            <a:pPr lvl="0"/>
            <a:r>
              <a:rPr lang="en-US" sz="1800" dirty="0"/>
              <a:t>Click “Reset”</a:t>
            </a:r>
          </a:p>
          <a:p>
            <a:pPr lvl="0"/>
            <a:r>
              <a:rPr lang="en-US" sz="1800" dirty="0"/>
              <a:t>Set the </a:t>
            </a:r>
            <a:r>
              <a:rPr lang="en-US" sz="1800" u="sng" dirty="0"/>
              <a:t>sunlight</a:t>
            </a:r>
            <a:r>
              <a:rPr lang="en-US" sz="1800" dirty="0"/>
              <a:t> to </a:t>
            </a:r>
            <a:r>
              <a:rPr lang="en-US" sz="1800" b="1" dirty="0"/>
              <a:t>low</a:t>
            </a:r>
            <a:r>
              <a:rPr lang="en-US" sz="1800" dirty="0"/>
              <a:t>. Run the simulation.</a:t>
            </a:r>
          </a:p>
          <a:p>
            <a:pPr lvl="0"/>
            <a:r>
              <a:rPr lang="en-US" sz="1800" dirty="0"/>
              <a:t>Now, set the </a:t>
            </a:r>
            <a:r>
              <a:rPr lang="en-US" sz="1800" u="sng" dirty="0"/>
              <a:t>sunlight</a:t>
            </a:r>
            <a:r>
              <a:rPr lang="en-US" sz="1800" dirty="0"/>
              <a:t> to </a:t>
            </a:r>
            <a:r>
              <a:rPr lang="en-US" sz="1800" b="1" dirty="0"/>
              <a:t>medium</a:t>
            </a:r>
            <a:r>
              <a:rPr lang="en-US" sz="1800" dirty="0"/>
              <a:t>. Run the simulation again.</a:t>
            </a:r>
          </a:p>
          <a:p>
            <a:pPr lvl="0"/>
            <a:r>
              <a:rPr lang="en-US" sz="1800" dirty="0"/>
              <a:t>Now, set the </a:t>
            </a:r>
            <a:r>
              <a:rPr lang="en-US" sz="1800" u="sng" dirty="0"/>
              <a:t>sunlight</a:t>
            </a:r>
            <a:r>
              <a:rPr lang="en-US" sz="1800" dirty="0"/>
              <a:t> to </a:t>
            </a:r>
            <a:r>
              <a:rPr lang="en-US" sz="1800" b="1" dirty="0"/>
              <a:t>high</a:t>
            </a:r>
            <a:r>
              <a:rPr lang="en-US" sz="1800" dirty="0"/>
              <a:t>. Run the simulation again.</a:t>
            </a:r>
          </a:p>
          <a:p>
            <a:pPr lvl="0"/>
            <a:r>
              <a:rPr lang="en-US" sz="1800" dirty="0"/>
              <a:t> </a:t>
            </a:r>
          </a:p>
          <a:p>
            <a:r>
              <a:rPr lang="en-US" sz="1800" b="1" dirty="0"/>
              <a:t>Dissolved Air Trial:</a:t>
            </a:r>
            <a:endParaRPr lang="en-US" sz="1800" dirty="0"/>
          </a:p>
          <a:p>
            <a:pPr lvl="0"/>
            <a:r>
              <a:rPr lang="en-US" sz="1800" dirty="0"/>
              <a:t>Click “Reset”</a:t>
            </a:r>
          </a:p>
          <a:p>
            <a:pPr lvl="0"/>
            <a:r>
              <a:rPr lang="en-US" sz="1800" dirty="0"/>
              <a:t>Set the </a:t>
            </a:r>
            <a:r>
              <a:rPr lang="en-US" sz="1800" u="sng" dirty="0"/>
              <a:t>dissolved air per tick</a:t>
            </a:r>
            <a:r>
              <a:rPr lang="en-US" sz="1800" dirty="0"/>
              <a:t> to </a:t>
            </a:r>
            <a:r>
              <a:rPr lang="en-US" sz="1800" b="1" dirty="0"/>
              <a:t>0</a:t>
            </a:r>
            <a:r>
              <a:rPr lang="en-US" sz="1800" dirty="0"/>
              <a:t>. Run the simulation.</a:t>
            </a:r>
          </a:p>
          <a:p>
            <a:pPr lvl="0"/>
            <a:r>
              <a:rPr lang="en-US" sz="1800" dirty="0"/>
              <a:t>Now, set the </a:t>
            </a:r>
            <a:r>
              <a:rPr lang="en-US" sz="1800" u="sng" dirty="0"/>
              <a:t>dissolved air per tick</a:t>
            </a:r>
            <a:r>
              <a:rPr lang="en-US" sz="1800" dirty="0"/>
              <a:t> to </a:t>
            </a:r>
            <a:r>
              <a:rPr lang="en-US" sz="1800" b="1" dirty="0"/>
              <a:t>50</a:t>
            </a:r>
            <a:r>
              <a:rPr lang="en-US" sz="1800" dirty="0"/>
              <a:t>. Run the simulation again.</a:t>
            </a:r>
          </a:p>
          <a:p>
            <a:pPr lvl="0"/>
            <a:r>
              <a:rPr lang="en-US" sz="1800" dirty="0"/>
              <a:t>Now, set the </a:t>
            </a:r>
            <a:r>
              <a:rPr lang="en-US" sz="1800" u="sng" dirty="0"/>
              <a:t>dissolved air per tick</a:t>
            </a:r>
            <a:r>
              <a:rPr lang="en-US" sz="1800" dirty="0"/>
              <a:t> to </a:t>
            </a:r>
            <a:r>
              <a:rPr lang="en-US" sz="1800" b="1" dirty="0"/>
              <a:t>100</a:t>
            </a:r>
            <a:r>
              <a:rPr lang="en-US" sz="1800" dirty="0"/>
              <a:t>. Run the simulation again.</a:t>
            </a:r>
          </a:p>
        </p:txBody>
      </p:sp>
      <p:sp>
        <p:nvSpPr>
          <p:cNvPr id="123" name="Google Shape;123;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0000"/>
              </a:buClr>
              <a:buSzPts val="1800"/>
              <a:buFont typeface="Calibri"/>
              <a:buNone/>
            </a:pPr>
            <a:fld id="{00000000-1234-1234-1234-123412341234}" type="slidenum">
              <a:rPr lang="en-US"/>
              <a:t>8</a:t>
            </a:fld>
            <a:endParaRPr/>
          </a:p>
        </p:txBody>
      </p:sp>
      <p:pic>
        <p:nvPicPr>
          <p:cNvPr id="4" name="Picture 3" descr="Graphical user interface&#10;&#10;Description automatically generated">
            <a:extLst>
              <a:ext uri="{FF2B5EF4-FFF2-40B4-BE49-F238E27FC236}">
                <a16:creationId xmlns:a16="http://schemas.microsoft.com/office/drawing/2014/main" id="{838F4021-8D7D-AD4A-8457-EA6F4143A80A}"/>
              </a:ext>
            </a:extLst>
          </p:cNvPr>
          <p:cNvPicPr>
            <a:picLocks noChangeAspect="1"/>
          </p:cNvPicPr>
          <p:nvPr/>
        </p:nvPicPr>
        <p:blipFill>
          <a:blip r:embed="rId3"/>
          <a:stretch>
            <a:fillRect/>
          </a:stretch>
        </p:blipFill>
        <p:spPr>
          <a:xfrm>
            <a:off x="7699652" y="-11533"/>
            <a:ext cx="1444348" cy="1193994"/>
          </a:xfrm>
          <a:prstGeom prst="rect">
            <a:avLst/>
          </a:prstGeom>
        </p:spPr>
      </p:pic>
    </p:spTree>
    <p:extLst>
      <p:ext uri="{BB962C8B-B14F-4D97-AF65-F5344CB8AC3E}">
        <p14:creationId xmlns:p14="http://schemas.microsoft.com/office/powerpoint/2010/main" val="1925573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1940690" y="74773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800000"/>
              </a:buClr>
              <a:buSzPts val="4000"/>
              <a:buFont typeface="Calibri"/>
              <a:buNone/>
            </a:pPr>
            <a:r>
              <a:rPr lang="en-US" sz="4000" b="1" dirty="0">
                <a:solidFill>
                  <a:srgbClr val="800000"/>
                </a:solidFill>
              </a:rPr>
              <a:t>BEFORE YOU GO</a:t>
            </a:r>
            <a:endParaRPr dirty="0"/>
          </a:p>
        </p:txBody>
      </p:sp>
      <p:sp>
        <p:nvSpPr>
          <p:cNvPr id="147" name="Google Shape;147;p7"/>
          <p:cNvSpPr txBox="1">
            <a:spLocks noGrp="1"/>
          </p:cNvSpPr>
          <p:nvPr>
            <p:ph type="body" idx="1"/>
          </p:nvPr>
        </p:nvSpPr>
        <p:spPr>
          <a:xfrm>
            <a:off x="3853196" y="1762246"/>
            <a:ext cx="4936474" cy="4525963"/>
          </a:xfrm>
          <a:prstGeom prst="rect">
            <a:avLst/>
          </a:prstGeom>
          <a:noFill/>
          <a:ln>
            <a:noFill/>
          </a:ln>
        </p:spPr>
        <p:txBody>
          <a:bodyPr spcFirstLastPara="1" wrap="square" lIns="91425" tIns="45700" rIns="91425" bIns="45700" anchor="t" anchorCtr="0">
            <a:normAutofit/>
          </a:bodyPr>
          <a:lstStyle/>
          <a:p>
            <a:pPr marL="0" lvl="0" indent="0">
              <a:spcBef>
                <a:spcPts val="0"/>
              </a:spcBef>
              <a:buSzPts val="3200"/>
              <a:buNone/>
            </a:pPr>
            <a:r>
              <a:rPr lang="en-US" dirty="0"/>
              <a:t>Remember we talked about good discussions?</a:t>
            </a:r>
          </a:p>
          <a:p>
            <a:pPr marL="0" lvl="0" indent="0">
              <a:spcBef>
                <a:spcPts val="0"/>
              </a:spcBef>
              <a:buSzPts val="3200"/>
              <a:buNone/>
            </a:pPr>
            <a:r>
              <a:rPr lang="en-US" dirty="0"/>
              <a:t>Think about the discussions you’ve had with your group today. Was your discussion :</a:t>
            </a:r>
          </a:p>
          <a:p>
            <a:pPr marL="0" lvl="0" indent="0" algn="ctr">
              <a:spcBef>
                <a:spcPts val="0"/>
              </a:spcBef>
              <a:buSzPts val="3200"/>
              <a:buNone/>
            </a:pPr>
            <a:r>
              <a:rPr lang="en-US" dirty="0"/>
              <a:t>poor, good, very good</a:t>
            </a:r>
          </a:p>
          <a:p>
            <a:pPr marL="0" lvl="0" indent="0" algn="ctr">
              <a:spcBef>
                <a:spcPts val="0"/>
              </a:spcBef>
              <a:buSzPts val="3200"/>
              <a:buNone/>
            </a:pPr>
            <a:r>
              <a:rPr lang="en-US" sz="2400" dirty="0"/>
              <a:t>(circle one)</a:t>
            </a:r>
          </a:p>
          <a:p>
            <a:pPr marL="0" lvl="0" indent="0">
              <a:spcBef>
                <a:spcPts val="0"/>
              </a:spcBef>
              <a:buSzPts val="3200"/>
              <a:buNone/>
            </a:pPr>
            <a:r>
              <a:rPr lang="en-US" dirty="0"/>
              <a:t>How do you know?</a:t>
            </a:r>
            <a:endParaRPr dirty="0"/>
          </a:p>
        </p:txBody>
      </p:sp>
      <p:sp>
        <p:nvSpPr>
          <p:cNvPr id="148" name="Google Shape;1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9</a:t>
            </a:fld>
            <a:endParaRPr/>
          </a:p>
        </p:txBody>
      </p:sp>
      <p:sp>
        <p:nvSpPr>
          <p:cNvPr id="149" name="Google Shape;149;p7"/>
          <p:cNvSpPr/>
          <p:nvPr/>
        </p:nvSpPr>
        <p:spPr>
          <a:xfrm>
            <a:off x="228600" y="747730"/>
            <a:ext cx="3298371" cy="5411994"/>
          </a:xfrm>
          <a:prstGeom prst="roundRect">
            <a:avLst>
              <a:gd name="adj" fmla="val 1666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Complete the </a:t>
            </a:r>
            <a:r>
              <a:rPr lang="en-US" sz="2800" b="1" i="0" u="sng" strike="noStrike" cap="none">
                <a:solidFill>
                  <a:schemeClr val="lt1"/>
                </a:solidFill>
                <a:latin typeface="Calibri"/>
                <a:ea typeface="Calibri"/>
                <a:cs typeface="Calibri"/>
                <a:sym typeface="Calibri"/>
              </a:rPr>
              <a:t>BEFORE YOU GO </a:t>
            </a:r>
            <a:r>
              <a:rPr lang="en-US" sz="2800" b="0" i="0" u="none" strike="noStrike" cap="none">
                <a:solidFill>
                  <a:schemeClr val="lt1"/>
                </a:solidFill>
                <a:latin typeface="Calibri"/>
                <a:ea typeface="Calibri"/>
                <a:cs typeface="Calibri"/>
                <a:sym typeface="Calibri"/>
              </a:rPr>
              <a:t>questions</a:t>
            </a:r>
            <a:r>
              <a:rPr lang="en-US" sz="3600" b="0"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1375</Words>
  <Application>Microsoft Macintosh PowerPoint</Application>
  <PresentationFormat>On-screen Show (4:3)</PresentationFormat>
  <Paragraphs>107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Stardos Stencil</vt:lpstr>
      <vt:lpstr>Noto Sans Symbols</vt:lpstr>
      <vt:lpstr>Calibri</vt:lpstr>
      <vt:lpstr>Arial</vt:lpstr>
      <vt:lpstr>Office Theme</vt:lpstr>
      <vt:lpstr>PowerPoint Presentation</vt:lpstr>
      <vt:lpstr>LESSON 4 - DAY 1</vt:lpstr>
      <vt:lpstr>PowerPoint Presentation</vt:lpstr>
      <vt:lpstr>PowerPoint Presentation</vt:lpstr>
      <vt:lpstr>STOP &amp; THINK!</vt:lpstr>
      <vt:lpstr>PowerPoint Presentation</vt:lpstr>
      <vt:lpstr>PowerPoint Presentation</vt:lpstr>
      <vt:lpstr>PowerPoint Presentation</vt:lpstr>
      <vt:lpstr>BEFORE YOU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Dianovsky</dc:creator>
  <cp:lastModifiedBy>Danielle Murphy</cp:lastModifiedBy>
  <cp:revision>26</cp:revision>
  <dcterms:created xsi:type="dcterms:W3CDTF">2013-01-03T16:21:51Z</dcterms:created>
  <dcterms:modified xsi:type="dcterms:W3CDTF">2021-12-21T22:01:20Z</dcterms:modified>
</cp:coreProperties>
</file>