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89" r:id="rId3"/>
    <p:sldId id="272" r:id="rId4"/>
    <p:sldId id="273" r:id="rId5"/>
    <p:sldId id="274" r:id="rId6"/>
    <p:sldId id="267" r:id="rId7"/>
    <p:sldId id="259" r:id="rId8"/>
    <p:sldId id="260" r:id="rId9"/>
    <p:sldId id="265" r:id="rId10"/>
    <p:sldId id="262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BB9"/>
    <a:srgbClr val="F0722C"/>
    <a:srgbClr val="107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3"/>
    <p:restoredTop sz="87743"/>
  </p:normalViewPr>
  <p:slideViewPr>
    <p:cSldViewPr snapToGrid="0">
      <p:cViewPr varScale="1">
        <p:scale>
          <a:sx n="201" d="100"/>
          <a:sy n="201" d="100"/>
        </p:scale>
        <p:origin x="208" y="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43b283d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43b283d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slide, then give tables 3min (use timer)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3 min each table should have a card propped upright with either a 1 or a 2 (red or blue)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a class discussion– push for reasons! Give 7min for discussion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move to next slide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396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43b283d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43b283d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slide, then give tables 3min (use timer)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3 min each table should have a card propped upright with either a 1 or a 2 (red or blue)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a class discussion– push for reasons! Give 7min for discussion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move to next slide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73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bdc9461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6bdc9461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g6bdc9461a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845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as a do now, no need for them to write anything. Just think and we will discuss –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77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 brief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6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instructions.  3min</a:t>
            </a:r>
          </a:p>
        </p:txBody>
      </p:sp>
    </p:spTree>
    <p:extLst>
      <p:ext uri="{BB962C8B-B14F-4D97-AF65-F5344CB8AC3E}">
        <p14:creationId xmlns:p14="http://schemas.microsoft.com/office/powerpoint/2010/main" val="3354029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43b283d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43b283d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slide, then give tables 3min (use timer)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3 min each table should have a card propped upright with either a 1 or a 2 (red or blue)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a class discussion– push for reasons! Give 7min for discussion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move to next slide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6900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72d2a4abf8ce2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72d2a4abf8ce2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slide, then give tables 3min (use timer)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3 min each table should have a card propped upright with either a 1 or a 2 (red or blue)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a class discussion– push for reasons! Give 7min for discussion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move to next slide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43b283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43b283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slide, then give tables 3min (use timer)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3 min each table should have a card propped upright with either a 1 or a 2 (red or blue)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a class discussion– push for reasons! Give 7min for discussion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move to next slide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843b283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843b283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 slide, then give tables 3min (use timer)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After 3 min each table should have a card propped upright with either a 1 or a 2 (red or blue)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a class discussion– push for reasons! Give 7min for discussion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Then move to next slide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84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028700" lvl="2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1714500" lvl="4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057400" lvl="5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1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3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1pPr>
            <a:lvl2pPr marL="685800" lvl="1" indent="-17145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2pPr>
            <a:lvl3pPr marL="1028700" lvl="2" indent="-17145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3pPr>
            <a:lvl4pPr marL="1371600" lvl="3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4pPr>
            <a:lvl5pPr marL="1714500" lvl="4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5pPr>
            <a:lvl6pPr marL="2057400" lvl="5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6pPr>
            <a:lvl7pPr marL="2400300" lvl="6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7pPr>
            <a:lvl8pPr marL="2743200" lvl="7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8pPr>
            <a:lvl9pPr marL="3086100" lvl="8" indent="-17145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35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3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SEEDS Lesson 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Argument Game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4014" y="2403319"/>
            <a:ext cx="1399741" cy="24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379925" y="88725"/>
            <a:ext cx="2696400" cy="2130000"/>
          </a:xfrm>
          <a:prstGeom prst="wedgeRoundRectCallout">
            <a:avLst>
              <a:gd name="adj1" fmla="val 7558"/>
              <a:gd name="adj2" fmla="val 7240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You’re right that the most important cause is algae using up the air, but not because of the simulation.  It’s because of the two studies that showed how plants need air- the aquarium experiment and the vacuum experiment.</a:t>
            </a:r>
            <a:endParaRPr sz="1500" dirty="0"/>
          </a:p>
        </p:txBody>
      </p:sp>
      <p:sp>
        <p:nvSpPr>
          <p:cNvPr id="64" name="Google Shape;64;p14"/>
          <p:cNvSpPr/>
          <p:nvPr/>
        </p:nvSpPr>
        <p:spPr>
          <a:xfrm>
            <a:off x="6278474" y="68164"/>
            <a:ext cx="2656500" cy="2256600"/>
          </a:xfrm>
          <a:prstGeom prst="wedgeRoundRectCallout">
            <a:avLst>
              <a:gd name="adj1" fmla="val -24368"/>
              <a:gd name="adj2" fmla="val 6933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No, the most important cause is the decomposers using up all the dissolved air. We know this from the study showing that when decomposers are high there is less dissolved air.</a:t>
            </a:r>
            <a:endParaRPr sz="1500" dirty="0"/>
          </a:p>
        </p:txBody>
      </p:sp>
      <p:sp>
        <p:nvSpPr>
          <p:cNvPr id="65" name="Google Shape;65;p14"/>
          <p:cNvSpPr/>
          <p:nvPr/>
        </p:nvSpPr>
        <p:spPr>
          <a:xfrm>
            <a:off x="486500" y="385950"/>
            <a:ext cx="2656500" cy="1832700"/>
          </a:xfrm>
          <a:prstGeom prst="wedgeRoundRectCallout">
            <a:avLst>
              <a:gd name="adj1" fmla="val -7161"/>
              <a:gd name="adj2" fmla="val 6664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most important cause of fish deaths is the algae using up all the dissolved air, because that is what we saw in</a:t>
            </a:r>
            <a:r>
              <a:rPr lang="en-US" sz="1500">
                <a:solidFill>
                  <a:schemeClr val="dk1"/>
                </a:solidFill>
              </a:rPr>
              <a:t> t</a:t>
            </a:r>
            <a:r>
              <a:rPr lang="en" sz="1500">
                <a:solidFill>
                  <a:schemeClr val="dk1"/>
                </a:solidFill>
              </a:rPr>
              <a:t>he simulation.</a:t>
            </a:r>
            <a:endParaRPr sz="1500"/>
          </a:p>
        </p:txBody>
      </p:sp>
      <p:pic>
        <p:nvPicPr>
          <p:cNvPr id="8" name="Google Shape;70;p15">
            <a:extLst>
              <a:ext uri="{FF2B5EF4-FFF2-40B4-BE49-F238E27FC236}">
                <a16:creationId xmlns:a16="http://schemas.microsoft.com/office/drawing/2014/main" id="{5B4CAFB4-C27B-9042-A6FD-A22768664F4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2844" y="2449482"/>
            <a:ext cx="1201300" cy="23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7;p18">
            <a:extLst>
              <a:ext uri="{FF2B5EF4-FFF2-40B4-BE49-F238E27FC236}">
                <a16:creationId xmlns:a16="http://schemas.microsoft.com/office/drawing/2014/main" id="{39B77475-8D67-4C4B-8A80-49CC4BD303D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6830" y="2347012"/>
            <a:ext cx="1530681" cy="241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A3D949-2D01-264D-AC5A-DA5D805A6A88}"/>
              </a:ext>
            </a:extLst>
          </p:cNvPr>
          <p:cNvSpPr txBox="1"/>
          <p:nvPr/>
        </p:nvSpPr>
        <p:spPr>
          <a:xfrm>
            <a:off x="2337936" y="1756984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37A70-54FA-5E4D-978B-19AF45FB8701}"/>
              </a:ext>
            </a:extLst>
          </p:cNvPr>
          <p:cNvSpPr txBox="1"/>
          <p:nvPr/>
        </p:nvSpPr>
        <p:spPr>
          <a:xfrm>
            <a:off x="6863645" y="1987817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1FB30-4458-C44B-9835-E3BC727E080E}"/>
              </a:ext>
            </a:extLst>
          </p:cNvPr>
          <p:cNvSpPr txBox="1"/>
          <p:nvPr/>
        </p:nvSpPr>
        <p:spPr>
          <a:xfrm>
            <a:off x="5057504" y="1863099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C58B9-6141-CD40-A00E-85F7358A3FA6}"/>
              </a:ext>
            </a:extLst>
          </p:cNvPr>
          <p:cNvSpPr txBox="1"/>
          <p:nvPr/>
        </p:nvSpPr>
        <p:spPr>
          <a:xfrm>
            <a:off x="197669" y="3930404"/>
            <a:ext cx="2449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Why did the fish die?</a:t>
            </a:r>
          </a:p>
        </p:txBody>
      </p:sp>
    </p:spTree>
    <p:extLst>
      <p:ext uri="{BB962C8B-B14F-4D97-AF65-F5344CB8AC3E}">
        <p14:creationId xmlns:p14="http://schemas.microsoft.com/office/powerpoint/2010/main" val="176155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687097" y="0"/>
            <a:ext cx="3782404" cy="2133242"/>
          </a:xfrm>
          <a:prstGeom prst="wedgeRoundRectCallout">
            <a:avLst>
              <a:gd name="adj1" fmla="val 1900"/>
              <a:gd name="adj2" fmla="val 6971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But in the pond there are decomposers! You can’t switch them off in the pond like you can in the simulation</a:t>
            </a:r>
            <a:r>
              <a:rPr lang="en" sz="2000" dirty="0">
                <a:solidFill>
                  <a:schemeClr val="dk1"/>
                </a:solidFill>
              </a:rPr>
              <a:t>.</a:t>
            </a:r>
            <a:endParaRPr sz="2000" dirty="0"/>
          </a:p>
        </p:txBody>
      </p:sp>
      <p:sp>
        <p:nvSpPr>
          <p:cNvPr id="73" name="Google Shape;73;p15"/>
          <p:cNvSpPr/>
          <p:nvPr/>
        </p:nvSpPr>
        <p:spPr>
          <a:xfrm>
            <a:off x="850708" y="181050"/>
            <a:ext cx="3278400" cy="2133242"/>
          </a:xfrm>
          <a:prstGeom prst="wedgeRoundRectCallout">
            <a:avLst>
              <a:gd name="adj1" fmla="val -2736"/>
              <a:gd name="adj2" fmla="val 7357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The simulation showed that when decomposers are “off” there is too much dead matter and the fish die. That is why the fish died.</a:t>
            </a:r>
            <a:endParaRPr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BB5CEC-6965-A442-BD10-4F09A0889BD5}"/>
              </a:ext>
            </a:extLst>
          </p:cNvPr>
          <p:cNvSpPr txBox="1"/>
          <p:nvPr/>
        </p:nvSpPr>
        <p:spPr>
          <a:xfrm>
            <a:off x="500080" y="3260292"/>
            <a:ext cx="2217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3"/>
                  </a:ext>
                </a:extLst>
              </a:rPr>
              <a:t>Who is right?</a:t>
            </a:r>
            <a:endParaRPr lang="en-US" sz="2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B741C-5BEE-E744-A02C-96FA3FBCCB94}"/>
              </a:ext>
            </a:extLst>
          </p:cNvPr>
          <p:cNvSpPr txBox="1"/>
          <p:nvPr/>
        </p:nvSpPr>
        <p:spPr>
          <a:xfrm>
            <a:off x="1653418" y="1922481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B2CC0-F14F-EA48-A541-487CF48C1725}"/>
              </a:ext>
            </a:extLst>
          </p:cNvPr>
          <p:cNvSpPr txBox="1"/>
          <p:nvPr/>
        </p:nvSpPr>
        <p:spPr>
          <a:xfrm>
            <a:off x="7223882" y="1671577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pic>
        <p:nvPicPr>
          <p:cNvPr id="9" name="Google Shape;62;p14">
            <a:extLst>
              <a:ext uri="{FF2B5EF4-FFF2-40B4-BE49-F238E27FC236}">
                <a16:creationId xmlns:a16="http://schemas.microsoft.com/office/drawing/2014/main" id="{1EF6298F-3750-754C-98FF-32F4720EE0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074" y="2429844"/>
            <a:ext cx="1395225" cy="2503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;p14">
            <a:extLst>
              <a:ext uri="{FF2B5EF4-FFF2-40B4-BE49-F238E27FC236}">
                <a16:creationId xmlns:a16="http://schemas.microsoft.com/office/drawing/2014/main" id="{5F34F2EC-365F-B948-AC49-308EAEC3790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208" y="2454000"/>
            <a:ext cx="1633031" cy="2455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32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dc9461a3_0_0"/>
          <p:cNvSpPr txBox="1">
            <a:spLocks noGrp="1"/>
          </p:cNvSpPr>
          <p:nvPr>
            <p:ph type="sldNum" idx="12"/>
          </p:nvPr>
        </p:nvSpPr>
        <p:spPr>
          <a:xfrm>
            <a:off x="6057900" y="4767263"/>
            <a:ext cx="1600200" cy="27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n-US"/>
              <a:pPr/>
              <a:t>2</a:t>
            </a:fld>
            <a:endParaRPr/>
          </a:p>
        </p:txBody>
      </p:sp>
      <p:sp>
        <p:nvSpPr>
          <p:cNvPr id="90" name="Google Shape;90;g6bdc9461a3_0_0"/>
          <p:cNvSpPr txBox="1"/>
          <p:nvPr/>
        </p:nvSpPr>
        <p:spPr>
          <a:xfrm>
            <a:off x="1605338" y="231169"/>
            <a:ext cx="6267075" cy="491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buSzPts val="2400"/>
            </a:pPr>
            <a:r>
              <a:rPr lang="en-US" sz="1800" u="sng" dirty="0">
                <a:latin typeface="Calibri"/>
                <a:ea typeface="Calibri"/>
                <a:cs typeface="Calibri"/>
                <a:sym typeface="Calibri"/>
              </a:rPr>
              <a:t>Lesson Overview</a:t>
            </a:r>
            <a:endParaRPr sz="1800" u="sng" dirty="0"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2400"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  <a:p>
            <a:pPr fontAlgn="base"/>
            <a:r>
              <a:rPr lang="en-US" i="1" dirty="0"/>
              <a:t>Stop &amp; Think-- 3 mins (no need to write) </a:t>
            </a:r>
          </a:p>
          <a:p>
            <a:pPr fontAlgn="base"/>
            <a:r>
              <a:rPr lang="en-US" i="1" dirty="0"/>
              <a:t>Discussion of  Stop &amp; Think- 5 mins, keep brief</a:t>
            </a:r>
            <a:endParaRPr lang="en-US" dirty="0"/>
          </a:p>
          <a:p>
            <a:pPr fontAlgn="base"/>
            <a:r>
              <a:rPr lang="en-US" i="1" dirty="0"/>
              <a:t>Argument game instructions- 3min</a:t>
            </a:r>
          </a:p>
          <a:p>
            <a:pPr fontAlgn="base"/>
            <a:r>
              <a:rPr lang="en-US" i="1" dirty="0">
                <a:sym typeface="Wingdings" panose="05000000000000000000" pitchFamily="2" charset="2"/>
              </a:rPr>
              <a:t>Argument game:</a:t>
            </a:r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i="1" dirty="0">
                <a:sym typeface="Wingdings" panose="05000000000000000000" pitchFamily="2" charset="2"/>
              </a:rPr>
              <a:t>Read slide with opinions and prompt</a:t>
            </a:r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i="1" dirty="0">
                <a:sym typeface="Wingdings" panose="05000000000000000000" pitchFamily="2" charset="2"/>
              </a:rPr>
              <a:t>3 min for groups to convince each other (we can play it by ear and add more time if needed)– each table has card with chosen opinion</a:t>
            </a:r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i="1" dirty="0">
                <a:sym typeface="Wingdings" panose="05000000000000000000" pitchFamily="2" charset="2"/>
              </a:rPr>
              <a:t>7 min class discussion- tables try to convince other tables to change their card (chosen opinion) by giving reasons.</a:t>
            </a:r>
          </a:p>
          <a:p>
            <a:pPr marL="285750" indent="-285750" fontAlgn="base">
              <a:buFont typeface="Wingdings" pitchFamily="2" charset="2"/>
              <a:buChar char="v"/>
            </a:pPr>
            <a:r>
              <a:rPr lang="en-US" i="1" dirty="0">
                <a:sym typeface="Wingdings" panose="05000000000000000000" pitchFamily="2" charset="2"/>
              </a:rPr>
              <a:t>Repeat for 5 rounds (there are extra slides in case kids need less than 3 min or class discussions run shorter)</a:t>
            </a:r>
            <a:endParaRPr lang="en-US" dirty="0">
              <a:sym typeface="Wingdings" panose="05000000000000000000" pitchFamily="2" charset="2"/>
            </a:endParaRPr>
          </a:p>
          <a:p>
            <a:pPr fontAlgn="base"/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15479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8518" y="560798"/>
            <a:ext cx="6172200" cy="857250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800000"/>
                </a:solidFill>
              </a:rPr>
              <a:t>STOP &amp; THINK!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14451" y="560797"/>
            <a:ext cx="2473778" cy="4058996"/>
          </a:xfrm>
          <a:prstGeom prst="roundRect">
            <a:avLst/>
          </a:prstGeom>
          <a:solidFill>
            <a:srgbClr val="0070C0"/>
          </a:solidFill>
          <a:ln>
            <a:solidFill>
              <a:srgbClr val="0E6B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100" dirty="0"/>
              <a:t>Read what this student is saying. Do you agree of disagree with the statement?</a:t>
            </a:r>
          </a:p>
          <a:p>
            <a:pPr>
              <a:buFont typeface="Wingdings" charset="2"/>
              <a:buChar char="Ø"/>
              <a:defRPr/>
            </a:pPr>
            <a:endParaRPr lang="en-US" sz="2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5392F-9889-3143-8430-C5A539A1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28" y="2529056"/>
            <a:ext cx="1544446" cy="2238207"/>
          </a:xfrm>
          <a:prstGeom prst="rect">
            <a:avLst/>
          </a:prstGeom>
        </p:spPr>
      </p:pic>
      <p:sp>
        <p:nvSpPr>
          <p:cNvPr id="13" name="Speech Bubble: Rectangle with Corners Rounded 2">
            <a:extLst>
              <a:ext uri="{FF2B5EF4-FFF2-40B4-BE49-F238E27FC236}">
                <a16:creationId xmlns:a16="http://schemas.microsoft.com/office/drawing/2014/main" id="{66A9BAC1-EB25-3248-9247-389C420662C7}"/>
              </a:ext>
            </a:extLst>
          </p:cNvPr>
          <p:cNvSpPr/>
          <p:nvPr/>
        </p:nvSpPr>
        <p:spPr>
          <a:xfrm>
            <a:off x="4065290" y="1300847"/>
            <a:ext cx="2809875" cy="2231566"/>
          </a:xfrm>
          <a:prstGeom prst="wedgeRoundRectCallout">
            <a:avLst>
              <a:gd name="adj1" fmla="val 47003"/>
              <a:gd name="adj2" fmla="val 6399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1"/>
              </a:buClr>
              <a:buSzPts val="3600"/>
            </a:pPr>
            <a:r>
              <a:rPr lang="en-US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3"/>
                  </a:ext>
                </a:extLst>
              </a:rPr>
              <a:t>If a simulation shows something happening, that mean it’s really happening like that in the real world (e.g. in a real pond).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9BBD2-CE9D-A743-9C54-62BEFEE77D9D}"/>
              </a:ext>
            </a:extLst>
          </p:cNvPr>
          <p:cNvSpPr txBox="1"/>
          <p:nvPr/>
        </p:nvSpPr>
        <p:spPr>
          <a:xfrm>
            <a:off x="4547867" y="3749242"/>
            <a:ext cx="198860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3"/>
                  </a:ext>
                </a:extLst>
              </a:rPr>
              <a:t>Do you agree or disagree?</a:t>
            </a:r>
            <a:endParaRPr lang="en-US" sz="24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5392F-9889-3143-8430-C5A539A1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628" y="2529056"/>
            <a:ext cx="1544446" cy="2238207"/>
          </a:xfrm>
          <a:prstGeom prst="rect">
            <a:avLst/>
          </a:prstGeom>
        </p:spPr>
      </p:pic>
      <p:sp>
        <p:nvSpPr>
          <p:cNvPr id="13" name="Speech Bubble: Rectangle with Corners Rounded 2">
            <a:extLst>
              <a:ext uri="{FF2B5EF4-FFF2-40B4-BE49-F238E27FC236}">
                <a16:creationId xmlns:a16="http://schemas.microsoft.com/office/drawing/2014/main" id="{66A9BAC1-EB25-3248-9247-389C420662C7}"/>
              </a:ext>
            </a:extLst>
          </p:cNvPr>
          <p:cNvSpPr/>
          <p:nvPr/>
        </p:nvSpPr>
        <p:spPr>
          <a:xfrm>
            <a:off x="2444750" y="1300847"/>
            <a:ext cx="4430415" cy="2231566"/>
          </a:xfrm>
          <a:prstGeom prst="wedgeRoundRectCallout">
            <a:avLst>
              <a:gd name="adj1" fmla="val 47003"/>
              <a:gd name="adj2" fmla="val 6399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1"/>
              </a:buClr>
              <a:buSzPts val="3600"/>
            </a:pPr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3"/>
                  </a:ext>
                </a:extLst>
              </a:rPr>
              <a:t>If a simulation shows something happening, that mean it’s really happening like that in the real world (e.g. in a real pond).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89BBD2-CE9D-A743-9C54-62BEFEE77D9D}"/>
              </a:ext>
            </a:extLst>
          </p:cNvPr>
          <p:cNvSpPr txBox="1"/>
          <p:nvPr/>
        </p:nvSpPr>
        <p:spPr>
          <a:xfrm>
            <a:off x="1596500" y="3857745"/>
            <a:ext cx="4175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3"/>
                  </a:ext>
                </a:extLst>
              </a:rPr>
              <a:t>Do you agree or disagree?</a:t>
            </a:r>
            <a:endParaRPr lang="en-US" sz="2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10" name="Google Shape;274;p6">
            <a:extLst>
              <a:ext uri="{FF2B5EF4-FFF2-40B4-BE49-F238E27FC236}">
                <a16:creationId xmlns:a16="http://schemas.microsoft.com/office/drawing/2014/main" id="{0D43FC9C-917E-264C-8A79-5CCC0F05C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97038"/>
            <a:ext cx="8229600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4400"/>
            </a:pPr>
            <a:r>
              <a:rPr lang="en-US" sz="3600" b="1" dirty="0">
                <a:solidFill>
                  <a:srgbClr val="0E6BB9"/>
                </a:solidFill>
                <a:latin typeface="Calibri"/>
                <a:ea typeface="Calibri"/>
                <a:cs typeface="Calibri"/>
                <a:sym typeface="Calibri"/>
              </a:rPr>
              <a:t>Evidence Discussion</a:t>
            </a:r>
            <a:endParaRPr sz="3600" dirty="0">
              <a:solidFill>
                <a:srgbClr val="0E6BB9"/>
              </a:solidFill>
              <a:latin typeface="Stardos Stencil"/>
              <a:ea typeface="Stardos Stencil"/>
              <a:cs typeface="Stardos Stencil"/>
              <a:sym typeface="Stardos Stencil"/>
            </a:endParaRP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7072D96-5E71-4245-A535-797158CF6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8911"/>
            <a:ext cx="1503278" cy="12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34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C9C4-CB42-3D44-872B-DE6D8583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E6BB9"/>
                </a:solidFill>
              </a:rPr>
              <a:t>Argument Game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7B27-615B-BE48-A027-04DE68084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356" y="1085494"/>
            <a:ext cx="3486468" cy="3772256"/>
          </a:xfrm>
        </p:spPr>
        <p:txBody>
          <a:bodyPr/>
          <a:lstStyle/>
          <a:p>
            <a:pPr marL="85725" indent="0">
              <a:buNone/>
            </a:pPr>
            <a:r>
              <a:rPr lang="en-US" b="1" dirty="0">
                <a:solidFill>
                  <a:srgbClr val="107236"/>
                </a:solidFill>
              </a:rPr>
              <a:t>We will show you two or three different opinions. </a:t>
            </a:r>
          </a:p>
          <a:p>
            <a:pPr marL="85725" indent="0">
              <a:buNone/>
            </a:pPr>
            <a:r>
              <a:rPr lang="en-US" dirty="0"/>
              <a:t>You need to decide with which one you agree. </a:t>
            </a:r>
          </a:p>
          <a:p>
            <a:r>
              <a:rPr lang="en-US" dirty="0"/>
              <a:t>Then try to convince others in your table in </a:t>
            </a:r>
            <a:r>
              <a:rPr lang="en-US" b="1" dirty="0">
                <a:solidFill>
                  <a:srgbClr val="0E6BB9"/>
                </a:solidFill>
              </a:rPr>
              <a:t>3 min</a:t>
            </a:r>
            <a:r>
              <a:rPr lang="en-US" dirty="0"/>
              <a:t>!</a:t>
            </a:r>
          </a:p>
          <a:p>
            <a:pPr lvl="1"/>
            <a:r>
              <a:rPr lang="en-US" sz="1700" dirty="0">
                <a:solidFill>
                  <a:srgbClr val="F0722C"/>
                </a:solidFill>
              </a:rPr>
              <a:t>After 3 min, each table must then choose </a:t>
            </a:r>
            <a:r>
              <a:rPr lang="en-US" sz="1700" b="1" u="sng" dirty="0">
                <a:solidFill>
                  <a:srgbClr val="F0722C"/>
                </a:solidFill>
              </a:rPr>
              <a:t>one</a:t>
            </a:r>
            <a:r>
              <a:rPr lang="en-US" sz="1700" dirty="0">
                <a:solidFill>
                  <a:srgbClr val="F0722C"/>
                </a:solidFill>
              </a:rPr>
              <a:t> opinion and put up the matching colored card. </a:t>
            </a:r>
          </a:p>
          <a:p>
            <a:r>
              <a:rPr lang="en-US" dirty="0"/>
              <a:t>Then tables will try to convince other tables to change their choice.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1A3074-04B6-214A-B313-C0454AC332E8}"/>
              </a:ext>
            </a:extLst>
          </p:cNvPr>
          <p:cNvGrpSpPr/>
          <p:nvPr/>
        </p:nvGrpSpPr>
        <p:grpSpPr>
          <a:xfrm>
            <a:off x="4191000" y="1597960"/>
            <a:ext cx="4495800" cy="3123486"/>
            <a:chOff x="1797803" y="563446"/>
            <a:chExt cx="6724513" cy="4412824"/>
          </a:xfrm>
        </p:grpSpPr>
        <p:pic>
          <p:nvPicPr>
            <p:cNvPr id="5" name="Google Shape;86;p17">
              <a:extLst>
                <a:ext uri="{FF2B5EF4-FFF2-40B4-BE49-F238E27FC236}">
                  <a16:creationId xmlns:a16="http://schemas.microsoft.com/office/drawing/2014/main" id="{85589A2A-3C92-4B47-9169-04B34B49BB3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47179" y="2568419"/>
              <a:ext cx="1168525" cy="240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7;p17">
              <a:extLst>
                <a:ext uri="{FF2B5EF4-FFF2-40B4-BE49-F238E27FC236}">
                  <a16:creationId xmlns:a16="http://schemas.microsoft.com/office/drawing/2014/main" id="{57EDC25D-5F0C-0B42-B204-2AEE0E6D61AC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0329" y="2526405"/>
              <a:ext cx="1071038" cy="2449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9;p17">
              <a:extLst>
                <a:ext uri="{FF2B5EF4-FFF2-40B4-BE49-F238E27FC236}">
                  <a16:creationId xmlns:a16="http://schemas.microsoft.com/office/drawing/2014/main" id="{DB72B876-AEEB-604D-8452-1495695CD65A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3277" y="2359169"/>
              <a:ext cx="1433502" cy="2617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90;p17">
              <a:extLst>
                <a:ext uri="{FF2B5EF4-FFF2-40B4-BE49-F238E27FC236}">
                  <a16:creationId xmlns:a16="http://schemas.microsoft.com/office/drawing/2014/main" id="{DECEAB66-077B-5943-881D-CCBC6424D60A}"/>
                </a:ext>
              </a:extLst>
            </p:cNvPr>
            <p:cNvSpPr/>
            <p:nvPr/>
          </p:nvSpPr>
          <p:spPr>
            <a:xfrm>
              <a:off x="6638316" y="563446"/>
              <a:ext cx="1884000" cy="1658341"/>
            </a:xfrm>
            <a:prstGeom prst="wedgeRoundRectCallout">
              <a:avLst>
                <a:gd name="adj1" fmla="val 9381"/>
                <a:gd name="adj2" fmla="val 72253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/>
            </a:p>
          </p:txBody>
        </p:sp>
        <p:sp>
          <p:nvSpPr>
            <p:cNvPr id="9" name="Google Shape;91;p17">
              <a:extLst>
                <a:ext uri="{FF2B5EF4-FFF2-40B4-BE49-F238E27FC236}">
                  <a16:creationId xmlns:a16="http://schemas.microsoft.com/office/drawing/2014/main" id="{27D76EC6-E957-CA4B-A8A6-27DE592977DB}"/>
                </a:ext>
              </a:extLst>
            </p:cNvPr>
            <p:cNvSpPr/>
            <p:nvPr/>
          </p:nvSpPr>
          <p:spPr>
            <a:xfrm>
              <a:off x="4323941" y="571269"/>
              <a:ext cx="2003813" cy="17325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/>
            </a:p>
          </p:txBody>
        </p:sp>
        <p:sp>
          <p:nvSpPr>
            <p:cNvPr id="10" name="Google Shape;93;p17">
              <a:extLst>
                <a:ext uri="{FF2B5EF4-FFF2-40B4-BE49-F238E27FC236}">
                  <a16:creationId xmlns:a16="http://schemas.microsoft.com/office/drawing/2014/main" id="{F0DFC4B0-DEE7-0F45-ADCA-B75BFDF4A62B}"/>
                </a:ext>
              </a:extLst>
            </p:cNvPr>
            <p:cNvSpPr/>
            <p:nvPr/>
          </p:nvSpPr>
          <p:spPr>
            <a:xfrm>
              <a:off x="1797803" y="571267"/>
              <a:ext cx="2215576" cy="1732501"/>
            </a:xfrm>
            <a:prstGeom prst="wedgeRoundRectCallout">
              <a:avLst>
                <a:gd name="adj1" fmla="val -5142"/>
                <a:gd name="adj2" fmla="val 7119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</a:rPr>
                <a:t>.</a:t>
              </a:r>
              <a:endParaRPr sz="2000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1C0E3F-B1C7-274B-B2C1-61A877834A00}"/>
                </a:ext>
              </a:extLst>
            </p:cNvPr>
            <p:cNvSpPr txBox="1"/>
            <p:nvPr/>
          </p:nvSpPr>
          <p:spPr>
            <a:xfrm>
              <a:off x="2600355" y="1512140"/>
              <a:ext cx="406399" cy="60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6951F8-D56C-8847-B5A3-1710BB1E0B45}"/>
                </a:ext>
              </a:extLst>
            </p:cNvPr>
            <p:cNvSpPr txBox="1"/>
            <p:nvPr/>
          </p:nvSpPr>
          <p:spPr>
            <a:xfrm>
              <a:off x="4919447" y="1512140"/>
              <a:ext cx="406399" cy="60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94F331-747C-B847-B487-26B839D7A148}"/>
                </a:ext>
              </a:extLst>
            </p:cNvPr>
            <p:cNvSpPr txBox="1"/>
            <p:nvPr/>
          </p:nvSpPr>
          <p:spPr>
            <a:xfrm>
              <a:off x="7020028" y="1561733"/>
              <a:ext cx="406399" cy="609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3979EC-57DD-464F-ADEB-5A65492A4C79}"/>
              </a:ext>
            </a:extLst>
          </p:cNvPr>
          <p:cNvSpPr txBox="1"/>
          <p:nvPr/>
        </p:nvSpPr>
        <p:spPr>
          <a:xfrm>
            <a:off x="5026293" y="1161318"/>
            <a:ext cx="292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(Example) Best dessert is: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6EE8A0-8695-6F4D-BA95-7F6CCAFA79D5}"/>
              </a:ext>
            </a:extLst>
          </p:cNvPr>
          <p:cNvSpPr txBox="1"/>
          <p:nvPr/>
        </p:nvSpPr>
        <p:spPr>
          <a:xfrm>
            <a:off x="4343668" y="1870862"/>
            <a:ext cx="1124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Ice cream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4460F-2CC1-2447-88FE-FCBCB251D43D}"/>
              </a:ext>
            </a:extLst>
          </p:cNvPr>
          <p:cNvSpPr txBox="1"/>
          <p:nvPr/>
        </p:nvSpPr>
        <p:spPr>
          <a:xfrm>
            <a:off x="7427216" y="1883857"/>
            <a:ext cx="1259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Candy 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B274A3-7DCC-F14B-879C-5BBDE81E54C7}"/>
              </a:ext>
            </a:extLst>
          </p:cNvPr>
          <p:cNvSpPr txBox="1"/>
          <p:nvPr/>
        </p:nvSpPr>
        <p:spPr>
          <a:xfrm>
            <a:off x="6180999" y="1874477"/>
            <a:ext cx="819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Cake</a:t>
            </a:r>
          </a:p>
        </p:txBody>
      </p:sp>
    </p:spTree>
    <p:extLst>
      <p:ext uri="{BB962C8B-B14F-4D97-AF65-F5344CB8AC3E}">
        <p14:creationId xmlns:p14="http://schemas.microsoft.com/office/powerpoint/2010/main" val="420131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649" y="2359450"/>
            <a:ext cx="1201300" cy="23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550" y="2488375"/>
            <a:ext cx="1458000" cy="26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4896647" y="565150"/>
            <a:ext cx="2542539" cy="1715326"/>
          </a:xfrm>
          <a:prstGeom prst="wedgeRoundRectCallout">
            <a:avLst>
              <a:gd name="adj1" fmla="val 1900"/>
              <a:gd name="adj2" fmla="val 6971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Studies with experiments are most helpful</a:t>
            </a:r>
            <a:r>
              <a:rPr lang="en" sz="2000" dirty="0">
                <a:solidFill>
                  <a:schemeClr val="dk1"/>
                </a:solidFill>
              </a:rPr>
              <a:t>.</a:t>
            </a:r>
            <a:endParaRPr sz="2000" dirty="0"/>
          </a:p>
        </p:txBody>
      </p:sp>
      <p:sp>
        <p:nvSpPr>
          <p:cNvPr id="73" name="Google Shape;73;p15"/>
          <p:cNvSpPr/>
          <p:nvPr/>
        </p:nvSpPr>
        <p:spPr>
          <a:xfrm>
            <a:off x="1281421" y="622302"/>
            <a:ext cx="2453129" cy="1670876"/>
          </a:xfrm>
          <a:prstGeom prst="wedgeRoundRectCallout">
            <a:avLst>
              <a:gd name="adj1" fmla="val -2736"/>
              <a:gd name="adj2" fmla="val 7357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Simulations are the most helpful.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034A6-81E6-8C44-927B-46774B0C1807}"/>
              </a:ext>
            </a:extLst>
          </p:cNvPr>
          <p:cNvSpPr txBox="1"/>
          <p:nvPr/>
        </p:nvSpPr>
        <p:spPr>
          <a:xfrm>
            <a:off x="335871" y="3333570"/>
            <a:ext cx="2859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Which is more helpful when building a model?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D7EDD4-59FA-A546-8847-DEE8DE92E7C7}"/>
              </a:ext>
            </a:extLst>
          </p:cNvPr>
          <p:cNvSpPr txBox="1"/>
          <p:nvPr/>
        </p:nvSpPr>
        <p:spPr>
          <a:xfrm>
            <a:off x="3069468" y="1689376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E7BAC-893D-6B47-9399-8DBA41594493}"/>
              </a:ext>
            </a:extLst>
          </p:cNvPr>
          <p:cNvSpPr txBox="1"/>
          <p:nvPr/>
        </p:nvSpPr>
        <p:spPr>
          <a:xfrm>
            <a:off x="6724650" y="1669363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350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25232" y="2176899"/>
            <a:ext cx="1523121" cy="279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651" y="2176900"/>
            <a:ext cx="1441209" cy="27992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455000" y="339325"/>
            <a:ext cx="3252900" cy="1479000"/>
          </a:xfrm>
          <a:prstGeom prst="wedgeRoundRectCallout">
            <a:avLst>
              <a:gd name="adj1" fmla="val -399"/>
              <a:gd name="adj2" fmla="val 8301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To be useful, simulations have to be accurate.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81" name="Google Shape;81;p16"/>
          <p:cNvSpPr/>
          <p:nvPr/>
        </p:nvSpPr>
        <p:spPr>
          <a:xfrm>
            <a:off x="5774779" y="206426"/>
            <a:ext cx="2968500" cy="1744800"/>
          </a:xfrm>
          <a:prstGeom prst="wedgeRoundRectCallout">
            <a:avLst>
              <a:gd name="adj1" fmla="val -37523"/>
              <a:gd name="adj2" fmla="val 7090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A simulation can be useful even if its not completely accurate. 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C9614-2552-EF46-8063-388287EFD609}"/>
              </a:ext>
            </a:extLst>
          </p:cNvPr>
          <p:cNvSpPr txBox="1"/>
          <p:nvPr/>
        </p:nvSpPr>
        <p:spPr>
          <a:xfrm>
            <a:off x="500080" y="3260292"/>
            <a:ext cx="2217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:lc="http://schemas.openxmlformats.org/drawingml/2006/lockedCanvas" textRoundtripDataId="3"/>
                  </a:ext>
                </a:extLst>
              </a:rPr>
              <a:t>Who is right?</a:t>
            </a:r>
            <a:endParaRPr lang="en-US" sz="2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022B0-95B8-4145-ACA3-B64B593E2A91}"/>
              </a:ext>
            </a:extLst>
          </p:cNvPr>
          <p:cNvSpPr txBox="1"/>
          <p:nvPr/>
        </p:nvSpPr>
        <p:spPr>
          <a:xfrm>
            <a:off x="4057650" y="1302280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51E7C-918A-7042-8D43-95319A626514}"/>
              </a:ext>
            </a:extLst>
          </p:cNvPr>
          <p:cNvSpPr txBox="1"/>
          <p:nvPr/>
        </p:nvSpPr>
        <p:spPr>
          <a:xfrm>
            <a:off x="7956550" y="1444965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5DC0F8-BE85-8145-B2CD-A4E9EFAD1153}"/>
              </a:ext>
            </a:extLst>
          </p:cNvPr>
          <p:cNvGrpSpPr/>
          <p:nvPr/>
        </p:nvGrpSpPr>
        <p:grpSpPr>
          <a:xfrm>
            <a:off x="289607" y="324388"/>
            <a:ext cx="8232709" cy="4651882"/>
            <a:chOff x="289607" y="324388"/>
            <a:chExt cx="8232709" cy="4651882"/>
          </a:xfrm>
        </p:grpSpPr>
        <p:pic>
          <p:nvPicPr>
            <p:cNvPr id="86" name="Google Shape;8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47179" y="2568419"/>
              <a:ext cx="1168525" cy="2407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90329" y="2526405"/>
              <a:ext cx="1071038" cy="24498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03277" y="2359169"/>
              <a:ext cx="1433502" cy="2617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7"/>
            <p:cNvSpPr/>
            <p:nvPr/>
          </p:nvSpPr>
          <p:spPr>
            <a:xfrm>
              <a:off x="6638316" y="324388"/>
              <a:ext cx="1884000" cy="1732500"/>
            </a:xfrm>
            <a:prstGeom prst="wedgeRoundRectCallout">
              <a:avLst>
                <a:gd name="adj1" fmla="val -14817"/>
                <a:gd name="adj2" fmla="val 68466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</a:rPr>
                <a:t>It makes the most sense.</a:t>
              </a:r>
              <a:endParaRPr sz="2000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4323941" y="571269"/>
              <a:ext cx="2003813" cy="17325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</a:rPr>
                <a:t>It doesn’t have evidence that goes against it.</a:t>
              </a:r>
              <a:endParaRPr sz="2000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1797803" y="676419"/>
              <a:ext cx="2215576" cy="1732500"/>
            </a:xfrm>
            <a:prstGeom prst="wedgeRoundRectCallout">
              <a:avLst>
                <a:gd name="adj1" fmla="val -5142"/>
                <a:gd name="adj2" fmla="val 71190"/>
                <a:gd name="adj3" fmla="val 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</a:rPr>
                <a:t>There is evidence that supports it.</a:t>
              </a:r>
              <a:endParaRPr sz="2000" dirty="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0640CF-84E2-1947-9032-45BD04A8D2DE}"/>
                </a:ext>
              </a:extLst>
            </p:cNvPr>
            <p:cNvSpPr txBox="1"/>
            <p:nvPr/>
          </p:nvSpPr>
          <p:spPr>
            <a:xfrm>
              <a:off x="289607" y="2734582"/>
              <a:ext cx="19504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How do we know if a model is true?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827D03-FC0D-EE47-A3DB-BF8428867874}"/>
                </a:ext>
              </a:extLst>
            </p:cNvPr>
            <p:cNvSpPr txBox="1"/>
            <p:nvPr/>
          </p:nvSpPr>
          <p:spPr>
            <a:xfrm>
              <a:off x="2240079" y="1796172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9FEA71-89AF-D741-80CB-FE6F08100C18}"/>
                </a:ext>
              </a:extLst>
            </p:cNvPr>
            <p:cNvSpPr txBox="1"/>
            <p:nvPr/>
          </p:nvSpPr>
          <p:spPr>
            <a:xfrm>
              <a:off x="4790329" y="177271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129498-5570-D846-85EF-4CA6972330C4}"/>
                </a:ext>
              </a:extLst>
            </p:cNvPr>
            <p:cNvSpPr txBox="1"/>
            <p:nvPr/>
          </p:nvSpPr>
          <p:spPr>
            <a:xfrm>
              <a:off x="6931863" y="1595223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150" y="2390872"/>
            <a:ext cx="1071038" cy="2449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6453" y="2390872"/>
            <a:ext cx="1345188" cy="2573997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4307817" y="170846"/>
            <a:ext cx="1463800" cy="1732500"/>
          </a:xfrm>
          <a:prstGeom prst="wedgeRoundRectCallout">
            <a:avLst>
              <a:gd name="adj1" fmla="val 1234"/>
              <a:gd name="adj2" fmla="val 7213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They have evidence to support them.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92" name="Google Shape;92;p17"/>
          <p:cNvSpPr/>
          <p:nvPr/>
        </p:nvSpPr>
        <p:spPr>
          <a:xfrm flipH="1">
            <a:off x="6586944" y="393524"/>
            <a:ext cx="1687106" cy="1398274"/>
          </a:xfrm>
          <a:prstGeom prst="wedgeRoundRectCallout">
            <a:avLst>
              <a:gd name="adj1" fmla="val 33320"/>
              <a:gd name="adj2" fmla="val 84218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They are accurate and true.</a:t>
            </a:r>
            <a:endParaRPr sz="2000" dirty="0"/>
          </a:p>
        </p:txBody>
      </p:sp>
      <p:sp>
        <p:nvSpPr>
          <p:cNvPr id="93" name="Google Shape;93;p17"/>
          <p:cNvSpPr/>
          <p:nvPr/>
        </p:nvSpPr>
        <p:spPr>
          <a:xfrm>
            <a:off x="1205319" y="302763"/>
            <a:ext cx="2170500" cy="1732500"/>
          </a:xfrm>
          <a:prstGeom prst="wedgeRoundRectCallout">
            <a:avLst>
              <a:gd name="adj1" fmla="val 33397"/>
              <a:gd name="adj2" fmla="val 7158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They show all the components and  mechanisms.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EC4D6-6A64-164F-9E8A-83090891F73C}"/>
              </a:ext>
            </a:extLst>
          </p:cNvPr>
          <p:cNvSpPr txBox="1"/>
          <p:nvPr/>
        </p:nvSpPr>
        <p:spPr>
          <a:xfrm>
            <a:off x="162327" y="2958934"/>
            <a:ext cx="2449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Which is the most important criterion for good models:</a:t>
            </a:r>
          </a:p>
        </p:txBody>
      </p:sp>
      <p:pic>
        <p:nvPicPr>
          <p:cNvPr id="12" name="Google Shape;107;p18">
            <a:extLst>
              <a:ext uri="{FF2B5EF4-FFF2-40B4-BE49-F238E27FC236}">
                <a16:creationId xmlns:a16="http://schemas.microsoft.com/office/drawing/2014/main" id="{C5A0859D-CC53-6F46-953B-9033BABB875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9017" y="2472601"/>
            <a:ext cx="1530681" cy="2410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2AB5FF-4547-B240-ADB1-6187823F6478}"/>
              </a:ext>
            </a:extLst>
          </p:cNvPr>
          <p:cNvSpPr txBox="1"/>
          <p:nvPr/>
        </p:nvSpPr>
        <p:spPr>
          <a:xfrm>
            <a:off x="2533650" y="1517512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598B2B-04B1-EA4B-8EE2-F17D371B298B}"/>
              </a:ext>
            </a:extLst>
          </p:cNvPr>
          <p:cNvSpPr txBox="1"/>
          <p:nvPr/>
        </p:nvSpPr>
        <p:spPr>
          <a:xfrm>
            <a:off x="5182529" y="1330133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E634A-6510-164A-9849-5129873A9C1D}"/>
              </a:ext>
            </a:extLst>
          </p:cNvPr>
          <p:cNvSpPr txBox="1"/>
          <p:nvPr/>
        </p:nvSpPr>
        <p:spPr>
          <a:xfrm>
            <a:off x="7532281" y="1292342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5893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3015</TotalTime>
  <Words>928</Words>
  <Application>Microsoft Macintosh PowerPoint</Application>
  <PresentationFormat>On-screen Show (16:9)</PresentationFormat>
  <Paragraphs>102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Stardos Stencil</vt:lpstr>
      <vt:lpstr>Wingdings</vt:lpstr>
      <vt:lpstr>Simple Light</vt:lpstr>
      <vt:lpstr>SEEDS Lesson 5</vt:lpstr>
      <vt:lpstr>PowerPoint Presentation</vt:lpstr>
      <vt:lpstr>STOP &amp; THINK!</vt:lpstr>
      <vt:lpstr>Evidence Discussion</vt:lpstr>
      <vt:lpstr>Argument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 Cartoons</dc:title>
  <cp:lastModifiedBy>Microsoft Office User</cp:lastModifiedBy>
  <cp:revision>14</cp:revision>
  <dcterms:modified xsi:type="dcterms:W3CDTF">2020-01-01T22:17:47Z</dcterms:modified>
</cp:coreProperties>
</file>