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95" r:id="rId2"/>
    <p:sldId id="299" r:id="rId3"/>
    <p:sldId id="300" r:id="rId4"/>
    <p:sldId id="301" r:id="rId5"/>
    <p:sldId id="302" r:id="rId6"/>
    <p:sldId id="304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Stardos Stencil" panose="02000506070000020003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PZX2sRBVXNBAmbC+hBI+8qxQ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089" autoAdjust="0"/>
  </p:normalViewPr>
  <p:slideViewPr>
    <p:cSldViewPr snapToGrid="0">
      <p:cViewPr varScale="1">
        <p:scale>
          <a:sx n="92" d="100"/>
          <a:sy n="92" d="100"/>
        </p:scale>
        <p:origin x="2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dirty="0"/>
              <a:t>Spend 2 min reviewing the class model (this is 5B, 5A is next slide)</a:t>
            </a:r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09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students that new information just came out that may be relevant.</a:t>
            </a:r>
          </a:p>
          <a:p>
            <a:r>
              <a:rPr lang="en-US" dirty="0"/>
              <a:t>Scientists at Rutgers found out that…. (READ text on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75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sure if this is relevant or not, we don’t know much about fountains.</a:t>
            </a:r>
          </a:p>
          <a:p>
            <a:r>
              <a:rPr lang="en-US" dirty="0"/>
              <a:t>Here is some evidence about fountains. </a:t>
            </a:r>
          </a:p>
          <a:p>
            <a:r>
              <a:rPr lang="en-US" dirty="0"/>
              <a:t>READ evidence (this and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16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slide. (new information is in middle)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04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b="1" dirty="0"/>
              <a:t>Ask them to decide what they should do to the model INDIVIDUALLY. They can change the model itself write on it AND explain their changes.   This is 5B</a:t>
            </a:r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31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two questions, just read and have </a:t>
            </a:r>
            <a:r>
              <a:rPr lang="en-US"/>
              <a:t>them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362435" y="28149"/>
            <a:ext cx="6464541" cy="112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model: Why did the fish die in Passion Puddle? </a:t>
            </a:r>
            <a:endParaRPr sz="4000" dirty="0">
              <a:solidFill>
                <a:srgbClr val="FF0000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7418070" y="6448103"/>
            <a:ext cx="16002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</a:t>
            </a:fld>
            <a:endParaRPr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7D891F-4DAF-6947-AACC-3502FF3D8A31}"/>
              </a:ext>
            </a:extLst>
          </p:cNvPr>
          <p:cNvGrpSpPr/>
          <p:nvPr/>
        </p:nvGrpSpPr>
        <p:grpSpPr>
          <a:xfrm>
            <a:off x="6764852" y="306521"/>
            <a:ext cx="2044321" cy="755715"/>
            <a:chOff x="2053824" y="3529998"/>
            <a:chExt cx="7155554" cy="2645162"/>
          </a:xfrm>
        </p:grpSpPr>
        <p:sp>
          <p:nvSpPr>
            <p:cNvPr id="8" name="Google Shape;267;p14">
              <a:extLst>
                <a:ext uri="{FF2B5EF4-FFF2-40B4-BE49-F238E27FC236}">
                  <a16:creationId xmlns:a16="http://schemas.microsoft.com/office/drawing/2014/main" id="{6502580E-1F30-264F-A360-471444DC44BA}"/>
                </a:ext>
              </a:extLst>
            </p:cNvPr>
            <p:cNvSpPr/>
            <p:nvPr/>
          </p:nvSpPr>
          <p:spPr>
            <a:xfrm>
              <a:off x="7206625" y="4752901"/>
              <a:ext cx="2002753" cy="619973"/>
            </a:xfrm>
            <a:prstGeom prst="rect">
              <a:avLst/>
            </a:prstGeom>
            <a:solidFill>
              <a:srgbClr val="B6DDE7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28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Dead Fish</a:t>
              </a:r>
              <a:endParaRPr sz="100" dirty="0"/>
            </a:p>
          </p:txBody>
        </p:sp>
        <p:sp>
          <p:nvSpPr>
            <p:cNvPr id="9" name="Google Shape;268;p14">
              <a:extLst>
                <a:ext uri="{FF2B5EF4-FFF2-40B4-BE49-F238E27FC236}">
                  <a16:creationId xmlns:a16="http://schemas.microsoft.com/office/drawing/2014/main" id="{2D52EF7F-8CF7-0048-A388-6790E5020A1D}"/>
                </a:ext>
              </a:extLst>
            </p:cNvPr>
            <p:cNvSpPr/>
            <p:nvPr/>
          </p:nvSpPr>
          <p:spPr>
            <a:xfrm>
              <a:off x="2053824" y="4312707"/>
              <a:ext cx="1219200" cy="507900"/>
            </a:xfrm>
            <a:prstGeom prst="rect">
              <a:avLst/>
            </a:prstGeom>
            <a:solidFill>
              <a:srgbClr val="DAEEF3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9;p14">
              <a:extLst>
                <a:ext uri="{FF2B5EF4-FFF2-40B4-BE49-F238E27FC236}">
                  <a16:creationId xmlns:a16="http://schemas.microsoft.com/office/drawing/2014/main" id="{4D618CD0-55DA-5F4E-ADED-CD4276AF21CD}"/>
                </a:ext>
              </a:extLst>
            </p:cNvPr>
            <p:cNvSpPr/>
            <p:nvPr/>
          </p:nvSpPr>
          <p:spPr>
            <a:xfrm>
              <a:off x="3956101" y="4079167"/>
              <a:ext cx="1219200" cy="507900"/>
            </a:xfrm>
            <a:prstGeom prst="rect">
              <a:avLst/>
            </a:prstGeom>
            <a:solidFill>
              <a:srgbClr val="DAEEF3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0;p14">
              <a:extLst>
                <a:ext uri="{FF2B5EF4-FFF2-40B4-BE49-F238E27FC236}">
                  <a16:creationId xmlns:a16="http://schemas.microsoft.com/office/drawing/2014/main" id="{58CDCE8F-0528-7D4D-B731-C8655A209E70}"/>
                </a:ext>
              </a:extLst>
            </p:cNvPr>
            <p:cNvSpPr/>
            <p:nvPr/>
          </p:nvSpPr>
          <p:spPr>
            <a:xfrm>
              <a:off x="3346501" y="5321920"/>
              <a:ext cx="1219200" cy="507900"/>
            </a:xfrm>
            <a:prstGeom prst="rect">
              <a:avLst/>
            </a:prstGeom>
            <a:solidFill>
              <a:srgbClr val="DAEEF3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1;p14">
              <a:extLst>
                <a:ext uri="{FF2B5EF4-FFF2-40B4-BE49-F238E27FC236}">
                  <a16:creationId xmlns:a16="http://schemas.microsoft.com/office/drawing/2014/main" id="{C42292EE-4252-8946-9246-19B550548243}"/>
                </a:ext>
              </a:extLst>
            </p:cNvPr>
            <p:cNvSpPr/>
            <p:nvPr/>
          </p:nvSpPr>
          <p:spPr>
            <a:xfrm>
              <a:off x="5365801" y="4763086"/>
              <a:ext cx="1219200" cy="507900"/>
            </a:xfrm>
            <a:prstGeom prst="rect">
              <a:avLst/>
            </a:prstGeom>
            <a:solidFill>
              <a:srgbClr val="DAEEF3"/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1800"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Google Shape;272;p14">
              <a:extLst>
                <a:ext uri="{FF2B5EF4-FFF2-40B4-BE49-F238E27FC236}">
                  <a16:creationId xmlns:a16="http://schemas.microsoft.com/office/drawing/2014/main" id="{EB06C84E-082F-994B-A1E7-5F4FDC1529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19920" y="4493960"/>
              <a:ext cx="36000" cy="21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73;p14">
              <a:extLst>
                <a:ext uri="{FF2B5EF4-FFF2-40B4-BE49-F238E27FC236}">
                  <a16:creationId xmlns:a16="http://schemas.microsoft.com/office/drawing/2014/main" id="{405716E8-21E5-FE4F-9C35-73172B2D838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73856" y="4225400"/>
              <a:ext cx="1052280" cy="748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274;p14">
              <a:extLst>
                <a:ext uri="{FF2B5EF4-FFF2-40B4-BE49-F238E27FC236}">
                  <a16:creationId xmlns:a16="http://schemas.microsoft.com/office/drawing/2014/main" id="{A88B5BB3-A013-A04D-966A-85F46A6FE2B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8640" y="4018400"/>
              <a:ext cx="1065240" cy="660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75;p14">
              <a:extLst>
                <a:ext uri="{FF2B5EF4-FFF2-40B4-BE49-F238E27FC236}">
                  <a16:creationId xmlns:a16="http://schemas.microsoft.com/office/drawing/2014/main" id="{DE4083BF-7DFD-9641-8AEA-71CDB25ED6E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69800" y="5309000"/>
              <a:ext cx="1010880" cy="73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276;p14">
              <a:extLst>
                <a:ext uri="{FF2B5EF4-FFF2-40B4-BE49-F238E27FC236}">
                  <a16:creationId xmlns:a16="http://schemas.microsoft.com/office/drawing/2014/main" id="{84582F7A-3D53-D441-9E8A-909697D0B0C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502360" y="4679000"/>
              <a:ext cx="1024560" cy="672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77;p14">
              <a:extLst>
                <a:ext uri="{FF2B5EF4-FFF2-40B4-BE49-F238E27FC236}">
                  <a16:creationId xmlns:a16="http://schemas.microsoft.com/office/drawing/2014/main" id="{F6107C6A-8E53-6045-BEDC-E4D6D3BECB9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53640" y="5743160"/>
              <a:ext cx="72000" cy="432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278;p14">
              <a:extLst>
                <a:ext uri="{FF2B5EF4-FFF2-40B4-BE49-F238E27FC236}">
                  <a16:creationId xmlns:a16="http://schemas.microsoft.com/office/drawing/2014/main" id="{0C8C0AC1-AFB1-B844-8283-A051555FE866}"/>
                </a:ext>
              </a:extLst>
            </p:cNvPr>
            <p:cNvCxnSpPr/>
            <p:nvPr/>
          </p:nvCxnSpPr>
          <p:spPr>
            <a:xfrm>
              <a:off x="5175301" y="4333167"/>
              <a:ext cx="823800" cy="50880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cxnSp>
          <p:nvCxnSpPr>
            <p:cNvPr id="20" name="Google Shape;279;p14">
              <a:extLst>
                <a:ext uri="{FF2B5EF4-FFF2-40B4-BE49-F238E27FC236}">
                  <a16:creationId xmlns:a16="http://schemas.microsoft.com/office/drawing/2014/main" id="{5A57E7D8-0D83-B54A-B34B-0220EB9B80EA}"/>
                </a:ext>
              </a:extLst>
            </p:cNvPr>
            <p:cNvCxnSpPr>
              <a:stCxn id="11" idx="3"/>
            </p:cNvCxnSpPr>
            <p:nvPr/>
          </p:nvCxnSpPr>
          <p:spPr>
            <a:xfrm rot="10800000" flipH="1">
              <a:off x="4565701" y="5271070"/>
              <a:ext cx="1355700" cy="30480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cxnSp>
          <p:nvCxnSpPr>
            <p:cNvPr id="21" name="Google Shape;280;p14">
              <a:extLst>
                <a:ext uri="{FF2B5EF4-FFF2-40B4-BE49-F238E27FC236}">
                  <a16:creationId xmlns:a16="http://schemas.microsoft.com/office/drawing/2014/main" id="{1FB116B5-ECA3-9E41-A920-F587C60A4CBE}"/>
                </a:ext>
              </a:extLst>
            </p:cNvPr>
            <p:cNvCxnSpPr/>
            <p:nvPr/>
          </p:nvCxnSpPr>
          <p:spPr>
            <a:xfrm>
              <a:off x="3330445" y="4599440"/>
              <a:ext cx="663600" cy="75300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cxnSp>
          <p:nvCxnSpPr>
            <p:cNvPr id="22" name="Google Shape;281;p14">
              <a:extLst>
                <a:ext uri="{FF2B5EF4-FFF2-40B4-BE49-F238E27FC236}">
                  <a16:creationId xmlns:a16="http://schemas.microsoft.com/office/drawing/2014/main" id="{0C710AB4-2667-6A4C-9E4D-E6571178A021}"/>
                </a:ext>
              </a:extLst>
            </p:cNvPr>
            <p:cNvCxnSpPr/>
            <p:nvPr/>
          </p:nvCxnSpPr>
          <p:spPr>
            <a:xfrm rot="10800000" flipH="1">
              <a:off x="6661201" y="4988586"/>
              <a:ext cx="431700" cy="2850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6862"/>
                </a:srgbClr>
              </a:outerShdw>
            </a:effectLst>
          </p:spPr>
        </p:cxnSp>
        <p:pic>
          <p:nvPicPr>
            <p:cNvPr id="23" name="Google Shape;282;p14">
              <a:extLst>
                <a:ext uri="{FF2B5EF4-FFF2-40B4-BE49-F238E27FC236}">
                  <a16:creationId xmlns:a16="http://schemas.microsoft.com/office/drawing/2014/main" id="{E9B11386-2E38-494C-86A0-168735CF4A2C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14410" y="3529998"/>
              <a:ext cx="1535334" cy="192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83;p14">
              <a:extLst>
                <a:ext uri="{FF2B5EF4-FFF2-40B4-BE49-F238E27FC236}">
                  <a16:creationId xmlns:a16="http://schemas.microsoft.com/office/drawing/2014/main" id="{47243DAF-23E0-4C45-B182-610606584D61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164760" y="3551120"/>
              <a:ext cx="72000" cy="432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547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29EC7-79D2-1248-B8CD-0FD7E4793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4418BAF-6C2D-5C40-A2E6-50C8B8FB1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7270" y="7295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rgbClr val="C00000"/>
                </a:solidFill>
                <a:sym typeface="Calibri"/>
              </a:rPr>
              <a:t>New Information!!!</a:t>
            </a:r>
            <a:endParaRPr sz="4000" dirty="0">
              <a:solidFill>
                <a:srgbClr val="C00000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D5D70-0F7B-C44A-909E-730DB2A5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420" y="284798"/>
            <a:ext cx="1587500" cy="127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68B9E-C84B-B541-931F-B70F7E21A827}"/>
              </a:ext>
            </a:extLst>
          </p:cNvPr>
          <p:cNvSpPr txBox="1"/>
          <p:nvPr/>
        </p:nvSpPr>
        <p:spPr>
          <a:xfrm>
            <a:off x="565784" y="4940578"/>
            <a:ext cx="8229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Scientists at Rutgers recently found out that the fountain in Passion Pond broke and </a:t>
            </a:r>
            <a:r>
              <a:rPr lang="en-US" sz="2400" u="sng" dirty="0"/>
              <a:t>stopped working </a:t>
            </a:r>
            <a:r>
              <a:rPr lang="en-US" sz="2400" dirty="0"/>
              <a:t> about 2 weeks before the fish died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80B69-D279-1B49-90DC-E9A5ED97F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40" y="1681798"/>
            <a:ext cx="6926580" cy="28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29EC7-79D2-1248-B8CD-0FD7E4793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4418BAF-6C2D-5C40-A2E6-50C8B8FB1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80060" y="4985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chemeClr val="bg2"/>
                </a:solidFill>
                <a:sym typeface="Calibri"/>
              </a:rPr>
              <a:t>Evidence: Fountains and Ponds</a:t>
            </a:r>
            <a:endParaRPr sz="4000" dirty="0">
              <a:solidFill>
                <a:schemeClr val="bg2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EAD34-B0C8-1549-8F5C-9DC12C77B639}"/>
              </a:ext>
            </a:extLst>
          </p:cNvPr>
          <p:cNvSpPr txBox="1"/>
          <p:nvPr/>
        </p:nvSpPr>
        <p:spPr>
          <a:xfrm>
            <a:off x="509270" y="1585841"/>
            <a:ext cx="847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gardeners at Penn State wanted to install a new fountain in their lotus pond. </a:t>
            </a:r>
          </a:p>
          <a:p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FA87FB-9FAB-2D43-99A5-15BC9F09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9664"/>
            <a:ext cx="1338388" cy="1338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259CE6-9B4E-6549-B90C-2EF66D74B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24" y="2710153"/>
            <a:ext cx="2222752" cy="33374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6AC852-F6A3-2A4D-964C-199C9A074105}"/>
              </a:ext>
            </a:extLst>
          </p:cNvPr>
          <p:cNvSpPr txBox="1"/>
          <p:nvPr/>
        </p:nvSpPr>
        <p:spPr>
          <a:xfrm>
            <a:off x="509270" y="2278339"/>
            <a:ext cx="587597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Fountains suck water from the bottom of the pond and spray it up where it mixes with air before   falling back into the pond. </a:t>
            </a:r>
          </a:p>
          <a:p>
            <a:endParaRPr lang="en-US" sz="1600" dirty="0"/>
          </a:p>
          <a:p>
            <a:r>
              <a:rPr lang="en-US" sz="2800" dirty="0"/>
              <a:t>The gardeners first measured the dissolved air 4 feet below the surface of the pond. The dissolved air was </a:t>
            </a:r>
            <a:r>
              <a:rPr lang="en-US" sz="2800" u="sng" dirty="0">
                <a:solidFill>
                  <a:srgbClr val="C00000"/>
                </a:solidFill>
              </a:rPr>
              <a:t>4 mg/l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9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29EC7-79D2-1248-B8CD-0FD7E4793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4418BAF-6C2D-5C40-A2E6-50C8B8FB1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80060" y="4985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chemeClr val="bg2"/>
                </a:solidFill>
                <a:sym typeface="Calibri"/>
              </a:rPr>
              <a:t>Evidence: Fountains and Ponds</a:t>
            </a:r>
            <a:endParaRPr sz="4000" dirty="0">
              <a:solidFill>
                <a:schemeClr val="bg2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EAD34-B0C8-1549-8F5C-9DC12C77B639}"/>
              </a:ext>
            </a:extLst>
          </p:cNvPr>
          <p:cNvSpPr txBox="1"/>
          <p:nvPr/>
        </p:nvSpPr>
        <p:spPr>
          <a:xfrm>
            <a:off x="483678" y="1503884"/>
            <a:ext cx="847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gardeners at Penn State wanted to install a new fountain in their lotus pond. </a:t>
            </a:r>
          </a:p>
          <a:p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FA87FB-9FAB-2D43-99A5-15BC9F09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9664"/>
            <a:ext cx="1338388" cy="13383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6AC852-F6A3-2A4D-964C-199C9A074105}"/>
              </a:ext>
            </a:extLst>
          </p:cNvPr>
          <p:cNvSpPr txBox="1"/>
          <p:nvPr/>
        </p:nvSpPr>
        <p:spPr>
          <a:xfrm>
            <a:off x="509270" y="2278339"/>
            <a:ext cx="84747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800" dirty="0"/>
              <a:t>The gardeners first measured the dissolved air 4 feet below the surface of the pond. The dissolved air was </a:t>
            </a:r>
            <a:r>
              <a:rPr lang="en-US" sz="2800" u="sng" dirty="0">
                <a:solidFill>
                  <a:srgbClr val="C00000"/>
                </a:solidFill>
              </a:rPr>
              <a:t>4 mg/l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482C4-0358-494C-99C4-E7735DE0A2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70" y="3647944"/>
            <a:ext cx="3031830" cy="1384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F389C-29B0-5B48-B89D-C6C9BF209AAA}"/>
              </a:ext>
            </a:extLst>
          </p:cNvPr>
          <p:cNvSpPr txBox="1"/>
          <p:nvPr/>
        </p:nvSpPr>
        <p:spPr>
          <a:xfrm>
            <a:off x="509270" y="3794068"/>
            <a:ext cx="514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800" dirty="0"/>
              <a:t>They then installed a fountain in the middle of their pond.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E7C3B-29D2-904B-9C1F-0999897DEC8C}"/>
              </a:ext>
            </a:extLst>
          </p:cNvPr>
          <p:cNvSpPr txBox="1"/>
          <p:nvPr/>
        </p:nvSpPr>
        <p:spPr>
          <a:xfrm>
            <a:off x="497840" y="4986330"/>
            <a:ext cx="8460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2800" dirty="0"/>
              <a:t>They measured the dissolved air 4 feet below the surface after the fountain worked for 5 days.              The dissolved air was </a:t>
            </a:r>
            <a:r>
              <a:rPr lang="en-US" sz="2800" u="sng" dirty="0">
                <a:solidFill>
                  <a:srgbClr val="C00000"/>
                </a:solidFill>
              </a:rPr>
              <a:t>8 mg/l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5386065" y="442938"/>
            <a:ext cx="3487772" cy="5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sz="4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model:</a:t>
            </a:r>
            <a:endParaRPr sz="4000" dirty="0">
              <a:solidFill>
                <a:srgbClr val="FF0000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7418070" y="6448103"/>
            <a:ext cx="16002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8356D-4FDD-204D-8825-D3A88D1CE863}"/>
              </a:ext>
            </a:extLst>
          </p:cNvPr>
          <p:cNvSpPr txBox="1"/>
          <p:nvPr/>
        </p:nvSpPr>
        <p:spPr>
          <a:xfrm>
            <a:off x="526586" y="5291345"/>
            <a:ext cx="84916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What should you do to our class model given this new evidence? You can make changes to the class model above and explain your changes below: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29EC7-79D2-1248-B8CD-0FD7E4793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34418BAF-6C2D-5C40-A2E6-50C8B8FB1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30" y="4985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4400"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Stardos Stencil"/>
                <a:cs typeface="Calibri" panose="020F0502020204030204" pitchFamily="34" charset="0"/>
              </a:rPr>
              <a:t>Simulations, studies and models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ea typeface="Stardos Stencil"/>
              <a:cs typeface="Calibri" panose="020F0502020204030204" pitchFamily="34" charset="0"/>
              <a:sym typeface="Stardos Stenci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EAD34-B0C8-1549-8F5C-9DC12C77B639}"/>
              </a:ext>
            </a:extLst>
          </p:cNvPr>
          <p:cNvSpPr txBox="1"/>
          <p:nvPr/>
        </p:nvSpPr>
        <p:spPr>
          <a:xfrm>
            <a:off x="334645" y="3973426"/>
            <a:ext cx="8474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b="1" dirty="0"/>
              <a:t>List three important differences between evidence from simulations and evidence from studies: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AC852-F6A3-2A4D-964C-199C9A074105}"/>
              </a:ext>
            </a:extLst>
          </p:cNvPr>
          <p:cNvSpPr txBox="1"/>
          <p:nvPr/>
        </p:nvSpPr>
        <p:spPr>
          <a:xfrm>
            <a:off x="334645" y="1641509"/>
            <a:ext cx="84747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800" b="1" dirty="0"/>
              <a:t>In science you have learned a lot about criteria for good models.  What do you think is the MOST important criterion for good models?  Explain why you think so!</a:t>
            </a:r>
            <a:endParaRPr lang="en-US" sz="2800" dirty="0"/>
          </a:p>
          <a:p>
            <a:endParaRPr lang="en-US" sz="2800" u="sng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414</Words>
  <Application>Microsoft Macintosh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Stardos Stencil</vt:lpstr>
      <vt:lpstr>Calibri</vt:lpstr>
      <vt:lpstr>Arial</vt:lpstr>
      <vt:lpstr>Office Theme</vt:lpstr>
      <vt:lpstr>PowerPoint Presentation</vt:lpstr>
      <vt:lpstr>New Information!!!</vt:lpstr>
      <vt:lpstr>Evidence: Fountains and Ponds</vt:lpstr>
      <vt:lpstr>Evidence: Fountains and Ponds</vt:lpstr>
      <vt:lpstr>PowerPoint Presentation</vt:lpstr>
      <vt:lpstr>Simulations, studies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Dianovsky</dc:creator>
  <cp:lastModifiedBy>Danielle Murphy</cp:lastModifiedBy>
  <cp:revision>25</cp:revision>
  <dcterms:created xsi:type="dcterms:W3CDTF">2013-01-03T16:21:51Z</dcterms:created>
  <dcterms:modified xsi:type="dcterms:W3CDTF">2021-12-21T22:41:36Z</dcterms:modified>
</cp:coreProperties>
</file>