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19" r:id="rId3"/>
    <p:sldId id="257" r:id="rId4"/>
    <p:sldId id="318" r:id="rId5"/>
    <p:sldId id="298" r:id="rId6"/>
    <p:sldId id="299" r:id="rId7"/>
    <p:sldId id="300" r:id="rId8"/>
    <p:sldId id="301" r:id="rId9"/>
    <p:sldId id="302" r:id="rId10"/>
    <p:sldId id="304" r:id="rId11"/>
    <p:sldId id="303" r:id="rId12"/>
    <p:sldId id="306" r:id="rId13"/>
    <p:sldId id="309" r:id="rId14"/>
    <p:sldId id="310" r:id="rId15"/>
    <p:sldId id="311" r:id="rId16"/>
    <p:sldId id="305" r:id="rId17"/>
    <p:sldId id="307" r:id="rId18"/>
    <p:sldId id="308" r:id="rId19"/>
    <p:sldId id="312" r:id="rId20"/>
    <p:sldId id="313" r:id="rId21"/>
    <p:sldId id="314" r:id="rId22"/>
    <p:sldId id="316" r:id="rId23"/>
    <p:sldId id="317" r:id="rId24"/>
    <p:sldId id="315" r:id="rId25"/>
    <p:sldId id="288" r:id="rId26"/>
  </p:sldIdLst>
  <p:sldSz cx="1188085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789"/>
  </p:normalViewPr>
  <p:slideViewPr>
    <p:cSldViewPr>
      <p:cViewPr varScale="1">
        <p:scale>
          <a:sx n="111" d="100"/>
          <a:sy n="111" d="100"/>
        </p:scale>
        <p:origin x="-926" y="-77"/>
      </p:cViewPr>
      <p:guideLst>
        <p:guide orient="horz" pos="2160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891065" y="2130428"/>
            <a:ext cx="10098722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782127" y="3886200"/>
            <a:ext cx="831659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613616" y="274641"/>
            <a:ext cx="2673191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94044" y="274641"/>
            <a:ext cx="7821559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8507" y="4406903"/>
            <a:ext cx="1009872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38507" y="2906713"/>
            <a:ext cx="100987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94043" y="1600203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039433" y="1600203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6035307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035307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94044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45084" y="273053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94044" y="1435103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328731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28731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328731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94043" y="1600203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594043" y="6356353"/>
            <a:ext cx="277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4059292" y="6356353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514609" y="6356353"/>
            <a:ext cx="277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64404" cy="6165304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C2E4E595-0F1D-8878-B559-790C383460C9}"/>
              </a:ext>
            </a:extLst>
          </p:cNvPr>
          <p:cNvSpPr txBox="1"/>
          <p:nvPr/>
        </p:nvSpPr>
        <p:spPr>
          <a:xfrm>
            <a:off x="2839344" y="1926124"/>
            <a:ext cx="204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Comic Sans MS" pitchFamily="66" charset="0"/>
              </a:rPr>
              <a:t>T</a:t>
            </a:r>
            <a:r>
              <a:rPr lang="en-US" sz="2400" dirty="0" smtClean="0">
                <a:latin typeface="Comic Sans MS" pitchFamily="66" charset="0"/>
              </a:rPr>
              <a:t>118-119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130537E1-B2B8-D4F5-3347-029A5880AEC9}"/>
              </a:ext>
            </a:extLst>
          </p:cNvPr>
          <p:cNvSpPr txBox="1"/>
          <p:nvPr/>
        </p:nvSpPr>
        <p:spPr>
          <a:xfrm>
            <a:off x="2883051" y="2544579"/>
            <a:ext cx="574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latin typeface="Comic Sans MS" pitchFamily="66" charset="0"/>
              </a:rPr>
              <a:t>Salesforce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47A7F501-4FC4-0E15-03CA-AF3121338709}"/>
              </a:ext>
            </a:extLst>
          </p:cNvPr>
          <p:cNvSpPr txBox="1"/>
          <p:nvPr/>
        </p:nvSpPr>
        <p:spPr>
          <a:xfrm>
            <a:off x="2937526" y="3150260"/>
            <a:ext cx="235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omic Sans MS" pitchFamily="66" charset="0"/>
              </a:rPr>
              <a:t>05</a:t>
            </a:r>
            <a:r>
              <a:rPr lang="en-US" sz="2400" dirty="0" smtClean="0">
                <a:latin typeface="Comic Sans MS" pitchFamily="66" charset="0"/>
              </a:rPr>
              <a:t>.09.2023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xmlns="" id="{D19A8427-E060-3A8A-520D-9366715B9684}"/>
              </a:ext>
            </a:extLst>
          </p:cNvPr>
          <p:cNvSpPr txBox="1"/>
          <p:nvPr/>
        </p:nvSpPr>
        <p:spPr>
          <a:xfrm>
            <a:off x="2865518" y="3759423"/>
            <a:ext cx="3506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Apex</a:t>
            </a:r>
          </a:p>
          <a:p>
            <a:r>
              <a:rPr lang="en-CA" sz="2400" dirty="0" smtClean="0"/>
              <a:t>Static Variables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779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t, Byte, Binary, Decimal ve Hexadecimal Nedir? - Ahmet İmamoğ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01" y="1340768"/>
            <a:ext cx="753427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090938" y="1340768"/>
            <a:ext cx="3888048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8" name="Picture 4" descr="File:ASCII-Tab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33" y="836712"/>
            <a:ext cx="6480720" cy="526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en-CA" dirty="0" smtClean="0"/>
              <a:t>Data </a:t>
            </a:r>
            <a:endParaRPr lang="tr-TR" dirty="0"/>
          </a:p>
        </p:txBody>
      </p:sp>
      <p:pic>
        <p:nvPicPr>
          <p:cNvPr id="6146" name="Picture 2" descr="https://www.tutorialsteacher.com/Content/images/csharp/numb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3" y="1556792"/>
            <a:ext cx="732778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w Hard Disks Work | HowStuff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745" y="148478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Developer Console 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7" y="1772815"/>
            <a:ext cx="5935514" cy="392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"/>
          <p:cNvSpPr/>
          <p:nvPr/>
        </p:nvSpPr>
        <p:spPr>
          <a:xfrm>
            <a:off x="4140225" y="3068960"/>
            <a:ext cx="3240360" cy="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  <p:sp>
        <p:nvSpPr>
          <p:cNvPr id="6" name="Metin kutusu 5"/>
          <p:cNvSpPr txBox="1"/>
          <p:nvPr/>
        </p:nvSpPr>
        <p:spPr>
          <a:xfrm>
            <a:off x="7775787" y="2883483"/>
            <a:ext cx="19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Developer Console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7965033" y="1759630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Setup</a:t>
            </a:r>
            <a:endParaRPr lang="tr-TR" dirty="0"/>
          </a:p>
        </p:txBody>
      </p:sp>
      <p:sp>
        <p:nvSpPr>
          <p:cNvPr id="10" name="Line"/>
          <p:cNvSpPr/>
          <p:nvPr/>
        </p:nvSpPr>
        <p:spPr>
          <a:xfrm>
            <a:off x="4500265" y="1988840"/>
            <a:ext cx="3240360" cy="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4725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Developer Console 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7" y="1772815"/>
            <a:ext cx="5935514" cy="392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"/>
          <p:cNvSpPr/>
          <p:nvPr/>
        </p:nvSpPr>
        <p:spPr>
          <a:xfrm>
            <a:off x="4140225" y="3068960"/>
            <a:ext cx="3240360" cy="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  <p:sp>
        <p:nvSpPr>
          <p:cNvPr id="6" name="Metin kutusu 5"/>
          <p:cNvSpPr txBox="1"/>
          <p:nvPr/>
        </p:nvSpPr>
        <p:spPr>
          <a:xfrm>
            <a:off x="7775787" y="2883483"/>
            <a:ext cx="19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Developer Console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7965033" y="1759630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Setup</a:t>
            </a:r>
            <a:endParaRPr lang="tr-TR" dirty="0"/>
          </a:p>
        </p:txBody>
      </p:sp>
      <p:sp>
        <p:nvSpPr>
          <p:cNvPr id="10" name="Line"/>
          <p:cNvSpPr/>
          <p:nvPr/>
        </p:nvSpPr>
        <p:spPr>
          <a:xfrm>
            <a:off x="4500265" y="1988840"/>
            <a:ext cx="3240360" cy="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8927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Developer Console 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7" y="2636912"/>
            <a:ext cx="8023371" cy="366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307035" y="2564904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" name="Düz Bağlayıcı 4"/>
          <p:cNvCxnSpPr/>
          <p:nvPr/>
        </p:nvCxnSpPr>
        <p:spPr>
          <a:xfrm>
            <a:off x="523059" y="3068960"/>
            <a:ext cx="1440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33" y="2484537"/>
            <a:ext cx="44481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6759562" y="2442414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Düz Bağlayıcı 14"/>
          <p:cNvCxnSpPr/>
          <p:nvPr/>
        </p:nvCxnSpPr>
        <p:spPr>
          <a:xfrm>
            <a:off x="6975586" y="3015536"/>
            <a:ext cx="2232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6660505" y="1484784"/>
            <a:ext cx="443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calistirmak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Debug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Open Execute Anonymous Window</a:t>
            </a:r>
            <a:endParaRPr lang="tr-TR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899865" y="1484784"/>
            <a:ext cx="3043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Bir</a:t>
            </a:r>
            <a:r>
              <a:rPr lang="en-US" dirty="0" smtClean="0"/>
              <a:t> Apex class </a:t>
            </a:r>
            <a:r>
              <a:rPr lang="en-US" dirty="0" err="1" smtClean="0"/>
              <a:t>olusturmak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Open </a:t>
            </a:r>
            <a:r>
              <a:rPr lang="en-US" dirty="0" smtClean="0">
                <a:sym typeface="Wingdings" pitchFamily="2" charset="2"/>
              </a:rPr>
              <a:t> Apex Class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75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22" y="891072"/>
            <a:ext cx="9536112" cy="54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84041" y="116632"/>
            <a:ext cx="8226703" cy="70609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Developer Console </a:t>
            </a:r>
            <a:endParaRPr lang="tr-TR" dirty="0"/>
          </a:p>
        </p:txBody>
      </p:sp>
      <p:sp>
        <p:nvSpPr>
          <p:cNvPr id="7" name="Line"/>
          <p:cNvSpPr/>
          <p:nvPr/>
        </p:nvSpPr>
        <p:spPr>
          <a:xfrm flipH="1" flipV="1">
            <a:off x="7380585" y="3068959"/>
            <a:ext cx="395202" cy="101194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  <p:sp>
        <p:nvSpPr>
          <p:cNvPr id="6" name="Metin kutusu 5"/>
          <p:cNvSpPr txBox="1"/>
          <p:nvPr/>
        </p:nvSpPr>
        <p:spPr>
          <a:xfrm>
            <a:off x="5706872" y="2238821"/>
            <a:ext cx="374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Yazilan</a:t>
            </a:r>
            <a:r>
              <a:rPr lang="en-CA" dirty="0" smtClean="0"/>
              <a:t> tum </a:t>
            </a:r>
            <a:r>
              <a:rPr lang="en-CA" dirty="0" err="1" smtClean="0"/>
              <a:t>kodu</a:t>
            </a:r>
            <a:r>
              <a:rPr lang="en-CA" dirty="0" smtClean="0"/>
              <a:t> </a:t>
            </a:r>
            <a:r>
              <a:rPr lang="en-CA" dirty="0" err="1" smtClean="0"/>
              <a:t>toplu</a:t>
            </a:r>
            <a:r>
              <a:rPr lang="en-CA" dirty="0" smtClean="0"/>
              <a:t> </a:t>
            </a:r>
            <a:r>
              <a:rPr lang="en-CA" dirty="0" err="1" smtClean="0"/>
              <a:t>olarak</a:t>
            </a:r>
            <a:r>
              <a:rPr lang="en-CA" dirty="0" smtClean="0"/>
              <a:t> </a:t>
            </a:r>
            <a:r>
              <a:rPr lang="en-CA" dirty="0" err="1" smtClean="0"/>
              <a:t>calistirir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9180785" y="2883483"/>
            <a:ext cx="27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Sadece</a:t>
            </a:r>
            <a:r>
              <a:rPr lang="en-CA" dirty="0" smtClean="0"/>
              <a:t> </a:t>
            </a:r>
            <a:r>
              <a:rPr lang="en-CA" dirty="0" err="1" smtClean="0"/>
              <a:t>secilen</a:t>
            </a:r>
            <a:r>
              <a:rPr lang="en-CA" dirty="0" smtClean="0"/>
              <a:t> </a:t>
            </a:r>
            <a:r>
              <a:rPr lang="en-CA" dirty="0" err="1" smtClean="0"/>
              <a:t>kodu</a:t>
            </a:r>
            <a:r>
              <a:rPr lang="en-CA" dirty="0" smtClean="0"/>
              <a:t> </a:t>
            </a:r>
            <a:r>
              <a:rPr lang="en-CA" dirty="0" err="1" smtClean="0"/>
              <a:t>calistir</a:t>
            </a:r>
            <a:endParaRPr lang="tr-TR" dirty="0"/>
          </a:p>
        </p:txBody>
      </p:sp>
      <p:sp>
        <p:nvSpPr>
          <p:cNvPr id="10" name="Line"/>
          <p:cNvSpPr/>
          <p:nvPr/>
        </p:nvSpPr>
        <p:spPr>
          <a:xfrm flipH="1" flipV="1">
            <a:off x="3204121" y="2424723"/>
            <a:ext cx="3456384" cy="16561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  <p:sp>
        <p:nvSpPr>
          <p:cNvPr id="3" name="Metin kutusu 2"/>
          <p:cNvSpPr txBox="1"/>
          <p:nvPr/>
        </p:nvSpPr>
        <p:spPr>
          <a:xfrm>
            <a:off x="1763961" y="2060848"/>
            <a:ext cx="313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Yazilan</a:t>
            </a:r>
            <a:r>
              <a:rPr lang="en-CA" dirty="0" smtClean="0"/>
              <a:t> </a:t>
            </a:r>
            <a:r>
              <a:rPr lang="en-CA" dirty="0" err="1" smtClean="0"/>
              <a:t>kodun</a:t>
            </a:r>
            <a:r>
              <a:rPr lang="en-CA" dirty="0" smtClean="0"/>
              <a:t> log </a:t>
            </a:r>
            <a:r>
              <a:rPr lang="en-CA" dirty="0" err="1" smtClean="0"/>
              <a:t>kaydi</a:t>
            </a:r>
            <a:r>
              <a:rPr lang="en-CA" dirty="0" smtClean="0"/>
              <a:t> </a:t>
            </a:r>
            <a:r>
              <a:rPr lang="en-CA" dirty="0" err="1" smtClean="0"/>
              <a:t>gorunur</a:t>
            </a:r>
            <a:endParaRPr lang="tr-TR" dirty="0"/>
          </a:p>
        </p:txBody>
      </p:sp>
      <p:sp>
        <p:nvSpPr>
          <p:cNvPr id="11" name="Line"/>
          <p:cNvSpPr/>
          <p:nvPr/>
        </p:nvSpPr>
        <p:spPr>
          <a:xfrm flipV="1">
            <a:off x="9071930" y="3437480"/>
            <a:ext cx="377569" cy="671783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  <p:sp>
        <p:nvSpPr>
          <p:cNvPr id="12" name="Oval 11"/>
          <p:cNvSpPr/>
          <p:nvPr/>
        </p:nvSpPr>
        <p:spPr>
          <a:xfrm>
            <a:off x="1259905" y="5157192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Line"/>
          <p:cNvSpPr/>
          <p:nvPr/>
        </p:nvSpPr>
        <p:spPr>
          <a:xfrm flipH="1" flipV="1">
            <a:off x="1115889" y="4438855"/>
            <a:ext cx="406762" cy="72198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  <p:sp>
        <p:nvSpPr>
          <p:cNvPr id="14" name="Metin kutusu 13"/>
          <p:cNvSpPr txBox="1"/>
          <p:nvPr/>
        </p:nvSpPr>
        <p:spPr>
          <a:xfrm>
            <a:off x="827857" y="3851756"/>
            <a:ext cx="242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Test </a:t>
            </a:r>
            <a:r>
              <a:rPr lang="en-CA" dirty="0" err="1" smtClean="0"/>
              <a:t>Sonuclarini</a:t>
            </a:r>
            <a:r>
              <a:rPr lang="en-CA" dirty="0" smtClean="0"/>
              <a:t> </a:t>
            </a:r>
            <a:r>
              <a:rPr lang="en-CA" dirty="0" err="1" smtClean="0"/>
              <a:t>goruruz</a:t>
            </a:r>
            <a:endParaRPr lang="tr-TR" dirty="0"/>
          </a:p>
        </p:txBody>
      </p:sp>
      <p:sp>
        <p:nvSpPr>
          <p:cNvPr id="15" name="Oval 14"/>
          <p:cNvSpPr/>
          <p:nvPr/>
        </p:nvSpPr>
        <p:spPr>
          <a:xfrm>
            <a:off x="2628057" y="5157192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1794051" y="5795972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SOQL </a:t>
            </a:r>
            <a:r>
              <a:rPr lang="en-CA" dirty="0" err="1" smtClean="0"/>
              <a:t>sorgulari</a:t>
            </a:r>
            <a:r>
              <a:rPr lang="en-CA" dirty="0" smtClean="0"/>
              <a:t> </a:t>
            </a:r>
            <a:endParaRPr lang="tr-TR" dirty="0"/>
          </a:p>
        </p:txBody>
      </p:sp>
      <p:sp>
        <p:nvSpPr>
          <p:cNvPr id="17" name="Line"/>
          <p:cNvSpPr/>
          <p:nvPr/>
        </p:nvSpPr>
        <p:spPr>
          <a:xfrm flipH="1">
            <a:off x="2628057" y="5445224"/>
            <a:ext cx="108012" cy="47492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  <p:sp>
        <p:nvSpPr>
          <p:cNvPr id="18" name="Oval 17"/>
          <p:cNvSpPr/>
          <p:nvPr/>
        </p:nvSpPr>
        <p:spPr>
          <a:xfrm>
            <a:off x="4938874" y="5160842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/>
          <p:cNvSpPr txBox="1"/>
          <p:nvPr/>
        </p:nvSpPr>
        <p:spPr>
          <a:xfrm>
            <a:off x="4786670" y="5824370"/>
            <a:ext cx="3539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Koddaki</a:t>
            </a:r>
            <a:r>
              <a:rPr lang="en-CA" dirty="0" smtClean="0"/>
              <a:t> </a:t>
            </a:r>
            <a:r>
              <a:rPr lang="en-CA" dirty="0" err="1" smtClean="0"/>
              <a:t>problemleri</a:t>
            </a:r>
            <a:r>
              <a:rPr lang="en-CA" dirty="0" smtClean="0"/>
              <a:t> </a:t>
            </a:r>
            <a:r>
              <a:rPr lang="en-CA" dirty="0" err="1" smtClean="0"/>
              <a:t>goruruz</a:t>
            </a:r>
            <a:endParaRPr lang="en-CA" dirty="0" smtClean="0"/>
          </a:p>
          <a:p>
            <a:r>
              <a:rPr lang="en-CA" dirty="0" err="1" smtClean="0"/>
              <a:t>Kodda</a:t>
            </a:r>
            <a:r>
              <a:rPr lang="en-CA" dirty="0" smtClean="0"/>
              <a:t> </a:t>
            </a:r>
            <a:r>
              <a:rPr lang="en-CA" dirty="0" err="1" smtClean="0"/>
              <a:t>yanlis</a:t>
            </a:r>
            <a:r>
              <a:rPr lang="en-CA" dirty="0" smtClean="0"/>
              <a:t> </a:t>
            </a:r>
            <a:r>
              <a:rPr lang="en-CA" dirty="0" err="1" smtClean="0"/>
              <a:t>varsa</a:t>
            </a:r>
            <a:r>
              <a:rPr lang="en-CA" dirty="0" smtClean="0"/>
              <a:t> </a:t>
            </a:r>
            <a:r>
              <a:rPr lang="en-CA" dirty="0" err="1" smtClean="0"/>
              <a:t>kod</a:t>
            </a:r>
            <a:r>
              <a:rPr lang="en-CA" dirty="0" smtClean="0"/>
              <a:t> save </a:t>
            </a:r>
            <a:r>
              <a:rPr lang="en-CA" dirty="0" err="1" smtClean="0"/>
              <a:t>adilmez</a:t>
            </a:r>
            <a:endParaRPr lang="tr-TR" dirty="0"/>
          </a:p>
        </p:txBody>
      </p:sp>
      <p:sp>
        <p:nvSpPr>
          <p:cNvPr id="20" name="Line"/>
          <p:cNvSpPr/>
          <p:nvPr/>
        </p:nvSpPr>
        <p:spPr>
          <a:xfrm>
            <a:off x="5595579" y="5517232"/>
            <a:ext cx="351408" cy="30713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404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en-CA" dirty="0" smtClean="0"/>
              <a:t>Variable ( </a:t>
            </a:r>
            <a:r>
              <a:rPr lang="en-CA" dirty="0" err="1"/>
              <a:t>D</a:t>
            </a:r>
            <a:r>
              <a:rPr lang="en-CA" dirty="0" err="1" smtClean="0"/>
              <a:t>egisken</a:t>
            </a:r>
            <a:r>
              <a:rPr lang="en-CA" dirty="0" smtClean="0"/>
              <a:t>) </a:t>
            </a:r>
            <a:r>
              <a:rPr lang="en-CA" dirty="0" err="1"/>
              <a:t>Nedir</a:t>
            </a:r>
            <a:r>
              <a:rPr lang="en-CA" dirty="0"/>
              <a:t> ?</a:t>
            </a:r>
            <a:endParaRPr lang="tr-TR" dirty="0"/>
          </a:p>
        </p:txBody>
      </p:sp>
      <p:sp>
        <p:nvSpPr>
          <p:cNvPr id="13" name="İçerik Yer Tutucusu 2"/>
          <p:cNvSpPr>
            <a:spLocks noGrp="1"/>
          </p:cNvSpPr>
          <p:nvPr>
            <p:ph idx="1"/>
          </p:nvPr>
        </p:nvSpPr>
        <p:spPr>
          <a:xfrm>
            <a:off x="611834" y="1196753"/>
            <a:ext cx="10513168" cy="576064"/>
          </a:xfrm>
        </p:spPr>
        <p:txBody>
          <a:bodyPr>
            <a:normAutofit/>
          </a:bodyPr>
          <a:lstStyle/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800" spc="-5" dirty="0" smtClean="0">
                <a:latin typeface="Halvetica"/>
                <a:cs typeface="Georgia"/>
              </a:rPr>
              <a:t>Variable ( </a:t>
            </a:r>
            <a:r>
              <a:rPr lang="en-CA" sz="2800" spc="-5" dirty="0" err="1" smtClean="0">
                <a:latin typeface="Halvetica"/>
                <a:cs typeface="Georgia"/>
              </a:rPr>
              <a:t>degisken</a:t>
            </a:r>
            <a:r>
              <a:rPr lang="en-CA" sz="2800" spc="-5" dirty="0" smtClean="0">
                <a:latin typeface="Halvetica"/>
                <a:cs typeface="Georgia"/>
              </a:rPr>
              <a:t> ) , </a:t>
            </a:r>
            <a:r>
              <a:rPr lang="en-CA" sz="2800" spc="-5" dirty="0" err="1" smtClean="0">
                <a:latin typeface="Halvetica"/>
                <a:cs typeface="Georgia"/>
              </a:rPr>
              <a:t>hafizada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bilgi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icin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ayrilmis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alana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denir</a:t>
            </a:r>
            <a:r>
              <a:rPr lang="en-CA" sz="2800" spc="-5" dirty="0" smtClean="0">
                <a:latin typeface="Halvetica"/>
                <a:cs typeface="Georgia"/>
              </a:rPr>
              <a:t>.</a:t>
            </a:r>
          </a:p>
          <a:p>
            <a:pPr marL="641350" marR="5080" lvl="1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endParaRPr lang="tr-TR" sz="2400" spc="-5" dirty="0">
              <a:latin typeface="Halvetica"/>
              <a:cs typeface="Georgia"/>
            </a:endParaRPr>
          </a:p>
        </p:txBody>
      </p:sp>
      <p:sp>
        <p:nvSpPr>
          <p:cNvPr id="5" name="Variable Declaration :"/>
          <p:cNvSpPr txBox="1"/>
          <p:nvPr/>
        </p:nvSpPr>
        <p:spPr>
          <a:xfrm>
            <a:off x="179785" y="1665548"/>
            <a:ext cx="3069557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Variable </a:t>
            </a:r>
            <a:r>
              <a:rPr lang="en-CA" dirty="0" err="1" smtClean="0"/>
              <a:t>Bildirimi</a:t>
            </a:r>
            <a:endParaRPr lang="en-CA" dirty="0" smtClean="0"/>
          </a:p>
          <a:p>
            <a:r>
              <a:rPr lang="en-CA" sz="1800" dirty="0">
                <a:solidFill>
                  <a:schemeClr val="tx1"/>
                </a:solidFill>
              </a:rPr>
              <a:t>(Variable Declaration</a:t>
            </a:r>
            <a:r>
              <a:rPr lang="en-CA" sz="1800" dirty="0" smtClean="0">
                <a:solidFill>
                  <a:schemeClr val="tx1"/>
                </a:solidFill>
              </a:rPr>
              <a:t>)</a:t>
            </a:r>
            <a:endParaRPr dirty="0"/>
          </a:p>
        </p:txBody>
      </p:sp>
      <p:sp>
        <p:nvSpPr>
          <p:cNvPr id="6" name="DataType VariableName = DataValue;"/>
          <p:cNvSpPr txBox="1"/>
          <p:nvPr/>
        </p:nvSpPr>
        <p:spPr>
          <a:xfrm>
            <a:off x="80062" y="2510231"/>
            <a:ext cx="3187923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rgbClr val="000000"/>
                </a:solidFill>
              </a:defRPr>
            </a:pPr>
            <a:r>
              <a:rPr sz="2400" dirty="0"/>
              <a:t> </a:t>
            </a:r>
            <a:r>
              <a:rPr sz="2400" u="sng" dirty="0">
                <a:solidFill>
                  <a:srgbClr val="0082CC"/>
                </a:solidFill>
              </a:rPr>
              <a:t>Data </a:t>
            </a:r>
            <a:r>
              <a:rPr sz="2400" u="sng" dirty="0" smtClean="0">
                <a:solidFill>
                  <a:srgbClr val="0082CC"/>
                </a:solidFill>
              </a:rPr>
              <a:t>T</a:t>
            </a:r>
            <a:r>
              <a:rPr lang="en-CA" sz="2400" u="sng" dirty="0" err="1" smtClean="0">
                <a:solidFill>
                  <a:srgbClr val="0082CC"/>
                </a:solidFill>
              </a:rPr>
              <a:t>ipi</a:t>
            </a:r>
            <a:r>
              <a:rPr sz="2400" dirty="0" smtClean="0"/>
              <a:t>  </a:t>
            </a:r>
            <a:r>
              <a:rPr sz="2400" u="sng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Variable</a:t>
            </a:r>
            <a:r>
              <a:rPr lang="en-CA" sz="2400" u="sng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 </a:t>
            </a:r>
            <a:r>
              <a:rPr lang="en-CA" sz="2400" u="sng" dirty="0" err="1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Adi</a:t>
            </a:r>
            <a:r>
              <a:rPr sz="2400" u="sng" dirty="0" smtClean="0">
                <a:solidFill>
                  <a:schemeClr val="accent5"/>
                </a:solidFill>
              </a:rPr>
              <a:t> </a:t>
            </a:r>
            <a:r>
              <a:rPr sz="2400" u="sng" dirty="0"/>
              <a:t>;</a:t>
            </a:r>
          </a:p>
        </p:txBody>
      </p:sp>
      <p:sp>
        <p:nvSpPr>
          <p:cNvPr id="7" name="int"/>
          <p:cNvSpPr txBox="1"/>
          <p:nvPr/>
        </p:nvSpPr>
        <p:spPr>
          <a:xfrm>
            <a:off x="395809" y="4067527"/>
            <a:ext cx="119224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82CC"/>
                </a:solidFill>
              </a:defRPr>
            </a:lvl1pPr>
          </a:lstStyle>
          <a:p>
            <a:r>
              <a:rPr sz="2400" dirty="0" smtClean="0"/>
              <a:t>Integer</a:t>
            </a:r>
            <a:r>
              <a:rPr lang="en-CA" sz="2400" dirty="0" smtClean="0"/>
              <a:t>  </a:t>
            </a:r>
            <a:endParaRPr lang="en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String"/>
          <p:cNvSpPr txBox="1"/>
          <p:nvPr/>
        </p:nvSpPr>
        <p:spPr>
          <a:xfrm>
            <a:off x="341933" y="3180627"/>
            <a:ext cx="89287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sz="2400" dirty="0" smtClean="0"/>
              <a:t>String</a:t>
            </a:r>
            <a:endParaRPr sz="2400" dirty="0"/>
          </a:p>
        </p:txBody>
      </p:sp>
      <p:sp>
        <p:nvSpPr>
          <p:cNvPr id="10" name="name ;"/>
          <p:cNvSpPr txBox="1"/>
          <p:nvPr/>
        </p:nvSpPr>
        <p:spPr>
          <a:xfrm>
            <a:off x="1649386" y="3204248"/>
            <a:ext cx="546623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24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ad</a:t>
            </a:r>
            <a:r>
              <a:rPr sz="2400" dirty="0" smtClean="0">
                <a:solidFill>
                  <a:srgbClr val="000000"/>
                </a:solidFill>
              </a:rPr>
              <a:t>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1" name="Rectangle"/>
          <p:cNvSpPr/>
          <p:nvPr/>
        </p:nvSpPr>
        <p:spPr>
          <a:xfrm>
            <a:off x="6070763" y="2306079"/>
            <a:ext cx="5067915" cy="37948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/>
          </a:p>
        </p:txBody>
      </p:sp>
      <p:sp>
        <p:nvSpPr>
          <p:cNvPr id="16" name="Variable 2"/>
          <p:cNvSpPr txBox="1"/>
          <p:nvPr/>
        </p:nvSpPr>
        <p:spPr>
          <a:xfrm>
            <a:off x="8820745" y="2924944"/>
            <a:ext cx="1009903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dirty="0" err="1" smtClean="0"/>
              <a:t>yas</a:t>
            </a:r>
            <a:endParaRPr dirty="0"/>
          </a:p>
        </p:txBody>
      </p:sp>
      <p:sp>
        <p:nvSpPr>
          <p:cNvPr id="19" name="Memory"/>
          <p:cNvSpPr txBox="1"/>
          <p:nvPr/>
        </p:nvSpPr>
        <p:spPr>
          <a:xfrm>
            <a:off x="6911912" y="1695646"/>
            <a:ext cx="307167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CA" dirty="0" smtClean="0"/>
              <a:t>Storage/</a:t>
            </a:r>
            <a:r>
              <a:rPr dirty="0" smtClean="0"/>
              <a:t>Memory</a:t>
            </a:r>
            <a:endParaRPr dirty="0"/>
          </a:p>
        </p:txBody>
      </p:sp>
      <p:sp>
        <p:nvSpPr>
          <p:cNvPr id="20" name="Rectangle"/>
          <p:cNvSpPr/>
          <p:nvPr/>
        </p:nvSpPr>
        <p:spPr>
          <a:xfrm>
            <a:off x="9562724" y="2986826"/>
            <a:ext cx="1418261" cy="502625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/>
          </a:p>
        </p:txBody>
      </p:sp>
      <p:sp>
        <p:nvSpPr>
          <p:cNvPr id="21" name="null"/>
          <p:cNvSpPr txBox="1"/>
          <p:nvPr/>
        </p:nvSpPr>
        <p:spPr>
          <a:xfrm>
            <a:off x="9704456" y="2924944"/>
            <a:ext cx="102120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null</a:t>
            </a:r>
          </a:p>
        </p:txBody>
      </p:sp>
      <p:sp>
        <p:nvSpPr>
          <p:cNvPr id="27" name="int"/>
          <p:cNvSpPr txBox="1"/>
          <p:nvPr/>
        </p:nvSpPr>
        <p:spPr>
          <a:xfrm>
            <a:off x="323801" y="4850887"/>
            <a:ext cx="1054390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82CC"/>
                </a:solidFill>
              </a:defRPr>
            </a:lvl1pPr>
          </a:lstStyle>
          <a:p>
            <a:r>
              <a:rPr sz="2400" dirty="0"/>
              <a:t>Integer</a:t>
            </a:r>
          </a:p>
        </p:txBody>
      </p:sp>
      <p:sp>
        <p:nvSpPr>
          <p:cNvPr id="28" name="age"/>
          <p:cNvSpPr txBox="1"/>
          <p:nvPr/>
        </p:nvSpPr>
        <p:spPr>
          <a:xfrm>
            <a:off x="1667551" y="4859615"/>
            <a:ext cx="1896610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rgbClr val="CC503E"/>
                </a:solidFill>
              </a:defRPr>
            </a:pPr>
            <a:r>
              <a:rPr lang="en-CA" sz="2400"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b</a:t>
            </a:r>
            <a:r>
              <a:rPr lang="en-CA" sz="24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oy, kilo</a:t>
            </a:r>
            <a:r>
              <a:rPr sz="2400" dirty="0" smtClean="0">
                <a:solidFill>
                  <a:srgbClr val="000000"/>
                </a:solidFill>
              </a:rPr>
              <a:t>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9" name="Rectangle"/>
          <p:cNvSpPr/>
          <p:nvPr/>
        </p:nvSpPr>
        <p:spPr>
          <a:xfrm>
            <a:off x="6846400" y="4304654"/>
            <a:ext cx="1418261" cy="502625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/>
          </a:p>
        </p:txBody>
      </p:sp>
      <p:sp>
        <p:nvSpPr>
          <p:cNvPr id="30" name="Variable 2"/>
          <p:cNvSpPr txBox="1"/>
          <p:nvPr/>
        </p:nvSpPr>
        <p:spPr>
          <a:xfrm>
            <a:off x="6084441" y="4292780"/>
            <a:ext cx="1472081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dirty="0" smtClean="0"/>
              <a:t>kilo</a:t>
            </a:r>
            <a:endParaRPr dirty="0"/>
          </a:p>
        </p:txBody>
      </p:sp>
      <p:sp>
        <p:nvSpPr>
          <p:cNvPr id="31" name="Variable 2"/>
          <p:cNvSpPr txBox="1"/>
          <p:nvPr/>
        </p:nvSpPr>
        <p:spPr>
          <a:xfrm>
            <a:off x="7668617" y="5207200"/>
            <a:ext cx="1472080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dirty="0" smtClean="0"/>
              <a:t>boy</a:t>
            </a:r>
            <a:endParaRPr dirty="0"/>
          </a:p>
        </p:txBody>
      </p:sp>
      <p:sp>
        <p:nvSpPr>
          <p:cNvPr id="32" name="null"/>
          <p:cNvSpPr txBox="1"/>
          <p:nvPr/>
        </p:nvSpPr>
        <p:spPr>
          <a:xfrm>
            <a:off x="6988132" y="4242772"/>
            <a:ext cx="102120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null</a:t>
            </a:r>
          </a:p>
        </p:txBody>
      </p:sp>
      <p:sp>
        <p:nvSpPr>
          <p:cNvPr id="33" name="Rectangle"/>
          <p:cNvSpPr/>
          <p:nvPr/>
        </p:nvSpPr>
        <p:spPr>
          <a:xfrm>
            <a:off x="8316689" y="5219074"/>
            <a:ext cx="1418261" cy="502625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/>
          </a:p>
        </p:txBody>
      </p:sp>
      <p:sp>
        <p:nvSpPr>
          <p:cNvPr id="34" name="null"/>
          <p:cNvSpPr txBox="1"/>
          <p:nvPr/>
        </p:nvSpPr>
        <p:spPr>
          <a:xfrm>
            <a:off x="8458421" y="5157192"/>
            <a:ext cx="102120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null</a:t>
            </a:r>
          </a:p>
        </p:txBody>
      </p:sp>
      <p:sp>
        <p:nvSpPr>
          <p:cNvPr id="37" name="int"/>
          <p:cNvSpPr txBox="1"/>
          <p:nvPr/>
        </p:nvSpPr>
        <p:spPr>
          <a:xfrm>
            <a:off x="1621240" y="4057982"/>
            <a:ext cx="64613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82CC"/>
                </a:solidFill>
              </a:defRPr>
            </a:lvl1pPr>
          </a:lstStyle>
          <a:p>
            <a:r>
              <a:rPr lang="en-CA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yas</a:t>
            </a: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"/>
          <p:cNvSpPr/>
          <p:nvPr/>
        </p:nvSpPr>
        <p:spPr>
          <a:xfrm>
            <a:off x="6818199" y="2492896"/>
            <a:ext cx="1418261" cy="502625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/>
          </a:p>
        </p:txBody>
      </p:sp>
      <p:sp>
        <p:nvSpPr>
          <p:cNvPr id="40" name="Variable 2"/>
          <p:cNvSpPr txBox="1"/>
          <p:nvPr/>
        </p:nvSpPr>
        <p:spPr>
          <a:xfrm>
            <a:off x="6084441" y="2517529"/>
            <a:ext cx="594392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dirty="0" smtClean="0"/>
              <a:t>ad</a:t>
            </a:r>
            <a:endParaRPr dirty="0"/>
          </a:p>
        </p:txBody>
      </p:sp>
      <p:sp>
        <p:nvSpPr>
          <p:cNvPr id="41" name="null"/>
          <p:cNvSpPr txBox="1"/>
          <p:nvPr/>
        </p:nvSpPr>
        <p:spPr>
          <a:xfrm>
            <a:off x="6959931" y="2533573"/>
            <a:ext cx="1021208" cy="42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1800" dirty="0" smtClean="0"/>
              <a:t>null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240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en-CA" dirty="0"/>
              <a:t>Variable ( </a:t>
            </a:r>
            <a:r>
              <a:rPr lang="en-CA" dirty="0" err="1"/>
              <a:t>Degisken</a:t>
            </a:r>
            <a:r>
              <a:rPr lang="en-CA" dirty="0"/>
              <a:t>) </a:t>
            </a:r>
            <a:r>
              <a:rPr lang="en-CA" dirty="0" err="1"/>
              <a:t>Nedir</a:t>
            </a:r>
            <a:r>
              <a:rPr lang="en-CA" dirty="0"/>
              <a:t> ?</a:t>
            </a:r>
            <a:endParaRPr lang="tr-TR" dirty="0"/>
          </a:p>
        </p:txBody>
      </p:sp>
      <p:sp>
        <p:nvSpPr>
          <p:cNvPr id="5" name="Variable Declaration :"/>
          <p:cNvSpPr txBox="1"/>
          <p:nvPr/>
        </p:nvSpPr>
        <p:spPr>
          <a:xfrm>
            <a:off x="179785" y="961763"/>
            <a:ext cx="347062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dirty="0" err="1" smtClean="0"/>
              <a:t>Degisken</a:t>
            </a:r>
            <a:r>
              <a:rPr dirty="0" smtClean="0"/>
              <a:t> </a:t>
            </a:r>
            <a:r>
              <a:rPr lang="en-CA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Atamasi</a:t>
            </a:r>
            <a:r>
              <a:rPr lang="en-CA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(Value Assignment  to Variable)</a:t>
            </a:r>
            <a:endParaRPr lang="en-CA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DataType VariableName = DataValue;"/>
          <p:cNvSpPr txBox="1"/>
          <p:nvPr/>
        </p:nvSpPr>
        <p:spPr>
          <a:xfrm>
            <a:off x="80062" y="1852614"/>
            <a:ext cx="430540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rgbClr val="000000"/>
                </a:solidFill>
              </a:defRPr>
            </a:pPr>
            <a:r>
              <a:rPr sz="2400" dirty="0"/>
              <a:t> </a:t>
            </a:r>
            <a:r>
              <a:rPr sz="2400" u="sng" dirty="0">
                <a:solidFill>
                  <a:srgbClr val="0082CC"/>
                </a:solidFill>
              </a:rPr>
              <a:t>Data </a:t>
            </a:r>
            <a:r>
              <a:rPr sz="2400" u="sng" dirty="0" smtClean="0">
                <a:solidFill>
                  <a:srgbClr val="0082CC"/>
                </a:solidFill>
              </a:rPr>
              <a:t>T</a:t>
            </a:r>
            <a:r>
              <a:rPr lang="en-CA" sz="2400" u="sng" dirty="0" err="1" smtClean="0">
                <a:solidFill>
                  <a:srgbClr val="0082CC"/>
                </a:solidFill>
              </a:rPr>
              <a:t>ipi</a:t>
            </a:r>
            <a:r>
              <a:rPr sz="2400" dirty="0" smtClean="0"/>
              <a:t>  </a:t>
            </a:r>
            <a:r>
              <a:rPr sz="2400" u="sng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Variable</a:t>
            </a:r>
            <a:r>
              <a:rPr lang="en-CA" sz="2400" u="sng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 </a:t>
            </a:r>
            <a:r>
              <a:rPr lang="en-CA" sz="2400" u="sng" dirty="0" err="1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Adi</a:t>
            </a:r>
            <a:r>
              <a:rPr sz="2400" u="sng" dirty="0" smtClean="0">
                <a:solidFill>
                  <a:schemeClr val="accent5"/>
                </a:solidFill>
              </a:rPr>
              <a:t> </a:t>
            </a:r>
            <a:r>
              <a:rPr lang="en-CA" sz="2400" u="sng" dirty="0" smtClean="0">
                <a:solidFill>
                  <a:schemeClr val="accent5"/>
                </a:solidFill>
              </a:rPr>
              <a:t> = VALUE</a:t>
            </a:r>
            <a:r>
              <a:rPr sz="2400" u="sng" dirty="0" smtClean="0"/>
              <a:t>;</a:t>
            </a:r>
            <a:endParaRPr sz="2400" u="sng" dirty="0"/>
          </a:p>
        </p:txBody>
      </p:sp>
      <p:sp>
        <p:nvSpPr>
          <p:cNvPr id="7" name="int"/>
          <p:cNvSpPr txBox="1"/>
          <p:nvPr/>
        </p:nvSpPr>
        <p:spPr>
          <a:xfrm>
            <a:off x="252432" y="2987407"/>
            <a:ext cx="119224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82CC"/>
                </a:solidFill>
              </a:defRPr>
            </a:lvl1pPr>
          </a:lstStyle>
          <a:p>
            <a:r>
              <a:rPr sz="2400" dirty="0" smtClean="0"/>
              <a:t>Integer</a:t>
            </a:r>
            <a:r>
              <a:rPr lang="en-CA" sz="2400" dirty="0" smtClean="0"/>
              <a:t>  </a:t>
            </a:r>
            <a:endParaRPr lang="en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String"/>
          <p:cNvSpPr txBox="1"/>
          <p:nvPr/>
        </p:nvSpPr>
        <p:spPr>
          <a:xfrm>
            <a:off x="341933" y="2523010"/>
            <a:ext cx="89287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sz="2400" dirty="0" smtClean="0"/>
              <a:t>String</a:t>
            </a:r>
            <a:endParaRPr sz="2400" dirty="0"/>
          </a:p>
        </p:txBody>
      </p:sp>
      <p:sp>
        <p:nvSpPr>
          <p:cNvPr id="10" name="name ;"/>
          <p:cNvSpPr txBox="1"/>
          <p:nvPr/>
        </p:nvSpPr>
        <p:spPr>
          <a:xfrm>
            <a:off x="1614043" y="2546631"/>
            <a:ext cx="94416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2400"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rPr lang="en-CA" sz="24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d       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1" name="Rectangle"/>
          <p:cNvSpPr/>
          <p:nvPr/>
        </p:nvSpPr>
        <p:spPr>
          <a:xfrm>
            <a:off x="6070763" y="2322814"/>
            <a:ext cx="5126246" cy="921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/>
          </a:p>
        </p:txBody>
      </p:sp>
      <p:sp>
        <p:nvSpPr>
          <p:cNvPr id="16" name="Variable 2"/>
          <p:cNvSpPr txBox="1"/>
          <p:nvPr/>
        </p:nvSpPr>
        <p:spPr>
          <a:xfrm>
            <a:off x="8820745" y="2483351"/>
            <a:ext cx="1009903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dirty="0" err="1" smtClean="0"/>
              <a:t>yas</a:t>
            </a:r>
            <a:endParaRPr dirty="0"/>
          </a:p>
        </p:txBody>
      </p:sp>
      <p:sp>
        <p:nvSpPr>
          <p:cNvPr id="19" name="Memory"/>
          <p:cNvSpPr txBox="1"/>
          <p:nvPr/>
        </p:nvSpPr>
        <p:spPr>
          <a:xfrm>
            <a:off x="6911912" y="1038029"/>
            <a:ext cx="307167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CA" dirty="0" smtClean="0"/>
              <a:t>Storage/</a:t>
            </a:r>
            <a:r>
              <a:rPr dirty="0" smtClean="0"/>
              <a:t>Memory</a:t>
            </a:r>
            <a:endParaRPr dirty="0"/>
          </a:p>
        </p:txBody>
      </p:sp>
      <p:sp>
        <p:nvSpPr>
          <p:cNvPr id="20" name="Rectangle"/>
          <p:cNvSpPr/>
          <p:nvPr/>
        </p:nvSpPr>
        <p:spPr>
          <a:xfrm>
            <a:off x="9562724" y="2545234"/>
            <a:ext cx="1418261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/>
          </a:p>
        </p:txBody>
      </p:sp>
      <p:sp>
        <p:nvSpPr>
          <p:cNvPr id="21" name="null"/>
          <p:cNvSpPr txBox="1"/>
          <p:nvPr/>
        </p:nvSpPr>
        <p:spPr>
          <a:xfrm>
            <a:off x="9704456" y="2478189"/>
            <a:ext cx="102120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dirty="0" smtClean="0"/>
              <a:t>27</a:t>
            </a:r>
            <a:endParaRPr dirty="0"/>
          </a:p>
        </p:txBody>
      </p:sp>
      <p:sp>
        <p:nvSpPr>
          <p:cNvPr id="35" name="name ;"/>
          <p:cNvSpPr txBox="1"/>
          <p:nvPr/>
        </p:nvSpPr>
        <p:spPr>
          <a:xfrm>
            <a:off x="292734" y="4263804"/>
            <a:ext cx="178459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20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String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</a:t>
            </a:r>
            <a:r>
              <a:rPr lang="en-CA" sz="20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;</a:t>
            </a:r>
          </a:p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 = ‘</a:t>
            </a:r>
            <a:r>
              <a:rPr lang="en-C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Mahmut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  <a:r>
              <a:rPr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int"/>
          <p:cNvSpPr txBox="1"/>
          <p:nvPr/>
        </p:nvSpPr>
        <p:spPr>
          <a:xfrm>
            <a:off x="1638655" y="2977862"/>
            <a:ext cx="905824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82CC"/>
                </a:solidFill>
              </a:defRPr>
            </a:lvl1pPr>
          </a:lstStyle>
          <a:p>
            <a:r>
              <a:rPr lang="en-CA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CA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</a:t>
            </a: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endParaRPr lang="en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"/>
          <p:cNvSpPr/>
          <p:nvPr/>
        </p:nvSpPr>
        <p:spPr>
          <a:xfrm>
            <a:off x="6818199" y="2483352"/>
            <a:ext cx="1418261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/>
          </a:p>
        </p:txBody>
      </p:sp>
      <p:sp>
        <p:nvSpPr>
          <p:cNvPr id="40" name="Variable 2"/>
          <p:cNvSpPr txBox="1"/>
          <p:nvPr/>
        </p:nvSpPr>
        <p:spPr>
          <a:xfrm>
            <a:off x="6084441" y="2507984"/>
            <a:ext cx="594392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dirty="0" smtClean="0"/>
              <a:t>ad</a:t>
            </a:r>
            <a:endParaRPr dirty="0"/>
          </a:p>
        </p:txBody>
      </p:sp>
      <p:sp>
        <p:nvSpPr>
          <p:cNvPr id="41" name="null"/>
          <p:cNvSpPr txBox="1"/>
          <p:nvPr/>
        </p:nvSpPr>
        <p:spPr>
          <a:xfrm>
            <a:off x="6959931" y="2524028"/>
            <a:ext cx="1021208" cy="42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1800" dirty="0" err="1" smtClean="0"/>
              <a:t>mahmut</a:t>
            </a:r>
            <a:endParaRPr sz="1800" dirty="0"/>
          </a:p>
        </p:txBody>
      </p:sp>
      <p:sp>
        <p:nvSpPr>
          <p:cNvPr id="36" name="int"/>
          <p:cNvSpPr txBox="1"/>
          <p:nvPr/>
        </p:nvSpPr>
        <p:spPr>
          <a:xfrm>
            <a:off x="3090385" y="2483351"/>
            <a:ext cx="2981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82CC"/>
                </a:solidFill>
              </a:defRPr>
            </a:lvl1pPr>
          </a:lstStyle>
          <a:p>
            <a:r>
              <a:rPr lang="en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</p:txBody>
      </p:sp>
      <p:sp>
        <p:nvSpPr>
          <p:cNvPr id="42" name="int"/>
          <p:cNvSpPr txBox="1"/>
          <p:nvPr/>
        </p:nvSpPr>
        <p:spPr>
          <a:xfrm>
            <a:off x="3595991" y="2436286"/>
            <a:ext cx="183248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82CC"/>
                </a:solidFill>
              </a:defRPr>
            </a:lvl1pPr>
          </a:lstStyle>
          <a:p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</a:t>
            </a:r>
            <a:r>
              <a:rPr lang="en-CA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mahmut</a:t>
            </a: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’;     </a:t>
            </a:r>
            <a:endParaRPr lang="en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int"/>
          <p:cNvSpPr txBox="1"/>
          <p:nvPr/>
        </p:nvSpPr>
        <p:spPr>
          <a:xfrm>
            <a:off x="3121987" y="2915399"/>
            <a:ext cx="2981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82CC"/>
                </a:solidFill>
              </a:defRPr>
            </a:lvl1pPr>
          </a:lstStyle>
          <a:p>
            <a:r>
              <a:rPr lang="en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</p:txBody>
      </p:sp>
      <p:sp>
        <p:nvSpPr>
          <p:cNvPr id="44" name="int"/>
          <p:cNvSpPr txBox="1"/>
          <p:nvPr/>
        </p:nvSpPr>
        <p:spPr>
          <a:xfrm>
            <a:off x="3756981" y="2905854"/>
            <a:ext cx="54021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82CC"/>
                </a:solidFill>
              </a:defRPr>
            </a:lvl1pPr>
          </a:lstStyle>
          <a:p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27;</a:t>
            </a:r>
            <a:endParaRPr lang="en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"/>
          <p:cNvSpPr/>
          <p:nvPr/>
        </p:nvSpPr>
        <p:spPr>
          <a:xfrm>
            <a:off x="827857" y="5301208"/>
            <a:ext cx="1008112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 sz="6600"/>
          </a:p>
        </p:txBody>
      </p:sp>
      <p:sp>
        <p:nvSpPr>
          <p:cNvPr id="46" name="Variable 2"/>
          <p:cNvSpPr txBox="1"/>
          <p:nvPr/>
        </p:nvSpPr>
        <p:spPr>
          <a:xfrm>
            <a:off x="179785" y="5260885"/>
            <a:ext cx="59439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sz="2400" dirty="0" smtClean="0"/>
              <a:t>ad</a:t>
            </a:r>
            <a:endParaRPr sz="2400" dirty="0"/>
          </a:p>
        </p:txBody>
      </p:sp>
      <p:sp>
        <p:nvSpPr>
          <p:cNvPr id="47" name="null"/>
          <p:cNvSpPr txBox="1"/>
          <p:nvPr/>
        </p:nvSpPr>
        <p:spPr>
          <a:xfrm>
            <a:off x="899865" y="5357272"/>
            <a:ext cx="1021208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Mahmut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name ;"/>
          <p:cNvSpPr txBox="1"/>
          <p:nvPr/>
        </p:nvSpPr>
        <p:spPr>
          <a:xfrm>
            <a:off x="2506656" y="4363778"/>
            <a:ext cx="1882566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2000"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 lang="en-CA" sz="20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nteger </a:t>
            </a:r>
            <a:r>
              <a:rPr lang="en-C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yas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19</a:t>
            </a:r>
            <a:r>
              <a:rPr lang="en-CA" sz="20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;</a:t>
            </a:r>
          </a:p>
        </p:txBody>
      </p:sp>
      <p:sp>
        <p:nvSpPr>
          <p:cNvPr id="49" name="Variable 2"/>
          <p:cNvSpPr txBox="1"/>
          <p:nvPr/>
        </p:nvSpPr>
        <p:spPr>
          <a:xfrm>
            <a:off x="2523338" y="5235269"/>
            <a:ext cx="1009903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sz="2400" dirty="0" err="1" smtClean="0"/>
              <a:t>yas</a:t>
            </a:r>
            <a:endParaRPr sz="2400" dirty="0"/>
          </a:p>
        </p:txBody>
      </p:sp>
      <p:sp>
        <p:nvSpPr>
          <p:cNvPr id="50" name="Rectangle"/>
          <p:cNvSpPr/>
          <p:nvPr/>
        </p:nvSpPr>
        <p:spPr>
          <a:xfrm>
            <a:off x="3265317" y="5266375"/>
            <a:ext cx="770189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 sz="6600"/>
          </a:p>
        </p:txBody>
      </p:sp>
      <p:sp>
        <p:nvSpPr>
          <p:cNvPr id="51" name="null"/>
          <p:cNvSpPr txBox="1"/>
          <p:nvPr/>
        </p:nvSpPr>
        <p:spPr>
          <a:xfrm>
            <a:off x="3407049" y="5230108"/>
            <a:ext cx="1021208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2800" dirty="0" smtClean="0"/>
              <a:t>19</a:t>
            </a:r>
            <a:endParaRPr sz="2800" dirty="0"/>
          </a:p>
        </p:txBody>
      </p:sp>
      <p:sp>
        <p:nvSpPr>
          <p:cNvPr id="52" name="name ;"/>
          <p:cNvSpPr txBox="1"/>
          <p:nvPr/>
        </p:nvSpPr>
        <p:spPr>
          <a:xfrm>
            <a:off x="4810128" y="4141278"/>
            <a:ext cx="1922385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2000"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 lang="en-CA" sz="20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nteger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boy, kilo;</a:t>
            </a:r>
          </a:p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boy = 170</a:t>
            </a:r>
            <a:r>
              <a:rPr lang="en-CA" sz="20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;</a:t>
            </a:r>
          </a:p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20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kilo = 73;</a:t>
            </a:r>
          </a:p>
        </p:txBody>
      </p:sp>
      <p:sp>
        <p:nvSpPr>
          <p:cNvPr id="53" name="Rectangle"/>
          <p:cNvSpPr/>
          <p:nvPr/>
        </p:nvSpPr>
        <p:spPr>
          <a:xfrm>
            <a:off x="5523150" y="5301208"/>
            <a:ext cx="805766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 sz="6600"/>
          </a:p>
        </p:txBody>
      </p:sp>
      <p:sp>
        <p:nvSpPr>
          <p:cNvPr id="54" name="Variable 2"/>
          <p:cNvSpPr txBox="1"/>
          <p:nvPr/>
        </p:nvSpPr>
        <p:spPr>
          <a:xfrm>
            <a:off x="4803068" y="5291662"/>
            <a:ext cx="74197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sz="2000" dirty="0" smtClean="0"/>
              <a:t>boy</a:t>
            </a:r>
            <a:endParaRPr sz="2000" dirty="0"/>
          </a:p>
        </p:txBody>
      </p:sp>
      <p:sp>
        <p:nvSpPr>
          <p:cNvPr id="55" name="null"/>
          <p:cNvSpPr txBox="1"/>
          <p:nvPr/>
        </p:nvSpPr>
        <p:spPr>
          <a:xfrm>
            <a:off x="5664881" y="5357272"/>
            <a:ext cx="510604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170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Variable 2"/>
          <p:cNvSpPr txBox="1"/>
          <p:nvPr/>
        </p:nvSpPr>
        <p:spPr>
          <a:xfrm>
            <a:off x="4803069" y="5764033"/>
            <a:ext cx="1009903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sz="2400" dirty="0" smtClean="0"/>
              <a:t>kilo</a:t>
            </a:r>
            <a:endParaRPr sz="2400" dirty="0"/>
          </a:p>
        </p:txBody>
      </p:sp>
      <p:sp>
        <p:nvSpPr>
          <p:cNvPr id="57" name="Rectangle"/>
          <p:cNvSpPr/>
          <p:nvPr/>
        </p:nvSpPr>
        <p:spPr>
          <a:xfrm>
            <a:off x="5545048" y="5795139"/>
            <a:ext cx="770189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 sz="6600"/>
          </a:p>
        </p:txBody>
      </p:sp>
      <p:sp>
        <p:nvSpPr>
          <p:cNvPr id="58" name="null"/>
          <p:cNvSpPr txBox="1"/>
          <p:nvPr/>
        </p:nvSpPr>
        <p:spPr>
          <a:xfrm>
            <a:off x="5667165" y="5820652"/>
            <a:ext cx="510604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73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name ;"/>
          <p:cNvSpPr txBox="1"/>
          <p:nvPr/>
        </p:nvSpPr>
        <p:spPr>
          <a:xfrm>
            <a:off x="7273291" y="4233026"/>
            <a:ext cx="2843598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2000"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 lang="en-CA" sz="20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nteger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boy=170, kilo=73;</a:t>
            </a:r>
          </a:p>
        </p:txBody>
      </p:sp>
      <p:sp>
        <p:nvSpPr>
          <p:cNvPr id="60" name="Rectangle"/>
          <p:cNvSpPr/>
          <p:nvPr/>
        </p:nvSpPr>
        <p:spPr>
          <a:xfrm>
            <a:off x="8245255" y="4981491"/>
            <a:ext cx="805766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 sz="6600"/>
          </a:p>
        </p:txBody>
      </p:sp>
      <p:sp>
        <p:nvSpPr>
          <p:cNvPr id="61" name="Variable 2"/>
          <p:cNvSpPr txBox="1"/>
          <p:nvPr/>
        </p:nvSpPr>
        <p:spPr>
          <a:xfrm>
            <a:off x="7525173" y="4971945"/>
            <a:ext cx="741979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sz="2000" dirty="0" smtClean="0"/>
              <a:t>boy</a:t>
            </a:r>
            <a:endParaRPr sz="2000" dirty="0"/>
          </a:p>
        </p:txBody>
      </p:sp>
      <p:sp>
        <p:nvSpPr>
          <p:cNvPr id="62" name="null"/>
          <p:cNvSpPr txBox="1"/>
          <p:nvPr/>
        </p:nvSpPr>
        <p:spPr>
          <a:xfrm>
            <a:off x="8386986" y="5037555"/>
            <a:ext cx="510604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170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Variable 2"/>
          <p:cNvSpPr txBox="1"/>
          <p:nvPr/>
        </p:nvSpPr>
        <p:spPr>
          <a:xfrm>
            <a:off x="7525174" y="5444316"/>
            <a:ext cx="1009903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sz="2400" dirty="0" smtClean="0"/>
              <a:t>kilo</a:t>
            </a:r>
            <a:endParaRPr sz="2400" dirty="0"/>
          </a:p>
        </p:txBody>
      </p:sp>
      <p:sp>
        <p:nvSpPr>
          <p:cNvPr id="64" name="Rectangle"/>
          <p:cNvSpPr/>
          <p:nvPr/>
        </p:nvSpPr>
        <p:spPr>
          <a:xfrm>
            <a:off x="8267153" y="5475422"/>
            <a:ext cx="770189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 sz="6600"/>
          </a:p>
        </p:txBody>
      </p:sp>
      <p:sp>
        <p:nvSpPr>
          <p:cNvPr id="65" name="null"/>
          <p:cNvSpPr txBox="1"/>
          <p:nvPr/>
        </p:nvSpPr>
        <p:spPr>
          <a:xfrm>
            <a:off x="8389270" y="5500935"/>
            <a:ext cx="510604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73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9" grpId="0" animBg="1"/>
      <p:bldP spid="20" grpId="0" animBg="1"/>
      <p:bldP spid="21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61331" y="188640"/>
            <a:ext cx="10692765" cy="850106"/>
          </a:xfrm>
        </p:spPr>
        <p:txBody>
          <a:bodyPr/>
          <a:lstStyle/>
          <a:p>
            <a:r>
              <a:rPr lang="en-CA" dirty="0"/>
              <a:t>Variable ( </a:t>
            </a:r>
            <a:r>
              <a:rPr lang="en-CA" dirty="0" err="1"/>
              <a:t>Degisken</a:t>
            </a:r>
            <a:r>
              <a:rPr lang="en-CA" dirty="0"/>
              <a:t>) </a:t>
            </a:r>
            <a:r>
              <a:rPr lang="en-CA" dirty="0" err="1"/>
              <a:t>Nedir</a:t>
            </a:r>
            <a:r>
              <a:rPr lang="en-CA" dirty="0"/>
              <a:t> ?</a:t>
            </a:r>
            <a:endParaRPr lang="tr-TR" dirty="0"/>
          </a:p>
        </p:txBody>
      </p:sp>
      <p:sp>
        <p:nvSpPr>
          <p:cNvPr id="35" name="name ;"/>
          <p:cNvSpPr txBox="1"/>
          <p:nvPr/>
        </p:nvSpPr>
        <p:spPr>
          <a:xfrm>
            <a:off x="1015798" y="1150369"/>
            <a:ext cx="2676822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32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String </a:t>
            </a:r>
            <a:r>
              <a:rPr lang="en-CA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</a:t>
            </a:r>
            <a:r>
              <a:rPr lang="en-CA" sz="32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;</a:t>
            </a:r>
          </a:p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ad= ‘</a:t>
            </a:r>
            <a:r>
              <a:rPr lang="en-CA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Mahmut</a:t>
            </a:r>
            <a:r>
              <a:rPr lang="en-CA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"/>
          <p:cNvSpPr/>
          <p:nvPr/>
        </p:nvSpPr>
        <p:spPr>
          <a:xfrm>
            <a:off x="1296627" y="2811706"/>
            <a:ext cx="1008112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 sz="6600"/>
          </a:p>
        </p:txBody>
      </p:sp>
      <p:sp>
        <p:nvSpPr>
          <p:cNvPr id="46" name="Variable 2"/>
          <p:cNvSpPr txBox="1"/>
          <p:nvPr/>
        </p:nvSpPr>
        <p:spPr>
          <a:xfrm>
            <a:off x="648555" y="2771383"/>
            <a:ext cx="59439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sz="2400" dirty="0" smtClean="0"/>
              <a:t>ad</a:t>
            </a:r>
            <a:endParaRPr sz="2400" dirty="0"/>
          </a:p>
        </p:txBody>
      </p:sp>
      <p:sp>
        <p:nvSpPr>
          <p:cNvPr id="47" name="null"/>
          <p:cNvSpPr txBox="1"/>
          <p:nvPr/>
        </p:nvSpPr>
        <p:spPr>
          <a:xfrm>
            <a:off x="1368635" y="2867770"/>
            <a:ext cx="1021208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Mahmut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name ;"/>
          <p:cNvSpPr txBox="1"/>
          <p:nvPr/>
        </p:nvSpPr>
        <p:spPr>
          <a:xfrm>
            <a:off x="6778866" y="1534849"/>
            <a:ext cx="292368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3200"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 lang="en-CA" sz="32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nteger </a:t>
            </a:r>
            <a:r>
              <a:rPr lang="en-CA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yas</a:t>
            </a:r>
            <a:r>
              <a:rPr lang="en-CA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19</a:t>
            </a:r>
            <a:r>
              <a:rPr lang="en-CA" sz="32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;</a:t>
            </a:r>
          </a:p>
        </p:txBody>
      </p:sp>
      <p:sp>
        <p:nvSpPr>
          <p:cNvPr id="49" name="Variable 2"/>
          <p:cNvSpPr txBox="1"/>
          <p:nvPr/>
        </p:nvSpPr>
        <p:spPr>
          <a:xfrm>
            <a:off x="6660506" y="2519872"/>
            <a:ext cx="92984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28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rPr lang="en-CA" sz="4000" dirty="0" err="1" smtClean="0"/>
              <a:t>yas</a:t>
            </a:r>
            <a:endParaRPr sz="4000" dirty="0"/>
          </a:p>
        </p:txBody>
      </p:sp>
      <p:sp>
        <p:nvSpPr>
          <p:cNvPr id="50" name="Rectangle"/>
          <p:cNvSpPr/>
          <p:nvPr/>
        </p:nvSpPr>
        <p:spPr>
          <a:xfrm>
            <a:off x="7834532" y="2674087"/>
            <a:ext cx="1418261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 sz="9600"/>
          </a:p>
        </p:txBody>
      </p:sp>
      <p:sp>
        <p:nvSpPr>
          <p:cNvPr id="51" name="null"/>
          <p:cNvSpPr txBox="1"/>
          <p:nvPr/>
        </p:nvSpPr>
        <p:spPr>
          <a:xfrm>
            <a:off x="8095524" y="2514710"/>
            <a:ext cx="1157269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4400" dirty="0" smtClean="0"/>
              <a:t>19</a:t>
            </a:r>
            <a:endParaRPr sz="4400" dirty="0"/>
          </a:p>
        </p:txBody>
      </p:sp>
      <p:sp>
        <p:nvSpPr>
          <p:cNvPr id="66" name="name ;"/>
          <p:cNvSpPr txBox="1"/>
          <p:nvPr/>
        </p:nvSpPr>
        <p:spPr>
          <a:xfrm>
            <a:off x="1262045" y="4042656"/>
            <a:ext cx="232916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32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 </a:t>
            </a:r>
            <a:r>
              <a:rPr lang="en-CA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ad= ‘</a:t>
            </a:r>
            <a:r>
              <a:rPr lang="en-CA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Hasan</a:t>
            </a:r>
            <a:r>
              <a:rPr lang="en-CA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Rectangle"/>
          <p:cNvSpPr/>
          <p:nvPr/>
        </p:nvSpPr>
        <p:spPr>
          <a:xfrm>
            <a:off x="3047009" y="2780928"/>
            <a:ext cx="1008112" cy="459596"/>
          </a:xfrm>
          <a:prstGeom prst="rect">
            <a:avLst/>
          </a:prstGeom>
          <a:solidFill>
            <a:srgbClr val="F7BA0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endParaRPr sz="6600"/>
          </a:p>
        </p:txBody>
      </p:sp>
      <p:sp>
        <p:nvSpPr>
          <p:cNvPr id="69" name="null"/>
          <p:cNvSpPr txBox="1"/>
          <p:nvPr/>
        </p:nvSpPr>
        <p:spPr>
          <a:xfrm>
            <a:off x="3223736" y="2836992"/>
            <a:ext cx="1021208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Hasan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name ;"/>
          <p:cNvSpPr txBox="1"/>
          <p:nvPr/>
        </p:nvSpPr>
        <p:spPr>
          <a:xfrm>
            <a:off x="6963366" y="4191220"/>
            <a:ext cx="1984773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chemeClr val="accent5">
                    <a:lumOff val="-29866"/>
                  </a:schemeClr>
                </a:solidFill>
              </a:defRPr>
            </a:pPr>
            <a:r>
              <a:rPr lang="en-CA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yas</a:t>
            </a:r>
            <a:r>
              <a:rPr lang="en-CA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33</a:t>
            </a:r>
            <a:r>
              <a:rPr lang="en-CA" sz="4000" dirty="0" smtClean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;</a:t>
            </a:r>
          </a:p>
        </p:txBody>
      </p:sp>
      <p:sp>
        <p:nvSpPr>
          <p:cNvPr id="73" name="null"/>
          <p:cNvSpPr txBox="1"/>
          <p:nvPr/>
        </p:nvSpPr>
        <p:spPr>
          <a:xfrm>
            <a:off x="8096520" y="2513802"/>
            <a:ext cx="940249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CA" sz="4400" dirty="0" smtClean="0"/>
              <a:t>33</a:t>
            </a:r>
            <a:endParaRPr sz="4400" dirty="0"/>
          </a:p>
        </p:txBody>
      </p:sp>
      <p:cxnSp>
        <p:nvCxnSpPr>
          <p:cNvPr id="4" name="Düz Ok Bağlayıcısı 3"/>
          <p:cNvCxnSpPr/>
          <p:nvPr/>
        </p:nvCxnSpPr>
        <p:spPr>
          <a:xfrm>
            <a:off x="2484041" y="3010726"/>
            <a:ext cx="5040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64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46" grpId="0" animBg="1"/>
      <p:bldP spid="47" grpId="0" animBg="1"/>
      <p:bldP spid="47" grpId="1" animBg="1"/>
      <p:bldP spid="48" grpId="0" animBg="1"/>
      <p:bldP spid="49" grpId="0" animBg="1"/>
      <p:bldP spid="50" grpId="0" animBg="1"/>
      <p:bldP spid="51" grpId="0" animBg="1"/>
      <p:bldP spid="51" grpId="1" animBg="1"/>
      <p:bldP spid="66" grpId="0" animBg="1"/>
      <p:bldP spid="67" grpId="0" animBg="1"/>
      <p:bldP spid="69" grpId="0" animBg="1"/>
      <p:bldP spid="70" grpId="0" animBg="1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Types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457200">
              <a:defRPr sz="3000">
                <a:solidFill>
                  <a:srgbClr val="000000"/>
                </a:solidFill>
              </a:defRPr>
            </a:pPr>
            <a:r>
              <a:rPr lang="en-US" dirty="0" smtClean="0"/>
              <a:t>Apex </a:t>
            </a:r>
            <a:r>
              <a:rPr lang="en-US" dirty="0" err="1" smtClean="0"/>
              <a:t>asagidaki</a:t>
            </a:r>
            <a:r>
              <a:rPr lang="en-US" dirty="0" smtClean="0"/>
              <a:t> data </a:t>
            </a:r>
            <a:r>
              <a:rPr lang="en-US" dirty="0" err="1" smtClean="0"/>
              <a:t>tiplerini</a:t>
            </a:r>
            <a:r>
              <a:rPr lang="en-US" dirty="0" smtClean="0"/>
              <a:t> </a:t>
            </a:r>
            <a:r>
              <a:rPr lang="en-US" dirty="0" err="1" smtClean="0"/>
              <a:t>destekler</a:t>
            </a:r>
            <a:endParaRPr lang="en-US" dirty="0"/>
          </a:p>
          <a:p>
            <a:pPr defTabSz="457200">
              <a:defRPr sz="3000">
                <a:solidFill>
                  <a:srgbClr val="000000"/>
                </a:solidFill>
              </a:defRPr>
            </a:pPr>
            <a:endParaRPr lang="en-US" dirty="0"/>
          </a:p>
          <a:p>
            <a:pPr marL="1444625" lvl="1" indent="-555625" defTabSz="457200">
              <a:buSzPct val="100000"/>
              <a:buAutoNum type="alphaLcParenR"/>
              <a:defRPr sz="3000">
                <a:solidFill>
                  <a:srgbClr val="000000"/>
                </a:solidFill>
              </a:defRPr>
            </a:pPr>
            <a:r>
              <a:rPr lang="en-US" b="1" dirty="0"/>
              <a:t>Primitive</a:t>
            </a:r>
            <a:r>
              <a:rPr lang="en-US" dirty="0"/>
              <a:t> (Integer, Double, Long, Date, </a:t>
            </a:r>
            <a:r>
              <a:rPr lang="en-US" dirty="0" err="1"/>
              <a:t>Datetime</a:t>
            </a:r>
            <a:r>
              <a:rPr lang="en-US" dirty="0"/>
              <a:t>, String, ID, or Boolean)</a:t>
            </a:r>
            <a:br>
              <a:rPr lang="en-US" dirty="0"/>
            </a:br>
            <a:endParaRPr lang="en-US" dirty="0">
              <a:solidFill>
                <a:srgbClr val="000000">
                  <a:alpha val="87058"/>
                </a:srgbClr>
              </a:solidFill>
            </a:endParaRPr>
          </a:p>
          <a:p>
            <a:pPr marL="1444625" lvl="1" indent="-555625" defTabSz="457200">
              <a:buSzPct val="100000"/>
              <a:buAutoNum type="alphaLcParenR"/>
              <a:defRPr sz="3000">
                <a:solidFill>
                  <a:srgbClr val="000000"/>
                </a:solidFill>
              </a:defRPr>
            </a:pPr>
            <a:r>
              <a:rPr lang="en-US" b="1" dirty="0"/>
              <a:t>Collections</a:t>
            </a:r>
            <a:r>
              <a:rPr lang="en-US" dirty="0"/>
              <a:t> (Lists, Sets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/>
              <a:t>Maps) </a:t>
            </a:r>
            <a:br>
              <a:rPr lang="en-US" dirty="0"/>
            </a:br>
            <a:endParaRPr lang="en-US" dirty="0">
              <a:solidFill>
                <a:srgbClr val="000000">
                  <a:alpha val="87058"/>
                </a:srgbClr>
              </a:solidFill>
            </a:endParaRPr>
          </a:p>
          <a:p>
            <a:pPr marL="1444625" lvl="1" indent="-555625" defTabSz="457200">
              <a:buSzPct val="100000"/>
              <a:buAutoNum type="alphaLcParenR"/>
              <a:defRPr sz="3000">
                <a:solidFill>
                  <a:srgbClr val="000000"/>
                </a:solidFill>
              </a:defRPr>
            </a:pPr>
            <a:r>
              <a:rPr lang="en-US" b="1" dirty="0" err="1"/>
              <a:t>sObject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0000">
                  <a:alpha val="87058"/>
                </a:srgbClr>
              </a:solidFill>
            </a:endParaRPr>
          </a:p>
          <a:p>
            <a:pPr marL="1444625" lvl="1" indent="-555625" defTabSz="457200">
              <a:buSzPct val="100000"/>
              <a:buAutoNum type="alphaLcParenR"/>
              <a:defRPr sz="3000">
                <a:solidFill>
                  <a:srgbClr val="000000"/>
                </a:solidFill>
              </a:defRPr>
            </a:pPr>
            <a:r>
              <a:rPr lang="en-US" b="1" dirty="0" err="1"/>
              <a:t>Enums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0000">
                  <a:alpha val="87058"/>
                </a:srgbClr>
              </a:solidFill>
            </a:endParaRPr>
          </a:p>
          <a:p>
            <a:pPr marL="1444625" lvl="1" indent="-555625" defTabSz="457200">
              <a:buSzPct val="100000"/>
              <a:buAutoNum type="alphaLcParenR"/>
              <a:defRPr sz="3000" b="1">
                <a:solidFill>
                  <a:srgbClr val="000000"/>
                </a:solidFill>
              </a:defRPr>
            </a:pPr>
            <a:r>
              <a:rPr lang="en-US" dirty="0"/>
              <a:t>Classes, Objects </a:t>
            </a:r>
            <a:r>
              <a:rPr lang="en-US" dirty="0" err="1" smtClean="0"/>
              <a:t>ve</a:t>
            </a:r>
            <a:r>
              <a:rPr lang="en-US" dirty="0" smtClean="0"/>
              <a:t> Interfaces</a:t>
            </a:r>
            <a:endParaRPr lang="en-US" dirty="0">
              <a:solidFill>
                <a:srgbClr val="000000">
                  <a:alpha val="87058"/>
                </a:srgbClr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09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Ders</a:t>
            </a:r>
            <a:r>
              <a:rPr lang="en-CA" dirty="0" smtClean="0"/>
              <a:t> </a:t>
            </a:r>
            <a:r>
              <a:rPr lang="en-CA" dirty="0" err="1" smtClean="0"/>
              <a:t>Vakit</a:t>
            </a:r>
            <a:r>
              <a:rPr lang="en-CA" dirty="0" smtClean="0"/>
              <a:t> </a:t>
            </a:r>
            <a:r>
              <a:rPr lang="en-CA" dirty="0" err="1" smtClean="0"/>
              <a:t>Cizelgesi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3" y="1988840"/>
            <a:ext cx="11442700" cy="33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9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Primitive</a:t>
            </a:r>
            <a:r>
              <a:rPr lang="tr-TR" dirty="0"/>
              <a:t> 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11833" y="1196752"/>
            <a:ext cx="10692765" cy="4525963"/>
          </a:xfrm>
        </p:spPr>
        <p:txBody>
          <a:bodyPr>
            <a:normAutofit/>
          </a:bodyPr>
          <a:lstStyle/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800" b="1" u="sng" spc="-5" dirty="0" smtClean="0">
                <a:latin typeface="Halvetica"/>
                <a:cs typeface="Georgia"/>
              </a:rPr>
              <a:t> Integer </a:t>
            </a:r>
            <a:r>
              <a:rPr lang="en-CA" sz="2800" b="1" spc="-5" dirty="0" smtClean="0">
                <a:latin typeface="Halvetica"/>
                <a:cs typeface="Georgia"/>
              </a:rPr>
              <a:t>  </a:t>
            </a:r>
            <a:r>
              <a:rPr lang="en-CA" sz="2000" spc="-5" dirty="0" smtClean="0">
                <a:latin typeface="Halvetica"/>
                <a:cs typeface="Georgia"/>
              </a:rPr>
              <a:t>( 32 bit = 4 byte )</a:t>
            </a:r>
          </a:p>
          <a:p>
            <a:pPr marL="641350" marR="5080" lvl="1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400" spc="-5" dirty="0" smtClean="0">
                <a:latin typeface="Halvetica"/>
                <a:cs typeface="Georgia"/>
              </a:rPr>
              <a:t>-2,147,483,648 </a:t>
            </a:r>
            <a:r>
              <a:rPr lang="en-CA" sz="2400" spc="-5" dirty="0" err="1" smtClean="0">
                <a:latin typeface="Halvetica"/>
                <a:cs typeface="Georgia"/>
              </a:rPr>
              <a:t>ile</a:t>
            </a:r>
            <a:r>
              <a:rPr lang="en-CA" sz="2400" spc="-5" dirty="0" smtClean="0">
                <a:latin typeface="Halvetica"/>
                <a:cs typeface="Georgia"/>
              </a:rPr>
              <a:t> +2,147,483,647  </a:t>
            </a:r>
            <a:r>
              <a:rPr lang="en-CA" sz="2400" spc="-5" dirty="0" err="1" smtClean="0">
                <a:latin typeface="Halvetica"/>
                <a:cs typeface="Georgia"/>
              </a:rPr>
              <a:t>arasindaki</a:t>
            </a:r>
            <a:r>
              <a:rPr lang="en-CA" sz="2400" spc="-5" dirty="0" smtClean="0">
                <a:latin typeface="Halvetica"/>
                <a:cs typeface="Georgia"/>
              </a:rPr>
              <a:t> TAM SAYILAR </a:t>
            </a:r>
          </a:p>
          <a:p>
            <a:pPr marL="641350" marR="5080" lvl="1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400" spc="-5" dirty="0" err="1" smtClean="0">
                <a:latin typeface="Halvetica"/>
                <a:cs typeface="Georgia"/>
              </a:rPr>
              <a:t>Ornek</a:t>
            </a:r>
            <a:r>
              <a:rPr lang="en-CA" sz="2400" spc="-5" dirty="0" smtClean="0">
                <a:latin typeface="Halvetica"/>
                <a:cs typeface="Georgia"/>
              </a:rPr>
              <a:t>   </a:t>
            </a:r>
          </a:p>
          <a:p>
            <a:pPr marL="641350" marR="5080" lvl="1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400" spc="-5" dirty="0" smtClean="0">
                <a:latin typeface="Halvetica"/>
                <a:cs typeface="Georgia"/>
              </a:rPr>
              <a:t>Integer </a:t>
            </a:r>
            <a:r>
              <a:rPr lang="en-CA" sz="2400" spc="-5" dirty="0" err="1" smtClean="0">
                <a:latin typeface="Halvetica"/>
                <a:cs typeface="Georgia"/>
              </a:rPr>
              <a:t>yas</a:t>
            </a:r>
            <a:r>
              <a:rPr lang="en-CA" sz="2400" spc="-5" dirty="0" smtClean="0">
                <a:latin typeface="Halvetica"/>
                <a:cs typeface="Georgia"/>
              </a:rPr>
              <a:t> = 29;   </a:t>
            </a:r>
          </a:p>
          <a:p>
            <a:pPr marL="641350" marR="5080" lvl="1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400" spc="-5" dirty="0" err="1" smtClean="0">
                <a:latin typeface="Halvetica"/>
                <a:cs typeface="Georgia"/>
              </a:rPr>
              <a:t>System.debug</a:t>
            </a:r>
            <a:r>
              <a:rPr lang="en-CA" sz="2400" spc="-5" dirty="0" smtClean="0">
                <a:latin typeface="Halvetica"/>
                <a:cs typeface="Georgia"/>
              </a:rPr>
              <a:t>( </a:t>
            </a:r>
            <a:r>
              <a:rPr lang="en-CA" sz="2400" spc="-5" dirty="0" err="1" smtClean="0">
                <a:latin typeface="Halvetica"/>
                <a:cs typeface="Georgia"/>
              </a:rPr>
              <a:t>yas</a:t>
            </a:r>
            <a:r>
              <a:rPr lang="en-CA" sz="2400" spc="-5" dirty="0" smtClean="0">
                <a:latin typeface="Halvetica"/>
                <a:cs typeface="Georgia"/>
              </a:rPr>
              <a:t> );    </a:t>
            </a:r>
            <a:r>
              <a:rPr lang="en-CA" sz="2400" spc="-5" dirty="0" smtClean="0">
                <a:latin typeface="Halvetica"/>
                <a:cs typeface="Georgia"/>
                <a:sym typeface="Wingdings" pitchFamily="2" charset="2"/>
              </a:rPr>
              <a:t> 29 </a:t>
            </a:r>
            <a:r>
              <a:rPr lang="en-CA" sz="2400" spc="-5" dirty="0" smtClean="0">
                <a:latin typeface="Halvetica"/>
                <a:cs typeface="Georgia"/>
              </a:rPr>
              <a:t> </a:t>
            </a:r>
          </a:p>
          <a:p>
            <a:pPr marL="641350" marR="5080" lvl="1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endParaRPr lang="en-CA" sz="2400" spc="-5" dirty="0">
              <a:latin typeface="Halvetica"/>
              <a:cs typeface="Georgia"/>
            </a:endParaRPr>
          </a:p>
          <a:p>
            <a:pPr marL="641350" marR="5080" lvl="1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400" spc="-5" dirty="0" smtClean="0">
                <a:latin typeface="Halvetica"/>
                <a:cs typeface="Georgia"/>
              </a:rPr>
              <a:t>Not : </a:t>
            </a:r>
            <a:r>
              <a:rPr lang="en-CA" sz="2400" spc="-5" dirty="0" err="1" smtClean="0">
                <a:latin typeface="Halvetica"/>
                <a:cs typeface="Georgia"/>
              </a:rPr>
              <a:t>System.debug</a:t>
            </a:r>
            <a:r>
              <a:rPr lang="en-CA" sz="2400" spc="-5" dirty="0">
                <a:latin typeface="Halvetica"/>
                <a:cs typeface="Georgia"/>
              </a:rPr>
              <a:t>( </a:t>
            </a:r>
            <a:r>
              <a:rPr lang="en-CA" sz="2400" spc="-5" dirty="0" err="1">
                <a:latin typeface="Halvetica"/>
                <a:cs typeface="Georgia"/>
              </a:rPr>
              <a:t>yas</a:t>
            </a:r>
            <a:r>
              <a:rPr lang="en-CA" sz="2400" spc="-5" dirty="0">
                <a:latin typeface="Halvetica"/>
                <a:cs typeface="Georgia"/>
              </a:rPr>
              <a:t> ); </a:t>
            </a:r>
            <a:r>
              <a:rPr lang="en-CA" sz="2400" spc="-5" dirty="0" smtClean="0">
                <a:latin typeface="Halvetica"/>
                <a:cs typeface="Georgia"/>
              </a:rPr>
              <a:t>  </a:t>
            </a:r>
            <a:r>
              <a:rPr lang="en-CA" sz="2400" spc="-5" dirty="0" err="1" smtClean="0">
                <a:latin typeface="Halvetica"/>
                <a:cs typeface="Georgia"/>
              </a:rPr>
              <a:t>ekrana</a:t>
            </a:r>
            <a:r>
              <a:rPr lang="en-CA" sz="2400" spc="-5" dirty="0" smtClean="0">
                <a:latin typeface="Halvetica"/>
                <a:cs typeface="Georgia"/>
              </a:rPr>
              <a:t> </a:t>
            </a:r>
            <a:r>
              <a:rPr lang="en-CA" sz="2400" spc="-5" dirty="0" err="1" smtClean="0">
                <a:latin typeface="Halvetica"/>
                <a:cs typeface="Georgia"/>
              </a:rPr>
              <a:t>yazdirmak</a:t>
            </a:r>
            <a:r>
              <a:rPr lang="en-CA" sz="2400" spc="-5" dirty="0" smtClean="0">
                <a:latin typeface="Halvetica"/>
                <a:cs typeface="Georgia"/>
              </a:rPr>
              <a:t> </a:t>
            </a:r>
            <a:r>
              <a:rPr lang="en-CA" sz="2400" spc="-5" dirty="0" err="1" smtClean="0">
                <a:latin typeface="Halvetica"/>
                <a:cs typeface="Georgia"/>
              </a:rPr>
              <a:t>icin</a:t>
            </a:r>
            <a:r>
              <a:rPr lang="en-CA" sz="2400" spc="-5" dirty="0" smtClean="0">
                <a:latin typeface="Halvetica"/>
                <a:cs typeface="Georgia"/>
              </a:rPr>
              <a:t> </a:t>
            </a:r>
            <a:r>
              <a:rPr lang="en-CA" sz="2400" spc="-5" dirty="0" err="1" smtClean="0">
                <a:latin typeface="Halvetica"/>
                <a:cs typeface="Georgia"/>
              </a:rPr>
              <a:t>kullanir</a:t>
            </a:r>
            <a:r>
              <a:rPr lang="en-CA" sz="2400" spc="-5" dirty="0" smtClean="0">
                <a:latin typeface="Halvetica"/>
                <a:cs typeface="Georgia"/>
              </a:rPr>
              <a:t>.</a:t>
            </a:r>
            <a:endParaRPr lang="tr-TR" sz="2400" spc="-5" dirty="0">
              <a:latin typeface="Halvetic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107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tr-TR" dirty="0" err="1"/>
              <a:t>Primitive</a:t>
            </a:r>
            <a:r>
              <a:rPr lang="tr-TR" dirty="0"/>
              <a:t> 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833" y="1484784"/>
            <a:ext cx="10692765" cy="4525963"/>
          </a:xfrm>
        </p:spPr>
        <p:txBody>
          <a:bodyPr>
            <a:normAutofit lnSpcReduction="10000"/>
          </a:bodyPr>
          <a:lstStyle/>
          <a:p>
            <a:r>
              <a:rPr lang="en-CA" sz="2400" dirty="0" smtClean="0"/>
              <a:t>Long   </a:t>
            </a:r>
            <a:r>
              <a:rPr lang="en-CA" sz="1600" spc="-5" dirty="0" smtClean="0">
                <a:latin typeface="Halvetica"/>
                <a:cs typeface="Georgia"/>
              </a:rPr>
              <a:t>( 64 </a:t>
            </a:r>
            <a:r>
              <a:rPr lang="en-CA" sz="1600" spc="-5" dirty="0">
                <a:latin typeface="Halvetica"/>
                <a:cs typeface="Georgia"/>
              </a:rPr>
              <a:t>bit = </a:t>
            </a:r>
            <a:r>
              <a:rPr lang="en-CA" sz="1600" spc="-5" dirty="0" smtClean="0">
                <a:latin typeface="Halvetica"/>
                <a:cs typeface="Georgia"/>
              </a:rPr>
              <a:t>8 </a:t>
            </a:r>
            <a:r>
              <a:rPr lang="en-CA" sz="1600" spc="-5" dirty="0">
                <a:latin typeface="Halvetica"/>
                <a:cs typeface="Georgia"/>
              </a:rPr>
              <a:t>byte )</a:t>
            </a:r>
          </a:p>
          <a:p>
            <a:pPr lvl="1"/>
            <a:r>
              <a:rPr lang="en-US" sz="2000" dirty="0" smtClean="0"/>
              <a:t>    (-2</a:t>
            </a:r>
            <a:r>
              <a:rPr lang="en-US" sz="2000" baseline="30000" dirty="0" smtClean="0"/>
              <a:t>63</a:t>
            </a:r>
            <a:r>
              <a:rPr lang="en-US" sz="2000" dirty="0" smtClean="0"/>
              <a:t> )</a:t>
            </a: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 err="1" smtClean="0"/>
              <a:t>ile</a:t>
            </a:r>
            <a:r>
              <a:rPr lang="en-US" sz="2000" dirty="0" smtClean="0"/>
              <a:t>  (2</a:t>
            </a:r>
            <a:r>
              <a:rPr lang="en-US" sz="2000" baseline="30000" dirty="0" smtClean="0"/>
              <a:t>63</a:t>
            </a:r>
            <a:r>
              <a:rPr lang="en-US" sz="2000" dirty="0" smtClean="0"/>
              <a:t>-1) </a:t>
            </a:r>
            <a:r>
              <a:rPr lang="en-US" sz="2000" dirty="0" err="1" smtClean="0"/>
              <a:t>arasi</a:t>
            </a:r>
            <a:r>
              <a:rPr lang="en-US" sz="2000" dirty="0" smtClean="0"/>
              <a:t> tam </a:t>
            </a:r>
            <a:r>
              <a:rPr lang="en-US" sz="2000" dirty="0" err="1" smtClean="0"/>
              <a:t>sayilar</a:t>
            </a:r>
            <a:endParaRPr lang="en-US" sz="2000" dirty="0" smtClean="0"/>
          </a:p>
          <a:p>
            <a:pPr lvl="2"/>
            <a:r>
              <a:rPr lang="en-US" sz="1600" dirty="0" err="1" smtClean="0"/>
              <a:t>Ornek</a:t>
            </a:r>
            <a:r>
              <a:rPr lang="en-US" sz="1600" dirty="0" smtClean="0"/>
              <a:t>       </a:t>
            </a:r>
            <a:r>
              <a:rPr lang="en-CA" sz="1600" dirty="0" smtClean="0"/>
              <a:t> </a:t>
            </a:r>
            <a:r>
              <a:rPr lang="tr-TR" sz="1600" dirty="0" err="1" smtClean="0"/>
              <a:t>Long</a:t>
            </a:r>
            <a:r>
              <a:rPr lang="tr-TR" sz="1600" dirty="0" smtClean="0"/>
              <a:t> </a:t>
            </a:r>
            <a:r>
              <a:rPr lang="en-CA" sz="1600" dirty="0" err="1" smtClean="0"/>
              <a:t>buyukSayi</a:t>
            </a:r>
            <a:r>
              <a:rPr lang="tr-TR" sz="1600" dirty="0" smtClean="0"/>
              <a:t> </a:t>
            </a:r>
            <a:r>
              <a:rPr lang="tr-TR" sz="1600" dirty="0"/>
              <a:t>= 2147483648L</a:t>
            </a:r>
            <a:r>
              <a:rPr lang="tr-TR" sz="1600" dirty="0" smtClean="0"/>
              <a:t>;</a:t>
            </a:r>
            <a:endParaRPr lang="en-CA" sz="1600" dirty="0" smtClean="0"/>
          </a:p>
          <a:p>
            <a:pPr lvl="2"/>
            <a:r>
              <a:rPr lang="en-CA" sz="1800" spc="-5" dirty="0" err="1" smtClean="0">
                <a:latin typeface="Halvetica"/>
                <a:cs typeface="Georgia"/>
              </a:rPr>
              <a:t>System.debug</a:t>
            </a:r>
            <a:r>
              <a:rPr lang="en-CA" sz="1800" spc="-5" dirty="0" smtClean="0">
                <a:latin typeface="Halvetica"/>
                <a:cs typeface="Georgia"/>
              </a:rPr>
              <a:t>( </a:t>
            </a:r>
            <a:r>
              <a:rPr lang="en-CA" sz="1800" dirty="0" err="1" smtClean="0"/>
              <a:t>buyukSayi</a:t>
            </a:r>
            <a:r>
              <a:rPr lang="en-CA" sz="1800" spc="-5" dirty="0" smtClean="0">
                <a:latin typeface="Halvetica"/>
                <a:cs typeface="Georgia"/>
              </a:rPr>
              <a:t> </a:t>
            </a:r>
            <a:r>
              <a:rPr lang="en-CA" sz="1800" spc="-5" dirty="0">
                <a:latin typeface="Halvetica"/>
                <a:cs typeface="Georgia"/>
              </a:rPr>
              <a:t>);    </a:t>
            </a:r>
            <a:r>
              <a:rPr lang="en-CA" sz="1800" spc="-5" dirty="0">
                <a:latin typeface="Halvetica"/>
                <a:cs typeface="Georgia"/>
                <a:sym typeface="Wingdings" pitchFamily="2" charset="2"/>
              </a:rPr>
              <a:t> </a:t>
            </a:r>
            <a:r>
              <a:rPr lang="tr-TR" sz="1800" dirty="0"/>
              <a:t>2147483648</a:t>
            </a:r>
            <a:r>
              <a:rPr lang="en-CA" sz="1800" spc="-5" dirty="0" smtClean="0">
                <a:latin typeface="Halvetica"/>
                <a:cs typeface="Georgia"/>
                <a:sym typeface="Wingdings" pitchFamily="2" charset="2"/>
              </a:rPr>
              <a:t> </a:t>
            </a:r>
            <a:r>
              <a:rPr lang="en-CA" sz="1800" spc="-5" dirty="0" smtClean="0">
                <a:latin typeface="Halvetica"/>
                <a:cs typeface="Georgia"/>
              </a:rPr>
              <a:t> </a:t>
            </a:r>
            <a:endParaRPr lang="en-CA" sz="1800" spc="-5" dirty="0">
              <a:latin typeface="Halvetica"/>
              <a:cs typeface="Georgia"/>
            </a:endParaRPr>
          </a:p>
          <a:p>
            <a:pPr lvl="2"/>
            <a:endParaRPr lang="en-CA" sz="1800" dirty="0"/>
          </a:p>
          <a:p>
            <a:pPr lvl="2"/>
            <a:endParaRPr lang="en-CA" sz="1600" dirty="0" smtClean="0"/>
          </a:p>
          <a:p>
            <a:r>
              <a:rPr lang="en-CA" sz="2400" dirty="0" smtClean="0"/>
              <a:t>Double </a:t>
            </a:r>
            <a:r>
              <a:rPr lang="en-CA" sz="1600" spc="-5" dirty="0">
                <a:latin typeface="Halvetica"/>
                <a:cs typeface="Georgia"/>
              </a:rPr>
              <a:t>( 64 bit = 8 byte </a:t>
            </a:r>
            <a:r>
              <a:rPr lang="en-CA" sz="1600" spc="-5" dirty="0" smtClean="0">
                <a:latin typeface="Halvetica"/>
                <a:cs typeface="Georgia"/>
              </a:rPr>
              <a:t>)</a:t>
            </a:r>
          </a:p>
          <a:p>
            <a:pPr lvl="1"/>
            <a:r>
              <a:rPr lang="en-US" sz="1800" dirty="0"/>
              <a:t>(-2</a:t>
            </a:r>
            <a:r>
              <a:rPr lang="en-US" sz="1800" baseline="30000" dirty="0"/>
              <a:t>63</a:t>
            </a:r>
            <a:r>
              <a:rPr lang="en-US" sz="1800" dirty="0"/>
              <a:t> )  </a:t>
            </a:r>
            <a:r>
              <a:rPr lang="en-US" sz="1800" dirty="0" err="1"/>
              <a:t>ile</a:t>
            </a:r>
            <a:r>
              <a:rPr lang="en-US" sz="1800" dirty="0"/>
              <a:t>  (2</a:t>
            </a:r>
            <a:r>
              <a:rPr lang="en-US" sz="1800" baseline="30000" dirty="0"/>
              <a:t>63</a:t>
            </a:r>
            <a:r>
              <a:rPr lang="en-US" sz="1800" dirty="0"/>
              <a:t>-1) </a:t>
            </a:r>
            <a:r>
              <a:rPr lang="en-US" sz="1800" dirty="0" err="1"/>
              <a:t>arasi</a:t>
            </a:r>
            <a:r>
              <a:rPr lang="en-US" sz="1800" dirty="0"/>
              <a:t> </a:t>
            </a:r>
            <a:r>
              <a:rPr lang="en-US" sz="1800" dirty="0" err="1" smtClean="0"/>
              <a:t>ondalik</a:t>
            </a:r>
            <a:r>
              <a:rPr lang="en-US" sz="1800" dirty="0" smtClean="0"/>
              <a:t> </a:t>
            </a:r>
            <a:r>
              <a:rPr lang="en-US" sz="1800" dirty="0" err="1" smtClean="0"/>
              <a:t>sayilar</a:t>
            </a:r>
            <a:endParaRPr lang="en-US" sz="1800" dirty="0" smtClean="0"/>
          </a:p>
          <a:p>
            <a:pPr lvl="2"/>
            <a:r>
              <a:rPr lang="en-US" sz="1400" dirty="0" err="1" smtClean="0"/>
              <a:t>Ornek</a:t>
            </a:r>
            <a:r>
              <a:rPr lang="en-US" sz="1400" dirty="0" smtClean="0"/>
              <a:t>       Double pi = 3.14159;</a:t>
            </a:r>
          </a:p>
          <a:p>
            <a:pPr lvl="2"/>
            <a:r>
              <a:rPr lang="en-CA" sz="1400" spc="-5" dirty="0" err="1" smtClean="0">
                <a:latin typeface="Halvetica"/>
                <a:cs typeface="Georgia"/>
              </a:rPr>
              <a:t>System.debug</a:t>
            </a:r>
            <a:r>
              <a:rPr lang="en-CA" sz="1400" spc="-5" dirty="0" smtClean="0">
                <a:latin typeface="Halvetica"/>
                <a:cs typeface="Georgia"/>
              </a:rPr>
              <a:t>(</a:t>
            </a:r>
            <a:r>
              <a:rPr lang="en-US" sz="1400" dirty="0"/>
              <a:t>pi</a:t>
            </a:r>
            <a:r>
              <a:rPr lang="en-CA" sz="1400" spc="-5" dirty="0" smtClean="0">
                <a:latin typeface="Halvetica"/>
                <a:cs typeface="Georgia"/>
              </a:rPr>
              <a:t> );  </a:t>
            </a:r>
            <a:r>
              <a:rPr lang="en-CA" sz="1400" spc="-5" dirty="0" smtClean="0">
                <a:latin typeface="Halvetica"/>
                <a:cs typeface="Georgia"/>
                <a:sym typeface="Wingdings" pitchFamily="2" charset="2"/>
              </a:rPr>
              <a:t> </a:t>
            </a:r>
            <a:r>
              <a:rPr lang="en-US" sz="1400" dirty="0"/>
              <a:t>3.14159</a:t>
            </a:r>
            <a:endParaRPr lang="en-US" sz="1400" dirty="0" smtClean="0"/>
          </a:p>
          <a:p>
            <a:pPr lvl="2"/>
            <a:endParaRPr lang="en-US" sz="1400" dirty="0" smtClean="0"/>
          </a:p>
          <a:p>
            <a:r>
              <a:rPr lang="en-US" sz="2200" dirty="0" smtClean="0"/>
              <a:t>Decimal   </a:t>
            </a:r>
            <a:r>
              <a:rPr lang="en-US" sz="1600" dirty="0" smtClean="0"/>
              <a:t>(</a:t>
            </a:r>
            <a:r>
              <a:rPr lang="en-US" sz="1600" dirty="0"/>
              <a:t> </a:t>
            </a:r>
            <a:r>
              <a:rPr lang="en-US" sz="1600" dirty="0" smtClean="0"/>
              <a:t>integer </a:t>
            </a:r>
            <a:r>
              <a:rPr lang="en-US" sz="1600" dirty="0" err="1" smtClean="0"/>
              <a:t>ve</a:t>
            </a:r>
            <a:r>
              <a:rPr lang="en-US" sz="1600" dirty="0" smtClean="0"/>
              <a:t> </a:t>
            </a:r>
            <a:r>
              <a:rPr lang="en-US" sz="1600" dirty="0" err="1" smtClean="0"/>
              <a:t>ondalik</a:t>
            </a:r>
            <a:r>
              <a:rPr lang="en-US" sz="1600" dirty="0" smtClean="0"/>
              <a:t> </a:t>
            </a:r>
            <a:r>
              <a:rPr lang="en-US" sz="1600" dirty="0" err="1" smtClean="0"/>
              <a:t>kismi</a:t>
            </a:r>
            <a:r>
              <a:rPr lang="en-US" sz="1600" dirty="0" smtClean="0"/>
              <a:t> </a:t>
            </a:r>
            <a:r>
              <a:rPr lang="en-US" sz="1600" dirty="0" err="1" smtClean="0"/>
              <a:t>ayri</a:t>
            </a:r>
            <a:r>
              <a:rPr lang="en-US" sz="1600" dirty="0" smtClean="0"/>
              <a:t> </a:t>
            </a:r>
            <a:r>
              <a:rPr lang="en-US" sz="1600" dirty="0" err="1" smtClean="0"/>
              <a:t>depolanir</a:t>
            </a:r>
            <a:r>
              <a:rPr lang="en-US" sz="1600" dirty="0" smtClean="0"/>
              <a:t>)</a:t>
            </a:r>
          </a:p>
          <a:p>
            <a:pPr lvl="1"/>
            <a:r>
              <a:rPr lang="tr-TR" sz="1800" dirty="0" err="1"/>
              <a:t>Decimal</a:t>
            </a:r>
            <a:r>
              <a:rPr lang="tr-TR" sz="1800" dirty="0"/>
              <a:t> </a:t>
            </a:r>
            <a:r>
              <a:rPr lang="en-CA" sz="1800" dirty="0" err="1" smtClean="0"/>
              <a:t>ayakkabiFiyati</a:t>
            </a:r>
            <a:r>
              <a:rPr lang="en-CA" sz="1800" dirty="0" smtClean="0"/>
              <a:t> </a:t>
            </a:r>
            <a:r>
              <a:rPr lang="tr-TR" sz="1800" dirty="0" smtClean="0"/>
              <a:t>= </a:t>
            </a:r>
            <a:r>
              <a:rPr lang="en-CA" sz="1800" dirty="0" smtClean="0"/>
              <a:t>499</a:t>
            </a:r>
            <a:r>
              <a:rPr lang="tr-TR" sz="1800" dirty="0" smtClean="0"/>
              <a:t>.</a:t>
            </a:r>
            <a:r>
              <a:rPr lang="en-CA" sz="1800" dirty="0" smtClean="0"/>
              <a:t>99</a:t>
            </a:r>
            <a:r>
              <a:rPr lang="tr-TR" sz="1800" dirty="0" smtClean="0"/>
              <a:t>;</a:t>
            </a:r>
            <a:endParaRPr lang="en-CA" sz="1800" dirty="0" smtClean="0"/>
          </a:p>
          <a:p>
            <a:pPr lvl="1"/>
            <a:r>
              <a:rPr lang="en-CA" sz="1800" spc="-5" dirty="0" err="1" smtClean="0">
                <a:latin typeface="Halvetica"/>
                <a:cs typeface="Georgia"/>
              </a:rPr>
              <a:t>System.debug</a:t>
            </a:r>
            <a:r>
              <a:rPr lang="en-CA" sz="1800" spc="-5" dirty="0" smtClean="0">
                <a:latin typeface="Halvetica"/>
                <a:cs typeface="Georgia"/>
              </a:rPr>
              <a:t>(</a:t>
            </a:r>
            <a:r>
              <a:rPr lang="en-CA" sz="1800" dirty="0" err="1"/>
              <a:t>ayakkabiFiyati</a:t>
            </a:r>
            <a:r>
              <a:rPr lang="en-CA" sz="1800" dirty="0"/>
              <a:t> </a:t>
            </a:r>
            <a:r>
              <a:rPr lang="en-CA" sz="1800" spc="-5" dirty="0" smtClean="0">
                <a:latin typeface="Halvetica"/>
                <a:cs typeface="Georgia"/>
              </a:rPr>
              <a:t>);    </a:t>
            </a:r>
            <a:r>
              <a:rPr lang="en-CA" sz="1800" spc="-5" dirty="0" smtClean="0">
                <a:latin typeface="Halvetica"/>
                <a:cs typeface="Georgia"/>
                <a:sym typeface="Wingdings" pitchFamily="2" charset="2"/>
              </a:rPr>
              <a:t> 499.99</a:t>
            </a:r>
            <a:endParaRPr lang="en-CA" sz="1800" dirty="0" smtClean="0"/>
          </a:p>
          <a:p>
            <a:pPr lvl="1"/>
            <a:endParaRPr lang="en-CA" sz="1800" dirty="0"/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6084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tr-TR" dirty="0" err="1"/>
              <a:t>Primitive</a:t>
            </a:r>
            <a:r>
              <a:rPr lang="tr-TR" dirty="0"/>
              <a:t> 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833" y="1124744"/>
            <a:ext cx="10692765" cy="4525963"/>
          </a:xfrm>
        </p:spPr>
        <p:txBody>
          <a:bodyPr>
            <a:normAutofit fontScale="70000" lnSpcReduction="20000"/>
          </a:bodyPr>
          <a:lstStyle/>
          <a:p>
            <a:r>
              <a:rPr lang="en-CA" sz="2400" dirty="0" smtClean="0"/>
              <a:t>String   ( </a:t>
            </a:r>
            <a:r>
              <a:rPr lang="en-CA" sz="2400" dirty="0" err="1" smtClean="0"/>
              <a:t>dize</a:t>
            </a:r>
            <a:r>
              <a:rPr lang="en-CA" sz="2400" dirty="0" smtClean="0"/>
              <a:t>)</a:t>
            </a:r>
            <a:endParaRPr lang="en-CA" sz="1600" spc="-5" dirty="0">
              <a:latin typeface="Halvetica"/>
              <a:cs typeface="Georgia"/>
            </a:endParaRPr>
          </a:p>
          <a:p>
            <a:pPr lvl="1"/>
            <a:r>
              <a:rPr lang="en-US" sz="2000" dirty="0" err="1"/>
              <a:t>Tek</a:t>
            </a:r>
            <a:r>
              <a:rPr lang="en-US" sz="2000" dirty="0"/>
              <a:t> </a:t>
            </a:r>
            <a:r>
              <a:rPr lang="en-US" sz="2000" dirty="0" err="1"/>
              <a:t>tırnak</a:t>
            </a:r>
            <a:r>
              <a:rPr lang="en-US" sz="2000" dirty="0"/>
              <a:t> </a:t>
            </a:r>
            <a:r>
              <a:rPr lang="en-US" sz="2000" dirty="0" err="1"/>
              <a:t>içine</a:t>
            </a:r>
            <a:r>
              <a:rPr lang="en-US" sz="2000" dirty="0"/>
              <a:t> </a:t>
            </a:r>
            <a:r>
              <a:rPr lang="en-US" sz="2000" dirty="0" err="1"/>
              <a:t>alınmış</a:t>
            </a:r>
            <a:r>
              <a:rPr lang="en-US" sz="2000" dirty="0"/>
              <a:t> </a:t>
            </a:r>
            <a:r>
              <a:rPr lang="en-US" sz="2000" dirty="0" err="1"/>
              <a:t>herhangi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kümesi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 err="1" smtClean="0"/>
              <a:t>Ornek</a:t>
            </a:r>
            <a:r>
              <a:rPr lang="en-US" sz="1600" dirty="0" smtClean="0"/>
              <a:t>        </a:t>
            </a:r>
            <a:r>
              <a:rPr lang="en-CA" sz="1600" dirty="0" smtClean="0"/>
              <a:t>String    </a:t>
            </a:r>
            <a:r>
              <a:rPr lang="tr-TR" sz="1600" dirty="0" smtClean="0"/>
              <a:t> </a:t>
            </a:r>
            <a:r>
              <a:rPr lang="en-CA" sz="1600" dirty="0" err="1" smtClean="0"/>
              <a:t>adiniz</a:t>
            </a:r>
            <a:r>
              <a:rPr lang="en-CA" sz="1600" dirty="0" smtClean="0"/>
              <a:t> </a:t>
            </a:r>
            <a:r>
              <a:rPr lang="tr-TR" sz="1600" dirty="0" smtClean="0"/>
              <a:t> </a:t>
            </a:r>
            <a:r>
              <a:rPr lang="tr-TR" sz="1600" dirty="0"/>
              <a:t>= </a:t>
            </a:r>
            <a:r>
              <a:rPr lang="en-CA" sz="1600" dirty="0" smtClean="0"/>
              <a:t>‘</a:t>
            </a:r>
            <a:r>
              <a:rPr lang="en-CA" sz="1600" dirty="0" err="1" smtClean="0"/>
              <a:t>Mahmut</a:t>
            </a:r>
            <a:r>
              <a:rPr lang="en-CA" sz="1600" dirty="0" smtClean="0"/>
              <a:t>’</a:t>
            </a:r>
            <a:r>
              <a:rPr lang="tr-TR" sz="1600" dirty="0" smtClean="0"/>
              <a:t>; </a:t>
            </a:r>
            <a:endParaRPr lang="en-CA" sz="1600" dirty="0" smtClean="0"/>
          </a:p>
          <a:p>
            <a:pPr lvl="1"/>
            <a:r>
              <a:rPr lang="en-CA" sz="1600" dirty="0" err="1" smtClean="0"/>
              <a:t>System.debug</a:t>
            </a:r>
            <a:r>
              <a:rPr lang="en-CA" sz="1600" dirty="0" smtClean="0"/>
              <a:t>(</a:t>
            </a:r>
            <a:r>
              <a:rPr lang="en-CA" sz="1600" dirty="0" err="1"/>
              <a:t>adiniz</a:t>
            </a:r>
            <a:r>
              <a:rPr lang="en-CA" sz="1600" dirty="0"/>
              <a:t> </a:t>
            </a:r>
            <a:r>
              <a:rPr lang="en-CA" sz="1600" dirty="0" smtClean="0"/>
              <a:t>) ;   </a:t>
            </a:r>
            <a:r>
              <a:rPr lang="en-CA" sz="1600" dirty="0" smtClean="0">
                <a:sym typeface="Wingdings" pitchFamily="2" charset="2"/>
              </a:rPr>
              <a:t>   </a:t>
            </a:r>
            <a:r>
              <a:rPr lang="en-CA" sz="1600" dirty="0" err="1" smtClean="0">
                <a:sym typeface="Wingdings" pitchFamily="2" charset="2"/>
              </a:rPr>
              <a:t>Mahmut</a:t>
            </a:r>
            <a:endParaRPr lang="en-CA" sz="1600" dirty="0" smtClean="0">
              <a:sym typeface="Wingdings" pitchFamily="2" charset="2"/>
            </a:endParaRPr>
          </a:p>
          <a:p>
            <a:r>
              <a:rPr lang="en-CA" sz="2400" dirty="0" err="1" smtClean="0"/>
              <a:t>Stringin</a:t>
            </a:r>
            <a:r>
              <a:rPr lang="en-CA" sz="2400" dirty="0" smtClean="0"/>
              <a:t> </a:t>
            </a:r>
            <a:r>
              <a:rPr lang="en-CA" sz="2400" dirty="0" err="1" smtClean="0"/>
              <a:t>icine</a:t>
            </a:r>
            <a:r>
              <a:rPr lang="en-CA" sz="2400" dirty="0" smtClean="0"/>
              <a:t> </a:t>
            </a:r>
            <a:r>
              <a:rPr lang="en-CA" sz="2400" dirty="0" err="1" smtClean="0"/>
              <a:t>konulacak</a:t>
            </a:r>
            <a:r>
              <a:rPr lang="en-CA" sz="2400" dirty="0" smtClean="0"/>
              <a:t> </a:t>
            </a:r>
            <a:r>
              <a:rPr lang="en-CA" sz="2400" dirty="0" err="1"/>
              <a:t>karakter</a:t>
            </a:r>
            <a:r>
              <a:rPr lang="en-CA" sz="2400" dirty="0"/>
              <a:t> </a:t>
            </a:r>
            <a:r>
              <a:rPr lang="en-CA" sz="2400" dirty="0" err="1"/>
              <a:t>sayısında</a:t>
            </a:r>
            <a:r>
              <a:rPr lang="en-CA" sz="2400" dirty="0"/>
              <a:t> </a:t>
            </a:r>
            <a:r>
              <a:rPr lang="en-CA" sz="2400" dirty="0" err="1"/>
              <a:t>bir</a:t>
            </a:r>
            <a:r>
              <a:rPr lang="en-CA" sz="2400" dirty="0"/>
              <a:t> </a:t>
            </a:r>
            <a:r>
              <a:rPr lang="en-CA" sz="2400" dirty="0" err="1"/>
              <a:t>sınırlama</a:t>
            </a:r>
            <a:r>
              <a:rPr lang="en-CA" sz="2400" dirty="0"/>
              <a:t> </a:t>
            </a:r>
            <a:r>
              <a:rPr lang="en-CA" sz="2400" dirty="0" err="1"/>
              <a:t>yoktur</a:t>
            </a:r>
            <a:r>
              <a:rPr lang="en-CA" sz="2400" dirty="0" smtClean="0"/>
              <a:t>.</a:t>
            </a:r>
          </a:p>
          <a:p>
            <a:r>
              <a:rPr lang="en-CA" sz="2400" dirty="0" err="1" smtClean="0"/>
              <a:t>Ici</a:t>
            </a:r>
            <a:r>
              <a:rPr lang="en-CA" sz="2400" dirty="0" smtClean="0"/>
              <a:t> </a:t>
            </a:r>
            <a:r>
              <a:rPr lang="en-CA" sz="2400" dirty="0" err="1" smtClean="0"/>
              <a:t>bos</a:t>
            </a:r>
            <a:r>
              <a:rPr lang="en-CA" sz="2400" dirty="0" smtClean="0"/>
              <a:t> ( null ) </a:t>
            </a:r>
            <a:r>
              <a:rPr lang="en-CA" sz="2400" dirty="0" err="1" smtClean="0"/>
              <a:t>olabilir</a:t>
            </a:r>
            <a:endParaRPr lang="en-CA" sz="2400" dirty="0" smtClean="0"/>
          </a:p>
          <a:p>
            <a:r>
              <a:rPr lang="en-CA" sz="2400" dirty="0" err="1" smtClean="0"/>
              <a:t>Bosluklar</a:t>
            </a:r>
            <a:r>
              <a:rPr lang="en-CA" sz="2400" dirty="0" smtClean="0"/>
              <a:t> </a:t>
            </a:r>
            <a:r>
              <a:rPr lang="en-CA" sz="2400" dirty="0" err="1" smtClean="0"/>
              <a:t>karakterdir</a:t>
            </a:r>
            <a:r>
              <a:rPr lang="en-CA" sz="2400" dirty="0"/>
              <a:t>   // </a:t>
            </a:r>
            <a:endParaRPr lang="en-CA" sz="2400" dirty="0" smtClean="0"/>
          </a:p>
          <a:p>
            <a:r>
              <a:rPr lang="en-CA" sz="2400" dirty="0" smtClean="0"/>
              <a:t>concatenate  </a:t>
            </a:r>
          </a:p>
          <a:p>
            <a:pPr lvl="1"/>
            <a:r>
              <a:rPr lang="en-CA" sz="2000" dirty="0" smtClean="0"/>
              <a:t>String </a:t>
            </a:r>
            <a:r>
              <a:rPr lang="en-CA" sz="2000" dirty="0"/>
              <a:t>a = 'Ali', b=  Can</a:t>
            </a:r>
            <a:r>
              <a:rPr lang="en-CA" sz="2000" dirty="0" smtClean="0"/>
              <a:t>';      </a:t>
            </a:r>
          </a:p>
          <a:p>
            <a:pPr lvl="1"/>
            <a:r>
              <a:rPr lang="en-CA" sz="2000" dirty="0" err="1" smtClean="0"/>
              <a:t>System.debug</a:t>
            </a:r>
            <a:r>
              <a:rPr lang="en-CA" sz="2000" dirty="0" smtClean="0"/>
              <a:t> (a </a:t>
            </a:r>
            <a:r>
              <a:rPr lang="en-CA" sz="2000" dirty="0"/>
              <a:t>+ b);</a:t>
            </a:r>
            <a:endParaRPr lang="en-CA" sz="2000" dirty="0" smtClean="0"/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err="1" smtClean="0"/>
              <a:t>Ornekler</a:t>
            </a:r>
            <a:endParaRPr lang="en-CA" sz="2400" dirty="0" smtClean="0"/>
          </a:p>
          <a:p>
            <a:pPr marL="0" indent="0">
              <a:buNone/>
            </a:pPr>
            <a:r>
              <a:rPr lang="tr-TR" sz="2400" dirty="0" err="1" smtClean="0"/>
              <a:t>String</a:t>
            </a:r>
            <a:r>
              <a:rPr lang="tr-TR" sz="2400" dirty="0" smtClean="0"/>
              <a:t> </a:t>
            </a:r>
            <a:r>
              <a:rPr lang="tr-TR" sz="2400" dirty="0" err="1"/>
              <a:t>str</a:t>
            </a:r>
            <a:r>
              <a:rPr lang="tr-TR" sz="2400" dirty="0"/>
              <a:t> =  '  </a:t>
            </a:r>
            <a:r>
              <a:rPr lang="en-CA" sz="2400" dirty="0" smtClean="0"/>
              <a:t>      </a:t>
            </a:r>
            <a:r>
              <a:rPr lang="tr-TR" sz="2400" dirty="0" smtClean="0"/>
              <a:t>  </a:t>
            </a:r>
            <a:r>
              <a:rPr lang="tr-TR" sz="2400" dirty="0" err="1"/>
              <a:t>Apex</a:t>
            </a:r>
            <a:r>
              <a:rPr lang="tr-TR" sz="2400" dirty="0"/>
              <a:t>  </a:t>
            </a:r>
            <a:r>
              <a:rPr lang="tr-TR" sz="2400" dirty="0" smtClean="0"/>
              <a:t>';</a:t>
            </a:r>
            <a:r>
              <a:rPr lang="en-CA" sz="2400" dirty="0" smtClean="0"/>
              <a:t>        </a:t>
            </a:r>
            <a:r>
              <a:rPr lang="en-CA" sz="2400" dirty="0" err="1"/>
              <a:t>System.debug</a:t>
            </a:r>
            <a:r>
              <a:rPr lang="en-CA" sz="2400" dirty="0"/>
              <a:t> </a:t>
            </a:r>
            <a:r>
              <a:rPr lang="en-CA" sz="2400" dirty="0" smtClean="0"/>
              <a:t>( ‘</a:t>
            </a:r>
            <a:r>
              <a:rPr lang="tr-TR" sz="2400" dirty="0" err="1" smtClean="0"/>
              <a:t>str</a:t>
            </a:r>
            <a:r>
              <a:rPr lang="en-CA" sz="2400" dirty="0" smtClean="0"/>
              <a:t>   </a:t>
            </a:r>
            <a:r>
              <a:rPr lang="en-CA" sz="2400" dirty="0" err="1" smtClean="0"/>
              <a:t>degeri</a:t>
            </a:r>
            <a:r>
              <a:rPr lang="en-CA" sz="2400" dirty="0" smtClean="0"/>
              <a:t> </a:t>
            </a:r>
            <a:r>
              <a:rPr lang="en-CA" sz="2400" dirty="0">
                <a:sym typeface="Wingdings" pitchFamily="2" charset="2"/>
              </a:rPr>
              <a:t>=</a:t>
            </a:r>
            <a:r>
              <a:rPr lang="en-CA" sz="2400" dirty="0" smtClean="0">
                <a:sym typeface="Wingdings" pitchFamily="2" charset="2"/>
              </a:rPr>
              <a:t> ’ + </a:t>
            </a:r>
            <a:r>
              <a:rPr lang="en-CA" sz="2400" dirty="0" err="1" smtClean="0">
                <a:sym typeface="Wingdings" pitchFamily="2" charset="2"/>
              </a:rPr>
              <a:t>str</a:t>
            </a:r>
            <a:r>
              <a:rPr lang="en-CA" sz="2400" dirty="0" smtClean="0">
                <a:sym typeface="Wingdings" pitchFamily="2" charset="2"/>
              </a:rPr>
              <a:t>  </a:t>
            </a:r>
            <a:r>
              <a:rPr lang="tr-TR" sz="2400" dirty="0" smtClean="0"/>
              <a:t> </a:t>
            </a:r>
            <a:r>
              <a:rPr lang="en-CA" sz="2400" dirty="0"/>
              <a:t>) ;    </a:t>
            </a:r>
            <a:r>
              <a:rPr lang="tr-TR" sz="2400" dirty="0" err="1" smtClean="0"/>
              <a:t>str</a:t>
            </a:r>
            <a:r>
              <a:rPr lang="en-CA" sz="2400" dirty="0" smtClean="0"/>
              <a:t>   </a:t>
            </a:r>
            <a:r>
              <a:rPr lang="en-CA" sz="2400" dirty="0" err="1"/>
              <a:t>degeri</a:t>
            </a:r>
            <a:r>
              <a:rPr lang="en-CA" sz="2400" dirty="0"/>
              <a:t> </a:t>
            </a:r>
            <a:r>
              <a:rPr lang="en-CA" sz="2400" dirty="0">
                <a:sym typeface="Wingdings" pitchFamily="2" charset="2"/>
              </a:rPr>
              <a:t>=</a:t>
            </a:r>
            <a:r>
              <a:rPr lang="en-CA" sz="2400" dirty="0" smtClean="0">
                <a:sym typeface="Wingdings" pitchFamily="2" charset="2"/>
              </a:rPr>
              <a:t>       </a:t>
            </a:r>
            <a:r>
              <a:rPr lang="tr-TR" sz="2400" dirty="0" smtClean="0"/>
              <a:t> </a:t>
            </a:r>
            <a:r>
              <a:rPr lang="tr-TR" sz="2400" dirty="0" err="1"/>
              <a:t>Apex</a:t>
            </a:r>
            <a:r>
              <a:rPr lang="tr-TR" sz="2400" dirty="0"/>
              <a:t> </a:t>
            </a:r>
            <a:r>
              <a:rPr lang="en-CA" sz="2400" dirty="0" smtClean="0">
                <a:sym typeface="Wingdings" pitchFamily="2" charset="2"/>
              </a:rPr>
              <a:t>       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tr-TR" sz="2400" dirty="0" err="1" smtClean="0"/>
              <a:t>String</a:t>
            </a:r>
            <a:r>
              <a:rPr lang="tr-TR" sz="2400" dirty="0" smtClean="0"/>
              <a:t> </a:t>
            </a:r>
            <a:r>
              <a:rPr lang="tr-TR" sz="2400" dirty="0" err="1"/>
              <a:t>str</a:t>
            </a:r>
            <a:r>
              <a:rPr lang="tr-TR" sz="2400" dirty="0"/>
              <a:t> =  </a:t>
            </a:r>
            <a:r>
              <a:rPr lang="tr-TR" sz="2400" dirty="0" smtClean="0"/>
              <a:t>'';</a:t>
            </a:r>
            <a:r>
              <a:rPr lang="en-CA" sz="2400" dirty="0" smtClean="0"/>
              <a:t> </a:t>
            </a:r>
            <a:r>
              <a:rPr lang="en-CA" sz="2400" dirty="0"/>
              <a:t> </a:t>
            </a:r>
            <a:r>
              <a:rPr lang="en-CA" sz="2400" dirty="0" smtClean="0"/>
              <a:t>                      </a:t>
            </a:r>
            <a:r>
              <a:rPr lang="en-CA" sz="2400" dirty="0" err="1"/>
              <a:t>System.debug</a:t>
            </a:r>
            <a:r>
              <a:rPr lang="en-CA" sz="2400" dirty="0"/>
              <a:t> </a:t>
            </a:r>
            <a:r>
              <a:rPr lang="en-CA" sz="2400" dirty="0" smtClean="0"/>
              <a:t>( ‘</a:t>
            </a:r>
            <a:r>
              <a:rPr lang="tr-TR" sz="2400" dirty="0" err="1"/>
              <a:t>str</a:t>
            </a:r>
            <a:r>
              <a:rPr lang="en-CA" sz="2400" dirty="0"/>
              <a:t>   </a:t>
            </a:r>
            <a:r>
              <a:rPr lang="en-CA" sz="2400" dirty="0" err="1"/>
              <a:t>degeri</a:t>
            </a:r>
            <a:r>
              <a:rPr lang="en-CA" sz="2400" dirty="0"/>
              <a:t> </a:t>
            </a:r>
            <a:r>
              <a:rPr lang="en-CA" sz="2400" dirty="0" smtClean="0">
                <a:sym typeface="Wingdings" pitchFamily="2" charset="2"/>
              </a:rPr>
              <a:t>= </a:t>
            </a:r>
            <a:r>
              <a:rPr lang="en-CA" sz="2400" dirty="0">
                <a:sym typeface="Wingdings" pitchFamily="2" charset="2"/>
              </a:rPr>
              <a:t>’ + </a:t>
            </a:r>
            <a:r>
              <a:rPr lang="en-CA" sz="2400" dirty="0" err="1">
                <a:sym typeface="Wingdings" pitchFamily="2" charset="2"/>
              </a:rPr>
              <a:t>str</a:t>
            </a:r>
            <a:r>
              <a:rPr lang="tr-TR" sz="2400" dirty="0" smtClean="0"/>
              <a:t> </a:t>
            </a:r>
            <a:r>
              <a:rPr lang="en-CA" sz="2400" dirty="0"/>
              <a:t>) ;    </a:t>
            </a:r>
            <a:r>
              <a:rPr lang="en-CA" sz="2400" dirty="0" smtClean="0">
                <a:sym typeface="Wingdings" pitchFamily="2" charset="2"/>
              </a:rPr>
              <a:t>         </a:t>
            </a:r>
            <a:r>
              <a:rPr lang="tr-TR" sz="2400" dirty="0" err="1" smtClean="0"/>
              <a:t>str</a:t>
            </a:r>
            <a:r>
              <a:rPr lang="en-CA" sz="2400" dirty="0" smtClean="0"/>
              <a:t>   </a:t>
            </a:r>
            <a:r>
              <a:rPr lang="en-CA" sz="2400" dirty="0" err="1"/>
              <a:t>degeri</a:t>
            </a:r>
            <a:r>
              <a:rPr lang="en-CA" sz="2400" dirty="0"/>
              <a:t> </a:t>
            </a:r>
            <a:r>
              <a:rPr lang="en-CA" sz="2400" dirty="0">
                <a:sym typeface="Wingdings" pitchFamily="2" charset="2"/>
              </a:rPr>
              <a:t>=</a:t>
            </a:r>
            <a:endParaRPr lang="en-CA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tr-TR" sz="2400" dirty="0" err="1"/>
              <a:t>String</a:t>
            </a:r>
            <a:r>
              <a:rPr lang="tr-TR" sz="2400" dirty="0"/>
              <a:t> </a:t>
            </a:r>
            <a:r>
              <a:rPr lang="tr-TR" sz="2400" dirty="0" err="1"/>
              <a:t>str</a:t>
            </a:r>
            <a:r>
              <a:rPr lang="tr-TR" sz="2400" dirty="0"/>
              <a:t> =  </a:t>
            </a:r>
            <a:r>
              <a:rPr lang="en-CA" sz="2400" dirty="0" smtClean="0"/>
              <a:t>null</a:t>
            </a:r>
            <a:r>
              <a:rPr lang="tr-TR" sz="2400" dirty="0" smtClean="0"/>
              <a:t>;</a:t>
            </a:r>
            <a:r>
              <a:rPr lang="en-CA" sz="2400" dirty="0" smtClean="0"/>
              <a:t>                   </a:t>
            </a:r>
            <a:r>
              <a:rPr lang="en-CA" sz="2400" dirty="0" err="1" smtClean="0"/>
              <a:t>System.debug</a:t>
            </a:r>
            <a:r>
              <a:rPr lang="en-CA" sz="2400" dirty="0" smtClean="0"/>
              <a:t> </a:t>
            </a:r>
            <a:r>
              <a:rPr lang="en-CA" sz="2400" dirty="0"/>
              <a:t>(</a:t>
            </a:r>
            <a:r>
              <a:rPr lang="tr-TR" sz="2400" dirty="0" err="1"/>
              <a:t>str</a:t>
            </a:r>
            <a:r>
              <a:rPr lang="tr-TR" sz="2400" dirty="0"/>
              <a:t> </a:t>
            </a:r>
            <a:r>
              <a:rPr lang="en-CA" sz="2400" dirty="0"/>
              <a:t>) ; </a:t>
            </a:r>
            <a:r>
              <a:rPr lang="en-CA" sz="2400" dirty="0" smtClean="0"/>
              <a:t>                                          </a:t>
            </a:r>
            <a:r>
              <a:rPr lang="tr-TR" sz="2400" dirty="0" err="1" smtClean="0"/>
              <a:t>str</a:t>
            </a:r>
            <a:r>
              <a:rPr lang="en-CA" sz="2400" dirty="0" smtClean="0"/>
              <a:t>   </a:t>
            </a:r>
            <a:r>
              <a:rPr lang="en-CA" sz="2400" dirty="0" err="1"/>
              <a:t>degeri</a:t>
            </a:r>
            <a:r>
              <a:rPr lang="en-CA" sz="2400" dirty="0"/>
              <a:t> </a:t>
            </a:r>
            <a:r>
              <a:rPr lang="en-CA" sz="2400" dirty="0" smtClean="0">
                <a:sym typeface="Wingdings" pitchFamily="2" charset="2"/>
              </a:rPr>
              <a:t>=</a:t>
            </a:r>
            <a:r>
              <a:rPr lang="en-CA" sz="2400" dirty="0" smtClean="0"/>
              <a:t> null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827857" y="5949280"/>
            <a:ext cx="638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*** String </a:t>
            </a:r>
            <a:r>
              <a:rPr lang="en-CA" dirty="0" err="1" smtClean="0"/>
              <a:t>clasina</a:t>
            </a:r>
            <a:r>
              <a:rPr lang="en-CA" dirty="0" smtClean="0"/>
              <a:t> ait </a:t>
            </a:r>
            <a:r>
              <a:rPr lang="en-CA" dirty="0" err="1" smtClean="0"/>
              <a:t>bir</a:t>
            </a:r>
            <a:r>
              <a:rPr lang="en-CA" dirty="0" smtClean="0"/>
              <a:t> </a:t>
            </a:r>
            <a:r>
              <a:rPr lang="en-CA" dirty="0" err="1" smtClean="0"/>
              <a:t>cok</a:t>
            </a:r>
            <a:r>
              <a:rPr lang="en-CA" dirty="0" smtClean="0"/>
              <a:t> method </a:t>
            </a:r>
            <a:r>
              <a:rPr lang="en-CA" dirty="0" err="1" smtClean="0"/>
              <a:t>vardir</a:t>
            </a:r>
            <a:r>
              <a:rPr lang="en-CA" dirty="0" smtClean="0"/>
              <a:t>  </a:t>
            </a:r>
            <a:r>
              <a:rPr lang="en-CA" dirty="0" err="1" smtClean="0"/>
              <a:t>bunlari</a:t>
            </a:r>
            <a:r>
              <a:rPr lang="en-CA" dirty="0" smtClean="0"/>
              <a:t> </a:t>
            </a:r>
            <a:r>
              <a:rPr lang="en-CA" dirty="0" err="1" smtClean="0"/>
              <a:t>ogrenecegiz</a:t>
            </a:r>
            <a:r>
              <a:rPr lang="en-CA" dirty="0" smtClean="0"/>
              <a:t> 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0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tr-TR" dirty="0" err="1"/>
              <a:t>Primitive</a:t>
            </a:r>
            <a:r>
              <a:rPr lang="tr-TR" dirty="0"/>
              <a:t> Data </a:t>
            </a:r>
            <a:r>
              <a:rPr lang="tr-TR" dirty="0" err="1" smtClean="0"/>
              <a:t>Types</a:t>
            </a:r>
            <a:r>
              <a:rPr lang="en-CA" dirty="0" smtClean="0"/>
              <a:t> ( </a:t>
            </a:r>
            <a:r>
              <a:rPr lang="en-CA" dirty="0" err="1" smtClean="0"/>
              <a:t>ornekler</a:t>
            </a:r>
            <a:r>
              <a:rPr lang="en-CA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833" y="1484784"/>
            <a:ext cx="10692765" cy="4525963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Ornek</a:t>
            </a:r>
            <a:r>
              <a:rPr lang="en-CA" sz="2400" dirty="0" smtClean="0"/>
              <a:t> 1</a:t>
            </a:r>
          </a:p>
          <a:p>
            <a:pPr lvl="1"/>
            <a:r>
              <a:rPr lang="en-CA" sz="2000" dirty="0" err="1"/>
              <a:t>Iki</a:t>
            </a:r>
            <a:r>
              <a:rPr lang="en-CA" sz="2000" dirty="0"/>
              <a:t> </a:t>
            </a:r>
            <a:r>
              <a:rPr lang="en-CA" sz="2000" dirty="0" err="1"/>
              <a:t>adet</a:t>
            </a:r>
            <a:r>
              <a:rPr lang="en-CA" sz="2000" dirty="0"/>
              <a:t> integer </a:t>
            </a:r>
            <a:r>
              <a:rPr lang="en-CA" sz="2000" dirty="0" err="1"/>
              <a:t>sayi</a:t>
            </a:r>
            <a:r>
              <a:rPr lang="en-CA" sz="2000" dirty="0"/>
              <a:t> </a:t>
            </a:r>
            <a:r>
              <a:rPr lang="en-CA" sz="2000" dirty="0" err="1"/>
              <a:t>olusturup</a:t>
            </a:r>
            <a:r>
              <a:rPr lang="en-CA" sz="2000" dirty="0"/>
              <a:t>  </a:t>
            </a:r>
            <a:r>
              <a:rPr lang="en-CA" sz="2000" dirty="0" err="1"/>
              <a:t>bunlarin</a:t>
            </a:r>
            <a:r>
              <a:rPr lang="en-CA" sz="2000" dirty="0"/>
              <a:t> </a:t>
            </a:r>
            <a:r>
              <a:rPr lang="en-CA" sz="2000" dirty="0" err="1"/>
              <a:t>toplamini</a:t>
            </a:r>
            <a:r>
              <a:rPr lang="en-CA" sz="2000" dirty="0"/>
              <a:t> </a:t>
            </a:r>
            <a:r>
              <a:rPr lang="en-CA" sz="2000" dirty="0" err="1" smtClean="0"/>
              <a:t>gosteriniz</a:t>
            </a:r>
            <a:endParaRPr lang="en-CA" sz="2000" dirty="0" smtClean="0"/>
          </a:p>
          <a:p>
            <a:pPr lvl="1"/>
            <a:r>
              <a:rPr lang="en-CA" sz="2000" dirty="0" smtClean="0"/>
              <a:t>Integer  x = 22;</a:t>
            </a:r>
          </a:p>
          <a:p>
            <a:pPr lvl="1"/>
            <a:r>
              <a:rPr lang="en-CA" sz="2000" dirty="0" smtClean="0"/>
              <a:t>Integer y = 33; </a:t>
            </a:r>
          </a:p>
          <a:p>
            <a:pPr lvl="1"/>
            <a:r>
              <a:rPr lang="en-CA" sz="2000" dirty="0" err="1" smtClean="0"/>
              <a:t>System.debug</a:t>
            </a:r>
            <a:r>
              <a:rPr lang="en-CA" sz="2000" dirty="0" smtClean="0"/>
              <a:t> ( ‘ </a:t>
            </a:r>
            <a:r>
              <a:rPr lang="en-CA" sz="2000" dirty="0" err="1" smtClean="0"/>
              <a:t>iki</a:t>
            </a:r>
            <a:r>
              <a:rPr lang="en-CA" sz="2000" dirty="0" smtClean="0"/>
              <a:t> </a:t>
            </a:r>
            <a:r>
              <a:rPr lang="en-CA" sz="2000" dirty="0" err="1" smtClean="0"/>
              <a:t>sayinin</a:t>
            </a:r>
            <a:r>
              <a:rPr lang="en-CA" sz="2000" dirty="0" smtClean="0"/>
              <a:t> </a:t>
            </a:r>
            <a:r>
              <a:rPr lang="en-CA" sz="2000" dirty="0" err="1" smtClean="0"/>
              <a:t>toplami</a:t>
            </a:r>
            <a:r>
              <a:rPr lang="en-CA" sz="2000" dirty="0" smtClean="0"/>
              <a:t>’ + (</a:t>
            </a:r>
            <a:r>
              <a:rPr lang="en-CA" sz="2000" dirty="0" err="1" smtClean="0"/>
              <a:t>x+y</a:t>
            </a:r>
            <a:r>
              <a:rPr lang="en-CA" sz="2000" dirty="0" smtClean="0"/>
              <a:t>) ) ;    </a:t>
            </a:r>
            <a:r>
              <a:rPr lang="en-CA" sz="2000" dirty="0" smtClean="0">
                <a:sym typeface="Wingdings" pitchFamily="2" charset="2"/>
              </a:rPr>
              <a:t> </a:t>
            </a:r>
            <a:r>
              <a:rPr lang="en-CA" sz="2000" dirty="0" err="1"/>
              <a:t>iki</a:t>
            </a:r>
            <a:r>
              <a:rPr lang="en-CA" sz="2000" dirty="0"/>
              <a:t> </a:t>
            </a:r>
            <a:r>
              <a:rPr lang="en-CA" sz="2000" dirty="0" err="1"/>
              <a:t>sayinin</a:t>
            </a:r>
            <a:r>
              <a:rPr lang="en-CA" sz="2000" dirty="0"/>
              <a:t> </a:t>
            </a:r>
            <a:r>
              <a:rPr lang="en-CA" sz="2000" dirty="0" smtClean="0"/>
              <a:t>toplami55</a:t>
            </a:r>
            <a:endParaRPr lang="en-CA" sz="2000" dirty="0"/>
          </a:p>
          <a:p>
            <a:r>
              <a:rPr lang="en-CA" sz="2400" dirty="0" err="1" smtClean="0"/>
              <a:t>Ornek</a:t>
            </a:r>
            <a:r>
              <a:rPr lang="en-CA" sz="2400" dirty="0" smtClean="0"/>
              <a:t> 2 </a:t>
            </a:r>
          </a:p>
          <a:p>
            <a:pPr lvl="1"/>
            <a:r>
              <a:rPr lang="en-CA" sz="2000" dirty="0" err="1" smtClean="0"/>
              <a:t>Bir</a:t>
            </a:r>
            <a:r>
              <a:rPr lang="en-CA" sz="2000" dirty="0" smtClean="0"/>
              <a:t> Integer  </a:t>
            </a:r>
            <a:r>
              <a:rPr lang="en-CA" sz="2000" dirty="0" err="1" smtClean="0"/>
              <a:t>bir</a:t>
            </a:r>
            <a:r>
              <a:rPr lang="en-CA" sz="2000" dirty="0" smtClean="0"/>
              <a:t> Decimal </a:t>
            </a:r>
            <a:r>
              <a:rPr lang="en-CA" sz="2000" dirty="0" err="1" smtClean="0"/>
              <a:t>sayi</a:t>
            </a:r>
            <a:r>
              <a:rPr lang="en-CA" sz="2000" dirty="0" smtClean="0"/>
              <a:t> </a:t>
            </a:r>
            <a:r>
              <a:rPr lang="en-CA" sz="2000" dirty="0" err="1" smtClean="0"/>
              <a:t>olusturup</a:t>
            </a:r>
            <a:r>
              <a:rPr lang="en-CA" sz="2000" dirty="0" smtClean="0"/>
              <a:t> </a:t>
            </a:r>
            <a:r>
              <a:rPr lang="en-CA" sz="2000" dirty="0" err="1" smtClean="0"/>
              <a:t>bunlarin</a:t>
            </a:r>
            <a:r>
              <a:rPr lang="en-CA" sz="2000" dirty="0" smtClean="0"/>
              <a:t> </a:t>
            </a:r>
            <a:r>
              <a:rPr lang="en-CA" sz="2000" dirty="0" err="1" smtClean="0"/>
              <a:t>carpimini</a:t>
            </a:r>
            <a:r>
              <a:rPr lang="en-CA" sz="2000" dirty="0" smtClean="0"/>
              <a:t> </a:t>
            </a:r>
            <a:r>
              <a:rPr lang="en-CA" sz="2000" dirty="0" err="1" smtClean="0"/>
              <a:t>bulunuz</a:t>
            </a:r>
            <a:endParaRPr lang="en-CA" sz="2000" dirty="0" smtClean="0"/>
          </a:p>
          <a:p>
            <a:pPr lvl="1"/>
            <a:r>
              <a:rPr lang="en-CA" sz="2000" dirty="0" smtClean="0"/>
              <a:t>Integer </a:t>
            </a:r>
            <a:r>
              <a:rPr lang="en-CA" sz="2000" dirty="0" err="1" smtClean="0"/>
              <a:t>tamsayi</a:t>
            </a:r>
            <a:r>
              <a:rPr lang="en-CA" sz="2000" dirty="0" smtClean="0"/>
              <a:t> = 12;</a:t>
            </a:r>
          </a:p>
          <a:p>
            <a:pPr lvl="1"/>
            <a:r>
              <a:rPr lang="en-CA" sz="2000" dirty="0" smtClean="0"/>
              <a:t>Decimal  </a:t>
            </a:r>
            <a:r>
              <a:rPr lang="en-CA" sz="2000" dirty="0" err="1" smtClean="0"/>
              <a:t>ondalik</a:t>
            </a:r>
            <a:r>
              <a:rPr lang="en-CA" sz="2000" dirty="0" smtClean="0"/>
              <a:t> = 3.3;</a:t>
            </a:r>
          </a:p>
          <a:p>
            <a:pPr lvl="1"/>
            <a:r>
              <a:rPr lang="en-CA" sz="2000" dirty="0" err="1" smtClean="0"/>
              <a:t>System.debug</a:t>
            </a:r>
            <a:r>
              <a:rPr lang="en-CA" sz="2000" dirty="0" smtClean="0"/>
              <a:t> ( ‘</a:t>
            </a:r>
            <a:r>
              <a:rPr lang="en-CA" sz="2000" dirty="0" err="1" smtClean="0"/>
              <a:t>carpim</a:t>
            </a:r>
            <a:r>
              <a:rPr lang="en-CA" sz="2000" dirty="0" smtClean="0"/>
              <a:t> = ’ + (</a:t>
            </a:r>
            <a:r>
              <a:rPr lang="en-CA" sz="2000" dirty="0" err="1"/>
              <a:t>tamsayi</a:t>
            </a:r>
            <a:r>
              <a:rPr lang="en-CA" sz="2000" dirty="0"/>
              <a:t> </a:t>
            </a:r>
            <a:r>
              <a:rPr lang="en-CA" sz="2000" dirty="0" smtClean="0"/>
              <a:t>* </a:t>
            </a:r>
            <a:r>
              <a:rPr lang="en-CA" sz="2000" dirty="0" err="1"/>
              <a:t>ondalik</a:t>
            </a:r>
            <a:r>
              <a:rPr lang="en-CA" sz="2000" dirty="0"/>
              <a:t> </a:t>
            </a:r>
            <a:r>
              <a:rPr lang="en-CA" sz="2000" dirty="0" smtClean="0"/>
              <a:t>) )        </a:t>
            </a:r>
            <a:r>
              <a:rPr lang="en-CA" sz="2000" dirty="0" smtClean="0">
                <a:sym typeface="Wingdings" pitchFamily="2" charset="2"/>
              </a:rPr>
              <a:t> </a:t>
            </a:r>
            <a:r>
              <a:rPr lang="en-CA" sz="2000" dirty="0" err="1"/>
              <a:t>carpim</a:t>
            </a:r>
            <a:r>
              <a:rPr lang="en-CA" sz="2000" dirty="0"/>
              <a:t> = </a:t>
            </a:r>
            <a:r>
              <a:rPr lang="en-CA" sz="2000" dirty="0" smtClean="0"/>
              <a:t>39.6</a:t>
            </a:r>
          </a:p>
          <a:p>
            <a:pPr lvl="1"/>
            <a:r>
              <a:rPr lang="en-CA" sz="2000" dirty="0" smtClean="0">
                <a:solidFill>
                  <a:srgbClr val="FF0000"/>
                </a:solidFill>
              </a:rPr>
              <a:t>*  Long </a:t>
            </a:r>
            <a:r>
              <a:rPr lang="en-CA" sz="2000" dirty="0" err="1" smtClean="0">
                <a:solidFill>
                  <a:srgbClr val="FF0000"/>
                </a:solidFill>
              </a:rPr>
              <a:t>formatinda</a:t>
            </a:r>
            <a:r>
              <a:rPr lang="en-CA" sz="2000" dirty="0" smtClean="0">
                <a:solidFill>
                  <a:srgbClr val="FF0000"/>
                </a:solidFill>
              </a:rPr>
              <a:t> </a:t>
            </a:r>
            <a:r>
              <a:rPr lang="en-CA" sz="2000" dirty="0" err="1" smtClean="0">
                <a:solidFill>
                  <a:srgbClr val="FF0000"/>
                </a:solidFill>
              </a:rPr>
              <a:t>kayit</a:t>
            </a:r>
            <a:r>
              <a:rPr lang="en-CA" sz="2000" dirty="0" smtClean="0">
                <a:solidFill>
                  <a:srgbClr val="FF0000"/>
                </a:solidFill>
              </a:rPr>
              <a:t> </a:t>
            </a:r>
            <a:r>
              <a:rPr lang="en-CA" sz="2000" dirty="0" err="1" smtClean="0">
                <a:solidFill>
                  <a:srgbClr val="FF0000"/>
                </a:solidFill>
              </a:rPr>
              <a:t>edilir</a:t>
            </a:r>
            <a:endParaRPr lang="en-C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tr-TR" dirty="0" err="1"/>
              <a:t>Primitive</a:t>
            </a:r>
            <a:r>
              <a:rPr lang="tr-TR" dirty="0"/>
              <a:t> 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833" y="1484784"/>
            <a:ext cx="10692765" cy="45259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Boolean </a:t>
            </a:r>
            <a:endParaRPr lang="en-CA" sz="1600" spc="-5" dirty="0">
              <a:latin typeface="Halvetica"/>
              <a:cs typeface="Georgia"/>
            </a:endParaRPr>
          </a:p>
          <a:p>
            <a:pPr lvl="1"/>
            <a:r>
              <a:rPr lang="en-US" sz="2000" dirty="0" err="1" smtClean="0"/>
              <a:t>Degeri</a:t>
            </a:r>
            <a:r>
              <a:rPr lang="en-US" sz="2000" dirty="0" smtClean="0"/>
              <a:t> </a:t>
            </a:r>
            <a:r>
              <a:rPr lang="en-US" sz="2000" dirty="0" err="1" smtClean="0"/>
              <a:t>sadece</a:t>
            </a:r>
            <a:r>
              <a:rPr lang="en-US" sz="2000" dirty="0"/>
              <a:t> true, </a:t>
            </a:r>
            <a:r>
              <a:rPr lang="en-US" sz="2000" dirty="0" smtClean="0"/>
              <a:t>false</a:t>
            </a:r>
            <a:r>
              <a:rPr lang="en-US" sz="2000" dirty="0"/>
              <a:t> </a:t>
            </a:r>
            <a:r>
              <a:rPr lang="en-US" sz="2000" dirty="0" err="1" smtClean="0"/>
              <a:t>veya</a:t>
            </a:r>
            <a:r>
              <a:rPr lang="en-US" sz="2000" dirty="0"/>
              <a:t> </a:t>
            </a:r>
            <a:r>
              <a:rPr lang="en-US" sz="2000" dirty="0" smtClean="0"/>
              <a:t>null    </a:t>
            </a:r>
            <a:r>
              <a:rPr lang="en-US" sz="2000" dirty="0" err="1" smtClean="0"/>
              <a:t>olarak</a:t>
            </a:r>
            <a:r>
              <a:rPr lang="en-US" sz="2000" dirty="0" smtClean="0"/>
              <a:t> </a:t>
            </a:r>
            <a:r>
              <a:rPr lang="en-US" sz="2000" dirty="0" err="1" smtClean="0"/>
              <a:t>atanabilir</a:t>
            </a:r>
            <a:r>
              <a:rPr lang="en-US" sz="2000" dirty="0" smtClean="0"/>
              <a:t>. </a:t>
            </a:r>
          </a:p>
          <a:p>
            <a:pPr lvl="1"/>
            <a:r>
              <a:rPr lang="en-US" sz="1600" dirty="0" err="1" smtClean="0"/>
              <a:t>Ornek</a:t>
            </a:r>
            <a:r>
              <a:rPr lang="en-US" sz="1600" dirty="0" smtClean="0"/>
              <a:t>        </a:t>
            </a:r>
            <a:r>
              <a:rPr lang="tr-TR" sz="1600" dirty="0" err="1" smtClean="0"/>
              <a:t>Boolean</a:t>
            </a:r>
            <a:r>
              <a:rPr lang="en-CA" sz="1600" dirty="0" smtClean="0"/>
              <a:t>    </a:t>
            </a:r>
            <a:r>
              <a:rPr lang="tr-TR" sz="1600" dirty="0" smtClean="0"/>
              <a:t> </a:t>
            </a:r>
            <a:r>
              <a:rPr lang="tr-TR" sz="1600" dirty="0" err="1"/>
              <a:t>isWinner</a:t>
            </a:r>
            <a:r>
              <a:rPr lang="tr-TR" sz="1600" dirty="0"/>
              <a:t> = </a:t>
            </a:r>
            <a:r>
              <a:rPr lang="tr-TR" sz="1600" dirty="0" err="1"/>
              <a:t>true</a:t>
            </a:r>
            <a:r>
              <a:rPr lang="tr-TR" sz="1600" dirty="0"/>
              <a:t>; </a:t>
            </a:r>
            <a:endParaRPr lang="en-CA" sz="1600" dirty="0" smtClean="0"/>
          </a:p>
          <a:p>
            <a:pPr lvl="1"/>
            <a:r>
              <a:rPr lang="en-CA" sz="1600" dirty="0" err="1" smtClean="0"/>
              <a:t>System.debug</a:t>
            </a:r>
            <a:r>
              <a:rPr lang="en-CA" sz="1600" dirty="0" smtClean="0"/>
              <a:t>( </a:t>
            </a:r>
            <a:r>
              <a:rPr lang="en-CA" sz="1600" dirty="0" err="1" smtClean="0"/>
              <a:t>isWinner</a:t>
            </a:r>
            <a:r>
              <a:rPr lang="en-CA" sz="1600" dirty="0" smtClean="0"/>
              <a:t>) ;   </a:t>
            </a:r>
            <a:r>
              <a:rPr lang="en-CA" sz="1600" dirty="0" smtClean="0">
                <a:sym typeface="Wingdings" pitchFamily="2" charset="2"/>
              </a:rPr>
              <a:t>   true</a:t>
            </a:r>
            <a:endParaRPr lang="en-CA" sz="2000" dirty="0" smtClean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542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133614" y="260648"/>
            <a:ext cx="8433876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dirty="0"/>
          </a:p>
        </p:txBody>
      </p:sp>
      <p:pic>
        <p:nvPicPr>
          <p:cNvPr id="29698" name="Picture 2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73" y="1038746"/>
            <a:ext cx="9505056" cy="46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916089" y="557808"/>
            <a:ext cx="7740437" cy="1143000"/>
          </a:xfrm>
        </p:spPr>
        <p:txBody>
          <a:bodyPr>
            <a:normAutofit/>
          </a:bodyPr>
          <a:lstStyle/>
          <a:p>
            <a:pPr algn="l"/>
            <a:r>
              <a:rPr lang="tr-TR" sz="4000" dirty="0" err="1" smtClean="0"/>
              <a:t>Agenda</a:t>
            </a:r>
            <a:r>
              <a:rPr lang="tr-TR" sz="4000" dirty="0" smtClean="0"/>
              <a:t> 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4043" y="1711349"/>
            <a:ext cx="10692765" cy="4525963"/>
          </a:xfrm>
        </p:spPr>
        <p:txBody>
          <a:bodyPr>
            <a:normAutofit/>
          </a:bodyPr>
          <a:lstStyle/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800" spc="-5" dirty="0" err="1" smtClean="0">
                <a:latin typeface="Halvetica"/>
                <a:cs typeface="Georgia"/>
              </a:rPr>
              <a:t>Salesforce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nedir</a:t>
            </a:r>
            <a:r>
              <a:rPr lang="en-CA" sz="2800" spc="-5" dirty="0">
                <a:latin typeface="Halvetica"/>
                <a:cs typeface="Georgia"/>
              </a:rPr>
              <a:t>?</a:t>
            </a:r>
            <a:endParaRPr lang="en-CA" sz="2800" spc="-5" dirty="0" smtClean="0">
              <a:latin typeface="Halvetica"/>
              <a:cs typeface="Georgia"/>
            </a:endParaRP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800" spc="-5" dirty="0" err="1" smtClean="0">
                <a:latin typeface="Halvetica"/>
                <a:cs typeface="Georgia"/>
              </a:rPr>
              <a:t>Kullanim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alanlari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nerelerdir</a:t>
            </a:r>
            <a:r>
              <a:rPr lang="en-CA" sz="2800" spc="-5" dirty="0" smtClean="0">
                <a:latin typeface="Halvetica"/>
                <a:cs typeface="Georgia"/>
              </a:rPr>
              <a:t>?</a:t>
            </a: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800" spc="-5" dirty="0" err="1" smtClean="0">
                <a:latin typeface="Halvetica"/>
                <a:cs typeface="Georgia"/>
              </a:rPr>
              <a:t>Salesforce</a:t>
            </a:r>
            <a:r>
              <a:rPr lang="en-CA" sz="2800" spc="-5" dirty="0" smtClean="0">
                <a:latin typeface="Halvetica"/>
                <a:cs typeface="Georgia"/>
              </a:rPr>
              <a:t> Admin </a:t>
            </a:r>
            <a:r>
              <a:rPr lang="en-CA" sz="2800" spc="-5" dirty="0" err="1" smtClean="0">
                <a:latin typeface="Halvetica"/>
                <a:cs typeface="Georgia"/>
              </a:rPr>
              <a:t>kimdir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ve</a:t>
            </a:r>
            <a:r>
              <a:rPr lang="en-CA" sz="2800" spc="-5" dirty="0" smtClean="0">
                <a:latin typeface="Halvetica"/>
                <a:cs typeface="Georgia"/>
              </a:rPr>
              <a:t> ne is </a:t>
            </a:r>
            <a:r>
              <a:rPr lang="en-CA" sz="2800" spc="-5" dirty="0" err="1" smtClean="0">
                <a:latin typeface="Halvetica"/>
                <a:cs typeface="Georgia"/>
              </a:rPr>
              <a:t>yapar</a:t>
            </a:r>
            <a:r>
              <a:rPr lang="en-CA" sz="2800" spc="-5" dirty="0" smtClean="0">
                <a:latin typeface="Halvetica"/>
                <a:cs typeface="Georgia"/>
              </a:rPr>
              <a:t>?</a:t>
            </a: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800" spc="-5" dirty="0" err="1" smtClean="0">
                <a:latin typeface="Halvetica"/>
                <a:cs typeface="Georgia"/>
              </a:rPr>
              <a:t>Salesforce</a:t>
            </a:r>
            <a:r>
              <a:rPr lang="en-CA" sz="2800" spc="-5" dirty="0" smtClean="0">
                <a:latin typeface="Halvetica"/>
                <a:cs typeface="Georgia"/>
              </a:rPr>
              <a:t> Developer </a:t>
            </a:r>
            <a:r>
              <a:rPr lang="en-CA" sz="2800" spc="-5" dirty="0" err="1" smtClean="0">
                <a:latin typeface="Halvetica"/>
                <a:cs typeface="Georgia"/>
              </a:rPr>
              <a:t>kimdir</a:t>
            </a:r>
            <a:r>
              <a:rPr lang="en-CA" sz="2800" spc="-5" dirty="0" smtClean="0">
                <a:latin typeface="Halvetica"/>
                <a:cs typeface="Georgia"/>
              </a:rPr>
              <a:t> </a:t>
            </a:r>
            <a:r>
              <a:rPr lang="en-CA" sz="2800" spc="-5" dirty="0" err="1" smtClean="0">
                <a:latin typeface="Halvetica"/>
                <a:cs typeface="Georgia"/>
              </a:rPr>
              <a:t>ve</a:t>
            </a:r>
            <a:r>
              <a:rPr lang="en-CA" sz="2800" spc="-5" dirty="0" smtClean="0">
                <a:latin typeface="Halvetica"/>
                <a:cs typeface="Georgia"/>
              </a:rPr>
              <a:t> ne is </a:t>
            </a:r>
            <a:r>
              <a:rPr lang="en-CA" sz="2800" spc="-5" dirty="0" err="1" smtClean="0">
                <a:latin typeface="Halvetica"/>
                <a:cs typeface="Georgia"/>
              </a:rPr>
              <a:t>yapar</a:t>
            </a:r>
            <a:r>
              <a:rPr lang="en-CA" sz="2800" spc="-5" dirty="0" smtClean="0">
                <a:latin typeface="Halvetica"/>
                <a:cs typeface="Georgia"/>
              </a:rPr>
              <a:t>?</a:t>
            </a:r>
            <a:endParaRPr lang="tr-TR" sz="2800" spc="-5" dirty="0">
              <a:latin typeface="Halvetic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75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700065" y="260648"/>
            <a:ext cx="6264696" cy="778098"/>
          </a:xfrm>
        </p:spPr>
        <p:txBody>
          <a:bodyPr/>
          <a:lstStyle/>
          <a:p>
            <a:pPr algn="l"/>
            <a:r>
              <a:rPr lang="en-CA" dirty="0" err="1" smtClean="0"/>
              <a:t>Kodlama</a:t>
            </a:r>
            <a:r>
              <a:rPr lang="en-CA" dirty="0" smtClean="0"/>
              <a:t> </a:t>
            </a:r>
            <a:r>
              <a:rPr lang="en-CA" dirty="0" err="1" smtClean="0"/>
              <a:t>Nasil</a:t>
            </a:r>
            <a:r>
              <a:rPr lang="en-CA" dirty="0" smtClean="0"/>
              <a:t> </a:t>
            </a:r>
            <a:r>
              <a:rPr lang="en-CA" dirty="0" err="1" smtClean="0"/>
              <a:t>Yapilir</a:t>
            </a:r>
            <a:r>
              <a:rPr lang="en-CA" dirty="0" smtClean="0"/>
              <a:t>?</a:t>
            </a:r>
            <a:endParaRPr lang="tr-TR" dirty="0"/>
          </a:p>
        </p:txBody>
      </p:sp>
      <p:pic>
        <p:nvPicPr>
          <p:cNvPr id="1026" name="Picture 2" descr="1.What is a compiler? - Business Applications Of Information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37" y="1988840"/>
            <a:ext cx="8064896" cy="32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4284241" y="4474041"/>
            <a:ext cx="252028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Binary Code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5580385" y="3933056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8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916089" y="476672"/>
            <a:ext cx="7740437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CA" sz="4000" dirty="0" smtClean="0"/>
              <a:t>APEX </a:t>
            </a:r>
            <a:r>
              <a:rPr lang="en-CA" sz="4000" dirty="0" err="1" smtClean="0"/>
              <a:t>Nedir</a:t>
            </a:r>
            <a:r>
              <a:rPr lang="en-CA" sz="4000" dirty="0" smtClean="0"/>
              <a:t> ?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833" y="1196752"/>
            <a:ext cx="10692765" cy="4525963"/>
          </a:xfrm>
        </p:spPr>
        <p:txBody>
          <a:bodyPr>
            <a:normAutofit/>
          </a:bodyPr>
          <a:lstStyle/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tr-TR" sz="2800" dirty="0" err="1"/>
              <a:t>Apex</a:t>
            </a:r>
            <a:r>
              <a:rPr lang="tr-TR" sz="2800" dirty="0"/>
              <a:t>, </a:t>
            </a:r>
            <a:r>
              <a:rPr lang="tr-TR" sz="2800" dirty="0" err="1"/>
              <a:t>Salesforce</a:t>
            </a:r>
            <a:r>
              <a:rPr lang="tr-TR" sz="2800" dirty="0"/>
              <a:t> için kullanılan programlama diline denilir</a:t>
            </a:r>
            <a:r>
              <a:rPr lang="tr-TR" sz="2800" dirty="0" smtClean="0"/>
              <a:t>.</a:t>
            </a:r>
            <a:r>
              <a:rPr lang="en-CA" sz="2800" dirty="0" smtClean="0"/>
              <a:t> Y</a:t>
            </a:r>
            <a:r>
              <a:rPr lang="tr-TR" sz="2800" dirty="0" smtClean="0"/>
              <a:t>ani </a:t>
            </a:r>
            <a:r>
              <a:rPr lang="tr-TR" sz="2800" dirty="0"/>
              <a:t>yalnızca force.com platformunda yürütmek için kullanılır.</a:t>
            </a:r>
            <a:endParaRPr lang="en-CA" sz="2800" dirty="0" smtClean="0"/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tr-TR" sz="2800" dirty="0"/>
              <a:t> Nesne yönelimli </a:t>
            </a:r>
            <a:r>
              <a:rPr lang="en-CA" sz="2800" dirty="0" smtClean="0"/>
              <a:t>(</a:t>
            </a:r>
            <a:r>
              <a:rPr lang="tr-TR" sz="2800" dirty="0"/>
              <a:t> </a:t>
            </a:r>
            <a:r>
              <a:rPr lang="tr-TR" sz="2800" b="1" dirty="0"/>
              <a:t>Object</a:t>
            </a:r>
            <a:r>
              <a:rPr lang="tr-TR" sz="2800" dirty="0"/>
              <a:t>-</a:t>
            </a:r>
            <a:r>
              <a:rPr lang="tr-TR" sz="2800" b="1" dirty="0" err="1"/>
              <a:t>Oriented</a:t>
            </a:r>
            <a:r>
              <a:rPr lang="tr-TR" sz="2800" b="1" dirty="0"/>
              <a:t> </a:t>
            </a:r>
            <a:r>
              <a:rPr lang="tr-TR" sz="2800" b="1" dirty="0" smtClean="0"/>
              <a:t>Programming</a:t>
            </a:r>
            <a:r>
              <a:rPr lang="en-CA" sz="2800" b="1" dirty="0" smtClean="0"/>
              <a:t>  OOP</a:t>
            </a:r>
            <a:r>
              <a:rPr lang="en-CA" sz="2800" dirty="0" smtClean="0"/>
              <a:t>) </a:t>
            </a:r>
            <a:r>
              <a:rPr lang="tr-TR" sz="2800" dirty="0"/>
              <a:t>bir dildir ve </a:t>
            </a:r>
            <a:r>
              <a:rPr lang="tr-TR" sz="2800" dirty="0" err="1"/>
              <a:t>Salesforce</a:t>
            </a:r>
            <a:r>
              <a:rPr lang="tr-TR" sz="2800" dirty="0"/>
              <a:t> geliştiricilerinin </a:t>
            </a:r>
            <a:r>
              <a:rPr lang="tr-TR" sz="2800" dirty="0" err="1"/>
              <a:t>Salesforce</a:t>
            </a:r>
            <a:r>
              <a:rPr lang="tr-TR" sz="2800" dirty="0"/>
              <a:t> içinde gerçekleşen geliştirme süreçlerine mantık atamalarını sağlar</a:t>
            </a:r>
            <a:endParaRPr lang="en-CA" sz="2800" dirty="0"/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CA" sz="2800" dirty="0" smtClean="0"/>
              <a:t>Apex </a:t>
            </a:r>
            <a:r>
              <a:rPr lang="tr-TR" sz="2800" dirty="0" err="1"/>
              <a:t>Strongly</a:t>
            </a:r>
            <a:r>
              <a:rPr lang="tr-TR" sz="2800" dirty="0"/>
              <a:t> </a:t>
            </a:r>
            <a:r>
              <a:rPr lang="tr-TR" sz="2800" dirty="0" err="1"/>
              <a:t>typed</a:t>
            </a:r>
            <a:r>
              <a:rPr lang="tr-TR" sz="2800" dirty="0"/>
              <a:t> </a:t>
            </a:r>
            <a:r>
              <a:rPr lang="en-CA" sz="2800" dirty="0" err="1" smtClean="0"/>
              <a:t>programlama</a:t>
            </a:r>
            <a:r>
              <a:rPr lang="en-CA" sz="2800" dirty="0" smtClean="0"/>
              <a:t> </a:t>
            </a:r>
            <a:r>
              <a:rPr lang="en-CA" sz="2800" dirty="0" err="1" smtClean="0"/>
              <a:t>dilidir</a:t>
            </a:r>
            <a:r>
              <a:rPr lang="en-CA" sz="2800" dirty="0" smtClean="0"/>
              <a:t>.(</a:t>
            </a:r>
            <a:r>
              <a:rPr lang="tr-TR" sz="2800" dirty="0" smtClean="0"/>
              <a:t>Değişkeni </a:t>
            </a:r>
            <a:r>
              <a:rPr lang="tr-TR" sz="2800" dirty="0"/>
              <a:t>bildirirken değişken tipini de belirtmelisiniz</a:t>
            </a:r>
            <a:r>
              <a:rPr lang="tr-TR" sz="2800" dirty="0" smtClean="0"/>
              <a:t>.</a:t>
            </a:r>
            <a:r>
              <a:rPr lang="en-CA" sz="2800" dirty="0" smtClean="0"/>
              <a:t>)</a:t>
            </a: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/>
              <a:t>Apex </a:t>
            </a:r>
            <a:r>
              <a:rPr lang="en-US" sz="2800" dirty="0" smtClean="0">
                <a:solidFill>
                  <a:schemeClr val="accent1"/>
                </a:solidFill>
              </a:rPr>
              <a:t>case-insensitive </a:t>
            </a:r>
            <a:r>
              <a:rPr lang="en-US" sz="2800" dirty="0" smtClean="0"/>
              <a:t>dir. </a:t>
            </a:r>
            <a:r>
              <a:rPr lang="en-US" sz="2800" dirty="0" err="1" smtClean="0"/>
              <a:t>Yani</a:t>
            </a:r>
            <a:r>
              <a:rPr lang="en-US" sz="2800" dirty="0" smtClean="0"/>
              <a:t>  </a:t>
            </a:r>
            <a:r>
              <a:rPr lang="en-US" sz="2800" dirty="0">
                <a:solidFill>
                  <a:schemeClr val="accent1"/>
                </a:solidFill>
              </a:rPr>
              <a:t>System</a:t>
            </a:r>
            <a:r>
              <a:rPr lang="en-US" sz="2800" dirty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system</a:t>
            </a:r>
            <a:r>
              <a:rPr lang="en-US" sz="2800" dirty="0" smtClean="0"/>
              <a:t> </a:t>
            </a:r>
            <a:r>
              <a:rPr lang="en-US" sz="2800" dirty="0" err="1" smtClean="0"/>
              <a:t>ayni</a:t>
            </a:r>
            <a:r>
              <a:rPr lang="en-US" sz="2800" dirty="0" smtClean="0"/>
              <a:t> </a:t>
            </a:r>
            <a:r>
              <a:rPr lang="en-US" sz="2800" dirty="0" err="1" smtClean="0"/>
              <a:t>seyi</a:t>
            </a:r>
            <a:r>
              <a:rPr lang="en-US" sz="2800" dirty="0" smtClean="0"/>
              <a:t> </a:t>
            </a:r>
            <a:r>
              <a:rPr lang="en-US" sz="2800" dirty="0" err="1" smtClean="0"/>
              <a:t>ifade</a:t>
            </a:r>
            <a:r>
              <a:rPr lang="en-US" sz="2800" dirty="0" smtClean="0"/>
              <a:t> </a:t>
            </a:r>
            <a:r>
              <a:rPr lang="en-US" sz="2800" dirty="0" err="1" smtClean="0"/>
              <a:t>eder</a:t>
            </a:r>
            <a:r>
              <a:rPr lang="en-US" sz="2800" dirty="0" smtClean="0"/>
              <a:t>.</a:t>
            </a:r>
            <a:endParaRPr lang="en-US" sz="2800" dirty="0"/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endParaRPr lang="tr-TR" sz="2800" spc="-5" dirty="0">
              <a:latin typeface="Halvetic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61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en-CA" dirty="0"/>
              <a:t>APEX </a:t>
            </a:r>
            <a:r>
              <a:rPr lang="en-CA" dirty="0" err="1"/>
              <a:t>Nedir</a:t>
            </a:r>
            <a:r>
              <a:rPr lang="en-CA" dirty="0"/>
              <a:t> ?</a:t>
            </a:r>
            <a:endParaRPr lang="tr-TR" dirty="0"/>
          </a:p>
        </p:txBody>
      </p:sp>
      <p:pic>
        <p:nvPicPr>
          <p:cNvPr id="1028" name="Picture 4" descr="Lego Classic Yaratıcı Şeffaf Yapım Parçaları 11013 | Lego | Eğitici  Oyuncaklar | Toolsto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29" y="162880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R WARS BOOST L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69" y="1474448"/>
            <a:ext cx="2818648" cy="281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"/>
          <p:cNvSpPr txBox="1"/>
          <p:nvPr/>
        </p:nvSpPr>
        <p:spPr>
          <a:xfrm>
            <a:off x="2168860" y="3871950"/>
            <a:ext cx="846385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rPr sz="2000" dirty="0"/>
              <a:t>Object</a:t>
            </a:r>
          </a:p>
        </p:txBody>
      </p:sp>
      <p:sp>
        <p:nvSpPr>
          <p:cNvPr id="8" name="1) Feature (Variable)"/>
          <p:cNvSpPr txBox="1"/>
          <p:nvPr/>
        </p:nvSpPr>
        <p:spPr>
          <a:xfrm>
            <a:off x="107777" y="5060474"/>
            <a:ext cx="2146612" cy="1190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defTabSz="821531">
              <a:defRPr sz="3200" b="1">
                <a:solidFill>
                  <a:srgbClr val="000000"/>
                </a:solidFill>
              </a:defRPr>
            </a:pPr>
            <a:r>
              <a:rPr sz="2000" dirty="0"/>
              <a:t>1) </a:t>
            </a:r>
            <a:r>
              <a:rPr lang="en-CA" sz="2000" dirty="0" err="1" smtClean="0"/>
              <a:t>Pasif</a:t>
            </a:r>
            <a:r>
              <a:rPr lang="en-CA" sz="2000" dirty="0" smtClean="0"/>
              <a:t> </a:t>
            </a:r>
            <a:r>
              <a:rPr lang="en-CA" sz="2000" dirty="0" err="1" smtClean="0"/>
              <a:t>Ozellik</a:t>
            </a:r>
            <a:endParaRPr lang="en-CA" sz="2000" dirty="0" smtClean="0"/>
          </a:p>
          <a:p>
            <a:pPr lvl="1" defTabSz="821531">
              <a:defRPr sz="3200" b="1">
                <a:solidFill>
                  <a:srgbClr val="000000"/>
                </a:solidFill>
              </a:defRPr>
            </a:pPr>
            <a:r>
              <a:rPr sz="2000" dirty="0" smtClean="0"/>
              <a:t> </a:t>
            </a:r>
            <a:r>
              <a:rPr lang="en-CA" sz="2400" i="1" dirty="0" smtClea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Feature</a:t>
            </a:r>
            <a:endParaRPr lang="en-CA" sz="2400" b="1"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lvl="1" defTabSz="821531">
              <a:defRPr sz="3200" b="1">
                <a:solidFill>
                  <a:srgbClr val="000000"/>
                </a:solidFill>
              </a:defRPr>
            </a:pPr>
            <a:r>
              <a:rPr lang="en-CA" sz="2400" b="1" i="1" dirty="0" smtClea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Variable</a:t>
            </a:r>
            <a:r>
              <a:rPr lang="en-CA" sz="2400" i="1" dirty="0" smtClea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  <a:endParaRPr sz="2400" i="1"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  <p:sp>
        <p:nvSpPr>
          <p:cNvPr id="9" name="2) Functionality (Method)"/>
          <p:cNvSpPr txBox="1"/>
          <p:nvPr/>
        </p:nvSpPr>
        <p:spPr>
          <a:xfrm>
            <a:off x="3420145" y="5074730"/>
            <a:ext cx="148277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rgbClr val="000000"/>
                </a:solidFill>
              </a:defRPr>
            </a:pPr>
            <a:r>
              <a:rPr sz="2000" dirty="0"/>
              <a:t>2) </a:t>
            </a:r>
            <a:r>
              <a:rPr lang="en-CA" sz="2000" dirty="0" err="1" smtClean="0"/>
              <a:t>Fonksiyon</a:t>
            </a:r>
            <a:endParaRPr lang="en-CA" sz="2000" dirty="0" smtClean="0"/>
          </a:p>
          <a:p>
            <a:pPr defTabSz="821531">
              <a:defRPr sz="3200" b="1">
                <a:solidFill>
                  <a:srgbClr val="000000"/>
                </a:solidFill>
              </a:defRPr>
            </a:pPr>
            <a:r>
              <a:rPr sz="2000" dirty="0" smtClean="0"/>
              <a:t> </a:t>
            </a:r>
            <a:r>
              <a:rPr sz="24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(Method</a:t>
            </a:r>
            <a:r>
              <a:rPr sz="2400" i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10" name="Line"/>
          <p:cNvSpPr/>
          <p:nvPr/>
        </p:nvSpPr>
        <p:spPr>
          <a:xfrm>
            <a:off x="4212233" y="2636913"/>
            <a:ext cx="2448272" cy="0"/>
          </a:xfrm>
          <a:prstGeom prst="line">
            <a:avLst/>
          </a:prstGeom>
          <a:ln w="889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000"/>
          </a:p>
        </p:txBody>
      </p:sp>
      <p:sp>
        <p:nvSpPr>
          <p:cNvPr id="12" name="2) Functionality (Method)"/>
          <p:cNvSpPr txBox="1"/>
          <p:nvPr/>
        </p:nvSpPr>
        <p:spPr>
          <a:xfrm>
            <a:off x="7925440" y="4937364"/>
            <a:ext cx="1440906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 b="1">
                <a:solidFill>
                  <a:srgbClr val="000000"/>
                </a:solidFill>
              </a:defRPr>
            </a:pPr>
            <a:r>
              <a:rPr lang="en-CA" sz="2000" dirty="0" err="1" smtClean="0"/>
              <a:t>Applikasyon</a:t>
            </a:r>
            <a:endParaRPr i="1"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1763961" y="4323996"/>
            <a:ext cx="562371" cy="6133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2856234" y="4329803"/>
            <a:ext cx="635919" cy="6133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en-CA" dirty="0" smtClean="0"/>
              <a:t>Object </a:t>
            </a:r>
            <a:r>
              <a:rPr lang="en-CA" dirty="0" err="1" smtClean="0"/>
              <a:t>Nedir</a:t>
            </a:r>
            <a:r>
              <a:rPr lang="en-CA" dirty="0" smtClean="0"/>
              <a:t>?</a:t>
            </a:r>
            <a:endParaRPr lang="tr-TR" dirty="0"/>
          </a:p>
        </p:txBody>
      </p:sp>
      <p:sp>
        <p:nvSpPr>
          <p:cNvPr id="3" name="AutoShape 2" descr="Kek Kalıptan Çıkmazsa Ne Yapılır? - Yemek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102" name="Picture 6" descr="Emsan Troy Emaye Kek Kalıbı Siyah 24 cm Kara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37" y="1668151"/>
            <a:ext cx="3967882" cy="39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"/>
          <p:cNvSpPr/>
          <p:nvPr/>
        </p:nvSpPr>
        <p:spPr>
          <a:xfrm rot="20781764">
            <a:off x="7133005" y="2232665"/>
            <a:ext cx="1671816" cy="462391"/>
          </a:xfrm>
          <a:prstGeom prst="rightArrow">
            <a:avLst>
              <a:gd name="adj1" fmla="val 27972"/>
              <a:gd name="adj2" fmla="val 64680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Object"/>
          <p:cNvSpPr txBox="1"/>
          <p:nvPr/>
        </p:nvSpPr>
        <p:spPr>
          <a:xfrm>
            <a:off x="8909743" y="1769825"/>
            <a:ext cx="247125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 smtClean="0"/>
              <a:t>Object</a:t>
            </a:r>
            <a:r>
              <a:rPr lang="en-CA" dirty="0" smtClean="0"/>
              <a:t> </a:t>
            </a:r>
            <a:r>
              <a:rPr lang="en-CA" sz="2000" dirty="0" smtClean="0">
                <a:solidFill>
                  <a:srgbClr val="FF0000"/>
                </a:solidFill>
              </a:rPr>
              <a:t>( Instance)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Many Objects"/>
          <p:cNvSpPr txBox="1"/>
          <p:nvPr/>
        </p:nvSpPr>
        <p:spPr>
          <a:xfrm>
            <a:off x="8217237" y="2876527"/>
            <a:ext cx="273792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CA" dirty="0" err="1" smtClean="0"/>
              <a:t>Farkli</a:t>
            </a:r>
            <a:r>
              <a:rPr lang="en-CA" dirty="0" smtClean="0"/>
              <a:t> </a:t>
            </a:r>
            <a:r>
              <a:rPr lang="en-CA" dirty="0" err="1" smtClean="0"/>
              <a:t>Objectler</a:t>
            </a:r>
            <a:endParaRPr dirty="0"/>
          </a:p>
        </p:txBody>
      </p:sp>
      <p:sp>
        <p:nvSpPr>
          <p:cNvPr id="19" name="Integrate Objects"/>
          <p:cNvSpPr txBox="1"/>
          <p:nvPr/>
        </p:nvSpPr>
        <p:spPr>
          <a:xfrm>
            <a:off x="7522944" y="3918551"/>
            <a:ext cx="412651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CA" dirty="0" err="1" smtClean="0"/>
              <a:t>Objectler</a:t>
            </a:r>
            <a:r>
              <a:rPr lang="en-CA" dirty="0" smtClean="0"/>
              <a:t> </a:t>
            </a:r>
            <a:r>
              <a:rPr lang="en-CA" dirty="0" err="1" smtClean="0"/>
              <a:t>arasi</a:t>
            </a:r>
            <a:r>
              <a:rPr lang="en-CA" dirty="0" smtClean="0"/>
              <a:t> </a:t>
            </a:r>
            <a:r>
              <a:rPr lang="en-CA" dirty="0" err="1" smtClean="0"/>
              <a:t>iliski</a:t>
            </a:r>
            <a:r>
              <a:rPr lang="en-CA" dirty="0" smtClean="0"/>
              <a:t> </a:t>
            </a:r>
            <a:r>
              <a:rPr lang="en-CA" dirty="0" err="1" smtClean="0"/>
              <a:t>kur</a:t>
            </a:r>
            <a:endParaRPr dirty="0"/>
          </a:p>
        </p:txBody>
      </p:sp>
      <p:sp>
        <p:nvSpPr>
          <p:cNvPr id="20" name="Line"/>
          <p:cNvSpPr/>
          <p:nvPr/>
        </p:nvSpPr>
        <p:spPr>
          <a:xfrm>
            <a:off x="9631065" y="2437907"/>
            <a:ext cx="1" cy="5119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" name="Application"/>
          <p:cNvSpPr txBox="1"/>
          <p:nvPr/>
        </p:nvSpPr>
        <p:spPr>
          <a:xfrm>
            <a:off x="8459045" y="4960575"/>
            <a:ext cx="22157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 err="1" smtClean="0"/>
              <a:t>Appli</a:t>
            </a:r>
            <a:r>
              <a:rPr lang="en-CA" dirty="0" err="1" smtClean="0"/>
              <a:t>kasyon</a:t>
            </a:r>
            <a:endParaRPr dirty="0"/>
          </a:p>
        </p:txBody>
      </p:sp>
      <p:sp>
        <p:nvSpPr>
          <p:cNvPr id="22" name="Line"/>
          <p:cNvSpPr/>
          <p:nvPr/>
        </p:nvSpPr>
        <p:spPr>
          <a:xfrm>
            <a:off x="9631064" y="3411494"/>
            <a:ext cx="1" cy="607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" name="Line"/>
          <p:cNvSpPr/>
          <p:nvPr/>
        </p:nvSpPr>
        <p:spPr>
          <a:xfrm>
            <a:off x="9631065" y="4589943"/>
            <a:ext cx="1" cy="5119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" name="Many Objects"/>
          <p:cNvSpPr txBox="1"/>
          <p:nvPr/>
        </p:nvSpPr>
        <p:spPr>
          <a:xfrm>
            <a:off x="709671" y="1978812"/>
            <a:ext cx="1696956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CA" sz="2000" dirty="0" smtClean="0"/>
              <a:t>Variables </a:t>
            </a:r>
          </a:p>
          <a:p>
            <a:r>
              <a:rPr lang="en-CA" sz="2000" dirty="0" smtClean="0"/>
              <a:t>( </a:t>
            </a:r>
            <a:r>
              <a:rPr lang="en-CA" sz="2000" dirty="0" err="1" smtClean="0"/>
              <a:t>degiskenler</a:t>
            </a:r>
            <a:r>
              <a:rPr lang="en-CA" sz="2000" dirty="0" smtClean="0"/>
              <a:t>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err="1" smtClean="0"/>
              <a:t>Goz</a:t>
            </a:r>
            <a:r>
              <a:rPr lang="en-CA" sz="2000" dirty="0" smtClean="0"/>
              <a:t> </a:t>
            </a:r>
            <a:r>
              <a:rPr lang="en-CA" sz="2000" dirty="0" err="1" smtClean="0"/>
              <a:t>Rengi</a:t>
            </a:r>
            <a:endParaRPr lang="en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err="1" smtClean="0"/>
              <a:t>Boyu</a:t>
            </a:r>
            <a:r>
              <a:rPr lang="en-CA" sz="2000" dirty="0" smtClean="0"/>
              <a:t> </a:t>
            </a:r>
            <a:r>
              <a:rPr lang="en-CA" sz="2000" dirty="0" err="1" smtClean="0"/>
              <a:t>vb</a:t>
            </a:r>
            <a:endParaRPr sz="2000" dirty="0"/>
          </a:p>
        </p:txBody>
      </p:sp>
      <p:sp>
        <p:nvSpPr>
          <p:cNvPr id="25" name="Many Objects"/>
          <p:cNvSpPr txBox="1"/>
          <p:nvPr/>
        </p:nvSpPr>
        <p:spPr>
          <a:xfrm>
            <a:off x="683841" y="3867575"/>
            <a:ext cx="1696956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CA" sz="2000" dirty="0" err="1" smtClean="0"/>
              <a:t>Fonksiyonlar</a:t>
            </a:r>
            <a:endParaRPr lang="en-CA" sz="2000" dirty="0" smtClean="0"/>
          </a:p>
          <a:p>
            <a:r>
              <a:rPr lang="en-CA" sz="2000" dirty="0" smtClean="0"/>
              <a:t>( Method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err="1" smtClean="0"/>
              <a:t>Yurume</a:t>
            </a:r>
            <a:endParaRPr lang="en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err="1" smtClean="0"/>
              <a:t>Konusma</a:t>
            </a:r>
            <a:endParaRPr sz="2000" dirty="0"/>
          </a:p>
        </p:txBody>
      </p:sp>
      <p:sp>
        <p:nvSpPr>
          <p:cNvPr id="26" name="Many Objects"/>
          <p:cNvSpPr txBox="1"/>
          <p:nvPr/>
        </p:nvSpPr>
        <p:spPr>
          <a:xfrm>
            <a:off x="3492153" y="5566254"/>
            <a:ext cx="1696956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CA" sz="2000" dirty="0" smtClean="0"/>
              <a:t>CLASS</a:t>
            </a:r>
            <a:endParaRPr sz="2000" dirty="0"/>
          </a:p>
        </p:txBody>
      </p:sp>
      <p:cxnSp>
        <p:nvCxnSpPr>
          <p:cNvPr id="27" name="Düz Ok Bağlayıcısı 26"/>
          <p:cNvCxnSpPr/>
          <p:nvPr/>
        </p:nvCxnSpPr>
        <p:spPr>
          <a:xfrm flipH="1">
            <a:off x="3924201" y="4607582"/>
            <a:ext cx="130324" cy="9586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en-CA" dirty="0"/>
              <a:t>APEX </a:t>
            </a:r>
            <a:r>
              <a:rPr lang="en-CA" dirty="0" err="1" smtClean="0"/>
              <a:t>Akisi</a:t>
            </a:r>
            <a:endParaRPr lang="tr-TR" dirty="0"/>
          </a:p>
        </p:txBody>
      </p:sp>
      <p:grpSp>
        <p:nvGrpSpPr>
          <p:cNvPr id="6" name="Grup 5"/>
          <p:cNvGrpSpPr/>
          <p:nvPr/>
        </p:nvGrpSpPr>
        <p:grpSpPr>
          <a:xfrm>
            <a:off x="683840" y="1988839"/>
            <a:ext cx="9591303" cy="2833247"/>
            <a:chOff x="611833" y="1988839"/>
            <a:chExt cx="9591303" cy="2833247"/>
          </a:xfrm>
        </p:grpSpPr>
        <p:pic>
          <p:nvPicPr>
            <p:cNvPr id="4" name="Screen Shot 2021-08-29 at 7.17.21 AM.png" descr="Screen Shot 2021-08-29 at 7.17.21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11833" y="1988839"/>
              <a:ext cx="9591303" cy="283324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" name="Dikdörtgen 2"/>
            <p:cNvSpPr/>
            <p:nvPr/>
          </p:nvSpPr>
          <p:spPr>
            <a:xfrm>
              <a:off x="4284241" y="3212976"/>
              <a:ext cx="1195251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Dikdörtgen 4"/>
            <p:cNvSpPr/>
            <p:nvPr/>
          </p:nvSpPr>
          <p:spPr>
            <a:xfrm>
              <a:off x="4071003" y="2895327"/>
              <a:ext cx="18694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CA" sz="54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Cloud</a:t>
              </a:r>
              <a:endParaRPr lang="tr-TR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5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850106"/>
          </a:xfrm>
        </p:spPr>
        <p:txBody>
          <a:bodyPr/>
          <a:lstStyle/>
          <a:p>
            <a:r>
              <a:rPr lang="en-CA" dirty="0" smtClean="0"/>
              <a:t>Data </a:t>
            </a:r>
            <a:r>
              <a:rPr lang="en-CA" dirty="0" err="1"/>
              <a:t>Nedir</a:t>
            </a:r>
            <a:r>
              <a:rPr lang="en-CA" dirty="0"/>
              <a:t> ?</a:t>
            </a:r>
            <a:endParaRPr lang="tr-TR" dirty="0"/>
          </a:p>
        </p:txBody>
      </p:sp>
      <p:sp>
        <p:nvSpPr>
          <p:cNvPr id="4" name="Data is information processed or stored by a computer."/>
          <p:cNvSpPr txBox="1"/>
          <p:nvPr/>
        </p:nvSpPr>
        <p:spPr>
          <a:xfrm>
            <a:off x="1043881" y="1196369"/>
            <a:ext cx="9829293" cy="100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642937">
              <a:lnSpc>
                <a:spcPts val="6700"/>
              </a:lnSpc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tr-TR" sz="2400" dirty="0" smtClean="0"/>
              <a:t>Veri</a:t>
            </a:r>
            <a:r>
              <a:rPr lang="en-CA" sz="2400" dirty="0" smtClean="0"/>
              <a:t> (data)</a:t>
            </a:r>
            <a:r>
              <a:rPr lang="tr-TR" sz="2400" dirty="0" smtClean="0"/>
              <a:t>, </a:t>
            </a:r>
            <a:r>
              <a:rPr lang="tr-TR" sz="2400" dirty="0"/>
              <a:t>bir bilgisayar tarafından </a:t>
            </a:r>
            <a:r>
              <a:rPr lang="tr-TR" sz="2400" b="1" dirty="0"/>
              <a:t>işlenen</a:t>
            </a:r>
            <a:r>
              <a:rPr lang="tr-TR" sz="2400" dirty="0"/>
              <a:t> veya </a:t>
            </a:r>
            <a:r>
              <a:rPr lang="tr-TR" sz="2400" b="1" dirty="0"/>
              <a:t>depolanan</a:t>
            </a:r>
            <a:r>
              <a:rPr lang="tr-TR" sz="2400" dirty="0"/>
              <a:t> bilgilerdir.</a:t>
            </a:r>
            <a:endParaRPr sz="2400" dirty="0"/>
          </a:p>
        </p:txBody>
      </p:sp>
      <p:sp>
        <p:nvSpPr>
          <p:cNvPr id="5" name="Bit &amp; Byte"/>
          <p:cNvSpPr txBox="1"/>
          <p:nvPr/>
        </p:nvSpPr>
        <p:spPr>
          <a:xfrm>
            <a:off x="3924201" y="2028631"/>
            <a:ext cx="2736304" cy="109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642937">
              <a:lnSpc>
                <a:spcPts val="8700"/>
              </a:lnSpc>
              <a:defRPr sz="5200" b="1" i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 i="0">
                <a:solidFill>
                  <a:srgbClr val="222222"/>
                </a:solidFill>
              </a:defRPr>
            </a:pPr>
            <a:r>
              <a:rPr sz="3600" b="1" i="1" dirty="0">
                <a:solidFill>
                  <a:srgbClr val="FF2600"/>
                </a:solidFill>
              </a:rPr>
              <a:t>Bit &amp; Byte</a:t>
            </a:r>
          </a:p>
        </p:txBody>
      </p:sp>
      <p:sp>
        <p:nvSpPr>
          <p:cNvPr id="3" name="AutoShape 2" descr="Float Değişkeni Byte'lara Bölme – C Programl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2" name="Picture 4" descr="Float Değişkeni Byte'lara Bölme – C Programl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39" y="3306306"/>
            <a:ext cx="591871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1 Byte Kaç Bit Eder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9" name="Grup 8"/>
          <p:cNvGrpSpPr/>
          <p:nvPr/>
        </p:nvGrpSpPr>
        <p:grpSpPr>
          <a:xfrm>
            <a:off x="827857" y="3126431"/>
            <a:ext cx="3600400" cy="1886745"/>
            <a:chOff x="827857" y="3126431"/>
            <a:chExt cx="3600400" cy="1886745"/>
          </a:xfrm>
        </p:grpSpPr>
        <p:pic>
          <p:nvPicPr>
            <p:cNvPr id="2056" name="Picture 8" descr="1 Byte Kaç Bit Eder?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57" y="3126431"/>
              <a:ext cx="3523886" cy="1871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Dikdörtgen 7"/>
            <p:cNvSpPr/>
            <p:nvPr/>
          </p:nvSpPr>
          <p:spPr>
            <a:xfrm>
              <a:off x="3132113" y="4746466"/>
              <a:ext cx="1296144" cy="266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59126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{CD03A1F0-5A8E-DF45-A790-339BF05B0193}tf16401369</Template>
  <TotalTime>2045</TotalTime>
  <Words>676</Words>
  <Application>Microsoft Office PowerPoint</Application>
  <PresentationFormat>Özel</PresentationFormat>
  <Paragraphs>200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Ofis Teması</vt:lpstr>
      <vt:lpstr>PowerPoint Sunusu</vt:lpstr>
      <vt:lpstr>Ders Vakit Cizelgesi</vt:lpstr>
      <vt:lpstr>Agenda </vt:lpstr>
      <vt:lpstr>Kodlama Nasil Yapilir?</vt:lpstr>
      <vt:lpstr>APEX Nedir ?</vt:lpstr>
      <vt:lpstr>APEX Nedir ?</vt:lpstr>
      <vt:lpstr>Object Nedir?</vt:lpstr>
      <vt:lpstr>APEX Akisi</vt:lpstr>
      <vt:lpstr>Data Nedir ?</vt:lpstr>
      <vt:lpstr>PowerPoint Sunusu</vt:lpstr>
      <vt:lpstr>Data </vt:lpstr>
      <vt:lpstr>Developer Console </vt:lpstr>
      <vt:lpstr>Developer Console </vt:lpstr>
      <vt:lpstr>Developer Console </vt:lpstr>
      <vt:lpstr>Developer Console </vt:lpstr>
      <vt:lpstr>Variable ( Degisken) Nedir ?</vt:lpstr>
      <vt:lpstr>Variable ( Degisken) Nedir ?</vt:lpstr>
      <vt:lpstr>Variable ( Degisken) Nedir ?</vt:lpstr>
      <vt:lpstr>Data Types </vt:lpstr>
      <vt:lpstr>Primitive Data Types</vt:lpstr>
      <vt:lpstr>Primitive Data Types</vt:lpstr>
      <vt:lpstr>Primitive Data Types</vt:lpstr>
      <vt:lpstr>Primitive Data Types ( ornekler)</vt:lpstr>
      <vt:lpstr>Primitive Data Types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resul yuksektepe</dc:creator>
  <cp:lastModifiedBy>resul yuksektepe</cp:lastModifiedBy>
  <cp:revision>74</cp:revision>
  <dcterms:created xsi:type="dcterms:W3CDTF">2022-06-13T16:52:01Z</dcterms:created>
  <dcterms:modified xsi:type="dcterms:W3CDTF">2023-09-05T16:54:23Z</dcterms:modified>
</cp:coreProperties>
</file>