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256" r:id="rId5"/>
    <p:sldId id="270" r:id="rId6"/>
    <p:sldId id="257" r:id="rId7"/>
    <p:sldId id="261" r:id="rId8"/>
    <p:sldId id="259" r:id="rId9"/>
    <p:sldId id="266" r:id="rId10"/>
    <p:sldId id="269" r:id="rId11"/>
    <p:sldId id="268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AE6"/>
    <a:srgbClr val="D6FCD4"/>
    <a:srgbClr val="E3FDEF"/>
    <a:srgbClr val="F4FCFE"/>
    <a:srgbClr val="FDF8E3"/>
    <a:srgbClr val="F4F4EC"/>
    <a:srgbClr val="D7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D606A-3719-479E-9DEE-F3459FF19A56}" v="4" dt="2022-01-26T15:23:39.65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7"/>
    <p:restoredTop sz="94719"/>
  </p:normalViewPr>
  <p:slideViewPr>
    <p:cSldViewPr snapToGrid="0" snapToObjects="1">
      <p:cViewPr varScale="1">
        <p:scale>
          <a:sx n="78" d="100"/>
          <a:sy n="78" d="100"/>
        </p:scale>
        <p:origin x="8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illoud Franck" userId="3e2f54ad-0409-4fe1-b068-bac672bd9331" providerId="ADAL" clId="{4DD40A19-D9AA-4D5F-B219-7A45FAA36675}"/>
    <pc:docChg chg="modSld">
      <pc:chgData name="Genilloud Franck" userId="3e2f54ad-0409-4fe1-b068-bac672bd9331" providerId="ADAL" clId="{4DD40A19-D9AA-4D5F-B219-7A45FAA36675}" dt="2022-01-27T10:30:00.516" v="0" actId="20577"/>
      <pc:docMkLst>
        <pc:docMk/>
      </pc:docMkLst>
      <pc:sldChg chg="modSp mod">
        <pc:chgData name="Genilloud Franck" userId="3e2f54ad-0409-4fe1-b068-bac672bd9331" providerId="ADAL" clId="{4DD40A19-D9AA-4D5F-B219-7A45FAA36675}" dt="2022-01-27T10:30:00.516" v="0" actId="20577"/>
        <pc:sldMkLst>
          <pc:docMk/>
          <pc:sldMk cId="2179620175" sldId="268"/>
        </pc:sldMkLst>
        <pc:spChg chg="mod">
          <ac:chgData name="Genilloud Franck" userId="3e2f54ad-0409-4fe1-b068-bac672bd9331" providerId="ADAL" clId="{4DD40A19-D9AA-4D5F-B219-7A45FAA36675}" dt="2022-01-27T10:30:00.516" v="0" actId="20577"/>
          <ac:spMkLst>
            <pc:docMk/>
            <pc:sldMk cId="2179620175" sldId="268"/>
            <ac:spMk id="3" creationId="{920124B9-B939-4951-9ED5-7F966A48330F}"/>
          </ac:spMkLst>
        </pc:spChg>
      </pc:sldChg>
    </pc:docChg>
  </pc:docChgLst>
  <pc:docChgLst>
    <pc:chgData name="Philipp Späne (s)" userId="155474dd-983f-47be-ae90-e860de51844d" providerId="ADAL" clId="{43FD606A-3719-479E-9DEE-F3459FF19A56}"/>
    <pc:docChg chg="undo custSel modSld">
      <pc:chgData name="Philipp Späne (s)" userId="155474dd-983f-47be-ae90-e860de51844d" providerId="ADAL" clId="{43FD606A-3719-479E-9DEE-F3459FF19A56}" dt="2022-01-26T15:24:47.200" v="33" actId="14734"/>
      <pc:docMkLst>
        <pc:docMk/>
      </pc:docMkLst>
      <pc:sldChg chg="modSp mod">
        <pc:chgData name="Philipp Späne (s)" userId="155474dd-983f-47be-ae90-e860de51844d" providerId="ADAL" clId="{43FD606A-3719-479E-9DEE-F3459FF19A56}" dt="2022-01-26T15:24:47.200" v="33" actId="14734"/>
        <pc:sldMkLst>
          <pc:docMk/>
          <pc:sldMk cId="605981240" sldId="267"/>
        </pc:sldMkLst>
        <pc:graphicFrameChg chg="mod modGraphic">
          <ac:chgData name="Philipp Späne (s)" userId="155474dd-983f-47be-ae90-e860de51844d" providerId="ADAL" clId="{43FD606A-3719-479E-9DEE-F3459FF19A56}" dt="2022-01-26T15:24:47.200" v="33" actId="14734"/>
          <ac:graphicFrameMkLst>
            <pc:docMk/>
            <pc:sldMk cId="605981240" sldId="267"/>
            <ac:graphicFrameMk id="6" creationId="{65939234-CCBA-ED47-9629-B9B07EAC4ED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A239-8900-47C1-82DE-C0EBE8815241}" type="datetimeFigureOut">
              <a:rPr lang="de-CH" smtClean="0"/>
              <a:t>27.01.2022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09CB2-D992-4569-BB62-F3A8DA119BC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50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09CB2-D992-4569-BB62-F3A8DA119BC8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900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E118-A02F-4F90-85E7-EC3664A4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5F78B5-E95C-4924-A83E-26D84444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1BFC9-14DD-4C7D-B1E3-7E494DFA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B37-168B-490A-A6D3-B9CBF5100685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48E8C-E04A-40EC-AF2B-EF6DFB39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BC9D-7D51-4677-8404-C76FB518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802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7B504-474D-4BB4-92C3-E7C6B95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340C14-119B-4776-854B-26DD1E13F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ABA6E-CFC0-4DAF-B950-DF5259B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D3CA-C6D7-4429-BB86-26DE44188407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95145-0AF9-4574-AA91-25543BC6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90CCA1-19E1-4DD3-8B2C-4052AB22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0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149595-F655-4A4E-81D9-2C5E51524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1B8E16-37C3-4084-9C47-08FAE135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FFEC7-62CE-41C4-9BFD-43D8EFBE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1B90-30DD-4288-AC05-0CB6A4619040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A7DC5-B944-41B0-B0FB-709A3D4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15930-3382-43FB-B387-60E7C48B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3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0CBD4-DB91-4606-B3F2-52BAC21E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1CB08-439B-4855-8628-DE55FBBE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67661-1CDB-4FE5-BAA4-4A180F01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FDF2-0837-4794-92B6-C777536083B6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3AF62-A437-4EB5-9D12-13A1A5F2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30709-8EEF-4BFA-A1C9-34A619D8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52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52F0E-35E6-4D60-8FC4-E8880610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9781B-A787-43CA-BF6E-5CFE63AA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A22E6F-BA68-4C08-8BEE-34ABDCDE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CFD3-C16B-4580-96BD-834DA65882B0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9260E-89B0-427B-A4E8-1BEB50AC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67DE5-6F17-441D-B8DF-5956F7F0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429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2068-1107-4DA8-B8FA-AFC45B15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74E88-CE7F-4DD8-8BDD-F3F9174D5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6E0980-0074-4F5A-9450-CB3B98F76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83A762-8D7E-41DF-88DE-0F5C8EA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9BD1-7BA1-4877-BF04-2355CF295B23}" type="datetime1">
              <a:rPr lang="de-CH" smtClean="0"/>
              <a:t>27.01.2022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7EBEE-E4BE-4B26-BBD5-8C9DCD78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E98CCE-8D97-4BC7-8AD7-0CA6BC4E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1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A9D84-96A3-4949-806E-0D5179A8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89A4C0-7269-4C4C-83BC-6A2A58D4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27BB9-119E-46A3-B1CE-1EE56A20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11EA66-C5D7-4AF3-9269-1FA8A3A7E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F37BD6-F1DB-44BB-95D2-51916961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F7397E-121F-471D-B497-59B1379F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C22D-02E1-466C-A42F-B5BE80DAFE21}" type="datetime1">
              <a:rPr lang="de-CH" smtClean="0"/>
              <a:t>27.01.2022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DF1FD9-FAF3-4086-A2F8-51430E2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C34C11-CD86-4F27-867F-4F38935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2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A7F2-7E6B-4949-BD93-B90D391E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2B425B-7453-4918-9ABF-93A454BC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447D-5DD8-4A5C-BF29-C8FB3ACB18A1}" type="datetime1">
              <a:rPr lang="de-CH" smtClean="0"/>
              <a:t>27.01.2022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818B4F-CAAA-4B0F-B28E-1FF6995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79223-54CF-4D11-AABE-CD3B723A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82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DDD3C2-31ED-4FA5-B1DA-A709F706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C72F-0916-467A-8F5B-754F3C21312A}" type="datetime1">
              <a:rPr lang="de-CH" smtClean="0"/>
              <a:t>27.01.2022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5EA856-85E6-43A0-AC4B-92D542DA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22839A-45F9-4A8C-8A16-DBD97FB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078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BFDD6-C9A8-4082-AA56-289C57F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3A9E23-35B2-4B82-A6C9-5ACC9F37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405A25-82D0-4201-B0E5-8657EE9ED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7D0A9-0570-4902-AC74-53A27D12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9AD-4FEE-4138-9724-D703048BC95B}" type="datetime1">
              <a:rPr lang="de-CH" smtClean="0"/>
              <a:t>27.01.2022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11339-9E03-4FF6-9E5F-4B33B183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86034-82D8-40C8-801E-3ADBF7D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294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23AF7-B968-4F03-8591-018F393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49D75C-BA8D-4FF9-811C-1CED35530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1F7A83-85BE-4B89-845F-A11CD3F0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E568BE-4617-44E7-A91A-7FD8F46D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8E30-19F2-483F-B1E3-620880F646DA}" type="datetime1">
              <a:rPr lang="de-CH" smtClean="0"/>
              <a:t>27.01.2022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B5D28-4597-42ED-84B0-ADA40B77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9C40E-68B6-4BC2-B702-A1CCE2F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16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183D22-4778-4945-8D4E-85910659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0FBF1-91D6-49CB-87B4-A0CD350E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FB3FA-59CB-4A09-9CB9-A1A996C1D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21CC-4684-49DD-8EF0-A04BE50FD007}" type="datetime1">
              <a:rPr lang="de-CH" smtClean="0"/>
              <a:t>27.01.2022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FBD8F-9849-493C-84F1-F90C08FE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0EEEE-A148-4CB8-BCD5-5CFB65EB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3C17-10D3-4B90-85E0-D45BABC59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1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B35C6-99D3-4E99-AAB1-0DDA408E9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913123"/>
            <a:ext cx="9144000" cy="1304953"/>
          </a:xfrm>
        </p:spPr>
        <p:txBody>
          <a:bodyPr>
            <a:normAutofit/>
          </a:bodyPr>
          <a:lstStyle/>
          <a:p>
            <a:r>
              <a:rPr lang="de-CH" sz="4800">
                <a:latin typeface="+mn-lt"/>
              </a:rPr>
              <a:t>Presentation of day 1</a:t>
            </a:r>
            <a:endParaRPr lang="de-CH" sz="4800" dirty="0">
              <a:latin typeface="+mn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655DD-CA80-42DE-B5E6-CFDBFBCE3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8784" y="4407877"/>
            <a:ext cx="8074429" cy="1783782"/>
          </a:xfrm>
        </p:spPr>
        <p:txBody>
          <a:bodyPr>
            <a:normAutofit lnSpcReduction="10000"/>
          </a:bodyPr>
          <a:lstStyle/>
          <a:p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By group 3:</a:t>
            </a:r>
            <a:endParaRPr lang="de-CH" sz="140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Näf Adrian, Pesen Pelin, Polini Elisa,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Schürch Stefanie, Späne Philipp, Genilloud Franck,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Lemus Rodriguez Jony Alejandro, Nicollier Alexandre,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Noël Jérémie, Pantelidis Alexandros, Khan Salman Khan,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 Kölbener Christa, Kreuzer Jan, Kuleta Natalia Karolina,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Lopez Sosa Alejandra, Memeti Nurdzane, Zuković Dženneta, </a:t>
            </a:r>
            <a:b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</a:br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Müller Benjamin, Nedic Maja, Xaaji Yusuf</a:t>
            </a:r>
            <a:endParaRPr lang="de-CH" sz="140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  <a:p>
            <a:endParaRPr lang="de-CH" dirty="0">
              <a:latin typeface="Calibri Light"/>
              <a:cs typeface="Calibri Ligh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85DE84-E4EB-4393-81BC-28B3440B2088}"/>
              </a:ext>
            </a:extLst>
          </p:cNvPr>
          <p:cNvSpPr txBox="1"/>
          <p:nvPr/>
        </p:nvSpPr>
        <p:spPr>
          <a:xfrm>
            <a:off x="2197330" y="6284422"/>
            <a:ext cx="779733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400">
                <a:solidFill>
                  <a:srgbClr val="000000"/>
                </a:solidFill>
                <a:ea typeface="Microsoft YaHei UI Light" panose="020B0502040204020203" pitchFamily="34" charset="-122"/>
                <a:cs typeface="Calibri Light"/>
              </a:rPr>
              <a:t>Design of Biopharmaceutical Production Facilities</a:t>
            </a:r>
            <a:endParaRPr lang="de-CH" sz="1400" dirty="0">
              <a:solidFill>
                <a:srgbClr val="000000"/>
              </a:solidFill>
              <a:ea typeface="Microsoft YaHei UI Light" panose="020B0502040204020203" pitchFamily="34" charset="-122"/>
              <a:cs typeface="Calibri Light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7F0AAA6-0B8B-944A-B92D-3ABC0A0E0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4763" y="-968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18">
            <a:extLst>
              <a:ext uri="{FF2B5EF4-FFF2-40B4-BE49-F238E27FC236}">
                <a16:creationId xmlns:a16="http://schemas.microsoft.com/office/drawing/2014/main" id="{A0626A0D-1763-8E44-9705-2CDA680385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9965" y="2819399"/>
            <a:ext cx="2650435" cy="26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MSLS Community Centre">
            <a:extLst>
              <a:ext uri="{FF2B5EF4-FFF2-40B4-BE49-F238E27FC236}">
                <a16:creationId xmlns:a16="http://schemas.microsoft.com/office/drawing/2014/main" id="{6F09973F-343D-404F-88C1-DBB2D13C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2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67DEB-C936-43C6-A046-1B9B88B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10</a:t>
            </a:fld>
            <a:endParaRPr lang="de-CH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A849B4B-139B-41B1-80A9-0CFD5A39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308196"/>
            <a:ext cx="9475902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b="1" dirty="0"/>
              <a:t>Media </a:t>
            </a:r>
            <a:r>
              <a:rPr lang="de-CH" sz="4000" b="1" dirty="0" err="1"/>
              <a:t>preparation</a:t>
            </a:r>
            <a:endParaRPr lang="de-CH" sz="4000" b="1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BD55D3C-DA20-BE4C-A976-8498315E8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46" y="1663455"/>
            <a:ext cx="5654928" cy="4513507"/>
          </a:xfrm>
        </p:spPr>
      </p:pic>
    </p:spTree>
    <p:extLst>
      <p:ext uri="{BB962C8B-B14F-4D97-AF65-F5344CB8AC3E}">
        <p14:creationId xmlns:p14="http://schemas.microsoft.com/office/powerpoint/2010/main" val="294874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67DEB-C936-43C6-A046-1B9B88B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11</a:t>
            </a:fld>
            <a:endParaRPr lang="de-CH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A849B4B-139B-41B1-80A9-0CFD5A39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308196"/>
            <a:ext cx="9475902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b="1" dirty="0" err="1"/>
              <a:t>Buffer</a:t>
            </a:r>
            <a:r>
              <a:rPr lang="de-CH" sz="4000" b="1" dirty="0"/>
              <a:t> </a:t>
            </a:r>
            <a:r>
              <a:rPr lang="de-CH" sz="4000" b="1" dirty="0" err="1"/>
              <a:t>preparation</a:t>
            </a:r>
            <a:endParaRPr lang="de-CH" sz="4000" b="1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5E4B17-2855-884A-AFBC-515F6E49C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20" y="1825625"/>
            <a:ext cx="7740360" cy="4351338"/>
          </a:xfrm>
        </p:spPr>
      </p:pic>
    </p:spTree>
    <p:extLst>
      <p:ext uri="{BB962C8B-B14F-4D97-AF65-F5344CB8AC3E}">
        <p14:creationId xmlns:p14="http://schemas.microsoft.com/office/powerpoint/2010/main" val="33949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BC72E6-8911-4F46-8188-484BD96C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2</a:t>
            </a:fld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47D1E9-7204-40CA-8A02-AC83B026F6D9}"/>
              </a:ext>
            </a:extLst>
          </p:cNvPr>
          <p:cNvSpPr txBox="1"/>
          <p:nvPr/>
        </p:nvSpPr>
        <p:spPr>
          <a:xfrm>
            <a:off x="2019728" y="3195263"/>
            <a:ext cx="8152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Calculations </a:t>
            </a:r>
          </a:p>
        </p:txBody>
      </p:sp>
    </p:spTree>
    <p:extLst>
      <p:ext uri="{BB962C8B-B14F-4D97-AF65-F5344CB8AC3E}">
        <p14:creationId xmlns:p14="http://schemas.microsoft.com/office/powerpoint/2010/main" val="32704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5C7E43-B100-4131-BCF6-862B550C6542}"/>
                  </a:ext>
                </a:extLst>
              </p:cNvPr>
              <p:cNvSpPr txBox="1"/>
              <p:nvPr/>
            </p:nvSpPr>
            <p:spPr>
              <a:xfrm>
                <a:off x="2591656" y="2017553"/>
                <a:ext cx="6390404" cy="792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𝐵𝑖𝑜𝑟𝑒𝑎𝑐𝑡𝑜𝑟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𝑡𝑖𝑡𝑒𝑟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=2000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∗4 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∗0.684=5.472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den>
                      </m:f>
                    </m:oMath>
                  </m:oMathPara>
                </a14:m>
                <a:endParaRPr lang="de-CH" sz="1400" b="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5C7E43-B100-4131-BCF6-862B550C6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656" y="2017553"/>
                <a:ext cx="6390404" cy="792525"/>
              </a:xfrm>
              <a:prstGeom prst="rect">
                <a:avLst/>
              </a:prstGeom>
              <a:blipFill>
                <a:blip r:embed="rId2"/>
                <a:stretch>
                  <a:fillRect l="-191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21A0386-182D-4617-8381-97885585189F}"/>
                  </a:ext>
                </a:extLst>
              </p:cNvPr>
              <p:cNvSpPr txBox="1"/>
              <p:nvPr/>
            </p:nvSpPr>
            <p:spPr>
              <a:xfrm>
                <a:off x="2340045" y="3124954"/>
                <a:ext cx="7102457" cy="1007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𝐵𝑖𝑜𝑟𝑒𝑎𝑐𝑡𝑜𝑟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𝑡𝑖𝑡𝑒𝑟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=2000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∗3 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∗0.706=4.236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den>
                      </m:f>
                    </m:oMath>
                  </m:oMathPara>
                </a14:m>
                <a:endParaRPr lang="de-CH" sz="1400" b="0" dirty="0"/>
              </a:p>
              <a:p>
                <a:endParaRPr lang="en-CH" sz="14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21A0386-182D-4617-8381-978855851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045" y="3124954"/>
                <a:ext cx="7102457" cy="1007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83A1E6C-47D5-4F3D-AEB1-AE2507C948F4}"/>
                  </a:ext>
                </a:extLst>
              </p:cNvPr>
              <p:cNvSpPr txBox="1"/>
              <p:nvPr/>
            </p:nvSpPr>
            <p:spPr>
              <a:xfrm>
                <a:off x="2340045" y="4340077"/>
                <a:ext cx="7094378" cy="1007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𝐵𝑖𝑜𝑟𝑒𝑎𝑐𝑡𝑜𝑟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𝑡𝑖𝑡𝑒𝑟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=2000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∗2 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∗0.64=2.56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den>
                      </m:f>
                    </m:oMath>
                  </m:oMathPara>
                </a14:m>
                <a:endParaRPr lang="de-CH" sz="1400" b="0" dirty="0"/>
              </a:p>
              <a:p>
                <a:endParaRPr lang="en-CH" sz="1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83A1E6C-47D5-4F3D-AEB1-AE2507C9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045" y="4340077"/>
                <a:ext cx="7094378" cy="1007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C8C29B8-B5B7-4EA7-A81C-9122CED8634F}"/>
                  </a:ext>
                </a:extLst>
              </p:cNvPr>
              <p:cNvSpPr txBox="1"/>
              <p:nvPr/>
            </p:nvSpPr>
            <p:spPr>
              <a:xfrm>
                <a:off x="2324528" y="5555200"/>
                <a:ext cx="7109895" cy="1007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𝑏𝑎𝑡𝑐h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𝐵𝑖𝑜𝑟𝑒𝑎𝑐𝑡𝑜𝑟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𝑡𝑖𝑡𝑒𝑟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de-CH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=2000 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 ∗4 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∗0.64=5.12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</m:den>
                      </m:f>
                    </m:oMath>
                  </m:oMathPara>
                </a14:m>
                <a:endParaRPr lang="de-CH" sz="1400" b="0" dirty="0"/>
              </a:p>
              <a:p>
                <a:endParaRPr lang="en-CH" sz="14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4C8C29B8-B5B7-4EA7-A81C-9122CED8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28" y="5555200"/>
                <a:ext cx="7109895" cy="1007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FDC7F684-3F9E-49B1-8815-FE194EF6156B}"/>
              </a:ext>
            </a:extLst>
          </p:cNvPr>
          <p:cNvSpPr txBox="1"/>
          <p:nvPr/>
        </p:nvSpPr>
        <p:spPr>
          <a:xfrm>
            <a:off x="2964094" y="770562"/>
            <a:ext cx="63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Amount of product per batch</a:t>
            </a:r>
          </a:p>
        </p:txBody>
      </p:sp>
    </p:spTree>
    <p:extLst>
      <p:ext uri="{BB962C8B-B14F-4D97-AF65-F5344CB8AC3E}">
        <p14:creationId xmlns:p14="http://schemas.microsoft.com/office/powerpoint/2010/main" val="109192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F1A0627-F7B8-435F-B4C5-D750C4567ED3}"/>
                  </a:ext>
                </a:extLst>
              </p:cNvPr>
              <p:cNvSpPr txBox="1"/>
              <p:nvPr/>
            </p:nvSpPr>
            <p:spPr>
              <a:xfrm>
                <a:off x="505170" y="2985498"/>
                <a:ext cx="11029308" cy="1610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𝑏𝑎𝑡𝑐h𝑒𝑠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𝑦𝑒𝑎𝑟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𝐴𝑚𝑜𝑢𝑛𝑡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𝑝𝑟𝑜𝑑𝑢𝑐𝑡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𝑘𝑔</m:t>
                                      </m:r>
                                    </m:num>
                                    <m:den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𝑏𝑎𝑡𝑐h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𝑅𝑒𝑞𝑢𝑖𝑟𝑒𝑑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𝑎𝑚𝑜𝑢𝑛𝑡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𝑦𝑒𝑎𝑟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𝑘𝑔</m:t>
                                      </m:r>
                                    </m:num>
                                    <m:den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𝑦𝑒𝑎𝑟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5.472 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4.236 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70 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2.56 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70 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5.12 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40 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=19+17+28+8=72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F1A0627-F7B8-435F-B4C5-D750C4567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0" y="2985498"/>
                <a:ext cx="11029308" cy="1610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3ED21C8D-1EC9-4BDE-8C92-68C929AB36F6}"/>
              </a:ext>
            </a:extLst>
          </p:cNvPr>
          <p:cNvSpPr txBox="1"/>
          <p:nvPr/>
        </p:nvSpPr>
        <p:spPr>
          <a:xfrm>
            <a:off x="2964094" y="770562"/>
            <a:ext cx="63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Sum of batches for 320 days production </a:t>
            </a:r>
          </a:p>
        </p:txBody>
      </p:sp>
    </p:spTree>
    <p:extLst>
      <p:ext uri="{BB962C8B-B14F-4D97-AF65-F5344CB8AC3E}">
        <p14:creationId xmlns:p14="http://schemas.microsoft.com/office/powerpoint/2010/main" val="19980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26785E7-7339-40BD-8506-ED47AC70EF54}"/>
                  </a:ext>
                </a:extLst>
              </p:cNvPr>
              <p:cNvSpPr txBox="1"/>
              <p:nvPr/>
            </p:nvSpPr>
            <p:spPr>
              <a:xfrm>
                <a:off x="667320" y="3646266"/>
                <a:ext cx="10105330" cy="519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𝑏𝑖𝑜𝑟𝑒𝑎𝑐𝑡𝑜𝑟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𝑙𝑖𝑛𝑒𝑠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𝑏𝑎𝑡𝑐h𝑒𝑠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𝑜𝑝𝑒𝑟𝑎𝑡𝑖𝑜𝑛𝑎𝑙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𝑟𝑒𝑎𝑑𝑖𝑛𝑒𝑠𝑠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28 ∗24. 075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320 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=2.099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</m:t>
                      </m:r>
                    </m:oMath>
                  </m:oMathPara>
                </a14:m>
                <a:endParaRPr lang="en-CH" sz="16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26785E7-7339-40BD-8506-ED47AC70E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0" y="3646266"/>
                <a:ext cx="10105330" cy="519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DDB917F-ADAC-4894-8545-98CE03191A9A}"/>
                  </a:ext>
                </a:extLst>
              </p:cNvPr>
              <p:cNvSpPr txBox="1"/>
              <p:nvPr/>
            </p:nvSpPr>
            <p:spPr>
              <a:xfrm>
                <a:off x="667320" y="4660248"/>
                <a:ext cx="10307565" cy="5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𝑠𝑒𝑒𝑑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𝑙𝑖𝑛𝑒𝑠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𝑠𝑒𝑒𝑑𝑖𝑛𝑔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𝑝𝑟𝑜𝑐𝑒𝑠𝑠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𝑝𝑟𝑜𝑑𝑢𝑐𝑡𝑖𝑜𝑛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3 ∗(3+1)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(11+1)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H" sz="16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DDB917F-ADAC-4894-8545-98CE03191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0" y="4660248"/>
                <a:ext cx="10307565" cy="522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8C2076F-6EF5-4FA3-95CF-163E8A216942}"/>
                  </a:ext>
                </a:extLst>
              </p:cNvPr>
              <p:cNvSpPr txBox="1"/>
              <p:nvPr/>
            </p:nvSpPr>
            <p:spPr>
              <a:xfrm>
                <a:off x="46233" y="5550525"/>
                <a:ext cx="12353382" cy="522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𝑖𝑛𝑜𝑐𝑢𝑙𝑢𝑚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𝑙𝑖𝑛𝑒𝑠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𝑖𝑛𝑜𝑐𝑢𝑙𝑢𝑚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𝑝𝑟𝑜𝑐𝑒𝑠𝑠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𝑝𝑟𝑜𝑑𝑢𝑐𝑡𝑖𝑜𝑛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3 ∗(7+1)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(11+1)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H" sz="16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8C2076F-6EF5-4FA3-95CF-163E8A21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" y="5550525"/>
                <a:ext cx="12353382" cy="522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E4374F1-005F-4B23-8360-0720319F70C1}"/>
                  </a:ext>
                </a:extLst>
              </p:cNvPr>
              <p:cNvSpPr txBox="1"/>
              <p:nvPr/>
            </p:nvSpPr>
            <p:spPr>
              <a:xfrm>
                <a:off x="667320" y="2769944"/>
                <a:ext cx="8811964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𝑏𝑎𝑡𝑐h𝑒𝑠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𝑜𝑝𝑒𝑟𝑎𝑡𝑖𝑜𝑛𝑎𝑙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𝑟𝑒𝑎𝑑𝑖𝑛𝑒𝑠𝑠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𝑝𝑟𝑜𝑑𝑢𝑐𝑡𝑖𝑜𝑛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𝑏𝑖𝑜𝑟𝑒𝑎𝑐𝑡𝑜𝑟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320 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 −13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11 </m:t>
                          </m:r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=27.909 </m:t>
                      </m:r>
                      <m:r>
                        <a:rPr lang="de-CH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≈28</m:t>
                      </m:r>
                    </m:oMath>
                  </m:oMathPara>
                </a14:m>
                <a:endParaRPr lang="en-CH" sz="16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E4374F1-005F-4B23-8360-0720319F7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0" y="2769944"/>
                <a:ext cx="8811964" cy="521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D460EF75-B583-4AFF-A8E1-F72AD4C277C9}"/>
              </a:ext>
            </a:extLst>
          </p:cNvPr>
          <p:cNvSpPr txBox="1"/>
          <p:nvPr/>
        </p:nvSpPr>
        <p:spPr>
          <a:xfrm>
            <a:off x="2743199" y="810531"/>
            <a:ext cx="63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Calculations for USP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5C7A4F-DCF4-4FB8-A8D4-38DA36ECCF36}"/>
              </a:ext>
            </a:extLst>
          </p:cNvPr>
          <p:cNvSpPr txBox="1"/>
          <p:nvPr/>
        </p:nvSpPr>
        <p:spPr>
          <a:xfrm>
            <a:off x="1294544" y="1867181"/>
            <a:ext cx="794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 of 1 day in each step is for the cleaning and preparation of the utilities </a:t>
            </a:r>
          </a:p>
        </p:txBody>
      </p:sp>
    </p:spTree>
    <p:extLst>
      <p:ext uri="{BB962C8B-B14F-4D97-AF65-F5344CB8AC3E}">
        <p14:creationId xmlns:p14="http://schemas.microsoft.com/office/powerpoint/2010/main" val="21868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67DEB-C936-43C6-A046-1B9B88B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6</a:t>
            </a:fld>
            <a:endParaRPr lang="de-CH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A849B4B-139B-41B1-80A9-0CFD5A39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308196"/>
            <a:ext cx="9475902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b="1"/>
              <a:t>USP - </a:t>
            </a:r>
            <a:r>
              <a:rPr lang="de-CH" sz="4000" b="1" dirty="0"/>
              <a:t>Plant on a Page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6713FD-C68B-2A4D-890F-591C5817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62" y="1471456"/>
            <a:ext cx="6735332" cy="50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67DEB-C936-43C6-A046-1B9B88B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7</a:t>
            </a:fld>
            <a:endParaRPr lang="de-CH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A849B4B-139B-41B1-80A9-0CFD5A39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308196"/>
            <a:ext cx="9475902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b="1"/>
              <a:t>Plant on a Page – </a:t>
            </a:r>
            <a:r>
              <a:rPr lang="de-CH" sz="4000" b="1" err="1"/>
              <a:t>Blockflow</a:t>
            </a:r>
            <a:r>
              <a:rPr lang="de-CH" sz="4000" b="1"/>
              <a:t> </a:t>
            </a:r>
            <a:r>
              <a:rPr lang="de-CH" sz="4000" b="1" err="1"/>
              <a:t>diagram</a:t>
            </a:r>
            <a:endParaRPr lang="de-CH" sz="4000" b="1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60424A3-0CE5-BE43-BF1F-72F95A249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3839"/>
              </p:ext>
            </p:extLst>
          </p:nvPr>
        </p:nvGraphicFramePr>
        <p:xfrm>
          <a:off x="3306490" y="1479726"/>
          <a:ext cx="5022264" cy="4601212"/>
        </p:xfrm>
        <a:graphic>
          <a:graphicData uri="http://schemas.openxmlformats.org/drawingml/2006/table">
            <a:tbl>
              <a:tblPr/>
              <a:tblGrid>
                <a:gridCol w="451229">
                  <a:extLst>
                    <a:ext uri="{9D8B030D-6E8A-4147-A177-3AD203B41FA5}">
                      <a16:colId xmlns:a16="http://schemas.microsoft.com/office/drawing/2014/main" val="3947085291"/>
                    </a:ext>
                  </a:extLst>
                </a:gridCol>
                <a:gridCol w="629839">
                  <a:extLst>
                    <a:ext uri="{9D8B030D-6E8A-4147-A177-3AD203B41FA5}">
                      <a16:colId xmlns:a16="http://schemas.microsoft.com/office/drawing/2014/main" val="1504347312"/>
                    </a:ext>
                  </a:extLst>
                </a:gridCol>
                <a:gridCol w="451229">
                  <a:extLst>
                    <a:ext uri="{9D8B030D-6E8A-4147-A177-3AD203B41FA5}">
                      <a16:colId xmlns:a16="http://schemas.microsoft.com/office/drawing/2014/main" val="560299050"/>
                    </a:ext>
                  </a:extLst>
                </a:gridCol>
                <a:gridCol w="460629">
                  <a:extLst>
                    <a:ext uri="{9D8B030D-6E8A-4147-A177-3AD203B41FA5}">
                      <a16:colId xmlns:a16="http://schemas.microsoft.com/office/drawing/2014/main" val="50364867"/>
                    </a:ext>
                  </a:extLst>
                </a:gridCol>
                <a:gridCol w="1015263">
                  <a:extLst>
                    <a:ext uri="{9D8B030D-6E8A-4147-A177-3AD203B41FA5}">
                      <a16:colId xmlns:a16="http://schemas.microsoft.com/office/drawing/2014/main" val="2643693869"/>
                    </a:ext>
                  </a:extLst>
                </a:gridCol>
                <a:gridCol w="697993">
                  <a:extLst>
                    <a:ext uri="{9D8B030D-6E8A-4147-A177-3AD203B41FA5}">
                      <a16:colId xmlns:a16="http://schemas.microsoft.com/office/drawing/2014/main" val="1639308707"/>
                    </a:ext>
                  </a:extLst>
                </a:gridCol>
                <a:gridCol w="1316082">
                  <a:extLst>
                    <a:ext uri="{9D8B030D-6E8A-4147-A177-3AD203B41FA5}">
                      <a16:colId xmlns:a16="http://schemas.microsoft.com/office/drawing/2014/main" val="3438011485"/>
                    </a:ext>
                  </a:extLst>
                </a:gridCol>
              </a:tblGrid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24803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L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Inoculum production  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 (day)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Equipment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677995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Passage 1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Shake flasks</a:t>
                      </a:r>
                    </a:p>
                  </a:txBody>
                  <a:tcPr marL="6641" marR="6641" marT="6641" marB="31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982975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Passage 2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13903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Passage 3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96105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65053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091351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1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064797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bioreactor (Wave 50 L)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2600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 medium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04414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37033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717056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2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327094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 bioreactor (STR 200L)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76256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 medium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64412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046469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959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74344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 2000 L Single-Use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672855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798901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 medium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398663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8550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693594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16668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 filtration 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6641" marR="6641" marT="6641" marB="31878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 filter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6694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255929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24.075</a:t>
                      </a: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90047"/>
                  </a:ext>
                </a:extLst>
              </a:tr>
              <a:tr h="164329"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1" marR="6641" marT="6641" marB="318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42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9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124B9-B939-4951-9ED5-7F966A48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21"/>
            <a:ext cx="10515600" cy="34161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+mj-lt"/>
                <a:ea typeface="Microsoft YaHei UI Light" panose="020B0502040204020203" pitchFamily="34" charset="-122"/>
              </a:rPr>
              <a:t>Occupancy list is made for 34 days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ea typeface="Microsoft YaHei UI Light" panose="020B0502040204020203" pitchFamily="34" charset="-122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+mj-lt"/>
                <a:ea typeface="Microsoft YaHei UI Light" panose="020B0502040204020203" pitchFamily="34" charset="-122"/>
              </a:rPr>
              <a:t>Staggered production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+mj-lt"/>
              <a:ea typeface="Microsoft YaHei UI Light" panose="020B0502040204020203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+mj-lt"/>
                <a:ea typeface="Microsoft YaHei UI Light" panose="020B0502040204020203" pitchFamily="34" charset="-122"/>
              </a:rPr>
              <a:t>The required amount of medium and cleansers </a:t>
            </a:r>
            <a:r>
              <a:rPr lang="en-US" sz="2400">
                <a:solidFill>
                  <a:srgbClr val="000000"/>
                </a:solidFill>
                <a:latin typeface="+mj-lt"/>
                <a:ea typeface="Microsoft YaHei UI Light" panose="020B0502040204020203" pitchFamily="34" charset="-122"/>
              </a:rPr>
              <a:t>are written</a:t>
            </a:r>
            <a:endParaRPr lang="en-US" sz="3200" dirty="0">
              <a:solidFill>
                <a:srgbClr val="000000"/>
              </a:solidFill>
              <a:latin typeface="+mj-lt"/>
              <a:ea typeface="Microsoft YaHei UI Light" panose="020B0502040204020203" pitchFamily="34" charset="-122"/>
            </a:endParaRPr>
          </a:p>
          <a:p>
            <a:endParaRPr lang="en-US" sz="3200" dirty="0">
              <a:solidFill>
                <a:srgbClr val="000000"/>
              </a:solidFill>
              <a:latin typeface="+mj-lt"/>
              <a:ea typeface="Microsoft YaHei UI Light" panose="020B0502040204020203" pitchFamily="34" charset="-122"/>
            </a:endParaRPr>
          </a:p>
          <a:p>
            <a:endParaRPr lang="en-US" sz="3200" dirty="0">
              <a:solidFill>
                <a:srgbClr val="000000"/>
              </a:solidFill>
              <a:latin typeface="+mj-lt"/>
              <a:ea typeface="Microsoft YaHei UI Light" panose="020B0502040204020203" pitchFamily="34" charset="-122"/>
            </a:endParaRPr>
          </a:p>
          <a:p>
            <a:endParaRPr lang="en-US" sz="3200" dirty="0">
              <a:solidFill>
                <a:srgbClr val="000000"/>
              </a:solidFill>
              <a:latin typeface="+mj-lt"/>
              <a:ea typeface="Microsoft YaHei UI Light" panose="020B0502040204020203" pitchFamily="34" charset="-122"/>
            </a:endParaRPr>
          </a:p>
          <a:p>
            <a:endParaRPr lang="en-GB" sz="3200" dirty="0">
              <a:solidFill>
                <a:srgbClr val="000000"/>
              </a:solidFill>
              <a:latin typeface="+mj-lt"/>
              <a:ea typeface="Microsoft YaHei UI Light" panose="020B0502040204020203" pitchFamily="34" charset="-12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67DEB-C936-43C6-A046-1B9B88B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8</a:t>
            </a:fld>
            <a:endParaRPr lang="de-CH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A849B4B-139B-41B1-80A9-0CFD5A39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308196"/>
            <a:ext cx="9475902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b="1" dirty="0" err="1"/>
              <a:t>Occupancy</a:t>
            </a:r>
            <a:r>
              <a:rPr lang="de-CH" sz="4000" b="1" dirty="0"/>
              <a:t> List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B178CBF-CF5C-4A3F-9888-108517A7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7" y="3938539"/>
            <a:ext cx="11260046" cy="23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2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67DEB-C936-43C6-A046-1B9B88B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3C17-10D3-4B90-85E0-D45BABC595B4}" type="slidenum">
              <a:rPr lang="de-CH" smtClean="0"/>
              <a:t>9</a:t>
            </a:fld>
            <a:endParaRPr lang="de-CH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A849B4B-139B-41B1-80A9-0CFD5A39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308196"/>
            <a:ext cx="9475902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b="1"/>
              <a:t>List of necessary facility utilites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5939234-CCBA-ED47-9629-B9B07EAC4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74028"/>
              </p:ext>
            </p:extLst>
          </p:nvPr>
        </p:nvGraphicFramePr>
        <p:xfrm>
          <a:off x="1498294" y="1762698"/>
          <a:ext cx="9855506" cy="4215602"/>
        </p:xfrm>
        <a:graphic>
          <a:graphicData uri="http://schemas.openxmlformats.org/drawingml/2006/table">
            <a:tbl>
              <a:tblPr/>
              <a:tblGrid>
                <a:gridCol w="4269460">
                  <a:extLst>
                    <a:ext uri="{9D8B030D-6E8A-4147-A177-3AD203B41FA5}">
                      <a16:colId xmlns:a16="http://schemas.microsoft.com/office/drawing/2014/main" val="2488723785"/>
                    </a:ext>
                  </a:extLst>
                </a:gridCol>
                <a:gridCol w="5586046">
                  <a:extLst>
                    <a:ext uri="{9D8B030D-6E8A-4147-A177-3AD203B41FA5}">
                      <a16:colId xmlns:a16="http://schemas.microsoft.com/office/drawing/2014/main" val="2138700913"/>
                    </a:ext>
                  </a:extLst>
                </a:gridCol>
              </a:tblGrid>
              <a:tr h="4275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1" i="0">
                          <a:effectLst/>
                          <a:latin typeface="Arial" panose="020B0604020202020204" pitchFamily="34" charset="0"/>
                        </a:rPr>
                        <a:t>Clean Utilities</a:t>
                      </a:r>
                      <a:r>
                        <a:rPr lang="en-GB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1" i="0">
                          <a:effectLst/>
                          <a:latin typeface="Arial" panose="020B0604020202020204" pitchFamily="34" charset="0"/>
                        </a:rPr>
                        <a:t>Technical Utilities (Black Utilities)</a:t>
                      </a:r>
                      <a:r>
                        <a:rPr lang="en-GB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82309"/>
                  </a:ext>
                </a:extLst>
              </a:tr>
              <a:tr h="3658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Water for Injection (WFI)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Wastewater Collection/ Inactivation (Bio / non-Bio)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26688"/>
                  </a:ext>
                </a:extLst>
              </a:tr>
              <a:tr h="42939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Purified Water (PW)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Water (Portable, Cooling, Heating and Fire Water)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00216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Clean Steam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Compressed Air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3419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Clean Compressed air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HVAC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4868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Process Air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Electrical Power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24566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Calibri" panose="020F0502020204030204" pitchFamily="34" charset="0"/>
                        </a:rPr>
                        <a:t>Process Gases (N</a:t>
                      </a:r>
                      <a:r>
                        <a:rPr lang="en-GB" sz="1100" b="0" i="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800" b="0" i="0" dirty="0">
                          <a:effectLst/>
                          <a:latin typeface="Calibri" panose="020F0502020204030204" pitchFamily="34" charset="0"/>
                        </a:rPr>
                        <a:t>, H</a:t>
                      </a:r>
                      <a:r>
                        <a:rPr lang="en-GB" sz="1100" b="0" i="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800" b="0" i="0" dirty="0"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en-GB" sz="1100" b="0" i="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800" b="0" i="0" dirty="0">
                          <a:effectLst/>
                          <a:latin typeface="Calibri" panose="020F0502020204030204" pitchFamily="34" charset="0"/>
                        </a:rPr>
                        <a:t>, O</a:t>
                      </a:r>
                      <a:r>
                        <a:rPr lang="en-GB" sz="1100" b="0" i="0" baseline="-250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GB" sz="1800" b="0" i="0" dirty="0">
                          <a:effectLst/>
                          <a:latin typeface="Calibri" panose="020F0502020204030204" pitchFamily="34" charset="0"/>
                        </a:rPr>
                        <a:t>, CO</a:t>
                      </a:r>
                      <a:r>
                        <a:rPr lang="en-GB" sz="1100" b="0" i="0" baseline="-25000" dirty="0">
                          <a:effectLst/>
                          <a:latin typeface="Calibri" panose="020F0502020204030204" pitchFamily="34" charset="0"/>
                        </a:rPr>
                        <a:t>2^</a:t>
                      </a:r>
                      <a:r>
                        <a:rPr lang="en-GB" sz="1800" b="0" i="0" dirty="0">
                          <a:effectLst/>
                          <a:latin typeface="Calibri" panose="020F0502020204030204" pitchFamily="34" charset="0"/>
                        </a:rPr>
                        <a:t>) </a:t>
                      </a:r>
                      <a:endParaRPr lang="en-GB" sz="32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Technical Steam (Black Steam – Fresh / Used)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1834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Waste (Plastics / Paper / Other)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200265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Calibri" panose="020F0502020204030204" pitchFamily="34" charset="0"/>
                        </a:rPr>
                        <a:t>Gasoline </a:t>
                      </a:r>
                      <a:endParaRPr lang="en-GB" sz="32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76504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800" b="0" i="0" dirty="0">
                          <a:effectLst/>
                          <a:latin typeface="Calibri" panose="020F0502020204030204" pitchFamily="34" charset="0"/>
                        </a:rPr>
                        <a:t>Nitrogen Liquid </a:t>
                      </a:r>
                      <a:endParaRPr lang="en-GB" sz="32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8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4FC02811A8F499CA32FC612EE48A0" ma:contentTypeVersion="9" ma:contentTypeDescription="Ein neues Dokument erstellen." ma:contentTypeScope="" ma:versionID="799fd8fbf740541e3223ece83ffb647c">
  <xsd:schema xmlns:xsd="http://www.w3.org/2001/XMLSchema" xmlns:xs="http://www.w3.org/2001/XMLSchema" xmlns:p="http://schemas.microsoft.com/office/2006/metadata/properties" xmlns:ns2="4cde1fc4-2b3d-4add-8ea9-0168bc64bbe7" xmlns:ns3="8101c224-8760-4bfa-b56b-356fc4b4ad60" targetNamespace="http://schemas.microsoft.com/office/2006/metadata/properties" ma:root="true" ma:fieldsID="0a39c6f75a88d1210949dee0ff67d8c7" ns2:_="" ns3:_="">
    <xsd:import namespace="4cde1fc4-2b3d-4add-8ea9-0168bc64bbe7"/>
    <xsd:import namespace="8101c224-8760-4bfa-b56b-356fc4b4ad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c224-8760-4bfa-b56b-356fc4b4ad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076A3D-227F-4D35-8D34-2C99DC2EBF54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4cde1fc4-2b3d-4add-8ea9-0168bc64bbe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FE3E31-419D-4E43-BD71-3B59AF41560A}"/>
</file>

<file path=customXml/itemProps3.xml><?xml version="1.0" encoding="utf-8"?>
<ds:datastoreItem xmlns:ds="http://schemas.openxmlformats.org/officeDocument/2006/customXml" ds:itemID="{D6C45408-E02D-4A24-84DA-778BF669F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510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Presentation of day 1</vt:lpstr>
      <vt:lpstr>PowerPoint Presentation</vt:lpstr>
      <vt:lpstr>PowerPoint Presentation</vt:lpstr>
      <vt:lpstr>PowerPoint Presentation</vt:lpstr>
      <vt:lpstr>PowerPoint Presentation</vt:lpstr>
      <vt:lpstr>USP - Plant on a Page</vt:lpstr>
      <vt:lpstr>Plant on a Page – Blockflow diagram</vt:lpstr>
      <vt:lpstr>Occupancy List</vt:lpstr>
      <vt:lpstr>List of necessary facility utilites</vt:lpstr>
      <vt:lpstr>Media preparation</vt:lpstr>
      <vt:lpstr>Buffer 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 PROTEIN SNACK</dc:title>
  <dc:creator>Zukovic Dzenneta (zukovdze)</dc:creator>
  <cp:lastModifiedBy>Genilloud Franck</cp:lastModifiedBy>
  <cp:revision>3</cp:revision>
  <dcterms:created xsi:type="dcterms:W3CDTF">2021-10-11T14:16:26Z</dcterms:created>
  <dcterms:modified xsi:type="dcterms:W3CDTF">2022-01-27T10:30:27Z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0x0101002F34FC02811A8F499CA32FC612EE48A0</vt:lpwstr>
  </property>
</Properties>
</file>