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318F-382C-48FC-9EB4-8B481338A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6DBDC-527B-4B98-8219-D5838884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2EDD-D14D-44CB-8BEA-0925385F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CA08-5772-46FD-8E4F-EC30B43A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DB1B-79C6-4E2E-94E5-6002E2ED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73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D4DF-D91E-4B4C-9F5B-24AF1C13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A6D6F-4849-42C4-8090-87CF7459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F009-73E3-4E3E-AE23-B12933A8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F801-54D2-4B00-9377-BF0C5061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8E65-7D84-4093-8BEA-82D5FC34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7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DF869-803F-4EBB-AB3B-0CCFFE476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B08A7-974E-48E0-BA04-7C051A40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65EC-A31F-4B74-9BCA-9D8002CC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EBA5-4F45-486C-A4B6-428D4F49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B44C8-D5C7-45A4-A0D0-3EA55273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7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B690-9086-4524-90B4-8D7AAF6C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CF71-CCF8-4949-9F6D-DBD99A76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9B94-B704-4A3F-8BD4-00F39CCB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A8BB-85F4-4B0C-952B-080A8B42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0A80-7B8A-47B4-9B61-96C23535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AC0-3C9E-40B3-8D3B-54B44316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66C5-BD84-4D57-ABAA-1BCC1676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C052-5AB6-439A-A793-2D3B59D7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49AF-DC39-4B6E-99C6-C54D842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B0F0-D4D6-4234-84EE-4096E11B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22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E25E-3A7A-4B29-91A0-96C1B5D4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2A48-988A-4A3B-8673-450405BFA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5F5C2-2025-4668-85D3-F785EA22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7B680-3152-4662-9AAC-71A226B7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9C7F6-73A9-4BA0-BA27-5B8B1B87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8C188-7BE4-479D-996B-852662CD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91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F632-C81A-4A90-95DD-E1C03D72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F589-DDE4-4071-A4F9-BCA7D68D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1F23-8A36-490D-8154-F8BC0515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72951-82F7-4422-81E2-495BDC954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D9490-0220-477B-8AAD-87DB469C2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7C8DC-FCA9-4AC3-BE81-BAB4952D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DB49D-C669-4F3B-9416-552F1995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BDC26-D281-4E0A-B380-80C20C91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73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39D2-6260-4541-8430-59850791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E8D8F-D404-4A99-9C53-0570636E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9435-008F-4DC0-9AE2-E8AD17F5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1C2E9-EDAE-45DF-A045-E5B8E0D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5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93551-8D4E-41B3-AB9A-D9BEB79F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DF787-4E09-4FFB-8913-C288028D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187B-6A24-481D-9C84-9BB4838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44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C1B3-D01E-46C5-90A8-038DFDCD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DA58-AE10-48CA-BAAC-653ECB5B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F01EA-F32E-40EE-BAA9-0BB3B76F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1E70-C0D1-40EB-AD51-8B7D14F7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1395-16F7-411B-82E4-BF9974EF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6ECCB-9F54-4C31-9EBD-6E080977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404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376C-22BF-44F1-98ED-AC44DE20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42051-02A8-42CF-B145-3C8D245BE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FFA25-DDB3-4F16-A9FA-EE60A2177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105AB-C5A3-4CD0-9903-10744B7F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6CA9E-F924-474B-944E-4066B929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9FB7-1987-438A-AD24-9FDB0F7C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61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838AA-3DC3-46D9-B2A4-06343291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E728C-74CB-45DE-BB2E-AAD913BC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972A-5A43-4DE2-A62B-2DC14584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6A66-2E13-4753-A1CA-FB7B4543EAE2}" type="datetimeFigureOut">
              <a:rPr lang="de-CH" smtClean="0"/>
              <a:t>14.12.2020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D534-BB9D-49FB-BEE0-A1A6B9FB9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8046-F613-4AE4-A05B-465F2D65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FE72-DFFF-4F3A-A880-31F0631733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2F3C2-F8A7-43A9-B4D8-CFD5BDED30AB}"/>
              </a:ext>
            </a:extLst>
          </p:cNvPr>
          <p:cNvSpPr txBox="1"/>
          <p:nvPr/>
        </p:nvSpPr>
        <p:spPr>
          <a:xfrm>
            <a:off x="166397" y="395434"/>
            <a:ext cx="383313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highlight>
                  <a:srgbClr val="00FFFF"/>
                </a:highlight>
              </a:rPr>
              <a:t>1 Look at Experimental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Which are the dependent/independent  variables?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Treatment structure? (</a:t>
            </a:r>
            <a:r>
              <a:rPr lang="en-US" sz="1400">
                <a:sym typeface="Wingdings" panose="05000000000000000000" pitchFamily="2" charset="2"/>
              </a:rPr>
              <a:t>Control group defined?)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Plot structure? (</a:t>
            </a:r>
            <a:r>
              <a:rPr lang="en-US" sz="1400">
                <a:sym typeface="Wingdings" panose="05000000000000000000" pitchFamily="2" charset="2"/>
              </a:rPr>
              <a:t>Blocks/ subblocks?)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0548A-6DF3-4B46-90D5-027DB00EA436}"/>
              </a:ext>
            </a:extLst>
          </p:cNvPr>
          <p:cNvSpPr txBox="1"/>
          <p:nvPr/>
        </p:nvSpPr>
        <p:spPr>
          <a:xfrm>
            <a:off x="155861" y="2203558"/>
            <a:ext cx="40595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highlight>
                  <a:srgbClr val="00FFFF"/>
                </a:highlight>
              </a:rPr>
              <a:t>3 Choose ANOVA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Does the experiment have blocks with a random effect?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Does the block design have subblocks?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there one or more explanatory variable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C1D76-8B0C-4E11-A99E-A23555B21845}"/>
              </a:ext>
            </a:extLst>
          </p:cNvPr>
          <p:cNvSpPr txBox="1"/>
          <p:nvPr/>
        </p:nvSpPr>
        <p:spPr>
          <a:xfrm>
            <a:off x="6841131" y="1675042"/>
            <a:ext cx="2323495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dirty="0" err="1"/>
              <a:t>mymodel</a:t>
            </a:r>
            <a:r>
              <a:rPr lang="de-CH" sz="1200" dirty="0"/>
              <a:t> &lt;- lm(Y ~ X)</a:t>
            </a:r>
          </a:p>
          <a:p>
            <a:r>
              <a:rPr lang="de-CH" sz="1200" dirty="0" err="1"/>
              <a:t>anova</a:t>
            </a:r>
            <a:r>
              <a:rPr lang="de-CH" sz="1200" dirty="0"/>
              <a:t>(</a:t>
            </a:r>
            <a:r>
              <a:rPr lang="de-CH" sz="1200" dirty="0" err="1"/>
              <a:t>mymodel</a:t>
            </a:r>
            <a:r>
              <a:rPr lang="de-CH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02D27-33DA-46E0-80E4-0C52D33D99E1}"/>
              </a:ext>
            </a:extLst>
          </p:cNvPr>
          <p:cNvSpPr txBox="1"/>
          <p:nvPr/>
        </p:nvSpPr>
        <p:spPr>
          <a:xfrm>
            <a:off x="176797" y="4554585"/>
            <a:ext cx="4038647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>
                <a:highlight>
                  <a:srgbClr val="00FFFF"/>
                </a:highlight>
              </a:rPr>
              <a:t>4 Check assumptions of final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Observations are mutually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Residuals are normally distributed </a:t>
            </a:r>
          </a:p>
          <a:p>
            <a:r>
              <a:rPr lang="en-US" sz="1200">
                <a:sym typeface="Wingdings" panose="05000000000000000000" pitchFamily="2" charset="2"/>
              </a:rPr>
              <a:t>	</a:t>
            </a:r>
            <a:r>
              <a:rPr lang="en-US" sz="1200"/>
              <a:t>qqPlot(resid(mymodel)) in library(car), 	or shapiro.test(resid(mymodel))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Homoskedasticity </a:t>
            </a:r>
          </a:p>
          <a:p>
            <a:r>
              <a:rPr lang="en-US" sz="1200">
                <a:sym typeface="Wingdings" panose="05000000000000000000" pitchFamily="2" charset="2"/>
              </a:rPr>
              <a:t>	</a:t>
            </a:r>
            <a:r>
              <a:rPr lang="en-US" sz="1200"/>
              <a:t>fitted vs residual plot, </a:t>
            </a:r>
          </a:p>
          <a:p>
            <a:r>
              <a:rPr lang="en-US" sz="1200"/>
              <a:t>	or bartlett.test(Y ~ X) </a:t>
            </a:r>
          </a:p>
          <a:p>
            <a:r>
              <a:rPr lang="en-US" sz="1200"/>
              <a:t>	or leveneTest(Y ~ X)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C10DB-5063-490D-9D9D-83FE8490E7E4}"/>
              </a:ext>
            </a:extLst>
          </p:cNvPr>
          <p:cNvSpPr txBox="1"/>
          <p:nvPr/>
        </p:nvSpPr>
        <p:spPr>
          <a:xfrm>
            <a:off x="4504155" y="4634740"/>
            <a:ext cx="3472403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highlight>
                  <a:srgbClr val="00FFFF"/>
                </a:highlight>
              </a:rPr>
              <a:t>5 Extract information:</a:t>
            </a:r>
            <a:endParaRPr lang="en-US" sz="1400" b="1">
              <a:highlight>
                <a:srgbClr val="FFFF00"/>
              </a:highlight>
            </a:endParaRPr>
          </a:p>
          <a:p>
            <a:r>
              <a:rPr lang="en-US" sz="1200"/>
              <a:t>summary()	</a:t>
            </a:r>
            <a:r>
              <a:rPr lang="en-US" sz="1200">
                <a:sym typeface="Wingdings" panose="05000000000000000000" pitchFamily="2" charset="2"/>
              </a:rPr>
              <a:t> overall F test, with p-value</a:t>
            </a:r>
          </a:p>
          <a:p>
            <a:r>
              <a:rPr lang="en-US" sz="1200">
                <a:sym typeface="Wingdings" panose="05000000000000000000" pitchFamily="2" charset="2"/>
              </a:rPr>
              <a:t>coef()	 coefficients per group </a:t>
            </a:r>
            <a:endParaRPr lang="en-US" sz="1200"/>
          </a:p>
          <a:p>
            <a:r>
              <a:rPr lang="en-US" sz="1200"/>
              <a:t>fixef() 	</a:t>
            </a:r>
            <a:r>
              <a:rPr lang="en-US" sz="1200">
                <a:sym typeface="Wingdings" panose="05000000000000000000" pitchFamily="2" charset="2"/>
              </a:rPr>
              <a:t> gives fixed effects of block</a:t>
            </a:r>
            <a:r>
              <a:rPr lang="en-US" sz="1200"/>
              <a:t>	</a:t>
            </a:r>
          </a:p>
          <a:p>
            <a:r>
              <a:rPr lang="en-US" sz="1200"/>
              <a:t>ranef()	</a:t>
            </a:r>
            <a:r>
              <a:rPr lang="en-US" sz="1200">
                <a:sym typeface="Wingdings" panose="05000000000000000000" pitchFamily="2" charset="2"/>
              </a:rPr>
              <a:t> gives random effects per block</a:t>
            </a:r>
            <a:endParaRPr lang="en-US" sz="1200"/>
          </a:p>
          <a:p>
            <a:r>
              <a:rPr lang="en-US" sz="1200"/>
              <a:t>confint()	</a:t>
            </a:r>
            <a:r>
              <a:rPr lang="en-US" sz="1200">
                <a:sym typeface="Wingdings" panose="05000000000000000000" pitchFamily="2" charset="2"/>
              </a:rPr>
              <a:t> confidence interval</a:t>
            </a:r>
            <a:r>
              <a:rPr lang="en-US" sz="1200"/>
              <a:t>	</a:t>
            </a:r>
          </a:p>
          <a:p>
            <a:r>
              <a:rPr lang="en-US" sz="1200"/>
              <a:t>predict() 	</a:t>
            </a:r>
            <a:r>
              <a:rPr lang="en-US" sz="1200">
                <a:sym typeface="Wingdings" panose="05000000000000000000" pitchFamily="2" charset="2"/>
              </a:rPr>
              <a:t> predicted values for defined 	      explanatory variables</a:t>
            </a: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684D2-36C7-47E9-8D14-56F149EFD746}"/>
              </a:ext>
            </a:extLst>
          </p:cNvPr>
          <p:cNvSpPr txBox="1"/>
          <p:nvPr/>
        </p:nvSpPr>
        <p:spPr>
          <a:xfrm>
            <a:off x="8265269" y="4819406"/>
            <a:ext cx="3526971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highlight>
                  <a:srgbClr val="00FFFF"/>
                </a:highlight>
              </a:rPr>
              <a:t>6 Pairwise Comparisons:</a:t>
            </a:r>
          </a:p>
          <a:p>
            <a:r>
              <a:rPr lang="en-US" sz="1200"/>
              <a:t>library(agricolae):</a:t>
            </a:r>
          </a:p>
          <a:p>
            <a:r>
              <a:rPr lang="en-US" sz="1200"/>
              <a:t>HSD.test(model, «X», group=T, console=T) </a:t>
            </a:r>
          </a:p>
          <a:p>
            <a:r>
              <a:rPr lang="en-US" sz="1200"/>
              <a:t>library(multcomp):</a:t>
            </a:r>
          </a:p>
          <a:p>
            <a:r>
              <a:rPr lang="en-US" sz="1200"/>
              <a:t>glht(mymodel, mcp(X=«Tuckey»))</a:t>
            </a:r>
          </a:p>
          <a:p>
            <a:r>
              <a:rPr lang="en-US" sz="1200"/>
              <a:t>emmeans(model, «X»), define ref_grid(model) first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16822-8642-42F5-937C-87FF6F083767}"/>
              </a:ext>
            </a:extLst>
          </p:cNvPr>
          <p:cNvSpPr txBox="1"/>
          <p:nvPr/>
        </p:nvSpPr>
        <p:spPr>
          <a:xfrm>
            <a:off x="6839343" y="2220158"/>
            <a:ext cx="3342810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dirty="0" err="1"/>
              <a:t>library</a:t>
            </a:r>
            <a:r>
              <a:rPr lang="de-CH" sz="1200" dirty="0"/>
              <a:t>(</a:t>
            </a:r>
            <a:r>
              <a:rPr lang="de-CH" sz="1200" dirty="0" err="1"/>
              <a:t>nlme</a:t>
            </a:r>
            <a:r>
              <a:rPr lang="de-CH" sz="1200" dirty="0"/>
              <a:t>)</a:t>
            </a:r>
          </a:p>
          <a:p>
            <a:r>
              <a:rPr lang="de-CH" sz="1200" dirty="0" err="1"/>
              <a:t>mymodel</a:t>
            </a:r>
            <a:r>
              <a:rPr lang="de-CH" sz="1200" dirty="0"/>
              <a:t> &lt;- </a:t>
            </a:r>
            <a:r>
              <a:rPr lang="de-CH" sz="1200" dirty="0" err="1"/>
              <a:t>lme</a:t>
            </a:r>
            <a:r>
              <a:rPr lang="de-CH" sz="1200" dirty="0"/>
              <a:t>(Y ~ X, </a:t>
            </a:r>
            <a:r>
              <a:rPr lang="de-CH" sz="1200" dirty="0" err="1"/>
              <a:t>random</a:t>
            </a:r>
            <a:r>
              <a:rPr lang="de-CH" sz="1200" dirty="0"/>
              <a:t> = ~ 1 | block)</a:t>
            </a:r>
          </a:p>
          <a:p>
            <a:r>
              <a:rPr lang="de-CH" sz="1200" dirty="0" err="1"/>
              <a:t>anova</a:t>
            </a:r>
            <a:r>
              <a:rPr lang="de-CH" sz="1200" dirty="0"/>
              <a:t>(</a:t>
            </a:r>
            <a:r>
              <a:rPr lang="de-CH" sz="1200" dirty="0" err="1"/>
              <a:t>mymodel</a:t>
            </a:r>
            <a:r>
              <a:rPr lang="de-CH" sz="1200" dirty="0"/>
              <a:t>, type = «marginal»)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27EC9-AD3E-49C7-9065-7173EC2C5DB6}"/>
              </a:ext>
            </a:extLst>
          </p:cNvPr>
          <p:cNvSpPr txBox="1"/>
          <p:nvPr/>
        </p:nvSpPr>
        <p:spPr>
          <a:xfrm>
            <a:off x="6839343" y="2925712"/>
            <a:ext cx="35405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dirty="0" err="1"/>
              <a:t>library</a:t>
            </a:r>
            <a:r>
              <a:rPr lang="de-CH" sz="1200" dirty="0"/>
              <a:t>(</a:t>
            </a:r>
            <a:r>
              <a:rPr lang="de-CH" sz="1200" dirty="0" err="1"/>
              <a:t>nlme</a:t>
            </a:r>
            <a:r>
              <a:rPr lang="de-CH" sz="1200" dirty="0"/>
              <a:t>)</a:t>
            </a:r>
          </a:p>
          <a:p>
            <a:r>
              <a:rPr lang="de-CH" sz="1200" dirty="0" err="1"/>
              <a:t>mymodel</a:t>
            </a:r>
            <a:r>
              <a:rPr lang="de-CH" sz="1200" dirty="0"/>
              <a:t> &lt;- </a:t>
            </a:r>
            <a:r>
              <a:rPr lang="de-CH" sz="1200" dirty="0" err="1"/>
              <a:t>lme</a:t>
            </a:r>
            <a:r>
              <a:rPr lang="de-CH" sz="1200" dirty="0"/>
              <a:t>(Y ~ X*Z, </a:t>
            </a:r>
            <a:r>
              <a:rPr lang="de-CH" sz="1200" dirty="0" err="1"/>
              <a:t>random</a:t>
            </a:r>
            <a:r>
              <a:rPr lang="de-CH" sz="1200" dirty="0"/>
              <a:t> = ~ 1 | block)</a:t>
            </a:r>
          </a:p>
          <a:p>
            <a:r>
              <a:rPr lang="de-CH" sz="1200" dirty="0" err="1"/>
              <a:t>anova</a:t>
            </a:r>
            <a:r>
              <a:rPr lang="de-CH" sz="1200" dirty="0"/>
              <a:t>(</a:t>
            </a:r>
            <a:r>
              <a:rPr lang="de-CH" sz="1200" dirty="0" err="1"/>
              <a:t>mymodel</a:t>
            </a:r>
            <a:r>
              <a:rPr lang="de-CH" sz="1200" dirty="0"/>
              <a:t>, type = «marginal»)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AD893-3C37-461D-99B4-1F2CC2D9DDB5}"/>
              </a:ext>
            </a:extLst>
          </p:cNvPr>
          <p:cNvSpPr txBox="1"/>
          <p:nvPr/>
        </p:nvSpPr>
        <p:spPr>
          <a:xfrm>
            <a:off x="6839343" y="3649000"/>
            <a:ext cx="4944729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dirty="0" err="1"/>
              <a:t>library</a:t>
            </a:r>
            <a:r>
              <a:rPr lang="de-CH" sz="1200" dirty="0"/>
              <a:t>(</a:t>
            </a:r>
            <a:r>
              <a:rPr lang="de-CH" sz="1200" dirty="0" err="1"/>
              <a:t>nlme</a:t>
            </a:r>
            <a:r>
              <a:rPr lang="de-CH" sz="1200" dirty="0"/>
              <a:t>)</a:t>
            </a:r>
          </a:p>
          <a:p>
            <a:r>
              <a:rPr lang="de-CH" sz="1200" dirty="0" err="1"/>
              <a:t>mymodel</a:t>
            </a:r>
            <a:r>
              <a:rPr lang="de-CH" sz="1200" dirty="0"/>
              <a:t> &lt;- </a:t>
            </a:r>
            <a:r>
              <a:rPr lang="de-CH" sz="1200" dirty="0" err="1"/>
              <a:t>lme</a:t>
            </a:r>
            <a:r>
              <a:rPr lang="de-CH" sz="1200" dirty="0"/>
              <a:t>(Y ~ X*Z,  </a:t>
            </a:r>
            <a:r>
              <a:rPr lang="de-CH" sz="1200" dirty="0" err="1"/>
              <a:t>random</a:t>
            </a:r>
            <a:r>
              <a:rPr lang="de-CH" sz="1200" dirty="0"/>
              <a:t> = ~ 1|large.block/ </a:t>
            </a:r>
            <a:r>
              <a:rPr lang="de-CH" sz="1200" dirty="0" err="1"/>
              <a:t>small.block</a:t>
            </a:r>
            <a:r>
              <a:rPr lang="de-CH" sz="1200" dirty="0"/>
              <a:t>)</a:t>
            </a:r>
          </a:p>
          <a:p>
            <a:r>
              <a:rPr lang="de-CH" sz="1200" dirty="0" err="1"/>
              <a:t>anova</a:t>
            </a:r>
            <a:r>
              <a:rPr lang="de-CH" sz="1200" dirty="0"/>
              <a:t>(</a:t>
            </a:r>
            <a:r>
              <a:rPr lang="de-CH" sz="1200" dirty="0" err="1"/>
              <a:t>mymodel</a:t>
            </a:r>
            <a:r>
              <a:rPr lang="de-CH" sz="1200" dirty="0"/>
              <a:t>, type = «marginal»)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5ADCCC-829C-48D2-8897-357D7A87E053}"/>
              </a:ext>
            </a:extLst>
          </p:cNvPr>
          <p:cNvSpPr/>
          <p:nvPr/>
        </p:nvSpPr>
        <p:spPr>
          <a:xfrm>
            <a:off x="9712036" y="936378"/>
            <a:ext cx="213284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Y: dependent variable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X: explanatory variable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Z: second explanatory variable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Use </a:t>
            </a:r>
            <a:r>
              <a:rPr lang="en-US" sz="1200" dirty="0" err="1"/>
              <a:t>Interaction.plot</a:t>
            </a:r>
            <a:r>
              <a:rPr lang="en-US" sz="1200" dirty="0"/>
              <a:t>() for  ANOVA with interactions and Split-plot design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73005-86A1-4346-A5E9-2DCC9F5300FF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3999535" y="966252"/>
            <a:ext cx="493716" cy="139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81E9379-92C9-439E-8CC7-9A62B41705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215444" y="5434959"/>
            <a:ext cx="288711" cy="121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793854-AF17-4708-8156-02895BB97FA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976558" y="5434959"/>
            <a:ext cx="2887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AE312F-7CA1-4A33-B77D-F6DAC265A36C}"/>
              </a:ext>
            </a:extLst>
          </p:cNvPr>
          <p:cNvSpPr txBox="1"/>
          <p:nvPr/>
        </p:nvSpPr>
        <p:spPr>
          <a:xfrm>
            <a:off x="3088285" y="-4878"/>
            <a:ext cx="599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D2 Design and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experiments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procedure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overview</a:t>
            </a:r>
            <a:endParaRPr lang="de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75397A-98B2-4F5A-AAF7-D34342D413C2}"/>
              </a:ext>
            </a:extLst>
          </p:cNvPr>
          <p:cNvSpPr txBox="1"/>
          <p:nvPr/>
        </p:nvSpPr>
        <p:spPr>
          <a:xfrm>
            <a:off x="4493251" y="596920"/>
            <a:ext cx="320549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highlight>
                  <a:srgbClr val="00FFFF"/>
                </a:highlight>
              </a:rPr>
              <a:t>2 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Wingdings" panose="05000000000000000000" pitchFamily="2" charset="2"/>
              </a:rPr>
              <a:t>Strip plot or boxplot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Wingdings" panose="05000000000000000000" pitchFamily="2" charset="2"/>
              </a:rPr>
              <a:t>Evtl. facetgrid() in ggplot for blocks</a:t>
            </a:r>
            <a:endParaRPr lang="en-US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F9CAEA-5D81-459D-89E4-486975C84F7F}"/>
              </a:ext>
            </a:extLst>
          </p:cNvPr>
          <p:cNvSpPr txBox="1"/>
          <p:nvPr/>
        </p:nvSpPr>
        <p:spPr>
          <a:xfrm>
            <a:off x="4749572" y="1787637"/>
            <a:ext cx="14396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err="1"/>
              <a:t>One-way</a:t>
            </a:r>
            <a:r>
              <a:rPr lang="de-DE" sz="1400" b="1" dirty="0"/>
              <a:t> ANOVA</a:t>
            </a:r>
            <a:endParaRPr 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EE7639-7924-43E3-9868-1850E01606E3}"/>
              </a:ext>
            </a:extLst>
          </p:cNvPr>
          <p:cNvSpPr txBox="1"/>
          <p:nvPr/>
        </p:nvSpPr>
        <p:spPr>
          <a:xfrm>
            <a:off x="4749572" y="2287278"/>
            <a:ext cx="143962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One-way</a:t>
            </a:r>
            <a:r>
              <a:rPr lang="de-DE" sz="1400" b="1" dirty="0"/>
              <a:t> ANOVA </a:t>
            </a:r>
          </a:p>
          <a:p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blocking</a:t>
            </a:r>
            <a:endParaRPr lang="en-US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5F2D0-258F-4A3B-9E11-AAF846210DD3}"/>
              </a:ext>
            </a:extLst>
          </p:cNvPr>
          <p:cNvSpPr txBox="1"/>
          <p:nvPr/>
        </p:nvSpPr>
        <p:spPr>
          <a:xfrm>
            <a:off x="4736489" y="2980874"/>
            <a:ext cx="145270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ANOVA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</a:p>
          <a:p>
            <a:r>
              <a:rPr lang="de-DE" sz="1400" b="1" dirty="0" err="1"/>
              <a:t>interactions</a:t>
            </a:r>
            <a:endParaRPr lang="en-US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FA92BA-7A6A-4738-8D6C-B5BE6A28E3BD}"/>
              </a:ext>
            </a:extLst>
          </p:cNvPr>
          <p:cNvSpPr txBox="1"/>
          <p:nvPr/>
        </p:nvSpPr>
        <p:spPr>
          <a:xfrm>
            <a:off x="4749572" y="3736630"/>
            <a:ext cx="14396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Split-Plot design</a:t>
            </a:r>
            <a:endParaRPr lang="en-US" sz="14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9B1B5D-5B4B-4D44-9241-3C242835ABB5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 flipV="1">
            <a:off x="4215444" y="1941526"/>
            <a:ext cx="534128" cy="84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BEBF37-82D6-4C8E-85E8-5C3D62DC6E47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 flipV="1">
            <a:off x="4215444" y="2548888"/>
            <a:ext cx="534128" cy="23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1F6507-1B0C-4D71-81EA-00EDD3944C3B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215444" y="2788334"/>
            <a:ext cx="521045" cy="4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263166-3CEB-4DD1-9A58-C6C9B71CFF9C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>
            <a:off x="4215444" y="2788334"/>
            <a:ext cx="534128" cy="110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4E35FC-C53D-4BD8-99D7-B82E84195D31}"/>
              </a:ext>
            </a:extLst>
          </p:cNvPr>
          <p:cNvCxnSpPr>
            <a:cxnSpLocks/>
            <a:stCxn id="59" idx="3"/>
            <a:endCxn id="6" idx="1"/>
          </p:cNvCxnSpPr>
          <p:nvPr/>
        </p:nvCxnSpPr>
        <p:spPr>
          <a:xfrm flipV="1">
            <a:off x="6189197" y="1905875"/>
            <a:ext cx="651934" cy="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09E46B-A857-4711-A874-CA7D253E0775}"/>
              </a:ext>
            </a:extLst>
          </p:cNvPr>
          <p:cNvCxnSpPr>
            <a:cxnSpLocks/>
            <a:stCxn id="67" idx="3"/>
            <a:endCxn id="12" idx="1"/>
          </p:cNvCxnSpPr>
          <p:nvPr/>
        </p:nvCxnSpPr>
        <p:spPr>
          <a:xfrm flipV="1">
            <a:off x="6189196" y="2543324"/>
            <a:ext cx="650147" cy="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F89C28-5C66-4B55-9923-7852C0D184A3}"/>
              </a:ext>
            </a:extLst>
          </p:cNvPr>
          <p:cNvCxnSpPr>
            <a:cxnSpLocks/>
            <a:stCxn id="69" idx="3"/>
            <a:endCxn id="13" idx="1"/>
          </p:cNvCxnSpPr>
          <p:nvPr/>
        </p:nvCxnSpPr>
        <p:spPr>
          <a:xfrm>
            <a:off x="6189196" y="3242484"/>
            <a:ext cx="650147" cy="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169F90D-4F6C-440A-8AAF-27B54661373C}"/>
              </a:ext>
            </a:extLst>
          </p:cNvPr>
          <p:cNvCxnSpPr>
            <a:cxnSpLocks/>
            <a:stCxn id="70" idx="3"/>
            <a:endCxn id="14" idx="1"/>
          </p:cNvCxnSpPr>
          <p:nvPr/>
        </p:nvCxnSpPr>
        <p:spPr>
          <a:xfrm>
            <a:off x="6189196" y="3890519"/>
            <a:ext cx="650147" cy="8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683453-50C8-428A-B11D-98D85C38F51C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flipH="1">
            <a:off x="2185653" y="1335584"/>
            <a:ext cx="3910347" cy="867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E96D5E8-9407-41F3-A9F9-C967F1E4FFE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85653" y="3373109"/>
            <a:ext cx="10468" cy="1181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50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A3034028C9AC4EAFE2D1BC8837BCDB" ma:contentTypeVersion="9" ma:contentTypeDescription="Ein neues Dokument erstellen." ma:contentTypeScope="" ma:versionID="24af223c55d8809a43b19393649336e0">
  <xsd:schema xmlns:xsd="http://www.w3.org/2001/XMLSchema" xmlns:xs="http://www.w3.org/2001/XMLSchema" xmlns:p="http://schemas.microsoft.com/office/2006/metadata/properties" xmlns:ns3="3e7c78c6-ec6d-46b2-85f8-bef2eeb4484c" targetNamespace="http://schemas.microsoft.com/office/2006/metadata/properties" ma:root="true" ma:fieldsID="e8c1e5ed1f6d0588b6ffd20d33eefb31" ns3:_="">
    <xsd:import namespace="3e7c78c6-ec6d-46b2-85f8-bef2eeb448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c78c6-ec6d-46b2-85f8-bef2eeb44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2DB2FE-58B8-4EEF-B453-0D45CD43F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7c78c6-ec6d-46b2-85f8-bef2eeb448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94D81E-8B96-4355-AF10-0F517AE3A2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44095-C750-4F4E-BF03-DB05C4EEE7C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3e7c78c6-ec6d-46b2-85f8-bef2eeb448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experiments</dc:title>
  <dc:creator>Tanadini Lorenzo</dc:creator>
  <cp:lastModifiedBy>Franziska Richner</cp:lastModifiedBy>
  <cp:revision>20</cp:revision>
  <dcterms:created xsi:type="dcterms:W3CDTF">2019-12-19T09:23:06Z</dcterms:created>
  <dcterms:modified xsi:type="dcterms:W3CDTF">2020-12-14T13:06:57Z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0x01010097A3034028C9AC4EAFE2D1BC8837BCDB</vt:lpwstr>
  </property>
</Properties>
</file>