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792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D3E7B-3EAB-410A-A78B-DF483CDC6648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F03E29C-1C95-4E17-8A51-6F62584488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89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E29C-1C95-4E17-8A51-6F6258448857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014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E29C-1C95-4E17-8A51-6F6258448857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24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737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69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90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459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48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27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025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05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64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062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48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44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8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738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01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51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8B32-2AC0-4CE8-ABA6-40197AAC150B}" type="datetimeFigureOut">
              <a:rPr lang="ar-SA" smtClean="0"/>
              <a:t>7/8/1440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A104CF-521F-4D9A-A7D3-FD23DD29152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35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athworks.com/products/imag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39877" y="591979"/>
            <a:ext cx="8354291" cy="45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Image processing</a:t>
            </a:r>
            <a:endParaRPr lang="ar-SA" sz="36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ctr">
              <a:lnSpc>
                <a:spcPct val="150000"/>
              </a:lnSpc>
            </a:pP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1936500" y="543014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tx2"/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tx2"/>
                </a:solidFill>
              </a:rPr>
              <a:t>Dr. Ali Awad</a:t>
            </a:r>
            <a:endParaRPr lang="ar-SA" sz="2400" dirty="0">
              <a:solidFill>
                <a:schemeClr val="tx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E9A59-6F9E-4CB4-83DE-97D3CB4036F5}"/>
              </a:ext>
            </a:extLst>
          </p:cNvPr>
          <p:cNvSpPr txBox="1"/>
          <p:nvPr/>
        </p:nvSpPr>
        <p:spPr>
          <a:xfrm>
            <a:off x="449943" y="449942"/>
            <a:ext cx="70974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MATLAB Command :</a:t>
            </a:r>
            <a:endParaRPr lang="ar-SA" sz="36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E231C5-F9E5-46ED-99A3-007B20785A50}"/>
              </a:ext>
            </a:extLst>
          </p:cNvPr>
          <p:cNvSpPr/>
          <p:nvPr/>
        </p:nvSpPr>
        <p:spPr>
          <a:xfrm>
            <a:off x="588610" y="1284905"/>
            <a:ext cx="3597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Read images in MATLAB: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26AAD-345D-4B00-880C-0967F8B5544A}"/>
              </a:ext>
            </a:extLst>
          </p:cNvPr>
          <p:cNvSpPr/>
          <p:nvPr/>
        </p:nvSpPr>
        <p:spPr>
          <a:xfrm>
            <a:off x="1141814" y="2473742"/>
            <a:ext cx="2856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('apple.jpg');</a:t>
            </a:r>
            <a:endParaRPr lang="ar-S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76925-20BA-4278-B1DA-D64143C661C6}"/>
              </a:ext>
            </a:extLst>
          </p:cNvPr>
          <p:cNvSpPr/>
          <p:nvPr/>
        </p:nvSpPr>
        <p:spPr>
          <a:xfrm>
            <a:off x="1143701" y="1925490"/>
            <a:ext cx="3094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(image path');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E035B-C046-4464-9DE4-2F332F9C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64" y="3509219"/>
            <a:ext cx="5943565" cy="28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476114-1EDE-42A3-A628-50128F8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1" y="1353231"/>
            <a:ext cx="8924753" cy="415153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3324D0-89DF-45E4-8D72-0088F4EAC688}"/>
              </a:ext>
            </a:extLst>
          </p:cNvPr>
          <p:cNvCxnSpPr>
            <a:cxnSpLocks/>
          </p:cNvCxnSpPr>
          <p:nvPr/>
        </p:nvCxnSpPr>
        <p:spPr>
          <a:xfrm>
            <a:off x="116115" y="1611086"/>
            <a:ext cx="783771" cy="377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F87948-AFBA-4EB6-91EF-B86A328A08CF}"/>
              </a:ext>
            </a:extLst>
          </p:cNvPr>
          <p:cNvCxnSpPr>
            <a:cxnSpLocks/>
          </p:cNvCxnSpPr>
          <p:nvPr/>
        </p:nvCxnSpPr>
        <p:spPr>
          <a:xfrm>
            <a:off x="130630" y="2706914"/>
            <a:ext cx="783771" cy="377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B82FCB-50A7-4BC0-9433-9F08DFB3E53A}"/>
              </a:ext>
            </a:extLst>
          </p:cNvPr>
          <p:cNvCxnSpPr>
            <a:cxnSpLocks/>
          </p:cNvCxnSpPr>
          <p:nvPr/>
        </p:nvCxnSpPr>
        <p:spPr>
          <a:xfrm>
            <a:off x="145145" y="4115026"/>
            <a:ext cx="783771" cy="3773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3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A4BF-61AA-4A57-A362-AC1E2218C63E}"/>
              </a:ext>
            </a:extLst>
          </p:cNvPr>
          <p:cNvSpPr txBox="1"/>
          <p:nvPr/>
        </p:nvSpPr>
        <p:spPr>
          <a:xfrm>
            <a:off x="537029" y="754743"/>
            <a:ext cx="31350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Size of Image: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B4031-594E-4412-8D67-E32FF1DF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02" y="2076903"/>
            <a:ext cx="4100621" cy="27041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D80B30-E6E8-4E11-B020-E2ACFE41972B}"/>
              </a:ext>
            </a:extLst>
          </p:cNvPr>
          <p:cNvSpPr/>
          <p:nvPr/>
        </p:nvSpPr>
        <p:spPr>
          <a:xfrm>
            <a:off x="797122" y="151713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myImage_size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=size(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myImage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B0672-3C66-4FD8-B850-2663DC01F99F}"/>
              </a:ext>
            </a:extLst>
          </p:cNvPr>
          <p:cNvCxnSpPr>
            <a:cxnSpLocks/>
          </p:cNvCxnSpPr>
          <p:nvPr/>
        </p:nvCxnSpPr>
        <p:spPr>
          <a:xfrm flipH="1">
            <a:off x="4532765" y="4781096"/>
            <a:ext cx="663350" cy="3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1DA78-24FE-4FD6-A014-180B8102DB61}"/>
              </a:ext>
            </a:extLst>
          </p:cNvPr>
          <p:cNvSpPr txBox="1"/>
          <p:nvPr/>
        </p:nvSpPr>
        <p:spPr>
          <a:xfrm>
            <a:off x="3497942" y="5156200"/>
            <a:ext cx="1248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# of row</a:t>
            </a:r>
            <a:endParaRPr lang="ar-S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041755-2AA4-4ACC-8191-4C4364B267D4}"/>
              </a:ext>
            </a:extLst>
          </p:cNvPr>
          <p:cNvCxnSpPr>
            <a:cxnSpLocks/>
          </p:cNvCxnSpPr>
          <p:nvPr/>
        </p:nvCxnSpPr>
        <p:spPr>
          <a:xfrm flipH="1">
            <a:off x="5039405" y="4732750"/>
            <a:ext cx="1039927" cy="92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41D1C-73DC-4FC9-8750-2478C7E72C2C}"/>
              </a:ext>
            </a:extLst>
          </p:cNvPr>
          <p:cNvSpPr txBox="1"/>
          <p:nvPr/>
        </p:nvSpPr>
        <p:spPr>
          <a:xfrm>
            <a:off x="3290433" y="5762171"/>
            <a:ext cx="16632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# of columns </a:t>
            </a:r>
            <a:endParaRPr lang="ar-S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4C6BE-D1E3-4AC7-B461-984E1AA55CC7}"/>
              </a:ext>
            </a:extLst>
          </p:cNvPr>
          <p:cNvCxnSpPr>
            <a:cxnSpLocks/>
          </p:cNvCxnSpPr>
          <p:nvPr/>
        </p:nvCxnSpPr>
        <p:spPr>
          <a:xfrm flipH="1">
            <a:off x="6304073" y="4781096"/>
            <a:ext cx="546670" cy="8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3F746B-1F79-4777-BCF6-73C02BBAF770}"/>
              </a:ext>
            </a:extLst>
          </p:cNvPr>
          <p:cNvSpPr txBox="1"/>
          <p:nvPr/>
        </p:nvSpPr>
        <p:spPr>
          <a:xfrm>
            <a:off x="5579381" y="5946837"/>
            <a:ext cx="1349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# of layers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1387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A9C7B-7AA4-4685-93EF-D3B79795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9" y="2549590"/>
            <a:ext cx="4339772" cy="3168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75BC2-EFBB-4E81-98E1-19C029EC7C3A}"/>
              </a:ext>
            </a:extLst>
          </p:cNvPr>
          <p:cNvSpPr txBox="1"/>
          <p:nvPr/>
        </p:nvSpPr>
        <p:spPr>
          <a:xfrm>
            <a:off x="377371" y="736209"/>
            <a:ext cx="381725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Display Image: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F9FE5-DF6E-41BD-9993-9029653203FC}"/>
              </a:ext>
            </a:extLst>
          </p:cNvPr>
          <p:cNvSpPr/>
          <p:nvPr/>
        </p:nvSpPr>
        <p:spPr>
          <a:xfrm>
            <a:off x="706173" y="132844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myImage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266CE-99E3-47F9-BAF5-AA3ABE4E2D67}"/>
              </a:ext>
            </a:extLst>
          </p:cNvPr>
          <p:cNvSpPr/>
          <p:nvPr/>
        </p:nvSpPr>
        <p:spPr>
          <a:xfrm>
            <a:off x="3664983" y="1359226"/>
            <a:ext cx="4862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%% Display the image as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42604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AB071-A222-48CB-8AF9-35498F7104E9}"/>
              </a:ext>
            </a:extLst>
          </p:cNvPr>
          <p:cNvSpPr/>
          <p:nvPr/>
        </p:nvSpPr>
        <p:spPr>
          <a:xfrm>
            <a:off x="777992" y="2679318"/>
            <a:ext cx="4534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myImage</a:t>
            </a:r>
            <a:r>
              <a:rPr lang="en-US" dirty="0"/>
              <a:t>, 'myStrob.png', '</a:t>
            </a:r>
            <a:r>
              <a:rPr lang="en-US" dirty="0" err="1"/>
              <a:t>png</a:t>
            </a:r>
            <a:r>
              <a:rPr lang="en-US" dirty="0"/>
              <a:t>');</a:t>
            </a:r>
          </a:p>
          <a:p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6500-3BB8-45D1-BF60-E1C8B087ADE6}"/>
              </a:ext>
            </a:extLst>
          </p:cNvPr>
          <p:cNvSpPr txBox="1"/>
          <p:nvPr/>
        </p:nvSpPr>
        <p:spPr>
          <a:xfrm>
            <a:off x="348343" y="435429"/>
            <a:ext cx="4601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Write Image: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B0896-3481-4708-A96F-C6F9E9EB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510"/>
          <a:stretch/>
        </p:blipFill>
        <p:spPr>
          <a:xfrm>
            <a:off x="243569" y="1169081"/>
            <a:ext cx="7361917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00463-CB57-4FD2-B3B6-C0F0EEA6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81" y="2407331"/>
            <a:ext cx="2915784" cy="44086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5C426D-15DE-4D58-8C26-0F009006674B}"/>
              </a:ext>
            </a:extLst>
          </p:cNvPr>
          <p:cNvSpPr/>
          <p:nvPr/>
        </p:nvSpPr>
        <p:spPr>
          <a:xfrm>
            <a:off x="850929" y="3688333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myImage</a:t>
            </a:r>
            <a:r>
              <a:rPr lang="en-US" dirty="0">
                <a:solidFill>
                  <a:srgbClr val="0070C0"/>
                </a:solidFill>
              </a:rPr>
              <a:t>&gt;&gt; the original </a:t>
            </a:r>
            <a:r>
              <a:rPr lang="en-US" dirty="0" err="1">
                <a:solidFill>
                  <a:srgbClr val="0070C0"/>
                </a:solidFill>
              </a:rPr>
              <a:t>iamge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'myStrob.png&gt;&gt; the saved image 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1517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CC600-63B9-41D9-AE5B-DE89D68DFE19}"/>
              </a:ext>
            </a:extLst>
          </p:cNvPr>
          <p:cNvSpPr txBox="1"/>
          <p:nvPr/>
        </p:nvSpPr>
        <p:spPr>
          <a:xfrm>
            <a:off x="377371" y="1264582"/>
            <a:ext cx="690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raditionalArabic"/>
              </a:rPr>
              <a:t>Convert RGB image to black-white image :</a:t>
            </a:r>
            <a:endParaRPr lang="ar-SA" sz="2400" dirty="0">
              <a:solidFill>
                <a:schemeClr val="accent3">
                  <a:lumMod val="75000"/>
                </a:schemeClr>
              </a:solidFill>
              <a:latin typeface="TraditionalArab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F42E9-3238-434D-9335-6C421CE6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" y="3157928"/>
            <a:ext cx="7358743" cy="3105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40F3B-DB50-4AA9-B0B2-8E7208AB3344}"/>
              </a:ext>
            </a:extLst>
          </p:cNvPr>
          <p:cNvSpPr/>
          <p:nvPr/>
        </p:nvSpPr>
        <p:spPr>
          <a:xfrm>
            <a:off x="638628" y="2118922"/>
            <a:ext cx="811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I = rgb</a:t>
            </a:r>
            <a:r>
              <a:rPr lang="en-US" dirty="0"/>
              <a:t>2</a:t>
            </a:r>
            <a:r>
              <a:rPr lang="ar-SA" dirty="0"/>
              <a:t>gray(RGB) converts the truecolor image </a:t>
            </a: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ar-SA" dirty="0"/>
              <a:t> to the </a:t>
            </a: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grayscale </a:t>
            </a:r>
            <a:r>
              <a:rPr lang="ar-SA" dirty="0"/>
              <a:t>intensity image 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E5557-9404-49FE-9EB6-0DBF9B50E93B}"/>
              </a:ext>
            </a:extLst>
          </p:cNvPr>
          <p:cNvSpPr txBox="1"/>
          <p:nvPr/>
        </p:nvSpPr>
        <p:spPr>
          <a:xfrm>
            <a:off x="2815771" y="225576"/>
            <a:ext cx="447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Image Conversion</a:t>
            </a:r>
            <a:endParaRPr lang="ar-SA" sz="36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2D010-9BE3-4F31-82C9-C4171C441D51}"/>
              </a:ext>
            </a:extLst>
          </p:cNvPr>
          <p:cNvSpPr txBox="1"/>
          <p:nvPr/>
        </p:nvSpPr>
        <p:spPr>
          <a:xfrm>
            <a:off x="406400" y="580572"/>
            <a:ext cx="47897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raditionalArabic"/>
              </a:rPr>
              <a:t>Convert Image to binary:</a:t>
            </a:r>
            <a:endParaRPr lang="ar-SA" sz="2400" dirty="0">
              <a:solidFill>
                <a:schemeClr val="accent3">
                  <a:lumMod val="75000"/>
                </a:schemeClr>
              </a:solidFill>
              <a:latin typeface="TraditionalArab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E4F93-5EA8-4C7B-BBFA-E65BEC18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21" y="2441120"/>
            <a:ext cx="7248752" cy="3693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1DCC2E-9843-4352-9867-5CB2EBEAEC22}"/>
              </a:ext>
            </a:extLst>
          </p:cNvPr>
          <p:cNvSpPr/>
          <p:nvPr/>
        </p:nvSpPr>
        <p:spPr>
          <a:xfrm>
            <a:off x="725547" y="1170374"/>
            <a:ext cx="58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/>
              <a:t>im</a:t>
            </a:r>
            <a:r>
              <a:rPr lang="en-US" dirty="0"/>
              <a:t>2</a:t>
            </a:r>
            <a:r>
              <a:rPr lang="ar-SA" dirty="0"/>
              <a:t>bw Convert image to binary image by thresholding.</a:t>
            </a:r>
          </a:p>
        </p:txBody>
      </p:sp>
    </p:spTree>
    <p:extLst>
      <p:ext uri="{BB962C8B-B14F-4D97-AF65-F5344CB8AC3E}">
        <p14:creationId xmlns:p14="http://schemas.microsoft.com/office/powerpoint/2010/main" val="107533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AB4FE-808B-485A-867D-67969C5BB06C}"/>
              </a:ext>
            </a:extLst>
          </p:cNvPr>
          <p:cNvSpPr/>
          <p:nvPr/>
        </p:nvSpPr>
        <p:spPr>
          <a:xfrm>
            <a:off x="476180" y="486620"/>
            <a:ext cx="5812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How to build a matrix (or image)?</a:t>
            </a:r>
            <a:endParaRPr lang="ar-SA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0B771-87E0-4567-A397-56060DC98B40}"/>
              </a:ext>
            </a:extLst>
          </p:cNvPr>
          <p:cNvSpPr/>
          <p:nvPr/>
        </p:nvSpPr>
        <p:spPr>
          <a:xfrm>
            <a:off x="711200" y="1236454"/>
            <a:ext cx="4020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clc;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row = 256;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256;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zeros(row, col);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(100:105, :) = 0.5;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 100:110) = 1;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C292-9031-488A-9F1C-65DF89E6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1759614"/>
            <a:ext cx="4219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7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186FA-7E37-4E0E-A510-D909EB0EDB13}"/>
              </a:ext>
            </a:extLst>
          </p:cNvPr>
          <p:cNvSpPr/>
          <p:nvPr/>
        </p:nvSpPr>
        <p:spPr>
          <a:xfrm>
            <a:off x="410499" y="443077"/>
            <a:ext cx="4934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How to build  Binary Image? </a:t>
            </a:r>
            <a:endParaRPr lang="ar-SA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4596D-96AB-4FFA-9EF3-1D2B38BA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1578"/>
            <a:ext cx="4693330" cy="46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FECCE7-AD5D-4D7B-9310-7425CAAC2B37}"/>
              </a:ext>
            </a:extLst>
          </p:cNvPr>
          <p:cNvSpPr/>
          <p:nvPr/>
        </p:nvSpPr>
        <p:spPr>
          <a:xfrm>
            <a:off x="397564" y="701214"/>
            <a:ext cx="87729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What is Image Processing?</a:t>
            </a:r>
          </a:p>
          <a:p>
            <a:pPr algn="just"/>
            <a:endParaRPr lang="en-US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Image processing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is a method to convert an image into digital form and perform                 some operations on it.</a:t>
            </a:r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7AC5D-2C3E-4920-978D-90E9795D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4" y="2998541"/>
            <a:ext cx="1030715" cy="8609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80615-C267-4FCB-84B4-8BD7F2E5A6E2}"/>
              </a:ext>
            </a:extLst>
          </p:cNvPr>
          <p:cNvCxnSpPr/>
          <p:nvPr/>
        </p:nvCxnSpPr>
        <p:spPr>
          <a:xfrm>
            <a:off x="2398644" y="3483719"/>
            <a:ext cx="927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E65490-5620-4088-B687-B4EF7926CA59}"/>
              </a:ext>
            </a:extLst>
          </p:cNvPr>
          <p:cNvSpPr/>
          <p:nvPr/>
        </p:nvSpPr>
        <p:spPr>
          <a:xfrm>
            <a:off x="3525079" y="3155966"/>
            <a:ext cx="1073426" cy="546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F6A0D-F809-4D1F-A292-6BCF4B1ED0FE}"/>
              </a:ext>
            </a:extLst>
          </p:cNvPr>
          <p:cNvSpPr txBox="1"/>
          <p:nvPr/>
        </p:nvSpPr>
        <p:spPr>
          <a:xfrm>
            <a:off x="3597966" y="3198167"/>
            <a:ext cx="9276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ADC</a:t>
            </a:r>
            <a:endParaRPr lang="ar-SA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BFF6DF-CDE7-48E2-8832-47FF5CF0A875}"/>
              </a:ext>
            </a:extLst>
          </p:cNvPr>
          <p:cNvCxnSpPr/>
          <p:nvPr/>
        </p:nvCxnSpPr>
        <p:spPr>
          <a:xfrm>
            <a:off x="4724401" y="3483719"/>
            <a:ext cx="927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C8C931-3F87-4D56-911C-0A5A7E20396C}"/>
              </a:ext>
            </a:extLst>
          </p:cNvPr>
          <p:cNvSpPr/>
          <p:nvPr/>
        </p:nvSpPr>
        <p:spPr>
          <a:xfrm>
            <a:off x="5850835" y="3155966"/>
            <a:ext cx="1954695" cy="546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4B64F-032A-4A2A-8D1B-723A3E3639D9}"/>
              </a:ext>
            </a:extLst>
          </p:cNvPr>
          <p:cNvSpPr txBox="1"/>
          <p:nvPr/>
        </p:nvSpPr>
        <p:spPr>
          <a:xfrm>
            <a:off x="5923722" y="3198167"/>
            <a:ext cx="18818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processing</a:t>
            </a:r>
            <a:endParaRPr lang="ar-SA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0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70DE4-D275-4017-9EED-1CA10947189D}"/>
              </a:ext>
            </a:extLst>
          </p:cNvPr>
          <p:cNvSpPr txBox="1"/>
          <p:nvPr/>
        </p:nvSpPr>
        <p:spPr>
          <a:xfrm>
            <a:off x="384313" y="742122"/>
            <a:ext cx="72330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What are the purposes of image processing?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D515D-17B4-4FB3-9A41-9618DF2C0402}"/>
              </a:ext>
            </a:extLst>
          </p:cNvPr>
          <p:cNvSpPr/>
          <p:nvPr/>
        </p:nvSpPr>
        <p:spPr>
          <a:xfrm>
            <a:off x="808382" y="140842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Enhancement</a:t>
            </a:r>
            <a:br>
              <a:rPr lang="en-US" dirty="0"/>
            </a:b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35D2B-4677-4A22-BBDF-A4E11A671BEB}"/>
              </a:ext>
            </a:extLst>
          </p:cNvPr>
          <p:cNvSpPr txBox="1"/>
          <p:nvPr/>
        </p:nvSpPr>
        <p:spPr>
          <a:xfrm>
            <a:off x="2014330" y="5777324"/>
            <a:ext cx="8878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Before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36CFE-5F34-4555-863D-6D790264D87F}"/>
              </a:ext>
            </a:extLst>
          </p:cNvPr>
          <p:cNvSpPr txBox="1"/>
          <p:nvPr/>
        </p:nvSpPr>
        <p:spPr>
          <a:xfrm>
            <a:off x="5406887" y="5777324"/>
            <a:ext cx="10866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30D29-0BF0-4EE5-A334-A3027293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90" y="2481943"/>
            <a:ext cx="2654413" cy="3145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52734-3C8C-4F55-95CC-9590802C8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722" y="2481943"/>
            <a:ext cx="2583008" cy="31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1AE7E9-AACB-4D7D-94C6-E896EB6F9A3D}"/>
              </a:ext>
            </a:extLst>
          </p:cNvPr>
          <p:cNvSpPr/>
          <p:nvPr/>
        </p:nvSpPr>
        <p:spPr>
          <a:xfrm>
            <a:off x="420914" y="754521"/>
            <a:ext cx="7823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Remove Noise Using an Averaging Filter and a Median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5E645-8326-423D-A9EA-A2D54067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701633"/>
            <a:ext cx="5979884" cy="2235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01F05-4D2D-4BF5-B15C-0B4E560EC9ED}"/>
              </a:ext>
            </a:extLst>
          </p:cNvPr>
          <p:cNvSpPr txBox="1"/>
          <p:nvPr/>
        </p:nvSpPr>
        <p:spPr>
          <a:xfrm>
            <a:off x="2565873" y="4096730"/>
            <a:ext cx="8878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Before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19689-AB16-48F6-815B-775FA6D84FD4}"/>
              </a:ext>
            </a:extLst>
          </p:cNvPr>
          <p:cNvSpPr txBox="1"/>
          <p:nvPr/>
        </p:nvSpPr>
        <p:spPr>
          <a:xfrm>
            <a:off x="5552661" y="4096730"/>
            <a:ext cx="10866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14BE-F78B-4401-AEAC-6FFF200440D7}"/>
              </a:ext>
            </a:extLst>
          </p:cNvPr>
          <p:cNvSpPr txBox="1"/>
          <p:nvPr/>
        </p:nvSpPr>
        <p:spPr>
          <a:xfrm>
            <a:off x="667025" y="5156367"/>
            <a:ext cx="409302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Compression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Segmentation</a:t>
            </a:r>
            <a:r>
              <a:rPr lang="en-US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8842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8FBCC-2E2F-4A7D-A005-021619320059}"/>
              </a:ext>
            </a:extLst>
          </p:cNvPr>
          <p:cNvSpPr/>
          <p:nvPr/>
        </p:nvSpPr>
        <p:spPr>
          <a:xfrm>
            <a:off x="393564" y="486620"/>
            <a:ext cx="239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Edge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8B6BC-5DA3-40D6-9945-6BDD0822FF6A}"/>
              </a:ext>
            </a:extLst>
          </p:cNvPr>
          <p:cNvSpPr txBox="1"/>
          <p:nvPr/>
        </p:nvSpPr>
        <p:spPr>
          <a:xfrm>
            <a:off x="725714" y="1117600"/>
            <a:ext cx="821508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Edge detection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 is an image processing technique for finding the boundaries of objects within images</a:t>
            </a:r>
            <a:endParaRPr lang="ar-SA" sz="20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4E9A3-F1FD-49EF-8CA4-BF555E42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23" y="2194605"/>
            <a:ext cx="5088221" cy="1564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A7EDC-A8DC-4801-91F8-DA317344BCD4}"/>
              </a:ext>
            </a:extLst>
          </p:cNvPr>
          <p:cNvSpPr txBox="1"/>
          <p:nvPr/>
        </p:nvSpPr>
        <p:spPr>
          <a:xfrm>
            <a:off x="2638445" y="3789765"/>
            <a:ext cx="8878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Before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51385-95D3-4019-9886-26CEEF206C97}"/>
              </a:ext>
            </a:extLst>
          </p:cNvPr>
          <p:cNvSpPr txBox="1"/>
          <p:nvPr/>
        </p:nvSpPr>
        <p:spPr>
          <a:xfrm>
            <a:off x="5276890" y="3810541"/>
            <a:ext cx="10866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65891-E258-4DC2-A4F8-1330DBB6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23" y="4404090"/>
            <a:ext cx="5233591" cy="176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58C29-8291-40BD-8A3B-A037A17E442B}"/>
              </a:ext>
            </a:extLst>
          </p:cNvPr>
          <p:cNvSpPr txBox="1"/>
          <p:nvPr/>
        </p:nvSpPr>
        <p:spPr>
          <a:xfrm>
            <a:off x="2666843" y="6271166"/>
            <a:ext cx="8878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Before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11394-D9AE-4E50-9EAD-9D0A37F2C5EC}"/>
              </a:ext>
            </a:extLst>
          </p:cNvPr>
          <p:cNvSpPr txBox="1"/>
          <p:nvPr/>
        </p:nvSpPr>
        <p:spPr>
          <a:xfrm>
            <a:off x="5305288" y="6291942"/>
            <a:ext cx="108667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endParaRPr lang="ar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4E54D8-DBB6-415A-9260-875406E6A889}"/>
              </a:ext>
            </a:extLst>
          </p:cNvPr>
          <p:cNvSpPr/>
          <p:nvPr/>
        </p:nvSpPr>
        <p:spPr>
          <a:xfrm>
            <a:off x="516689" y="472106"/>
            <a:ext cx="3608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Images in MATLAB:</a:t>
            </a:r>
            <a:endParaRPr lang="ar-SA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D7482-46F7-4DB6-AB94-38FD0D8D5DA8}"/>
              </a:ext>
            </a:extLst>
          </p:cNvPr>
          <p:cNvSpPr txBox="1"/>
          <p:nvPr/>
        </p:nvSpPr>
        <p:spPr>
          <a:xfrm>
            <a:off x="711200" y="1349829"/>
            <a:ext cx="36088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Binary images {0,1}: 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2C85F-30B3-4D49-A5D1-96B294B81DE2}"/>
              </a:ext>
            </a:extLst>
          </p:cNvPr>
          <p:cNvSpPr txBox="1"/>
          <p:nvPr/>
        </p:nvSpPr>
        <p:spPr>
          <a:xfrm>
            <a:off x="928914" y="1912965"/>
            <a:ext cx="786674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binary image is represented  by an M×N matrix where</a:t>
            </a:r>
            <a:br>
              <a:rPr lang="en-US" dirty="0"/>
            </a:br>
            <a:r>
              <a:rPr lang="en-US" dirty="0"/>
              <a:t> pixel values are 1 (</a:t>
            </a:r>
            <a:r>
              <a:rPr lang="en-US" dirty="0">
                <a:solidFill>
                  <a:srgbClr val="0070C0"/>
                </a:solidFill>
              </a:rPr>
              <a:t>white</a:t>
            </a:r>
            <a:r>
              <a:rPr lang="en-US" dirty="0"/>
              <a:t>) or 0 (</a:t>
            </a:r>
            <a:r>
              <a:rPr lang="en-US" dirty="0">
                <a:solidFill>
                  <a:srgbClr val="0070C0"/>
                </a:solidFill>
              </a:rPr>
              <a:t>black</a:t>
            </a:r>
            <a:r>
              <a:rPr lang="en-US" dirty="0"/>
              <a:t>).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75F52-716A-4BC4-B4A8-CB085B97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07" y="3429000"/>
            <a:ext cx="5452037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F6859-F4C6-4535-A93B-93C8ECC51617}"/>
              </a:ext>
            </a:extLst>
          </p:cNvPr>
          <p:cNvSpPr/>
          <p:nvPr/>
        </p:nvSpPr>
        <p:spPr>
          <a:xfrm>
            <a:off x="570767" y="660791"/>
            <a:ext cx="267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Grayscale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47C76-9624-4AA1-98AE-CC88C23E7D0F}"/>
              </a:ext>
            </a:extLst>
          </p:cNvPr>
          <p:cNvSpPr/>
          <p:nvPr/>
        </p:nvSpPr>
        <p:spPr>
          <a:xfrm>
            <a:off x="957940" y="1289431"/>
            <a:ext cx="806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grayscale image M pixels tall  and N pixels wide is represented as a matrix of </a:t>
            </a:r>
            <a:r>
              <a:rPr lang="en-US" altLang="ko-KR" dirty="0">
                <a:solidFill>
                  <a:srgbClr val="0070C0"/>
                </a:solidFill>
              </a:rPr>
              <a:t>double datatype </a:t>
            </a:r>
            <a:r>
              <a:rPr lang="en-US" altLang="ko-KR" dirty="0"/>
              <a:t>of size [M X N]. Element values denote the pixel grayscale intensities in [0,1] with </a:t>
            </a:r>
            <a:r>
              <a:rPr lang="en-US" altLang="ko-KR" dirty="0">
                <a:solidFill>
                  <a:srgbClr val="0070C0"/>
                </a:solidFill>
              </a:rPr>
              <a:t>0=black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70C0"/>
                </a:solidFill>
              </a:rPr>
              <a:t>1=white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B7B3B-19DC-44CE-B282-7A12E561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57" y="2883406"/>
            <a:ext cx="4034970" cy="30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9B976-59CE-4F5B-A938-BAA24CDE28EA}"/>
              </a:ext>
            </a:extLst>
          </p:cNvPr>
          <p:cNvSpPr txBox="1"/>
          <p:nvPr/>
        </p:nvSpPr>
        <p:spPr>
          <a:xfrm>
            <a:off x="827314" y="609600"/>
            <a:ext cx="30625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RGB color:</a:t>
            </a:r>
            <a:endParaRPr lang="ar-SA" sz="2400" dirty="0">
              <a:solidFill>
                <a:srgbClr val="000000"/>
              </a:solidFill>
              <a:latin typeface="TraditionalArab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0C39A-91D7-49AA-95BB-94060CBFCA93}"/>
              </a:ext>
            </a:extLst>
          </p:cNvPr>
          <p:cNvSpPr/>
          <p:nvPr/>
        </p:nvSpPr>
        <p:spPr>
          <a:xfrm>
            <a:off x="1103085" y="1172865"/>
            <a:ext cx="80844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red-green-blue (RGB) image is represented as  a </a:t>
            </a:r>
            <a:r>
              <a:rPr lang="en-US" altLang="ko-KR" dirty="0">
                <a:solidFill>
                  <a:srgbClr val="0070C0"/>
                </a:solidFill>
              </a:rPr>
              <a:t>three-dimensional</a:t>
            </a:r>
            <a:r>
              <a:rPr lang="en-US" altLang="ko-KR" dirty="0"/>
              <a:t> M×N×</a:t>
            </a:r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olidFill>
                  <a:srgbClr val="0070C0"/>
                </a:solidFill>
              </a:rPr>
              <a:t>double</a:t>
            </a:r>
            <a:r>
              <a:rPr lang="en-US" altLang="ko-KR" dirty="0"/>
              <a:t> matrix. Each pixel has red, green, blue components along the third </a:t>
            </a:r>
            <a:br>
              <a:rPr lang="en-US" altLang="ko-KR" dirty="0"/>
            </a:br>
            <a:r>
              <a:rPr lang="en-US" altLang="ko-KR" dirty="0"/>
              <a:t>dimension with values in [0,1].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example, the color components of pixel (</a:t>
            </a:r>
            <a:r>
              <a:rPr lang="en-US" altLang="ko-KR" dirty="0" err="1"/>
              <a:t>m,n</a:t>
            </a:r>
            <a:r>
              <a:rPr lang="en-US" altLang="ko-KR" dirty="0"/>
              <a:t>) are </a:t>
            </a:r>
            <a:br>
              <a:rPr lang="en-US" altLang="ko-KR" dirty="0"/>
            </a:br>
            <a:r>
              <a:rPr lang="en-US" altLang="ko-KR" dirty="0" err="1"/>
              <a:t>MyImage</a:t>
            </a:r>
            <a:r>
              <a:rPr lang="en-US" altLang="ko-KR" dirty="0"/>
              <a:t>(m,n,1) = red, </a:t>
            </a:r>
            <a:br>
              <a:rPr lang="en-US" altLang="ko-KR" dirty="0"/>
            </a:br>
            <a:r>
              <a:rPr lang="en-US" altLang="ko-KR" dirty="0" err="1"/>
              <a:t>MyImage</a:t>
            </a:r>
            <a:r>
              <a:rPr lang="en-US" altLang="ko-KR" dirty="0"/>
              <a:t>(m,n,2) = green, </a:t>
            </a:r>
            <a:br>
              <a:rPr lang="en-US" altLang="ko-KR" dirty="0"/>
            </a:br>
            <a:r>
              <a:rPr lang="en-US" altLang="ko-KR" dirty="0" err="1"/>
              <a:t>MyImage</a:t>
            </a:r>
            <a:r>
              <a:rPr lang="en-US" altLang="ko-KR" dirty="0"/>
              <a:t>(m,n,3) = blue.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7CA8D-1468-4546-9E9C-95EC3709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97" y="3429000"/>
            <a:ext cx="3685845" cy="32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CEC936C-7BB5-4B67-97C5-B552C020E791}"/>
              </a:ext>
            </a:extLst>
          </p:cNvPr>
          <p:cNvSpPr txBox="1">
            <a:spLocks/>
          </p:cNvSpPr>
          <p:nvPr/>
        </p:nvSpPr>
        <p:spPr>
          <a:xfrm>
            <a:off x="988571" y="1070851"/>
            <a:ext cx="7807086" cy="2007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70C0"/>
                </a:solidFill>
              </a:rPr>
              <a:t>8-bit</a:t>
            </a:r>
            <a:r>
              <a:rPr lang="en-US" sz="1800" dirty="0">
                <a:solidFill>
                  <a:schemeClr val="tx1"/>
                </a:solidFill>
              </a:rPr>
              <a:t> images are the most common representations found in practice.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Where values in the range of </a:t>
            </a:r>
            <a:r>
              <a:rPr lang="en-US" sz="1800" dirty="0">
                <a:solidFill>
                  <a:srgbClr val="0070C0"/>
                </a:solidFill>
              </a:rPr>
              <a:t>[0-255]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which is useful for storage because of its  size is low compared to the other image types.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4AA26D2-063F-442A-9059-3663AB2EC9EC}"/>
              </a:ext>
            </a:extLst>
          </p:cNvPr>
          <p:cNvSpPr txBox="1">
            <a:spLocks/>
          </p:cNvSpPr>
          <p:nvPr/>
        </p:nvSpPr>
        <p:spPr>
          <a:xfrm>
            <a:off x="615369" y="610203"/>
            <a:ext cx="6912768" cy="460648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Clr>
                <a:schemeClr val="tx1"/>
              </a:buClr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  <a:latin typeface="TraditionalArabic"/>
              </a:rPr>
              <a:t>Unit8 Image</a:t>
            </a:r>
          </a:p>
        </p:txBody>
      </p:sp>
    </p:spTree>
    <p:extLst>
      <p:ext uri="{BB962C8B-B14F-4D97-AF65-F5344CB8AC3E}">
        <p14:creationId xmlns:p14="http://schemas.microsoft.com/office/powerpoint/2010/main" val="1939120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352</Words>
  <Application>Microsoft Office PowerPoint</Application>
  <PresentationFormat>Widescreen</PresentationFormat>
  <Paragraphs>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Britannic Bold</vt:lpstr>
      <vt:lpstr>Calibri</vt:lpstr>
      <vt:lpstr>Courier New</vt:lpstr>
      <vt:lpstr>Tahoma</vt:lpstr>
      <vt:lpstr>TraditionalArabic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29</cp:revision>
  <dcterms:created xsi:type="dcterms:W3CDTF">2019-03-10T19:19:18Z</dcterms:created>
  <dcterms:modified xsi:type="dcterms:W3CDTF">2019-03-14T09:26:09Z</dcterms:modified>
</cp:coreProperties>
</file>