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9" r:id="rId4"/>
    <p:sldId id="260" r:id="rId5"/>
    <p:sldId id="265"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D546-4CB8-5E3A-ABF9-E44701302A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1FF205-C119-42A2-CAAF-DD5A0CB65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5A6CA7-2D54-D3CC-B09B-5B05247F2BEB}"/>
              </a:ext>
            </a:extLst>
          </p:cNvPr>
          <p:cNvSpPr>
            <a:spLocks noGrp="1"/>
          </p:cNvSpPr>
          <p:nvPr>
            <p:ph type="dt" sz="half" idx="10"/>
          </p:nvPr>
        </p:nvSpPr>
        <p:spPr/>
        <p:txBody>
          <a:bodyPr/>
          <a:lstStyle/>
          <a:p>
            <a:fld id="{00D46418-D088-45AB-8223-C4A0471655A6}" type="datetimeFigureOut">
              <a:rPr lang="en-US" smtClean="0"/>
              <a:t>3/28/2024</a:t>
            </a:fld>
            <a:endParaRPr lang="en-US"/>
          </a:p>
        </p:txBody>
      </p:sp>
      <p:sp>
        <p:nvSpPr>
          <p:cNvPr id="5" name="Footer Placeholder 4">
            <a:extLst>
              <a:ext uri="{FF2B5EF4-FFF2-40B4-BE49-F238E27FC236}">
                <a16:creationId xmlns:a16="http://schemas.microsoft.com/office/drawing/2014/main" id="{E3E33633-241F-473D-D1E4-148F4F27B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3BA9B-2DE5-58F9-6590-6CDCA3B14523}"/>
              </a:ext>
            </a:extLst>
          </p:cNvPr>
          <p:cNvSpPr>
            <a:spLocks noGrp="1"/>
          </p:cNvSpPr>
          <p:nvPr>
            <p:ph type="sldNum" sz="quarter" idx="12"/>
          </p:nvPr>
        </p:nvSpPr>
        <p:spPr/>
        <p:txBody>
          <a:bodyPr/>
          <a:lstStyle/>
          <a:p>
            <a:fld id="{5B96D7D5-2115-416D-90E4-59FB1E1A84EE}" type="slidenum">
              <a:rPr lang="en-US" smtClean="0"/>
              <a:t>‹#›</a:t>
            </a:fld>
            <a:endParaRPr lang="en-US"/>
          </a:p>
        </p:txBody>
      </p:sp>
    </p:spTree>
    <p:extLst>
      <p:ext uri="{BB962C8B-B14F-4D97-AF65-F5344CB8AC3E}">
        <p14:creationId xmlns:p14="http://schemas.microsoft.com/office/powerpoint/2010/main" val="115320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E03A-9C3F-8FC3-DB19-BC1D66C631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F9E95-1C63-4FF2-3E6E-40ED214080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4BF6A-F665-5247-B6D3-D5AA2B9508F8}"/>
              </a:ext>
            </a:extLst>
          </p:cNvPr>
          <p:cNvSpPr>
            <a:spLocks noGrp="1"/>
          </p:cNvSpPr>
          <p:nvPr>
            <p:ph type="dt" sz="half" idx="10"/>
          </p:nvPr>
        </p:nvSpPr>
        <p:spPr/>
        <p:txBody>
          <a:bodyPr/>
          <a:lstStyle/>
          <a:p>
            <a:fld id="{00D46418-D088-45AB-8223-C4A0471655A6}" type="datetimeFigureOut">
              <a:rPr lang="en-US" smtClean="0"/>
              <a:t>3/28/2024</a:t>
            </a:fld>
            <a:endParaRPr lang="en-US"/>
          </a:p>
        </p:txBody>
      </p:sp>
      <p:sp>
        <p:nvSpPr>
          <p:cNvPr id="5" name="Footer Placeholder 4">
            <a:extLst>
              <a:ext uri="{FF2B5EF4-FFF2-40B4-BE49-F238E27FC236}">
                <a16:creationId xmlns:a16="http://schemas.microsoft.com/office/drawing/2014/main" id="{CB0F1C18-6F2E-07F9-C6B4-A53100D41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0C2B6-CC0C-F2DF-2A5B-D4A4738E96A9}"/>
              </a:ext>
            </a:extLst>
          </p:cNvPr>
          <p:cNvSpPr>
            <a:spLocks noGrp="1"/>
          </p:cNvSpPr>
          <p:nvPr>
            <p:ph type="sldNum" sz="quarter" idx="12"/>
          </p:nvPr>
        </p:nvSpPr>
        <p:spPr/>
        <p:txBody>
          <a:bodyPr/>
          <a:lstStyle/>
          <a:p>
            <a:fld id="{5B96D7D5-2115-416D-90E4-59FB1E1A84EE}" type="slidenum">
              <a:rPr lang="en-US" smtClean="0"/>
              <a:t>‹#›</a:t>
            </a:fld>
            <a:endParaRPr lang="en-US"/>
          </a:p>
        </p:txBody>
      </p:sp>
    </p:spTree>
    <p:extLst>
      <p:ext uri="{BB962C8B-B14F-4D97-AF65-F5344CB8AC3E}">
        <p14:creationId xmlns:p14="http://schemas.microsoft.com/office/powerpoint/2010/main" val="134663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48D3-3938-D07B-1413-12854D8D12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F21DB8-69D1-3CFE-5B55-2C20E0546A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7AD7B-CB60-2D55-9334-52AA688629DB}"/>
              </a:ext>
            </a:extLst>
          </p:cNvPr>
          <p:cNvSpPr>
            <a:spLocks noGrp="1"/>
          </p:cNvSpPr>
          <p:nvPr>
            <p:ph type="dt" sz="half" idx="10"/>
          </p:nvPr>
        </p:nvSpPr>
        <p:spPr/>
        <p:txBody>
          <a:bodyPr/>
          <a:lstStyle/>
          <a:p>
            <a:fld id="{00D46418-D088-45AB-8223-C4A0471655A6}" type="datetimeFigureOut">
              <a:rPr lang="en-US" smtClean="0"/>
              <a:t>3/28/2024</a:t>
            </a:fld>
            <a:endParaRPr lang="en-US"/>
          </a:p>
        </p:txBody>
      </p:sp>
      <p:sp>
        <p:nvSpPr>
          <p:cNvPr id="5" name="Footer Placeholder 4">
            <a:extLst>
              <a:ext uri="{FF2B5EF4-FFF2-40B4-BE49-F238E27FC236}">
                <a16:creationId xmlns:a16="http://schemas.microsoft.com/office/drawing/2014/main" id="{84ADFB0F-9BFE-E40A-92A5-5B803CB94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D707E-33D0-E452-4F27-5E2447365A9E}"/>
              </a:ext>
            </a:extLst>
          </p:cNvPr>
          <p:cNvSpPr>
            <a:spLocks noGrp="1"/>
          </p:cNvSpPr>
          <p:nvPr>
            <p:ph type="sldNum" sz="quarter" idx="12"/>
          </p:nvPr>
        </p:nvSpPr>
        <p:spPr/>
        <p:txBody>
          <a:bodyPr/>
          <a:lstStyle/>
          <a:p>
            <a:fld id="{5B96D7D5-2115-416D-90E4-59FB1E1A84EE}" type="slidenum">
              <a:rPr lang="en-US" smtClean="0"/>
              <a:t>‹#›</a:t>
            </a:fld>
            <a:endParaRPr lang="en-US"/>
          </a:p>
        </p:txBody>
      </p:sp>
    </p:spTree>
    <p:extLst>
      <p:ext uri="{BB962C8B-B14F-4D97-AF65-F5344CB8AC3E}">
        <p14:creationId xmlns:p14="http://schemas.microsoft.com/office/powerpoint/2010/main" val="382441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C552-B5F4-434D-E0EB-A097C7D18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BEF73C-E675-87EE-76C7-E1F692C2BB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17B05-B501-C7DA-3054-FCE58F0C5D0C}"/>
              </a:ext>
            </a:extLst>
          </p:cNvPr>
          <p:cNvSpPr>
            <a:spLocks noGrp="1"/>
          </p:cNvSpPr>
          <p:nvPr>
            <p:ph type="dt" sz="half" idx="10"/>
          </p:nvPr>
        </p:nvSpPr>
        <p:spPr/>
        <p:txBody>
          <a:bodyPr/>
          <a:lstStyle/>
          <a:p>
            <a:fld id="{00D46418-D088-45AB-8223-C4A0471655A6}" type="datetimeFigureOut">
              <a:rPr lang="en-US" smtClean="0"/>
              <a:t>3/28/2024</a:t>
            </a:fld>
            <a:endParaRPr lang="en-US"/>
          </a:p>
        </p:txBody>
      </p:sp>
      <p:sp>
        <p:nvSpPr>
          <p:cNvPr id="5" name="Footer Placeholder 4">
            <a:extLst>
              <a:ext uri="{FF2B5EF4-FFF2-40B4-BE49-F238E27FC236}">
                <a16:creationId xmlns:a16="http://schemas.microsoft.com/office/drawing/2014/main" id="{34CCE3EE-2768-0C6B-8AB4-11C90F118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EB622-75FB-2204-1291-0EC73561A819}"/>
              </a:ext>
            </a:extLst>
          </p:cNvPr>
          <p:cNvSpPr>
            <a:spLocks noGrp="1"/>
          </p:cNvSpPr>
          <p:nvPr>
            <p:ph type="sldNum" sz="quarter" idx="12"/>
          </p:nvPr>
        </p:nvSpPr>
        <p:spPr/>
        <p:txBody>
          <a:bodyPr/>
          <a:lstStyle/>
          <a:p>
            <a:fld id="{5B96D7D5-2115-416D-90E4-59FB1E1A84EE}" type="slidenum">
              <a:rPr lang="en-US" smtClean="0"/>
              <a:t>‹#›</a:t>
            </a:fld>
            <a:endParaRPr lang="en-US"/>
          </a:p>
        </p:txBody>
      </p:sp>
    </p:spTree>
    <p:extLst>
      <p:ext uri="{BB962C8B-B14F-4D97-AF65-F5344CB8AC3E}">
        <p14:creationId xmlns:p14="http://schemas.microsoft.com/office/powerpoint/2010/main" val="306058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B5B9-6C0E-D3DD-34C0-8D1AC36F9F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1C2FD2-4D9A-8898-3A66-818132B340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F8946-A3D3-CB10-0F45-069CFC3F13A5}"/>
              </a:ext>
            </a:extLst>
          </p:cNvPr>
          <p:cNvSpPr>
            <a:spLocks noGrp="1"/>
          </p:cNvSpPr>
          <p:nvPr>
            <p:ph type="dt" sz="half" idx="10"/>
          </p:nvPr>
        </p:nvSpPr>
        <p:spPr/>
        <p:txBody>
          <a:bodyPr/>
          <a:lstStyle/>
          <a:p>
            <a:fld id="{00D46418-D088-45AB-8223-C4A0471655A6}" type="datetimeFigureOut">
              <a:rPr lang="en-US" smtClean="0"/>
              <a:t>3/28/2024</a:t>
            </a:fld>
            <a:endParaRPr lang="en-US"/>
          </a:p>
        </p:txBody>
      </p:sp>
      <p:sp>
        <p:nvSpPr>
          <p:cNvPr id="5" name="Footer Placeholder 4">
            <a:extLst>
              <a:ext uri="{FF2B5EF4-FFF2-40B4-BE49-F238E27FC236}">
                <a16:creationId xmlns:a16="http://schemas.microsoft.com/office/drawing/2014/main" id="{56D5355D-D113-FC07-6CD2-D3EB4D3BF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D53E1-74E0-C35B-48EF-188F971244F7}"/>
              </a:ext>
            </a:extLst>
          </p:cNvPr>
          <p:cNvSpPr>
            <a:spLocks noGrp="1"/>
          </p:cNvSpPr>
          <p:nvPr>
            <p:ph type="sldNum" sz="quarter" idx="12"/>
          </p:nvPr>
        </p:nvSpPr>
        <p:spPr/>
        <p:txBody>
          <a:bodyPr/>
          <a:lstStyle/>
          <a:p>
            <a:fld id="{5B96D7D5-2115-416D-90E4-59FB1E1A84EE}" type="slidenum">
              <a:rPr lang="en-US" smtClean="0"/>
              <a:t>‹#›</a:t>
            </a:fld>
            <a:endParaRPr lang="en-US"/>
          </a:p>
        </p:txBody>
      </p:sp>
    </p:spTree>
    <p:extLst>
      <p:ext uri="{BB962C8B-B14F-4D97-AF65-F5344CB8AC3E}">
        <p14:creationId xmlns:p14="http://schemas.microsoft.com/office/powerpoint/2010/main" val="236175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32B0-BC52-ADA4-06B6-2D64A6F39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4E5FC0-5A7E-1108-ADD2-B46BC8448B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3D1BCC-4C54-E163-32D4-66384DF170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BD0022-5071-8CFE-25CE-A4D5A18DB3E8}"/>
              </a:ext>
            </a:extLst>
          </p:cNvPr>
          <p:cNvSpPr>
            <a:spLocks noGrp="1"/>
          </p:cNvSpPr>
          <p:nvPr>
            <p:ph type="dt" sz="half" idx="10"/>
          </p:nvPr>
        </p:nvSpPr>
        <p:spPr/>
        <p:txBody>
          <a:bodyPr/>
          <a:lstStyle/>
          <a:p>
            <a:fld id="{00D46418-D088-45AB-8223-C4A0471655A6}" type="datetimeFigureOut">
              <a:rPr lang="en-US" smtClean="0"/>
              <a:t>3/28/2024</a:t>
            </a:fld>
            <a:endParaRPr lang="en-US"/>
          </a:p>
        </p:txBody>
      </p:sp>
      <p:sp>
        <p:nvSpPr>
          <p:cNvPr id="6" name="Footer Placeholder 5">
            <a:extLst>
              <a:ext uri="{FF2B5EF4-FFF2-40B4-BE49-F238E27FC236}">
                <a16:creationId xmlns:a16="http://schemas.microsoft.com/office/drawing/2014/main" id="{E83F7D72-B0BB-B177-5698-A2825CE99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136A5-B52F-BBDF-4972-C51ED8DA1178}"/>
              </a:ext>
            </a:extLst>
          </p:cNvPr>
          <p:cNvSpPr>
            <a:spLocks noGrp="1"/>
          </p:cNvSpPr>
          <p:nvPr>
            <p:ph type="sldNum" sz="quarter" idx="12"/>
          </p:nvPr>
        </p:nvSpPr>
        <p:spPr/>
        <p:txBody>
          <a:bodyPr/>
          <a:lstStyle/>
          <a:p>
            <a:fld id="{5B96D7D5-2115-416D-90E4-59FB1E1A84EE}" type="slidenum">
              <a:rPr lang="en-US" smtClean="0"/>
              <a:t>‹#›</a:t>
            </a:fld>
            <a:endParaRPr lang="en-US"/>
          </a:p>
        </p:txBody>
      </p:sp>
    </p:spTree>
    <p:extLst>
      <p:ext uri="{BB962C8B-B14F-4D97-AF65-F5344CB8AC3E}">
        <p14:creationId xmlns:p14="http://schemas.microsoft.com/office/powerpoint/2010/main" val="99683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FBD0-C881-0FD9-B278-F046F36A85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371B40-D5DC-98AD-E499-4539221FAF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C102ED-BE8C-033F-F6B3-DCED4B2721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A308E8-35D0-42BB-016F-1D337D495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9DCF1-3E9F-AB16-F4A1-1046F710F5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9D4343-C8A3-05C8-77B0-B3370434B7DA}"/>
              </a:ext>
            </a:extLst>
          </p:cNvPr>
          <p:cNvSpPr>
            <a:spLocks noGrp="1"/>
          </p:cNvSpPr>
          <p:nvPr>
            <p:ph type="dt" sz="half" idx="10"/>
          </p:nvPr>
        </p:nvSpPr>
        <p:spPr/>
        <p:txBody>
          <a:bodyPr/>
          <a:lstStyle/>
          <a:p>
            <a:fld id="{00D46418-D088-45AB-8223-C4A0471655A6}" type="datetimeFigureOut">
              <a:rPr lang="en-US" smtClean="0"/>
              <a:t>3/28/2024</a:t>
            </a:fld>
            <a:endParaRPr lang="en-US"/>
          </a:p>
        </p:txBody>
      </p:sp>
      <p:sp>
        <p:nvSpPr>
          <p:cNvPr id="8" name="Footer Placeholder 7">
            <a:extLst>
              <a:ext uri="{FF2B5EF4-FFF2-40B4-BE49-F238E27FC236}">
                <a16:creationId xmlns:a16="http://schemas.microsoft.com/office/drawing/2014/main" id="{5C9C2AAD-8323-2FCD-34D8-78BE931191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21BBEE-CA38-5DF3-10D8-590E8C58C5B1}"/>
              </a:ext>
            </a:extLst>
          </p:cNvPr>
          <p:cNvSpPr>
            <a:spLocks noGrp="1"/>
          </p:cNvSpPr>
          <p:nvPr>
            <p:ph type="sldNum" sz="quarter" idx="12"/>
          </p:nvPr>
        </p:nvSpPr>
        <p:spPr/>
        <p:txBody>
          <a:bodyPr/>
          <a:lstStyle/>
          <a:p>
            <a:fld id="{5B96D7D5-2115-416D-90E4-59FB1E1A84EE}" type="slidenum">
              <a:rPr lang="en-US" smtClean="0"/>
              <a:t>‹#›</a:t>
            </a:fld>
            <a:endParaRPr lang="en-US"/>
          </a:p>
        </p:txBody>
      </p:sp>
    </p:spTree>
    <p:extLst>
      <p:ext uri="{BB962C8B-B14F-4D97-AF65-F5344CB8AC3E}">
        <p14:creationId xmlns:p14="http://schemas.microsoft.com/office/powerpoint/2010/main" val="182114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4B96-20CE-609E-D216-21C951025C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B007AC-7CFC-0FF6-4E92-A7EB762C6C59}"/>
              </a:ext>
            </a:extLst>
          </p:cNvPr>
          <p:cNvSpPr>
            <a:spLocks noGrp="1"/>
          </p:cNvSpPr>
          <p:nvPr>
            <p:ph type="dt" sz="half" idx="10"/>
          </p:nvPr>
        </p:nvSpPr>
        <p:spPr/>
        <p:txBody>
          <a:bodyPr/>
          <a:lstStyle/>
          <a:p>
            <a:fld id="{00D46418-D088-45AB-8223-C4A0471655A6}" type="datetimeFigureOut">
              <a:rPr lang="en-US" smtClean="0"/>
              <a:t>3/28/2024</a:t>
            </a:fld>
            <a:endParaRPr lang="en-US"/>
          </a:p>
        </p:txBody>
      </p:sp>
      <p:sp>
        <p:nvSpPr>
          <p:cNvPr id="4" name="Footer Placeholder 3">
            <a:extLst>
              <a:ext uri="{FF2B5EF4-FFF2-40B4-BE49-F238E27FC236}">
                <a16:creationId xmlns:a16="http://schemas.microsoft.com/office/drawing/2014/main" id="{4E09F489-0104-615B-0BC3-B6E0FCB741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19825E-9295-6C03-0738-49FD1FE2B33B}"/>
              </a:ext>
            </a:extLst>
          </p:cNvPr>
          <p:cNvSpPr>
            <a:spLocks noGrp="1"/>
          </p:cNvSpPr>
          <p:nvPr>
            <p:ph type="sldNum" sz="quarter" idx="12"/>
          </p:nvPr>
        </p:nvSpPr>
        <p:spPr/>
        <p:txBody>
          <a:bodyPr/>
          <a:lstStyle/>
          <a:p>
            <a:fld id="{5B96D7D5-2115-416D-90E4-59FB1E1A84EE}" type="slidenum">
              <a:rPr lang="en-US" smtClean="0"/>
              <a:t>‹#›</a:t>
            </a:fld>
            <a:endParaRPr lang="en-US"/>
          </a:p>
        </p:txBody>
      </p:sp>
    </p:spTree>
    <p:extLst>
      <p:ext uri="{BB962C8B-B14F-4D97-AF65-F5344CB8AC3E}">
        <p14:creationId xmlns:p14="http://schemas.microsoft.com/office/powerpoint/2010/main" val="333949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0B819C-8B34-DDD5-631C-DD594CECC5E9}"/>
              </a:ext>
            </a:extLst>
          </p:cNvPr>
          <p:cNvSpPr>
            <a:spLocks noGrp="1"/>
          </p:cNvSpPr>
          <p:nvPr>
            <p:ph type="dt" sz="half" idx="10"/>
          </p:nvPr>
        </p:nvSpPr>
        <p:spPr/>
        <p:txBody>
          <a:bodyPr/>
          <a:lstStyle/>
          <a:p>
            <a:fld id="{00D46418-D088-45AB-8223-C4A0471655A6}" type="datetimeFigureOut">
              <a:rPr lang="en-US" smtClean="0"/>
              <a:t>3/28/2024</a:t>
            </a:fld>
            <a:endParaRPr lang="en-US"/>
          </a:p>
        </p:txBody>
      </p:sp>
      <p:sp>
        <p:nvSpPr>
          <p:cNvPr id="3" name="Footer Placeholder 2">
            <a:extLst>
              <a:ext uri="{FF2B5EF4-FFF2-40B4-BE49-F238E27FC236}">
                <a16:creationId xmlns:a16="http://schemas.microsoft.com/office/drawing/2014/main" id="{06DE5CDB-4596-E09B-0735-B6C93F525B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5E24F1-04E2-948F-4BED-1523D16DBF74}"/>
              </a:ext>
            </a:extLst>
          </p:cNvPr>
          <p:cNvSpPr>
            <a:spLocks noGrp="1"/>
          </p:cNvSpPr>
          <p:nvPr>
            <p:ph type="sldNum" sz="quarter" idx="12"/>
          </p:nvPr>
        </p:nvSpPr>
        <p:spPr/>
        <p:txBody>
          <a:bodyPr/>
          <a:lstStyle/>
          <a:p>
            <a:fld id="{5B96D7D5-2115-416D-90E4-59FB1E1A84EE}" type="slidenum">
              <a:rPr lang="en-US" smtClean="0"/>
              <a:t>‹#›</a:t>
            </a:fld>
            <a:endParaRPr lang="en-US"/>
          </a:p>
        </p:txBody>
      </p:sp>
    </p:spTree>
    <p:extLst>
      <p:ext uri="{BB962C8B-B14F-4D97-AF65-F5344CB8AC3E}">
        <p14:creationId xmlns:p14="http://schemas.microsoft.com/office/powerpoint/2010/main" val="47295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9D2D-33EE-6A6E-95ED-F4F1CC89C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56F9AE-5A3C-4962-FE74-3875F437A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856BA8-4DF4-277C-B3A8-D247B2B1D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0D7EEE-DAA7-F159-E589-FB1F268BC666}"/>
              </a:ext>
            </a:extLst>
          </p:cNvPr>
          <p:cNvSpPr>
            <a:spLocks noGrp="1"/>
          </p:cNvSpPr>
          <p:nvPr>
            <p:ph type="dt" sz="half" idx="10"/>
          </p:nvPr>
        </p:nvSpPr>
        <p:spPr/>
        <p:txBody>
          <a:bodyPr/>
          <a:lstStyle/>
          <a:p>
            <a:fld id="{00D46418-D088-45AB-8223-C4A0471655A6}" type="datetimeFigureOut">
              <a:rPr lang="en-US" smtClean="0"/>
              <a:t>3/28/2024</a:t>
            </a:fld>
            <a:endParaRPr lang="en-US"/>
          </a:p>
        </p:txBody>
      </p:sp>
      <p:sp>
        <p:nvSpPr>
          <p:cNvPr id="6" name="Footer Placeholder 5">
            <a:extLst>
              <a:ext uri="{FF2B5EF4-FFF2-40B4-BE49-F238E27FC236}">
                <a16:creationId xmlns:a16="http://schemas.microsoft.com/office/drawing/2014/main" id="{E80E8307-94BD-49B4-22F7-B340597B2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3CC09-270B-A67D-FF95-FF0041CACE78}"/>
              </a:ext>
            </a:extLst>
          </p:cNvPr>
          <p:cNvSpPr>
            <a:spLocks noGrp="1"/>
          </p:cNvSpPr>
          <p:nvPr>
            <p:ph type="sldNum" sz="quarter" idx="12"/>
          </p:nvPr>
        </p:nvSpPr>
        <p:spPr/>
        <p:txBody>
          <a:bodyPr/>
          <a:lstStyle/>
          <a:p>
            <a:fld id="{5B96D7D5-2115-416D-90E4-59FB1E1A84EE}" type="slidenum">
              <a:rPr lang="en-US" smtClean="0"/>
              <a:t>‹#›</a:t>
            </a:fld>
            <a:endParaRPr lang="en-US"/>
          </a:p>
        </p:txBody>
      </p:sp>
    </p:spTree>
    <p:extLst>
      <p:ext uri="{BB962C8B-B14F-4D97-AF65-F5344CB8AC3E}">
        <p14:creationId xmlns:p14="http://schemas.microsoft.com/office/powerpoint/2010/main" val="300244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B604-389E-0F88-850F-D5C3AB83C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3EE5CE-2D0B-C9CF-5355-2803721B4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4E8486-0926-FCF9-883B-3831DE528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B9AC7-84B1-4977-C57F-075D7660FD44}"/>
              </a:ext>
            </a:extLst>
          </p:cNvPr>
          <p:cNvSpPr>
            <a:spLocks noGrp="1"/>
          </p:cNvSpPr>
          <p:nvPr>
            <p:ph type="dt" sz="half" idx="10"/>
          </p:nvPr>
        </p:nvSpPr>
        <p:spPr/>
        <p:txBody>
          <a:bodyPr/>
          <a:lstStyle/>
          <a:p>
            <a:fld id="{00D46418-D088-45AB-8223-C4A0471655A6}" type="datetimeFigureOut">
              <a:rPr lang="en-US" smtClean="0"/>
              <a:t>3/28/2024</a:t>
            </a:fld>
            <a:endParaRPr lang="en-US"/>
          </a:p>
        </p:txBody>
      </p:sp>
      <p:sp>
        <p:nvSpPr>
          <p:cNvPr id="6" name="Footer Placeholder 5">
            <a:extLst>
              <a:ext uri="{FF2B5EF4-FFF2-40B4-BE49-F238E27FC236}">
                <a16:creationId xmlns:a16="http://schemas.microsoft.com/office/drawing/2014/main" id="{FF02803D-9795-C4E7-8828-F234A37F48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1545B-8531-9A3C-AA7E-9C0076B7993A}"/>
              </a:ext>
            </a:extLst>
          </p:cNvPr>
          <p:cNvSpPr>
            <a:spLocks noGrp="1"/>
          </p:cNvSpPr>
          <p:nvPr>
            <p:ph type="sldNum" sz="quarter" idx="12"/>
          </p:nvPr>
        </p:nvSpPr>
        <p:spPr/>
        <p:txBody>
          <a:bodyPr/>
          <a:lstStyle/>
          <a:p>
            <a:fld id="{5B96D7D5-2115-416D-90E4-59FB1E1A84EE}" type="slidenum">
              <a:rPr lang="en-US" smtClean="0"/>
              <a:t>‹#›</a:t>
            </a:fld>
            <a:endParaRPr lang="en-US"/>
          </a:p>
        </p:txBody>
      </p:sp>
    </p:spTree>
    <p:extLst>
      <p:ext uri="{BB962C8B-B14F-4D97-AF65-F5344CB8AC3E}">
        <p14:creationId xmlns:p14="http://schemas.microsoft.com/office/powerpoint/2010/main" val="413764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56CB37-42D4-466A-2E28-C1E8C1788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8DB40F-623F-3A67-7D79-BA18FA1108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28B60-199D-1F67-2AF9-EBFFE858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46418-D088-45AB-8223-C4A0471655A6}" type="datetimeFigureOut">
              <a:rPr lang="en-US" smtClean="0"/>
              <a:t>3/28/2024</a:t>
            </a:fld>
            <a:endParaRPr lang="en-US"/>
          </a:p>
        </p:txBody>
      </p:sp>
      <p:sp>
        <p:nvSpPr>
          <p:cNvPr id="5" name="Footer Placeholder 4">
            <a:extLst>
              <a:ext uri="{FF2B5EF4-FFF2-40B4-BE49-F238E27FC236}">
                <a16:creationId xmlns:a16="http://schemas.microsoft.com/office/drawing/2014/main" id="{2B55C1CA-3DF7-6D36-27B1-4AF00BD432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9FCCF8-659D-79F6-7AC4-6ED5B86B5E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6D7D5-2115-416D-90E4-59FB1E1A84EE}" type="slidenum">
              <a:rPr lang="en-US" smtClean="0"/>
              <a:t>‹#›</a:t>
            </a:fld>
            <a:endParaRPr lang="en-US"/>
          </a:p>
        </p:txBody>
      </p:sp>
    </p:spTree>
    <p:extLst>
      <p:ext uri="{BB962C8B-B14F-4D97-AF65-F5344CB8AC3E}">
        <p14:creationId xmlns:p14="http://schemas.microsoft.com/office/powerpoint/2010/main" val="74509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9D06C7-10B3-9F0B-1479-CEB64B575188}"/>
              </a:ext>
            </a:extLst>
          </p:cNvPr>
          <p:cNvSpPr txBox="1"/>
          <p:nvPr/>
        </p:nvSpPr>
        <p:spPr>
          <a:xfrm>
            <a:off x="-1" y="2351314"/>
            <a:ext cx="12322629" cy="1107996"/>
          </a:xfrm>
          <a:prstGeom prst="rect">
            <a:avLst/>
          </a:prstGeom>
          <a:noFill/>
        </p:spPr>
        <p:txBody>
          <a:bodyPr wrap="square" rtlCol="0">
            <a:spAutoFit/>
          </a:bodyPr>
          <a:lstStyle/>
          <a:p>
            <a:pPr algn="ctr"/>
            <a:r>
              <a:rPr lang="en-US" sz="6600" b="1" i="0" dirty="0">
                <a:solidFill>
                  <a:srgbClr val="1D1C1D"/>
                </a:solidFill>
                <a:effectLst/>
                <a:latin typeface="Times New Roman" panose="02020603050405020304" pitchFamily="18" charset="0"/>
                <a:cs typeface="Times New Roman" panose="02020603050405020304" pitchFamily="18" charset="0"/>
              </a:rPr>
              <a:t>VARIANCE BIAS TRADEOFF</a:t>
            </a:r>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37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7974A9-3B02-C665-B042-DB733E8FEA1C}"/>
              </a:ext>
            </a:extLst>
          </p:cNvPr>
          <p:cNvSpPr txBox="1"/>
          <p:nvPr/>
        </p:nvSpPr>
        <p:spPr>
          <a:xfrm>
            <a:off x="228600" y="2457829"/>
            <a:ext cx="11865429" cy="1815882"/>
          </a:xfrm>
          <a:prstGeom prst="rect">
            <a:avLst/>
          </a:prstGeom>
          <a:noFill/>
        </p:spPr>
        <p:txBody>
          <a:bodyPr wrap="square">
            <a:spAutoFit/>
          </a:bodyPr>
          <a:lstStyle/>
          <a:p>
            <a:pPr algn="just"/>
            <a:r>
              <a:rPr lang="en-US" sz="2800" b="1" i="0" dirty="0">
                <a:solidFill>
                  <a:srgbClr val="000000"/>
                </a:solidFill>
                <a:effectLst/>
                <a:latin typeface="Times New Roman" panose="02020603050405020304" pitchFamily="18" charset="0"/>
                <a:cs typeface="Times New Roman" panose="02020603050405020304" pitchFamily="18" charset="0"/>
              </a:rPr>
              <a:t>What is variance?</a:t>
            </a:r>
          </a:p>
          <a:p>
            <a:pPr algn="just"/>
            <a:r>
              <a:rPr lang="en-US" sz="2800" dirty="0">
                <a:solidFill>
                  <a:srgbClr val="0D0D0D"/>
                </a:solidFill>
                <a:latin typeface="Times New Roman" panose="02020603050405020304" pitchFamily="18" charset="0"/>
                <a:cs typeface="Times New Roman" panose="02020603050405020304" pitchFamily="18" charset="0"/>
              </a:rPr>
              <a:t>R</a:t>
            </a:r>
            <a:r>
              <a:rPr lang="en-US" sz="2800" b="0" i="0" dirty="0">
                <a:solidFill>
                  <a:srgbClr val="0D0D0D"/>
                </a:solidFill>
                <a:effectLst/>
                <a:latin typeface="Times New Roman" panose="02020603050405020304" pitchFamily="18" charset="0"/>
                <a:cs typeface="Times New Roman" panose="02020603050405020304" pitchFamily="18" charset="0"/>
              </a:rPr>
              <a:t>efers to the variability of model predictions across different training datasets. It measures how much the model's predictions fluctuate when trained on different subsets of the training data. </a:t>
            </a:r>
          </a:p>
        </p:txBody>
      </p:sp>
      <p:sp>
        <p:nvSpPr>
          <p:cNvPr id="5" name="TextBox 4">
            <a:extLst>
              <a:ext uri="{FF2B5EF4-FFF2-40B4-BE49-F238E27FC236}">
                <a16:creationId xmlns:a16="http://schemas.microsoft.com/office/drawing/2014/main" id="{FE38F533-1C3B-8EA6-A065-0B4EE0AA52FD}"/>
              </a:ext>
            </a:extLst>
          </p:cNvPr>
          <p:cNvSpPr txBox="1"/>
          <p:nvPr/>
        </p:nvSpPr>
        <p:spPr>
          <a:xfrm>
            <a:off x="171450" y="4425905"/>
            <a:ext cx="11751129" cy="2246769"/>
          </a:xfrm>
          <a:prstGeom prst="rect">
            <a:avLst/>
          </a:prstGeom>
          <a:noFill/>
        </p:spPr>
        <p:txBody>
          <a:bodyPr wrap="square">
            <a:spAutoFit/>
          </a:bodyPr>
          <a:lstStyle/>
          <a:p>
            <a:pPr algn="just"/>
            <a:r>
              <a:rPr lang="en-US" sz="2800" b="1" i="0" dirty="0">
                <a:solidFill>
                  <a:srgbClr val="000000"/>
                </a:solidFill>
                <a:effectLst/>
                <a:latin typeface="Times New Roman" panose="02020603050405020304" pitchFamily="18" charset="0"/>
                <a:cs typeface="Times New Roman" panose="02020603050405020304" pitchFamily="18" charset="0"/>
              </a:rPr>
              <a:t>Why is variance a problem?</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Variance indicates that your model is not reliable. Suppose minor changes in the input data result in significant changes in the output. In that case, the model has not properly extracted the underlying patterns, and its decision making cannot be trusted. </a:t>
            </a:r>
          </a:p>
        </p:txBody>
      </p:sp>
      <p:sp>
        <p:nvSpPr>
          <p:cNvPr id="7" name="TextBox 6">
            <a:extLst>
              <a:ext uri="{FF2B5EF4-FFF2-40B4-BE49-F238E27FC236}">
                <a16:creationId xmlns:a16="http://schemas.microsoft.com/office/drawing/2014/main" id="{11535F22-3097-84B8-D33C-3B8FE9FCFA0C}"/>
              </a:ext>
            </a:extLst>
          </p:cNvPr>
          <p:cNvSpPr txBox="1"/>
          <p:nvPr/>
        </p:nvSpPr>
        <p:spPr>
          <a:xfrm>
            <a:off x="269421" y="58866"/>
            <a:ext cx="11653158" cy="2246769"/>
          </a:xfrm>
          <a:prstGeom prst="rect">
            <a:avLst/>
          </a:prstGeom>
          <a:noFill/>
        </p:spPr>
        <p:txBody>
          <a:bodyPr wrap="square">
            <a:spAutoFit/>
          </a:bodyPr>
          <a:lstStyle/>
          <a:p>
            <a:pPr algn="just"/>
            <a:r>
              <a:rPr lang="en-US" sz="2800" b="1" i="0" dirty="0">
                <a:solidFill>
                  <a:srgbClr val="0D0D0D"/>
                </a:solidFill>
                <a:effectLst/>
                <a:latin typeface="Times New Roman" panose="02020603050405020304" pitchFamily="18" charset="0"/>
                <a:cs typeface="Times New Roman" panose="02020603050405020304" pitchFamily="18" charset="0"/>
              </a:rPr>
              <a:t>What is Bias</a:t>
            </a:r>
            <a:r>
              <a:rPr lang="en-US" sz="2800" dirty="0">
                <a:solidFill>
                  <a:srgbClr val="0D0D0D"/>
                </a:solidFill>
                <a:latin typeface="Times New Roman" panose="02020603050405020304" pitchFamily="18" charset="0"/>
                <a:cs typeface="Times New Roman" panose="02020603050405020304" pitchFamily="18" charset="0"/>
              </a:rPr>
              <a:t>?</a:t>
            </a:r>
            <a:r>
              <a:rPr lang="en-US" sz="2800" b="0" i="0" dirty="0">
                <a:solidFill>
                  <a:srgbClr val="0D0D0D"/>
                </a:solidFill>
                <a:effectLst/>
                <a:latin typeface="Times New Roman" panose="02020603050405020304" pitchFamily="18" charset="0"/>
                <a:cs typeface="Times New Roman" panose="02020603050405020304" pitchFamily="18" charset="0"/>
              </a:rPr>
              <a:t> </a:t>
            </a:r>
          </a:p>
          <a:p>
            <a:pPr algn="just"/>
            <a:r>
              <a:rPr lang="en-US" sz="2800" b="0" i="0" dirty="0">
                <a:solidFill>
                  <a:srgbClr val="0D0D0D"/>
                </a:solidFill>
                <a:effectLst/>
                <a:latin typeface="Times New Roman" panose="02020603050405020304" pitchFamily="18" charset="0"/>
                <a:cs typeface="Times New Roman" panose="02020603050405020304" pitchFamily="18" charset="0"/>
              </a:rPr>
              <a:t>Bias refers to the error introduced by approximating a real-world problem with a simplified model. In predictive modeling, bias measures how far off the predictions are from the true values. A model with high bias tends to oversimplify the data and may consistently miss relevant patterns.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38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18DA63-2DAB-B2D5-CD14-6DF74859DD7E}"/>
              </a:ext>
            </a:extLst>
          </p:cNvPr>
          <p:cNvPicPr>
            <a:picLocks noChangeAspect="1"/>
          </p:cNvPicPr>
          <p:nvPr/>
        </p:nvPicPr>
        <p:blipFill>
          <a:blip r:embed="rId2"/>
          <a:stretch>
            <a:fillRect/>
          </a:stretch>
        </p:blipFill>
        <p:spPr>
          <a:xfrm>
            <a:off x="602237" y="4061832"/>
            <a:ext cx="4330923" cy="2197213"/>
          </a:xfrm>
          <a:prstGeom prst="rect">
            <a:avLst/>
          </a:prstGeom>
        </p:spPr>
      </p:pic>
      <p:pic>
        <p:nvPicPr>
          <p:cNvPr id="5" name="Picture 4">
            <a:extLst>
              <a:ext uri="{FF2B5EF4-FFF2-40B4-BE49-F238E27FC236}">
                <a16:creationId xmlns:a16="http://schemas.microsoft.com/office/drawing/2014/main" id="{FEBEA35C-328F-648E-BFD5-55C9874CD91D}"/>
              </a:ext>
            </a:extLst>
          </p:cNvPr>
          <p:cNvPicPr>
            <a:picLocks noChangeAspect="1"/>
          </p:cNvPicPr>
          <p:nvPr/>
        </p:nvPicPr>
        <p:blipFill>
          <a:blip r:embed="rId3"/>
          <a:stretch>
            <a:fillRect/>
          </a:stretch>
        </p:blipFill>
        <p:spPr>
          <a:xfrm>
            <a:off x="602237" y="1316999"/>
            <a:ext cx="4064209" cy="2254366"/>
          </a:xfrm>
          <a:prstGeom prst="rect">
            <a:avLst/>
          </a:prstGeom>
        </p:spPr>
      </p:pic>
      <p:sp>
        <p:nvSpPr>
          <p:cNvPr id="6" name="TextBox 5">
            <a:extLst>
              <a:ext uri="{FF2B5EF4-FFF2-40B4-BE49-F238E27FC236}">
                <a16:creationId xmlns:a16="http://schemas.microsoft.com/office/drawing/2014/main" id="{A246F2AD-2BE4-CCB9-FB6C-090A691E9E7A}"/>
              </a:ext>
            </a:extLst>
          </p:cNvPr>
          <p:cNvSpPr txBox="1"/>
          <p:nvPr/>
        </p:nvSpPr>
        <p:spPr>
          <a:xfrm>
            <a:off x="602237" y="457200"/>
            <a:ext cx="10966464"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Imagine we want to find a height of someone depending on the weight!</a:t>
            </a:r>
          </a:p>
        </p:txBody>
      </p:sp>
      <p:pic>
        <p:nvPicPr>
          <p:cNvPr id="8" name="Picture 7">
            <a:extLst>
              <a:ext uri="{FF2B5EF4-FFF2-40B4-BE49-F238E27FC236}">
                <a16:creationId xmlns:a16="http://schemas.microsoft.com/office/drawing/2014/main" id="{4AB5D4C4-16AB-9909-BFB7-B1016EDF8437}"/>
              </a:ext>
            </a:extLst>
          </p:cNvPr>
          <p:cNvPicPr>
            <a:picLocks noChangeAspect="1"/>
          </p:cNvPicPr>
          <p:nvPr/>
        </p:nvPicPr>
        <p:blipFill>
          <a:blip r:embed="rId4"/>
          <a:stretch>
            <a:fillRect/>
          </a:stretch>
        </p:blipFill>
        <p:spPr>
          <a:xfrm>
            <a:off x="6498670" y="1437655"/>
            <a:ext cx="3962604" cy="2133710"/>
          </a:xfrm>
          <a:prstGeom prst="rect">
            <a:avLst/>
          </a:prstGeom>
        </p:spPr>
      </p:pic>
      <p:sp>
        <p:nvSpPr>
          <p:cNvPr id="9" name="Oval 8">
            <a:extLst>
              <a:ext uri="{FF2B5EF4-FFF2-40B4-BE49-F238E27FC236}">
                <a16:creationId xmlns:a16="http://schemas.microsoft.com/office/drawing/2014/main" id="{FDEA4D29-9316-1A44-CB71-19A1E2395C1C}"/>
              </a:ext>
            </a:extLst>
          </p:cNvPr>
          <p:cNvSpPr/>
          <p:nvPr/>
        </p:nvSpPr>
        <p:spPr>
          <a:xfrm>
            <a:off x="7019356" y="4484522"/>
            <a:ext cx="239486" cy="19594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0AA996D-6148-2BF4-7C03-F3D3CE6460BD}"/>
              </a:ext>
            </a:extLst>
          </p:cNvPr>
          <p:cNvSpPr/>
          <p:nvPr/>
        </p:nvSpPr>
        <p:spPr>
          <a:xfrm>
            <a:off x="7019356" y="5224402"/>
            <a:ext cx="239486" cy="195943"/>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3D434B5-FE80-62F5-F560-1B716CAF2F14}"/>
              </a:ext>
            </a:extLst>
          </p:cNvPr>
          <p:cNvSpPr txBox="1"/>
          <p:nvPr/>
        </p:nvSpPr>
        <p:spPr>
          <a:xfrm>
            <a:off x="7336971" y="4397828"/>
            <a:ext cx="2928258" cy="369332"/>
          </a:xfrm>
          <a:prstGeom prst="rect">
            <a:avLst/>
          </a:prstGeom>
          <a:noFill/>
        </p:spPr>
        <p:txBody>
          <a:bodyPr wrap="square" rtlCol="0">
            <a:spAutoFit/>
          </a:bodyPr>
          <a:lstStyle/>
          <a:p>
            <a:r>
              <a:rPr lang="en-US" dirty="0"/>
              <a:t>Training set</a:t>
            </a:r>
          </a:p>
        </p:txBody>
      </p:sp>
      <p:sp>
        <p:nvSpPr>
          <p:cNvPr id="12" name="TextBox 11">
            <a:extLst>
              <a:ext uri="{FF2B5EF4-FFF2-40B4-BE49-F238E27FC236}">
                <a16:creationId xmlns:a16="http://schemas.microsoft.com/office/drawing/2014/main" id="{803F3DFE-F2A4-111C-F89F-C1F80B53ED2F}"/>
              </a:ext>
            </a:extLst>
          </p:cNvPr>
          <p:cNvSpPr txBox="1"/>
          <p:nvPr/>
        </p:nvSpPr>
        <p:spPr>
          <a:xfrm>
            <a:off x="7336971" y="5137707"/>
            <a:ext cx="1173463" cy="369332"/>
          </a:xfrm>
          <a:prstGeom prst="rect">
            <a:avLst/>
          </a:prstGeom>
          <a:noFill/>
        </p:spPr>
        <p:txBody>
          <a:bodyPr wrap="none" rtlCol="0">
            <a:spAutoFit/>
          </a:bodyPr>
          <a:lstStyle/>
          <a:p>
            <a:r>
              <a:rPr lang="en-US" dirty="0"/>
              <a:t>Testing set</a:t>
            </a:r>
          </a:p>
        </p:txBody>
      </p:sp>
    </p:spTree>
    <p:extLst>
      <p:ext uri="{BB962C8B-B14F-4D97-AF65-F5344CB8AC3E}">
        <p14:creationId xmlns:p14="http://schemas.microsoft.com/office/powerpoint/2010/main" val="174354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BF4BB2-6C09-CCEC-83D6-7050D85306C6}"/>
              </a:ext>
            </a:extLst>
          </p:cNvPr>
          <p:cNvSpPr txBox="1"/>
          <p:nvPr/>
        </p:nvSpPr>
        <p:spPr>
          <a:xfrm>
            <a:off x="838201" y="953514"/>
            <a:ext cx="359585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Linear Regression aka Least Squares</a:t>
            </a:r>
          </a:p>
        </p:txBody>
      </p:sp>
      <p:pic>
        <p:nvPicPr>
          <p:cNvPr id="4" name="Picture 3">
            <a:extLst>
              <a:ext uri="{FF2B5EF4-FFF2-40B4-BE49-F238E27FC236}">
                <a16:creationId xmlns:a16="http://schemas.microsoft.com/office/drawing/2014/main" id="{76C0D09B-5406-CF56-5B9E-6CF01D00365B}"/>
              </a:ext>
            </a:extLst>
          </p:cNvPr>
          <p:cNvPicPr>
            <a:picLocks noChangeAspect="1"/>
          </p:cNvPicPr>
          <p:nvPr/>
        </p:nvPicPr>
        <p:blipFill>
          <a:blip r:embed="rId2"/>
          <a:stretch>
            <a:fillRect/>
          </a:stretch>
        </p:blipFill>
        <p:spPr>
          <a:xfrm>
            <a:off x="1013194" y="1400398"/>
            <a:ext cx="3664138" cy="2152761"/>
          </a:xfrm>
          <a:prstGeom prst="rect">
            <a:avLst/>
          </a:prstGeom>
        </p:spPr>
      </p:pic>
      <p:pic>
        <p:nvPicPr>
          <p:cNvPr id="6" name="Picture 5">
            <a:extLst>
              <a:ext uri="{FF2B5EF4-FFF2-40B4-BE49-F238E27FC236}">
                <a16:creationId xmlns:a16="http://schemas.microsoft.com/office/drawing/2014/main" id="{4D481EFB-794D-3131-90BD-CC7B950A9D4F}"/>
              </a:ext>
            </a:extLst>
          </p:cNvPr>
          <p:cNvPicPr>
            <a:picLocks noChangeAspect="1"/>
          </p:cNvPicPr>
          <p:nvPr/>
        </p:nvPicPr>
        <p:blipFill>
          <a:blip r:embed="rId3"/>
          <a:stretch>
            <a:fillRect/>
          </a:stretch>
        </p:blipFill>
        <p:spPr>
          <a:xfrm>
            <a:off x="6579561" y="1228940"/>
            <a:ext cx="4115011" cy="2324219"/>
          </a:xfrm>
          <a:prstGeom prst="rect">
            <a:avLst/>
          </a:prstGeom>
        </p:spPr>
      </p:pic>
      <p:sp>
        <p:nvSpPr>
          <p:cNvPr id="7" name="TextBox 6">
            <a:extLst>
              <a:ext uri="{FF2B5EF4-FFF2-40B4-BE49-F238E27FC236}">
                <a16:creationId xmlns:a16="http://schemas.microsoft.com/office/drawing/2014/main" id="{A7F2E184-4685-72DC-7BDC-A578A3C3636B}"/>
              </a:ext>
            </a:extLst>
          </p:cNvPr>
          <p:cNvSpPr txBox="1"/>
          <p:nvPr/>
        </p:nvSpPr>
        <p:spPr>
          <a:xfrm>
            <a:off x="8022663" y="704505"/>
            <a:ext cx="1610660" cy="369332"/>
          </a:xfrm>
          <a:prstGeom prst="rect">
            <a:avLst/>
          </a:prstGeom>
          <a:noFill/>
        </p:spPr>
        <p:txBody>
          <a:bodyPr wrap="square" rtlCol="0">
            <a:spAutoFit/>
          </a:bodyPr>
          <a:lstStyle/>
          <a:p>
            <a:r>
              <a:rPr lang="en-US" dirty="0"/>
              <a:t>Squiggly line</a:t>
            </a:r>
          </a:p>
        </p:txBody>
      </p:sp>
      <p:pic>
        <p:nvPicPr>
          <p:cNvPr id="9" name="Picture 8">
            <a:extLst>
              <a:ext uri="{FF2B5EF4-FFF2-40B4-BE49-F238E27FC236}">
                <a16:creationId xmlns:a16="http://schemas.microsoft.com/office/drawing/2014/main" id="{8CD59E09-0342-3259-A055-7CC220689198}"/>
              </a:ext>
            </a:extLst>
          </p:cNvPr>
          <p:cNvPicPr>
            <a:picLocks noChangeAspect="1"/>
          </p:cNvPicPr>
          <p:nvPr/>
        </p:nvPicPr>
        <p:blipFill>
          <a:blip r:embed="rId4"/>
          <a:stretch>
            <a:fillRect/>
          </a:stretch>
        </p:blipFill>
        <p:spPr>
          <a:xfrm>
            <a:off x="2248639" y="4387802"/>
            <a:ext cx="6388428" cy="2044805"/>
          </a:xfrm>
          <a:prstGeom prst="rect">
            <a:avLst/>
          </a:prstGeom>
        </p:spPr>
      </p:pic>
      <p:sp>
        <p:nvSpPr>
          <p:cNvPr id="11" name="TextBox 10">
            <a:extLst>
              <a:ext uri="{FF2B5EF4-FFF2-40B4-BE49-F238E27FC236}">
                <a16:creationId xmlns:a16="http://schemas.microsoft.com/office/drawing/2014/main" id="{0841B7C0-4A1D-94A7-CD39-C3BAEBCC4ED0}"/>
              </a:ext>
            </a:extLst>
          </p:cNvPr>
          <p:cNvSpPr txBox="1"/>
          <p:nvPr/>
        </p:nvSpPr>
        <p:spPr>
          <a:xfrm>
            <a:off x="4958412" y="4018470"/>
            <a:ext cx="1645643" cy="369332"/>
          </a:xfrm>
          <a:prstGeom prst="rect">
            <a:avLst/>
          </a:prstGeom>
          <a:noFill/>
        </p:spPr>
        <p:txBody>
          <a:bodyPr wrap="none" rtlCol="0">
            <a:spAutoFit/>
          </a:bodyPr>
          <a:lstStyle/>
          <a:p>
            <a:r>
              <a:rPr lang="en-US" b="1" dirty="0"/>
              <a:t>Sum of squares</a:t>
            </a:r>
          </a:p>
        </p:txBody>
      </p:sp>
      <p:sp>
        <p:nvSpPr>
          <p:cNvPr id="14" name="TextBox 13">
            <a:extLst>
              <a:ext uri="{FF2B5EF4-FFF2-40B4-BE49-F238E27FC236}">
                <a16:creationId xmlns:a16="http://schemas.microsoft.com/office/drawing/2014/main" id="{CA65740A-86E6-E3DC-9056-8D97E332CFAD}"/>
              </a:ext>
            </a:extLst>
          </p:cNvPr>
          <p:cNvSpPr txBox="1"/>
          <p:nvPr/>
        </p:nvSpPr>
        <p:spPr>
          <a:xfrm>
            <a:off x="4570270" y="207220"/>
            <a:ext cx="245101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TRAINING SET</a:t>
            </a:r>
          </a:p>
        </p:txBody>
      </p:sp>
      <p:sp>
        <p:nvSpPr>
          <p:cNvPr id="15" name="TextBox 14">
            <a:extLst>
              <a:ext uri="{FF2B5EF4-FFF2-40B4-BE49-F238E27FC236}">
                <a16:creationId xmlns:a16="http://schemas.microsoft.com/office/drawing/2014/main" id="{E2D41B44-83B3-85A4-9572-4B4E3FE3B365}"/>
              </a:ext>
            </a:extLst>
          </p:cNvPr>
          <p:cNvSpPr txBox="1"/>
          <p:nvPr/>
        </p:nvSpPr>
        <p:spPr>
          <a:xfrm>
            <a:off x="957945" y="3553159"/>
            <a:ext cx="1043876" cy="369332"/>
          </a:xfrm>
          <a:prstGeom prst="rect">
            <a:avLst/>
          </a:prstGeom>
          <a:noFill/>
        </p:spPr>
        <p:txBody>
          <a:bodyPr wrap="none" rtlCol="0">
            <a:spAutoFit/>
          </a:bodyPr>
          <a:lstStyle/>
          <a:p>
            <a:r>
              <a:rPr lang="en-US" dirty="0"/>
              <a:t>High Bias</a:t>
            </a:r>
          </a:p>
        </p:txBody>
      </p:sp>
      <p:sp>
        <p:nvSpPr>
          <p:cNvPr id="16" name="TextBox 15">
            <a:extLst>
              <a:ext uri="{FF2B5EF4-FFF2-40B4-BE49-F238E27FC236}">
                <a16:creationId xmlns:a16="http://schemas.microsoft.com/office/drawing/2014/main" id="{AA728F1E-52BB-DBE0-89BF-707F5FC7BAEE}"/>
              </a:ext>
            </a:extLst>
          </p:cNvPr>
          <p:cNvSpPr txBox="1"/>
          <p:nvPr/>
        </p:nvSpPr>
        <p:spPr>
          <a:xfrm>
            <a:off x="10014856" y="3523596"/>
            <a:ext cx="999697" cy="369332"/>
          </a:xfrm>
          <a:prstGeom prst="rect">
            <a:avLst/>
          </a:prstGeom>
          <a:noFill/>
        </p:spPr>
        <p:txBody>
          <a:bodyPr wrap="none" rtlCol="0">
            <a:spAutoFit/>
          </a:bodyPr>
          <a:lstStyle/>
          <a:p>
            <a:r>
              <a:rPr lang="en-US" dirty="0"/>
              <a:t>Low Bias</a:t>
            </a:r>
          </a:p>
        </p:txBody>
      </p:sp>
    </p:spTree>
    <p:extLst>
      <p:ext uri="{BB962C8B-B14F-4D97-AF65-F5344CB8AC3E}">
        <p14:creationId xmlns:p14="http://schemas.microsoft.com/office/powerpoint/2010/main" val="389990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D1FDB5-9EC5-D900-CCF6-4C07446A40F6}"/>
              </a:ext>
            </a:extLst>
          </p:cNvPr>
          <p:cNvSpPr txBox="1"/>
          <p:nvPr/>
        </p:nvSpPr>
        <p:spPr>
          <a:xfrm>
            <a:off x="3048000" y="228991"/>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TESTING SET</a:t>
            </a:r>
          </a:p>
        </p:txBody>
      </p:sp>
      <p:pic>
        <p:nvPicPr>
          <p:cNvPr id="5" name="Picture 4">
            <a:extLst>
              <a:ext uri="{FF2B5EF4-FFF2-40B4-BE49-F238E27FC236}">
                <a16:creationId xmlns:a16="http://schemas.microsoft.com/office/drawing/2014/main" id="{DAA27933-5D3E-7ABA-6FC6-85A9E515E8B1}"/>
              </a:ext>
            </a:extLst>
          </p:cNvPr>
          <p:cNvPicPr>
            <a:picLocks noChangeAspect="1"/>
          </p:cNvPicPr>
          <p:nvPr/>
        </p:nvPicPr>
        <p:blipFill>
          <a:blip r:embed="rId2"/>
          <a:stretch>
            <a:fillRect/>
          </a:stretch>
        </p:blipFill>
        <p:spPr>
          <a:xfrm>
            <a:off x="1338110" y="1426029"/>
            <a:ext cx="9515780" cy="3217240"/>
          </a:xfrm>
          <a:prstGeom prst="rect">
            <a:avLst/>
          </a:prstGeom>
        </p:spPr>
      </p:pic>
    </p:spTree>
    <p:extLst>
      <p:ext uri="{BB962C8B-B14F-4D97-AF65-F5344CB8AC3E}">
        <p14:creationId xmlns:p14="http://schemas.microsoft.com/office/powerpoint/2010/main" val="392112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62035F-2A7C-4309-D803-9C897DA4078F}"/>
              </a:ext>
            </a:extLst>
          </p:cNvPr>
          <p:cNvPicPr>
            <a:picLocks noChangeAspect="1"/>
          </p:cNvPicPr>
          <p:nvPr/>
        </p:nvPicPr>
        <p:blipFill>
          <a:blip r:embed="rId2"/>
          <a:stretch>
            <a:fillRect/>
          </a:stretch>
        </p:blipFill>
        <p:spPr>
          <a:xfrm>
            <a:off x="2183776" y="889402"/>
            <a:ext cx="6648792" cy="1987652"/>
          </a:xfrm>
          <a:prstGeom prst="rect">
            <a:avLst/>
          </a:prstGeom>
        </p:spPr>
      </p:pic>
      <p:pic>
        <p:nvPicPr>
          <p:cNvPr id="5" name="Picture 4">
            <a:extLst>
              <a:ext uri="{FF2B5EF4-FFF2-40B4-BE49-F238E27FC236}">
                <a16:creationId xmlns:a16="http://schemas.microsoft.com/office/drawing/2014/main" id="{C8BE2658-FA39-8D5B-DEED-3B9CCE49F8E2}"/>
              </a:ext>
            </a:extLst>
          </p:cNvPr>
          <p:cNvPicPr>
            <a:picLocks noChangeAspect="1"/>
          </p:cNvPicPr>
          <p:nvPr/>
        </p:nvPicPr>
        <p:blipFill>
          <a:blip r:embed="rId3"/>
          <a:stretch>
            <a:fillRect/>
          </a:stretch>
        </p:blipFill>
        <p:spPr>
          <a:xfrm>
            <a:off x="2077185" y="3577263"/>
            <a:ext cx="6731346" cy="2076557"/>
          </a:xfrm>
          <a:prstGeom prst="rect">
            <a:avLst/>
          </a:prstGeom>
        </p:spPr>
      </p:pic>
      <p:sp>
        <p:nvSpPr>
          <p:cNvPr id="6" name="TextBox 5">
            <a:extLst>
              <a:ext uri="{FF2B5EF4-FFF2-40B4-BE49-F238E27FC236}">
                <a16:creationId xmlns:a16="http://schemas.microsoft.com/office/drawing/2014/main" id="{86B86009-F41C-4D06-E5C3-18D18BEEBDDA}"/>
              </a:ext>
            </a:extLst>
          </p:cNvPr>
          <p:cNvSpPr txBox="1"/>
          <p:nvPr/>
        </p:nvSpPr>
        <p:spPr>
          <a:xfrm>
            <a:off x="2808513" y="5867397"/>
            <a:ext cx="5686621" cy="369332"/>
          </a:xfrm>
          <a:prstGeom prst="rect">
            <a:avLst/>
          </a:prstGeom>
          <a:noFill/>
        </p:spPr>
        <p:txBody>
          <a:bodyPr wrap="none" rtlCol="0">
            <a:spAutoFit/>
          </a:bodyPr>
          <a:lstStyle/>
          <a:p>
            <a:r>
              <a:rPr lang="en-US" dirty="0"/>
              <a:t>The difference in fits between data sets is called </a:t>
            </a:r>
            <a:r>
              <a:rPr lang="en-US" b="1" dirty="0"/>
              <a:t>VARIANCE</a:t>
            </a:r>
          </a:p>
        </p:txBody>
      </p:sp>
      <p:sp>
        <p:nvSpPr>
          <p:cNvPr id="7" name="TextBox 6">
            <a:extLst>
              <a:ext uri="{FF2B5EF4-FFF2-40B4-BE49-F238E27FC236}">
                <a16:creationId xmlns:a16="http://schemas.microsoft.com/office/drawing/2014/main" id="{2AEC52DE-EE5C-ECF1-386B-49581F280E39}"/>
              </a:ext>
            </a:extLst>
          </p:cNvPr>
          <p:cNvSpPr txBox="1"/>
          <p:nvPr/>
        </p:nvSpPr>
        <p:spPr>
          <a:xfrm>
            <a:off x="2808513" y="2994354"/>
            <a:ext cx="6204904" cy="369332"/>
          </a:xfrm>
          <a:prstGeom prst="rect">
            <a:avLst/>
          </a:prstGeom>
          <a:noFill/>
        </p:spPr>
        <p:txBody>
          <a:bodyPr wrap="none" rtlCol="0">
            <a:spAutoFit/>
          </a:bodyPr>
          <a:lstStyle/>
          <a:p>
            <a:r>
              <a:rPr lang="en-US" dirty="0"/>
              <a:t>The straight line did a better job when we did a sum of squares</a:t>
            </a:r>
          </a:p>
        </p:txBody>
      </p:sp>
    </p:spTree>
    <p:extLst>
      <p:ext uri="{BB962C8B-B14F-4D97-AF65-F5344CB8AC3E}">
        <p14:creationId xmlns:p14="http://schemas.microsoft.com/office/powerpoint/2010/main" val="165230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7F1F5F-27EF-CC53-92DC-8252DCD45AA5}"/>
              </a:ext>
            </a:extLst>
          </p:cNvPr>
          <p:cNvPicPr>
            <a:picLocks noChangeAspect="1"/>
          </p:cNvPicPr>
          <p:nvPr/>
        </p:nvPicPr>
        <p:blipFill>
          <a:blip r:embed="rId2"/>
          <a:stretch>
            <a:fillRect/>
          </a:stretch>
        </p:blipFill>
        <p:spPr>
          <a:xfrm>
            <a:off x="3113314" y="3505383"/>
            <a:ext cx="5530567" cy="3247012"/>
          </a:xfrm>
          <a:prstGeom prst="rect">
            <a:avLst/>
          </a:prstGeom>
        </p:spPr>
      </p:pic>
      <p:sp>
        <p:nvSpPr>
          <p:cNvPr id="5" name="TextBox 4">
            <a:extLst>
              <a:ext uri="{FF2B5EF4-FFF2-40B4-BE49-F238E27FC236}">
                <a16:creationId xmlns:a16="http://schemas.microsoft.com/office/drawing/2014/main" id="{479ED293-10DF-1AF6-CEB2-55C7682373BA}"/>
              </a:ext>
            </a:extLst>
          </p:cNvPr>
          <p:cNvSpPr txBox="1"/>
          <p:nvPr/>
        </p:nvSpPr>
        <p:spPr>
          <a:xfrm>
            <a:off x="163286" y="0"/>
            <a:ext cx="12028714" cy="3505383"/>
          </a:xfrm>
          <a:prstGeom prst="rect">
            <a:avLst/>
          </a:prstGeom>
          <a:noFill/>
        </p:spPr>
        <p:txBody>
          <a:bodyPr wrap="square">
            <a:spAutoFit/>
          </a:bodyPr>
          <a:lstStyle/>
          <a:p>
            <a:pPr marL="0" marR="0" algn="ctr">
              <a:lnSpc>
                <a:spcPct val="115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scenarios</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0"/>
              </a:spcAft>
              <a:buFont typeface="Arial" panose="020B0604020202020204" pitchFamily="34" charset="0"/>
              <a:buChar char="•"/>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 bias, low variance: ideal model</a:t>
            </a:r>
            <a:endParaRPr lang="en-US"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5000"/>
              </a:lnSpc>
              <a:spcBef>
                <a:spcPts val="0"/>
              </a:spcBef>
              <a:spcAft>
                <a:spcPts val="0"/>
              </a:spcAft>
            </a:pPr>
            <a:r>
              <a:rPr lang="en-US" sz="1200" b="1"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Not always the case in Machine learning models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0"/>
              </a:spcAft>
              <a:buFont typeface="Arial" panose="020B0604020202020204" pitchFamily="34" charset="0"/>
              <a:buChar char="•"/>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 bias, high variance: results in overfitting</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occurs when a model has too many parameters and fits too closely to the training data.</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0"/>
              </a:spcAft>
              <a:buFont typeface="Arial" panose="020B0604020202020204" pitchFamily="34" charset="0"/>
              <a:buChar char="•"/>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bias, low variance: results in underfitting</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happens when the model doesn’t learn well from the training data or has too few parameters, leading to 	underfitting issues.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0"/>
              </a:spcAft>
              <a:buFont typeface="Arial" panose="020B0604020202020204" pitchFamily="34" charset="0"/>
              <a:buChar char="•"/>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bias, high variance: results in inaccurate predictions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 predictions are both inconsistent and inaccurate on average.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00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A25A0-A6FA-B34F-EB26-F9939F99EE80}"/>
              </a:ext>
            </a:extLst>
          </p:cNvPr>
          <p:cNvSpPr txBox="1"/>
          <p:nvPr/>
        </p:nvSpPr>
        <p:spPr>
          <a:xfrm>
            <a:off x="-1" y="87086"/>
            <a:ext cx="12061371" cy="1338828"/>
          </a:xfrm>
          <a:prstGeom prst="rect">
            <a:avLst/>
          </a:prstGeom>
          <a:noFill/>
        </p:spPr>
        <p:txBody>
          <a:bodyPr wrap="square">
            <a:spAutoFit/>
          </a:bodyPr>
          <a:lstStyle/>
          <a:p>
            <a:pPr marL="0" marR="0" algn="ctr">
              <a:spcBef>
                <a:spcPts val="0"/>
              </a:spcBef>
              <a:spcAft>
                <a:spcPts val="0"/>
              </a:spcAft>
            </a:pP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Bias-variance tradeoff</a:t>
            </a:r>
            <a:endParaRPr lang="en-US" sz="3600" b="1"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kern="100" dirty="0">
                <a:latin typeface="Times New Roman" panose="02020603050405020304" pitchFamily="18" charset="0"/>
                <a:ea typeface="Calibri" panose="020F0502020204030204" pitchFamily="34" charset="0"/>
                <a:cs typeface="Times New Roman" panose="02020603050405020304" pitchFamily="18" charset="0"/>
              </a:rPr>
              <a:t>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ias and variance are interdependent. In other words, lowering a model’s bias leads to an increase in its variance and vice versa. This relationship between bias and variance is known as the bias-variance tradeoff.</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ECD50D5-31E5-A23C-30CA-B25EED133739}"/>
              </a:ext>
            </a:extLst>
          </p:cNvPr>
          <p:cNvPicPr>
            <a:picLocks noChangeAspect="1"/>
          </p:cNvPicPr>
          <p:nvPr/>
        </p:nvPicPr>
        <p:blipFill>
          <a:blip r:embed="rId2"/>
          <a:stretch>
            <a:fillRect/>
          </a:stretch>
        </p:blipFill>
        <p:spPr>
          <a:xfrm>
            <a:off x="2784759" y="1493511"/>
            <a:ext cx="6578938" cy="3892750"/>
          </a:xfrm>
          <a:prstGeom prst="rect">
            <a:avLst/>
          </a:prstGeom>
        </p:spPr>
      </p:pic>
      <p:sp>
        <p:nvSpPr>
          <p:cNvPr id="7" name="TextBox 6">
            <a:extLst>
              <a:ext uri="{FF2B5EF4-FFF2-40B4-BE49-F238E27FC236}">
                <a16:creationId xmlns:a16="http://schemas.microsoft.com/office/drawing/2014/main" id="{823D45BB-2B6C-AA24-BF83-6D2240E0DA89}"/>
              </a:ext>
            </a:extLst>
          </p:cNvPr>
          <p:cNvSpPr txBox="1"/>
          <p:nvPr/>
        </p:nvSpPr>
        <p:spPr>
          <a:xfrm>
            <a:off x="470806" y="5591379"/>
            <a:ext cx="11721193" cy="1200329"/>
          </a:xfrm>
          <a:prstGeom prst="rect">
            <a:avLst/>
          </a:prstGeom>
          <a:noFill/>
        </p:spPr>
        <p:txBody>
          <a:bodyPr wrap="square">
            <a:spAutoFit/>
          </a:bodyPr>
          <a:lstStyle/>
          <a:p>
            <a:pPr algn="ctr"/>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ias and variance serve as useful frameworks to understand the performance of machine learning algorithms in making predictions.</a:t>
            </a:r>
          </a:p>
          <a:p>
            <a:pPr algn="ct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390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365</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Mwebe Emmanuel</dc:creator>
  <cp:lastModifiedBy>Mwebe Emmanuel</cp:lastModifiedBy>
  <cp:revision>1</cp:revision>
  <dcterms:created xsi:type="dcterms:W3CDTF">2024-03-28T09:50:59Z</dcterms:created>
  <dcterms:modified xsi:type="dcterms:W3CDTF">2024-03-28T10:45:13Z</dcterms:modified>
</cp:coreProperties>
</file>