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a3b3163c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a3b3163c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a3b3163c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a3b3163c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92f1a753a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92f1a753a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a1bc535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a1bc535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a1bc5358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a1bc535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92f1a7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92f1a7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92f1a753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92f1a75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92f1a753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92f1a753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a1bc5358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a1bc5358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a1bc5358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a1bc5358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5.jpg"/><Relationship Id="rId5" Type="http://schemas.openxmlformats.org/officeDocument/2006/relationships/image" Target="../media/image9.jpg"/><Relationship Id="rId6" Type="http://schemas.openxmlformats.org/officeDocument/2006/relationships/image" Target="../media/image4.png"/><Relationship Id="rId7" Type="http://schemas.openxmlformats.org/officeDocument/2006/relationships/image" Target="../media/image17.png"/><Relationship Id="rId8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24.pn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265200" y="483375"/>
            <a:ext cx="49122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de aprendizaje supervisado (clasificación)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18093" l="0" r="0" t="0"/>
          <a:stretch/>
        </p:blipFill>
        <p:spPr>
          <a:xfrm>
            <a:off x="6719925" y="1573313"/>
            <a:ext cx="2253501" cy="15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425" y="3526375"/>
            <a:ext cx="30956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300" y="1632775"/>
            <a:ext cx="2861348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6">
            <a:alphaModFix/>
          </a:blip>
          <a:srcRect b="0" l="0" r="0" t="14617"/>
          <a:stretch/>
        </p:blipFill>
        <p:spPr>
          <a:xfrm>
            <a:off x="4439250" y="2882025"/>
            <a:ext cx="1823875" cy="21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modelo arrojó mejores resultados?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25832" l="6728" r="9061" t="16481"/>
          <a:stretch/>
        </p:blipFill>
        <p:spPr>
          <a:xfrm>
            <a:off x="385500" y="932025"/>
            <a:ext cx="2673275" cy="16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4508" l="11036" r="24688" t="36713"/>
          <a:stretch/>
        </p:blipFill>
        <p:spPr>
          <a:xfrm>
            <a:off x="847975" y="3056775"/>
            <a:ext cx="1954782" cy="18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3295800" y="1559475"/>
            <a:ext cx="117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295800" y="3711000"/>
            <a:ext cx="117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4800225" y="1492950"/>
            <a:ext cx="410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Playfair Display"/>
                <a:ea typeface="Playfair Display"/>
                <a:cs typeface="Playfair Display"/>
                <a:sym typeface="Playfair Display"/>
              </a:rPr>
              <a:t>Random Forest(accuracy score) y árboles de decisión ( AUC)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4723500" y="3852600"/>
            <a:ext cx="410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Playfair Display"/>
                <a:ea typeface="Playfair Display"/>
                <a:cs typeface="Playfair Display"/>
                <a:sym typeface="Playfair Display"/>
              </a:rPr>
              <a:t>Random Forest </a:t>
            </a:r>
            <a:r>
              <a:rPr lang="es-419" sz="1600">
                <a:latin typeface="Playfair Display"/>
                <a:ea typeface="Playfair Display"/>
                <a:cs typeface="Playfair Display"/>
                <a:sym typeface="Playfair Display"/>
              </a:rPr>
              <a:t>(accuracy score y AUC)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550" y="999125"/>
            <a:ext cx="3490900" cy="34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3710975" y="4585525"/>
            <a:ext cx="649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300">
                <a:latin typeface="Playfair Display"/>
                <a:ea typeface="Playfair Display"/>
                <a:cs typeface="Playfair Display"/>
                <a:sym typeface="Playfair Display"/>
              </a:rPr>
              <a:t>¡¡¡Gracias!!!</a:t>
            </a:r>
            <a:endParaRPr b="1" sz="2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2676375" y="3237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layfair Display"/>
                <a:ea typeface="Playfair Display"/>
                <a:cs typeface="Playfair Display"/>
                <a:sym typeface="Playfair Display"/>
              </a:rPr>
              <a:t>https://github.com/memo808/proyecto_final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9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88442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Encontrar variables que expliquen el consumo de TV de paga, Internet, telefonía fija y telefonía móvil.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Analizar si existen indicios de sustitución entre los servicios: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TV de paga -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 Telefonía fija – Telefonía móvil. 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1613" t="0"/>
          <a:stretch/>
        </p:blipFill>
        <p:spPr>
          <a:xfrm>
            <a:off x="3021700" y="3107675"/>
            <a:ext cx="3215926" cy="183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50" y="2622650"/>
            <a:ext cx="23812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5925" y="3735513"/>
            <a:ext cx="1127949" cy="43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1850" y="2814400"/>
            <a:ext cx="1211875" cy="6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5450" y="3508350"/>
            <a:ext cx="1211875" cy="6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57325" y="3196001"/>
            <a:ext cx="1017975" cy="6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3926" l="11782" r="10444" t="40536"/>
          <a:stretch/>
        </p:blipFill>
        <p:spPr>
          <a:xfrm>
            <a:off x="6631925" y="3502200"/>
            <a:ext cx="2437249" cy="9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0799" y="3330230"/>
            <a:ext cx="3231304" cy="1263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5">
            <a:alphaModFix/>
          </a:blip>
          <a:srcRect b="2507" l="0" r="19743" t="5976"/>
          <a:stretch/>
        </p:blipFill>
        <p:spPr>
          <a:xfrm>
            <a:off x="152400" y="2800350"/>
            <a:ext cx="2500992" cy="23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631650" y="2402550"/>
            <a:ext cx="25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Times New Roman"/>
                <a:ea typeface="Times New Roman"/>
                <a:cs typeface="Times New Roman"/>
                <a:sym typeface="Times New Roman"/>
              </a:rPr>
              <a:t>Modelo logístico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355950" y="2645200"/>
            <a:ext cx="257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Times New Roman"/>
                <a:ea typeface="Times New Roman"/>
                <a:cs typeface="Times New Roman"/>
                <a:sym typeface="Times New Roman"/>
              </a:rPr>
              <a:t>Modelo de </a:t>
            </a:r>
            <a:r>
              <a:rPr b="1" lang="es-419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árboles de decisión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325600" y="2647950"/>
            <a:ext cx="257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Times New Roman"/>
                <a:ea typeface="Times New Roman"/>
                <a:cs typeface="Times New Roman"/>
                <a:sym typeface="Times New Roman"/>
              </a:rPr>
              <a:t>Modelo de </a:t>
            </a:r>
            <a:r>
              <a:rPr b="1" lang="es-419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263325" y="1129750"/>
            <a:ext cx="677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3 </a:t>
            </a:r>
            <a:r>
              <a:rPr lang="es-419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modelos de aprendizaje supervisado de clasificación</a:t>
            </a:r>
            <a:endParaRPr sz="1600"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 flipH="1">
            <a:off x="2391425" y="1804725"/>
            <a:ext cx="631500" cy="50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/>
          <p:nvPr/>
        </p:nvCxnSpPr>
        <p:spPr>
          <a:xfrm flipH="1">
            <a:off x="4647175" y="1774750"/>
            <a:ext cx="5700" cy="6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688800" y="1804725"/>
            <a:ext cx="631800" cy="48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3695175" y="912475"/>
            <a:ext cx="49848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Las variables “target” (que toman valores de 0 y 1) son: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</a:pPr>
            <a:r>
              <a:rPr lang="es-419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TV de paga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</a:pPr>
            <a:r>
              <a:rPr lang="es-419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Internet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</a:pPr>
            <a:r>
              <a:rPr lang="es-419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Telefonía fija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</a:pPr>
            <a:r>
              <a:rPr lang="es-419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Telefonía Móvil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763475" y="1298375"/>
            <a:ext cx="5786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600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</a:t>
            </a:r>
            <a:endParaRPr sz="7000"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52225" y="3668450"/>
            <a:ext cx="5786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600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X</a:t>
            </a:r>
            <a:endParaRPr sz="7000">
              <a:solidFill>
                <a:schemeClr val="accent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618975" y="3560000"/>
            <a:ext cx="51801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Las variable explicativas son las diferentes preguntas de la </a:t>
            </a:r>
            <a:r>
              <a:rPr lang="es-419" sz="1800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Encuesta Nacional sobre Disponibilidad y Uso de Tecnologías de la Información en los Hogares (</a:t>
            </a:r>
            <a:r>
              <a:rPr lang="es-419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ENDUTIH).</a:t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953075" y="1784750"/>
            <a:ext cx="117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1953075" y="3877725"/>
            <a:ext cx="117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5006" l="0" r="4807" t="0"/>
          <a:stretch/>
        </p:blipFill>
        <p:spPr>
          <a:xfrm>
            <a:off x="107275" y="62175"/>
            <a:ext cx="8952374" cy="502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5311" l="0" r="0" t="0"/>
          <a:stretch/>
        </p:blipFill>
        <p:spPr>
          <a:xfrm>
            <a:off x="-14050" y="225600"/>
            <a:ext cx="9144000" cy="4870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83100" y="3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3695175" y="455275"/>
            <a:ext cx="52356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layfair Display"/>
              <a:buChar char="●"/>
            </a:pPr>
            <a:r>
              <a:rPr lang="es-419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El hogar tiene Internet (logístico, árboles y RandomForest)</a:t>
            </a:r>
            <a:endParaRPr sz="15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layfair Display"/>
              <a:buChar char="●"/>
            </a:pPr>
            <a:r>
              <a:rPr lang="es-419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Utiliza su computadora para ver contenidos por internet (logístico)</a:t>
            </a:r>
            <a:endParaRPr sz="15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layfair Display"/>
              <a:buChar char="●"/>
            </a:pPr>
            <a:r>
              <a:rPr lang="es-419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Utiliza internet para ver OTT gratis (logístico y árboles)</a:t>
            </a:r>
            <a:endParaRPr sz="15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layfair Display"/>
              <a:buChar char="●"/>
            </a:pPr>
            <a:r>
              <a:rPr lang="es-419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Utiliza smart tv para navegar por internet (logístico y Random Forest)</a:t>
            </a:r>
            <a:endParaRPr sz="1100"/>
          </a:p>
        </p:txBody>
      </p:sp>
      <p:sp>
        <p:nvSpPr>
          <p:cNvPr id="117" name="Google Shape;117;p19"/>
          <p:cNvSpPr txBox="1"/>
          <p:nvPr/>
        </p:nvSpPr>
        <p:spPr>
          <a:xfrm>
            <a:off x="3695175" y="2817475"/>
            <a:ext cx="52356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layfair Display"/>
              <a:buChar char="●"/>
            </a:pPr>
            <a:r>
              <a:rPr lang="es-419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El hogar tiene TV de paga (logístico y RandomForest)</a:t>
            </a:r>
            <a:endParaRPr sz="15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layfair Display"/>
              <a:buChar char="●"/>
            </a:pPr>
            <a:r>
              <a:rPr lang="es-419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Utiliza internet para ver OTT de pago (logístico, árboles y RandomForest)</a:t>
            </a:r>
            <a:endParaRPr sz="15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layfair Display"/>
              <a:buChar char="●"/>
            </a:pPr>
            <a:r>
              <a:rPr lang="es-419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Utiliza internet para ver OTT gratis (logístico y árboles)</a:t>
            </a:r>
            <a:endParaRPr sz="15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layfair Display"/>
              <a:buChar char="●"/>
            </a:pPr>
            <a:r>
              <a:rPr lang="es-419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Utiliza smart tv para navegar por internet (logístico, árboles y RandomForest)</a:t>
            </a:r>
            <a:endParaRPr sz="1100"/>
          </a:p>
        </p:txBody>
      </p:sp>
      <p:sp>
        <p:nvSpPr>
          <p:cNvPr id="118" name="Google Shape;118;p19"/>
          <p:cNvSpPr/>
          <p:nvPr/>
        </p:nvSpPr>
        <p:spPr>
          <a:xfrm>
            <a:off x="3375425" y="514800"/>
            <a:ext cx="441900" cy="2074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3375425" y="2883175"/>
            <a:ext cx="441900" cy="1866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01" y="808675"/>
            <a:ext cx="2659299" cy="20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0" l="4582" r="15443" t="0"/>
          <a:stretch/>
        </p:blipFill>
        <p:spPr>
          <a:xfrm>
            <a:off x="480025" y="3146900"/>
            <a:ext cx="2718375" cy="16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59300" y="3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3695175" y="455275"/>
            <a:ext cx="52356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layfair Display"/>
              <a:buChar char="●"/>
            </a:pPr>
            <a:r>
              <a:rPr lang="es-419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Cuenta con teléfono celular</a:t>
            </a:r>
            <a:r>
              <a:rPr lang="es-419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(logístico y RandomForest)</a:t>
            </a:r>
            <a:endParaRPr sz="15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layfair Display"/>
              <a:buChar char="●"/>
            </a:pPr>
            <a:r>
              <a:rPr lang="es-419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El hogar cuenta con conexión a Internet</a:t>
            </a:r>
            <a:r>
              <a:rPr lang="es-419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(logístico, árboles y RandomForest)</a:t>
            </a:r>
            <a:endParaRPr sz="15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layfair Display"/>
              <a:buChar char="●"/>
            </a:pPr>
            <a:r>
              <a:rPr lang="es-419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Utilizan Facebook (logístico y RandomForest)</a:t>
            </a:r>
            <a:endParaRPr sz="15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layfair Display"/>
              <a:buChar char="●"/>
            </a:pPr>
            <a:r>
              <a:rPr lang="es-419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Utiliza internet para realizar llamadas telefónicas y enviar mensajes (Random Forest)</a:t>
            </a:r>
            <a:endParaRPr sz="1100"/>
          </a:p>
        </p:txBody>
      </p:sp>
      <p:sp>
        <p:nvSpPr>
          <p:cNvPr id="128" name="Google Shape;128;p20"/>
          <p:cNvSpPr txBox="1"/>
          <p:nvPr/>
        </p:nvSpPr>
        <p:spPr>
          <a:xfrm>
            <a:off x="3695175" y="2969875"/>
            <a:ext cx="52356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layfair Display"/>
              <a:buChar char="●"/>
            </a:pPr>
            <a:r>
              <a:rPr lang="es-419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Cuenta con telefonía fija</a:t>
            </a:r>
            <a:r>
              <a:rPr lang="es-419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(logístico)</a:t>
            </a:r>
            <a:endParaRPr sz="15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layfair Display"/>
              <a:buChar char="●"/>
            </a:pPr>
            <a:r>
              <a:rPr lang="es-419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El hogar cuenta con conexión a Internet (logístico, árboles y RandomForest)</a:t>
            </a:r>
            <a:endParaRPr sz="15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layfair Display"/>
              <a:buChar char="●"/>
            </a:pPr>
            <a:r>
              <a:rPr lang="es-419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Tener instaladas en el celular apps de comunicación (logístico, árboles y RandomForest)</a:t>
            </a:r>
            <a:endParaRPr sz="15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layfair Display"/>
              <a:buChar char="●"/>
            </a:pPr>
            <a:r>
              <a:rPr lang="es-419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Utilizan Whatsapp (logístico y RandomForest)</a:t>
            </a:r>
            <a:endParaRPr sz="1100"/>
          </a:p>
        </p:txBody>
      </p:sp>
      <p:sp>
        <p:nvSpPr>
          <p:cNvPr id="129" name="Google Shape;129;p20"/>
          <p:cNvSpPr/>
          <p:nvPr/>
        </p:nvSpPr>
        <p:spPr>
          <a:xfrm>
            <a:off x="3375425" y="514800"/>
            <a:ext cx="441900" cy="1864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375425" y="3035575"/>
            <a:ext cx="441900" cy="1677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39350" r="14021" t="0"/>
          <a:stretch/>
        </p:blipFill>
        <p:spPr>
          <a:xfrm>
            <a:off x="599100" y="752250"/>
            <a:ext cx="2501140" cy="17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0" l="52718" r="0" t="0"/>
          <a:stretch/>
        </p:blipFill>
        <p:spPr>
          <a:xfrm>
            <a:off x="1082825" y="3010625"/>
            <a:ext cx="1567874" cy="18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modelo arrojó mejores resultados?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44970" l="0" r="4915" t="0"/>
          <a:stretch/>
        </p:blipFill>
        <p:spPr>
          <a:xfrm>
            <a:off x="515813" y="967500"/>
            <a:ext cx="2622449" cy="17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 rotWithShape="1">
          <a:blip r:embed="rId4">
            <a:alphaModFix/>
          </a:blip>
          <a:srcRect b="19923" l="0" r="0" t="0"/>
          <a:stretch/>
        </p:blipFill>
        <p:spPr>
          <a:xfrm>
            <a:off x="297400" y="3039975"/>
            <a:ext cx="3059275" cy="1756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/>
          <p:nvPr/>
        </p:nvSpPr>
        <p:spPr>
          <a:xfrm>
            <a:off x="3600600" y="1559475"/>
            <a:ext cx="117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4952625" y="1645725"/>
            <a:ext cx="410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Playfair Display"/>
                <a:ea typeface="Playfair Display"/>
                <a:cs typeface="Playfair Display"/>
                <a:sym typeface="Playfair Display"/>
              </a:rPr>
              <a:t>Á</a:t>
            </a:r>
            <a:r>
              <a:rPr lang="es-419" sz="1600">
                <a:latin typeface="Playfair Display"/>
                <a:ea typeface="Playfair Display"/>
                <a:cs typeface="Playfair Display"/>
                <a:sym typeface="Playfair Display"/>
              </a:rPr>
              <a:t>rboles</a:t>
            </a:r>
            <a:r>
              <a:rPr lang="es-419" sz="1600">
                <a:latin typeface="Playfair Display"/>
                <a:ea typeface="Playfair Display"/>
                <a:cs typeface="Playfair Display"/>
                <a:sym typeface="Playfair Display"/>
              </a:rPr>
              <a:t> de decisión (accuracy score y AUC)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3600600" y="3711000"/>
            <a:ext cx="117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4952625" y="3702750"/>
            <a:ext cx="410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Playfair Display"/>
                <a:ea typeface="Playfair Display"/>
                <a:cs typeface="Playfair Display"/>
                <a:sym typeface="Playfair Display"/>
              </a:rPr>
              <a:t>Random Forest</a:t>
            </a:r>
            <a:r>
              <a:rPr lang="es-419" sz="1600">
                <a:latin typeface="Playfair Display"/>
                <a:ea typeface="Playfair Display"/>
                <a:cs typeface="Playfair Display"/>
                <a:sym typeface="Playfair Display"/>
              </a:rPr>
              <a:t>(accuracy score) y árboles de decisión ( AUC)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