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6" r:id="rId12"/>
    <p:sldId id="272" r:id="rId13"/>
    <p:sldId id="274" r:id="rId14"/>
    <p:sldId id="273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CA90C6-2166-4ECD-B5C7-AB64A1D96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CE927A33-B2E0-475A-9082-C88A7BE46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FB72E84-DD65-4F6C-81EC-748E6BFD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7E4BFD6-202B-44BE-9A1F-8EF1CA7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11BE62C-1E60-4DA6-A1EB-2A4C1F2C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09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C23BD93-1F29-42E0-86E2-FAD15CE3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A6207E33-1C21-4F6A-8AEC-DEC055209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B02CA43-E774-4A93-991F-B1B12F50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55BAE89-895F-4C7A-A8AF-28A811FC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C2EAE79-BBAC-4002-8521-2849D5CB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77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ACA91092-5A40-4216-9E4C-9625254CB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6C2F7880-B11E-4C69-8CEF-EBEC0FEDE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8CBDF66-E539-4A7C-8656-A7FBEFCB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D41CC57-6826-41A8-9EF1-71A3090E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09BB82E-82F1-4BFC-A232-E5CDEBC3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10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CA90C6-2166-4ECD-B5C7-AB64A1D96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CE927A33-B2E0-475A-9082-C88A7BE46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FB72E84-DD65-4F6C-81EC-748E6BFD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7E4BFD6-202B-44BE-9A1F-8EF1CA7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11BE62C-1E60-4DA6-A1EB-2A4C1F2C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3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7C07967-ED6A-42E3-9B91-06299A06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5799A01-4329-4B0A-8468-0ABCA851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14E7E97-C575-46E3-8231-C91327C0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9EB5896-20C7-4AFB-9C5B-F75C5277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DA3C3C6-A53D-4828-9348-6D815D08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92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19D8C62-3D17-4D53-9CFA-F9FFC0F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E52F5EF8-5041-4BC6-BDB3-27BB5BCE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EDA6ADC-0445-4491-99EF-DA148CC6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11A17CFD-C70F-4064-BD80-FCB129B6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68E7F45-8696-4651-857A-EAFF23EE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26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857B902-A97D-466B-95D4-28FFBB12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DC78C50-C2DC-43C6-A878-673D4A485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CD0C232C-D9A3-4C4A-8F19-F8E4E9AE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EE2D5862-1A2E-4E28-B37A-D6FF9645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171E4470-B819-4A6E-B614-C5F636BD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FF140B6A-DD57-4A22-9EB1-ADADA47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9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42A51E4-2A1D-46A7-8EB4-129CE146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327DAD40-2C65-4AC1-BD2C-6637CCAD3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68816BD5-3DF1-4C2D-910A-4257024FA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F360387B-E763-4A52-81C3-26575CA1A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EAAFBEFC-1768-4604-8C63-229981BC9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60DAD69A-659C-43E1-BD7B-5FDB76C8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0F740AEA-F50E-402D-9376-62E2A630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B649324D-4F3A-4504-9487-650B1A39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67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9D89F8E-993B-4B19-8998-D23533CA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393AE691-A7F9-406A-A7FF-1AED55A2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1A321846-0844-4345-92B6-B67AECE6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A6067F44-A2DD-4A4B-B7B9-A1B20ED8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99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AD8FE86C-0E92-4091-B12F-7AAF7477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DD880471-2D88-4833-9062-A911BFAC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390DDF9E-1263-4E88-96AB-F81B92B0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4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4EF1DFB-C24C-4314-AE0C-8C399234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CFF9C42-4563-4F64-9EA6-BB00B885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264A570-3580-4855-A559-23D6ED229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0020D40B-E47F-44EA-8FFD-B0D6ADB6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20DF7B4-2216-4414-ABCB-16C83E36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3E804CF-4CCF-4054-B51D-FFC10570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7C07967-ED6A-42E3-9B91-06299A06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5799A01-4329-4B0A-8468-0ABCA851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14E7E97-C575-46E3-8231-C91327C0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9EB5896-20C7-4AFB-9C5B-F75C5277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DA3C3C6-A53D-4828-9348-6D815D08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397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7CA7A-8782-4F83-AC18-F52CAC68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440F1425-08F6-4997-ACEB-AC102EE24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DF98C000-835E-476C-A915-04E9F44F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DC091B-B69C-4AB3-9EA7-CA934EBA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73DBCB4E-C07F-4E9F-9530-8D1B8DD4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EA5103B-A380-49E0-B863-E14F3739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48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C23BD93-1F29-42E0-86E2-FAD15CE3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A6207E33-1C21-4F6A-8AEC-DEC055209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B02CA43-E774-4A93-991F-B1B12F50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55BAE89-895F-4C7A-A8AF-28A811FC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C2EAE79-BBAC-4002-8521-2849D5CB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29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ACA91092-5A40-4216-9E4C-9625254CB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6C2F7880-B11E-4C69-8CEF-EBEC0FEDE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8CBDF66-E539-4A7C-8656-A7FBEFCB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D41CC57-6826-41A8-9EF1-71A3090E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09BB82E-82F1-4BFC-A232-E5CDEBC3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7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19D8C62-3D17-4D53-9CFA-F9FFC0F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E52F5EF8-5041-4BC6-BDB3-27BB5BCE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EDA6ADC-0445-4491-99EF-DA148CC6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11A17CFD-C70F-4064-BD80-FCB129B6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68E7F45-8696-4651-857A-EAFF23EE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5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857B902-A97D-466B-95D4-28FFBB12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DC78C50-C2DC-43C6-A878-673D4A485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CD0C232C-D9A3-4C4A-8F19-F8E4E9AE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EE2D5862-1A2E-4E28-B37A-D6FF9645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171E4470-B819-4A6E-B614-C5F636BD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FF140B6A-DD57-4A22-9EB1-ADADA47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48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42A51E4-2A1D-46A7-8EB4-129CE146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327DAD40-2C65-4AC1-BD2C-6637CCAD3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68816BD5-3DF1-4C2D-910A-4257024FA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F360387B-E763-4A52-81C3-26575CA1A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EAAFBEFC-1768-4604-8C63-229981BC9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60DAD69A-659C-43E1-BD7B-5FDB76C8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0F740AEA-F50E-402D-9376-62E2A630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B649324D-4F3A-4504-9487-650B1A39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24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9D89F8E-993B-4B19-8998-D23533CA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393AE691-A7F9-406A-A7FF-1AED55A2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1A321846-0844-4345-92B6-B67AECE6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A6067F44-A2DD-4A4B-B7B9-A1B20ED8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874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AD8FE86C-0E92-4091-B12F-7AAF7477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DD880471-2D88-4833-9062-A911BFAC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390DDF9E-1263-4E88-96AB-F81B92B0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96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4EF1DFB-C24C-4314-AE0C-8C399234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CFF9C42-4563-4F64-9EA6-BB00B885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264A570-3580-4855-A559-23D6ED229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0020D40B-E47F-44EA-8FFD-B0D6ADB6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20DF7B4-2216-4414-ABCB-16C83E36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3E804CF-4CCF-4054-B51D-FFC10570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27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7CA7A-8782-4F83-AC18-F52CAC68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440F1425-08F6-4997-ACEB-AC102EE24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DF98C000-835E-476C-A915-04E9F44F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DC091B-B69C-4AB3-9EA7-CA934EBA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73DBCB4E-C07F-4E9F-9530-8D1B8DD4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EA5103B-A380-49E0-B863-E14F3739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5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6C052F95-E164-4359-8932-85D4A1E3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18C02E24-A4D7-4EAF-85F7-AA1D5332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3548577-56DB-4590-8615-B5005337B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68DD-15B4-4180-8782-4959CDE92BDA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E658FF1-8321-4280-85DB-FAF4770CE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12E4808-A6C9-4743-95B4-04AC8AE75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E423-67B0-43B4-8F80-96DA0DD0B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7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6C052F95-E164-4359-8932-85D4A1E3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18C02E24-A4D7-4EAF-85F7-AA1D5332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3548577-56DB-4590-8615-B5005337B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68DD-15B4-4180-8782-4959CDE92BD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18/09/2020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E658FF1-8321-4280-85DB-FAF4770CE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12E4808-A6C9-4743-95B4-04AC8AE75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E423-67B0-43B4-8F80-96DA0DD0B242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8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162D728-0CEE-4494-AC68-7179679E8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23008"/>
            <a:ext cx="12192000" cy="3564869"/>
          </a:xfrm>
        </p:spPr>
        <p:txBody>
          <a:bodyPr>
            <a:noAutofit/>
          </a:bodyPr>
          <a:lstStyle/>
          <a:p>
            <a:r>
              <a:rPr lang="it-IT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Basi di Dati </a:t>
            </a:r>
            <a:br>
              <a:rPr lang="it-IT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it-IT" sz="8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2019-2020</a:t>
            </a:r>
            <a:r>
              <a:rPr lang="it-IT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/>
            </a:r>
            <a:br>
              <a:rPr lang="it-IT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it-IT" sz="8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NATURE</a:t>
            </a:r>
            <a:endParaRPr lang="it-IT" sz="8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D7ADDB77-8B48-497B-B9F5-90149EA8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endParaRPr lang="it-IT" sz="3200" dirty="0"/>
          </a:p>
          <a:p>
            <a:pPr algn="l"/>
            <a:endParaRPr lang="it-IT" sz="3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7FB28371-3320-44D7-B75A-7A8C942DF6A1}"/>
              </a:ext>
            </a:extLst>
          </p:cNvPr>
          <p:cNvSpPr txBox="1"/>
          <p:nvPr/>
        </p:nvSpPr>
        <p:spPr>
          <a:xfrm>
            <a:off x="0" y="4931503"/>
            <a:ext cx="1219200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Alessandro </a:t>
            </a:r>
            <a:r>
              <a:rPr lang="it-IT" sz="2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Memoli</a:t>
            </a:r>
            <a:r>
              <a:rPr lang="it-IT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– 806773 </a:t>
            </a:r>
            <a:endParaRPr lang="it-IT" sz="2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it-IT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Luca Marchetti </a:t>
            </a:r>
            <a:r>
              <a:rPr lang="it-IT" sz="2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– 693873</a:t>
            </a:r>
          </a:p>
        </p:txBody>
      </p:sp>
    </p:spTree>
    <p:extLst>
      <p:ext uri="{BB962C8B-B14F-4D97-AF65-F5344CB8AC3E}">
        <p14:creationId xmlns:p14="http://schemas.microsoft.com/office/powerpoint/2010/main" val="1906205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AD3E06F-58AE-4D07-942B-A89BD875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Esempio di trigger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913"/>
            <a:ext cx="5974499" cy="470300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13" y="1585914"/>
            <a:ext cx="5919787" cy="47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chemeClr val="accent6"/>
          </a:solidFill>
          <a:ln w="127000" cap="sq" cmpd="thinThick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821575-F509-4223-B37A-540AB74E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 smtClean="0">
                <a:solidFill>
                  <a:srgbClr val="FFFFFF"/>
                </a:solidFill>
              </a:rPr>
              <a:t>Procedura</a:t>
            </a:r>
            <a:r>
              <a:rPr lang="en-US" sz="5400" dirty="0" smtClean="0">
                <a:solidFill>
                  <a:srgbClr val="FFFFFF"/>
                </a:solidFill>
              </a:rPr>
              <a:t> in </a:t>
            </a:r>
            <a:r>
              <a:rPr lang="en-US" sz="5400" dirty="0" err="1" smtClean="0">
                <a:solidFill>
                  <a:srgbClr val="FFFFFF"/>
                </a:solidFill>
              </a:rPr>
              <a:t>php</a:t>
            </a:r>
            <a:r>
              <a:rPr lang="en-US" sz="5400" dirty="0" smtClean="0">
                <a:solidFill>
                  <a:srgbClr val="FFFFFF"/>
                </a:solidFill>
              </a:rPr>
              <a:t> di </a:t>
            </a:r>
            <a:r>
              <a:rPr lang="en-US" sz="5400" dirty="0" err="1" smtClean="0">
                <a:solidFill>
                  <a:srgbClr val="FFFFFF"/>
                </a:solidFill>
              </a:rPr>
              <a:t>segnalazione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0"/>
            <a:ext cx="12192000" cy="5543550"/>
          </a:xfrm>
        </p:spPr>
      </p:pic>
    </p:spTree>
    <p:extLst>
      <p:ext uri="{BB962C8B-B14F-4D97-AF65-F5344CB8AC3E}">
        <p14:creationId xmlns:p14="http://schemas.microsoft.com/office/powerpoint/2010/main" val="12102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FF4806E2-7D88-467E-AB95-D5EBDACE5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F524510-62D5-415A-B590-4A4F65C0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it-IT" sz="3600"/>
              <a:t>Link di accesso alla 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6E30255-8314-4EEF-A17A-A1155DE71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u="sng" dirty="0">
                <a:solidFill>
                  <a:schemeClr val="accent5">
                    <a:lumMod val="50000"/>
                  </a:schemeClr>
                </a:solidFill>
              </a:rPr>
              <a:t>http://</a:t>
            </a:r>
            <a:r>
              <a:rPr lang="it-IT" sz="1800" u="sng" dirty="0" smtClean="0">
                <a:solidFill>
                  <a:schemeClr val="accent5">
                    <a:lumMod val="50000"/>
                  </a:schemeClr>
                </a:solidFill>
              </a:rPr>
              <a:t>localhost/NATURE/index.php</a:t>
            </a:r>
            <a:endParaRPr lang="it-IT" sz="18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BB6B884C-526D-4033-BA06-28A8B3A5C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7C89E4B-3C9F-44B9-8B86-D9E3D112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23D98F4-6DC3-4C16-8CEB-E3DFAD29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Grazie per l’attenzione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A2EAA10-076F-46BD-8F0F-B9A2FB77A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891E407-403B-4764-86C9-33A56D3BC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4A072C5-963F-4C44-8D18-70951C3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Introduzione alla piattaforma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6C06B2A-2B6C-4A32-88F2-1E0897C8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progetto assegnato prevede la creazione di </a:t>
            </a:r>
            <a:r>
              <a:rPr lang="it-IT" dirty="0" smtClean="0"/>
              <a:t>una piattaforma (NATURE) di </a:t>
            </a:r>
            <a:r>
              <a:rPr lang="it-IT" dirty="0" err="1" smtClean="0"/>
              <a:t>citizen</a:t>
            </a:r>
            <a:r>
              <a:rPr lang="it-IT" dirty="0" smtClean="0"/>
              <a:t> science collaborativa per la gestione e classificazione della </a:t>
            </a:r>
            <a:r>
              <a:rPr lang="it-IT" dirty="0" err="1" smtClean="0"/>
              <a:t>bio</a:t>
            </a:r>
            <a:r>
              <a:rPr lang="it-IT" dirty="0" smtClean="0"/>
              <a:t>-diversità floristiche/faunistica.</a:t>
            </a:r>
          </a:p>
          <a:p>
            <a:r>
              <a:rPr lang="it-IT" dirty="0" smtClean="0"/>
              <a:t> La piattaforma Web gestisce un database di schede tecniche di specie vegetali ed animali protette.</a:t>
            </a:r>
          </a:p>
          <a:p>
            <a:r>
              <a:rPr lang="it-IT" dirty="0" smtClean="0"/>
              <a:t>Gli utenti registrati della piattaforma formano una community.</a:t>
            </a:r>
          </a:p>
          <a:p>
            <a:r>
              <a:rPr lang="it-IT" dirty="0" smtClean="0"/>
              <a:t>Ciascun utente può inserire segnalazioni di </a:t>
            </a:r>
            <a:r>
              <a:rPr lang="it-IT" dirty="0"/>
              <a:t>avvistamento di un esemplare di una specie vegetale o animale, e/o validare le segnalazioni effettuate da altri utenti. Sono inoltre presenti funzionalità di messaggistica tra utenti, campagne di </a:t>
            </a:r>
            <a:r>
              <a:rPr lang="it-IT" dirty="0" err="1"/>
              <a:t>crowdfunding</a:t>
            </a:r>
            <a:r>
              <a:rPr lang="it-IT" dirty="0"/>
              <a:t>, ed organizzazione di eventi a tema naturalistico</a:t>
            </a:r>
          </a:p>
          <a:p>
            <a:r>
              <a:rPr lang="it-IT" dirty="0"/>
              <a:t> Di seguito viene fornita una lista completa di operazioni attuabili sulla piattaforma. </a:t>
            </a:r>
          </a:p>
        </p:txBody>
      </p:sp>
    </p:spTree>
    <p:extLst>
      <p:ext uri="{BB962C8B-B14F-4D97-AF65-F5344CB8AC3E}">
        <p14:creationId xmlns:p14="http://schemas.microsoft.com/office/powerpoint/2010/main" val="31885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4BBB3E-95B4-422A-B8D6-FA99E5F3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completa delle 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4EB5917-5B6E-4BBF-86BB-A32DF0E0B5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Operazioni che riguardano </a:t>
            </a:r>
            <a:r>
              <a:rPr lang="it-IT" b="1" dirty="0" smtClean="0">
                <a:solidFill>
                  <a:srgbClr val="FF0000"/>
                </a:solidFill>
              </a:rPr>
              <a:t>TUTTI gli </a:t>
            </a:r>
            <a:r>
              <a:rPr lang="it-IT" b="1" dirty="0">
                <a:solidFill>
                  <a:srgbClr val="FF0000"/>
                </a:solidFill>
              </a:rPr>
              <a:t>utenti</a:t>
            </a:r>
            <a:r>
              <a:rPr lang="it-IT" b="1" dirty="0" smtClean="0">
                <a:solidFill>
                  <a:srgbClr val="FF0000"/>
                </a:solidFill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Registrarsi </a:t>
            </a:r>
            <a:r>
              <a:rPr lang="it-IT" dirty="0"/>
              <a:t>sulla piattaforma </a:t>
            </a:r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Autenticarsi </a:t>
            </a:r>
            <a:r>
              <a:rPr lang="it-IT" dirty="0"/>
              <a:t>nella piattaforma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Visualizzare </a:t>
            </a:r>
            <a:r>
              <a:rPr lang="it-IT" dirty="0"/>
              <a:t>i dati del proprio profilo o quelli di altri utenti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Aggiornare </a:t>
            </a:r>
            <a:r>
              <a:rPr lang="it-IT" dirty="0"/>
              <a:t>il proprio profilo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Inviare </a:t>
            </a:r>
            <a:r>
              <a:rPr lang="it-IT" dirty="0"/>
              <a:t>un messaggio privato ad altri utenti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Inserire </a:t>
            </a:r>
            <a:r>
              <a:rPr lang="it-IT" dirty="0"/>
              <a:t>una segnalazione di avvistamento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Inserire </a:t>
            </a:r>
            <a:r>
              <a:rPr lang="it-IT" dirty="0"/>
              <a:t>una proposta di classificazione per una segnalazione esistente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Visualizzare </a:t>
            </a:r>
            <a:r>
              <a:rPr lang="it-IT" dirty="0"/>
              <a:t>le escursioni presenti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Aderire </a:t>
            </a:r>
            <a:r>
              <a:rPr lang="it-IT" dirty="0"/>
              <a:t>ad un’escursione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Visualizzare </a:t>
            </a:r>
            <a:r>
              <a:rPr lang="it-IT" dirty="0"/>
              <a:t>le campagne fondi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Effettuare </a:t>
            </a:r>
            <a:r>
              <a:rPr lang="it-IT" dirty="0"/>
              <a:t>una donazione relativa ad una campagna fondi “Aperta”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234C154A-16C8-4115-9276-316E18407A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Operazioni che riguardano SOLO gli utenti PREMIUM: </a:t>
            </a:r>
            <a:endParaRPr lang="it-IT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Creare </a:t>
            </a:r>
            <a:r>
              <a:rPr lang="it-IT" dirty="0"/>
              <a:t>una nuova escursione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 smtClean="0">
                <a:solidFill>
                  <a:srgbClr val="FF0000"/>
                </a:solidFill>
              </a:rPr>
              <a:t>Operazioni </a:t>
            </a:r>
            <a:r>
              <a:rPr lang="it-IT" b="1" dirty="0">
                <a:solidFill>
                  <a:srgbClr val="FF0000"/>
                </a:solidFill>
              </a:rPr>
              <a:t>che riguardano SOLO gli utenti AMMINISTRATORE: </a:t>
            </a:r>
            <a:endParaRPr lang="it-IT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Inserire </a:t>
            </a:r>
            <a:r>
              <a:rPr lang="it-IT" dirty="0"/>
              <a:t>una nuova specie floristica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Inserire </a:t>
            </a:r>
            <a:r>
              <a:rPr lang="it-IT" dirty="0"/>
              <a:t>una nuova specie faunistica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Inserire </a:t>
            </a:r>
            <a:r>
              <a:rPr lang="it-IT" dirty="0"/>
              <a:t>un nuovo </a:t>
            </a:r>
            <a:r>
              <a:rPr lang="it-IT" dirty="0" smtClean="0"/>
              <a:t>habitat</a:t>
            </a:r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Correggere </a:t>
            </a:r>
            <a:r>
              <a:rPr lang="it-IT" dirty="0"/>
              <a:t>manualmente una classificazione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Creare </a:t>
            </a:r>
            <a:r>
              <a:rPr lang="it-IT" dirty="0"/>
              <a:t>una campagna </a:t>
            </a:r>
            <a:r>
              <a:rPr lang="it-IT" dirty="0" smtClean="0"/>
              <a:t>di </a:t>
            </a:r>
            <a:r>
              <a:rPr lang="it-IT" dirty="0"/>
              <a:t>raccolta </a:t>
            </a:r>
            <a:r>
              <a:rPr lang="it-IT" dirty="0" smtClean="0"/>
              <a:t>fondi</a:t>
            </a:r>
          </a:p>
          <a:p>
            <a:pPr>
              <a:buFont typeface="Wingdings" pitchFamily="2" charset="2"/>
              <a:buChar char="§"/>
            </a:pPr>
            <a:endParaRPr lang="it-IT" dirty="0"/>
          </a:p>
          <a:p>
            <a:pPr marL="0" indent="0">
              <a:buNone/>
            </a:pPr>
            <a:r>
              <a:rPr lang="it-IT" sz="2700" b="1" dirty="0">
                <a:solidFill>
                  <a:srgbClr val="FF0000"/>
                </a:solidFill>
              </a:rPr>
              <a:t>Statistiche: </a:t>
            </a:r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Visualizzare </a:t>
            </a:r>
            <a:r>
              <a:rPr lang="it-IT" dirty="0"/>
              <a:t>la classifica degli utenti premium sulla base della loro affidabilità media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Visualizzare </a:t>
            </a:r>
            <a:r>
              <a:rPr lang="it-IT" dirty="0"/>
              <a:t>la classifica delle specie sulla base del numero di segnalazioni ricevute </a:t>
            </a:r>
            <a:endParaRPr lang="it-IT" dirty="0" smtClean="0"/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Visualizzare </a:t>
            </a:r>
            <a:r>
              <a:rPr lang="it-IT" dirty="0"/>
              <a:t>la classifica degli utenti più attivi, calcolata in base al numero di segnalazioni inserite</a:t>
            </a:r>
          </a:p>
        </p:txBody>
      </p:sp>
    </p:spTree>
    <p:extLst>
      <p:ext uri="{BB962C8B-B14F-4D97-AF65-F5344CB8AC3E}">
        <p14:creationId xmlns:p14="http://schemas.microsoft.com/office/powerpoint/2010/main" val="27203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BF058BC-FA1D-4177-8AD5-816C10EE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74625" cmpd="thinThick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E-R</a:t>
            </a:r>
          </a:p>
        </p:txBody>
      </p:sp>
      <p:pic>
        <p:nvPicPr>
          <p:cNvPr id="7" name="Segnaposto contenuto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5" y="218940"/>
            <a:ext cx="8474298" cy="6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BF058BC-FA1D-4177-8AD5-816C10EE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74625" cmpd="thinThick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</a:rPr>
              <a:t>Tabella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delle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entità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17635"/>
              </p:ext>
            </p:extLst>
          </p:nvPr>
        </p:nvGraphicFramePr>
        <p:xfrm>
          <a:off x="3593207" y="347727"/>
          <a:ext cx="8319750" cy="6220499"/>
        </p:xfrm>
        <a:graphic>
          <a:graphicData uri="http://schemas.openxmlformats.org/drawingml/2006/table">
            <a:tbl>
              <a:tblPr firstRow="1" firstCol="1" bandRow="1"/>
              <a:tblGrid>
                <a:gridCol w="1718293"/>
                <a:gridCol w="3948108"/>
                <a:gridCol w="2653349"/>
              </a:tblGrid>
              <a:tr h="302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Entità </a:t>
                      </a:r>
                      <a:endParaRPr lang="it-IT" sz="1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b="1">
                          <a:effectLst/>
                          <a:latin typeface="Calibri"/>
                          <a:ea typeface="Calibri"/>
                          <a:cs typeface="Calibri"/>
                        </a:rPr>
                        <a:t>Attributi</a:t>
                      </a:r>
                      <a:endParaRPr lang="it-IT" sz="1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b="1">
                          <a:effectLst/>
                          <a:latin typeface="Calibri"/>
                          <a:ea typeface="Calibri"/>
                          <a:cs typeface="Calibri"/>
                        </a:rPr>
                        <a:t>Chiave</a:t>
                      </a:r>
                      <a:endParaRPr lang="it-IT" sz="1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ANIMALI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nome_specie_lat, peso, altezza, num_avg_prole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nome_specie_lat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CAMPAGNA FONDI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id_camp, stato, data_inizio, descrizione, importo massimo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id_camp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DONAZIONE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id_donazione, nome, importo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id_donazione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UTENTE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nome, email, password, anno_nascita, profes, num_segn, tipo, data_reg, foto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nome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HABITAT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nome, descrizione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MESSAGGIO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timestamp, titolo, testo, nome_mitt, nome_dest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nome_mitt, nome_dest, timestamp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SEGNALAZIONE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id_segn, data, foto, latitudine, longitudine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id_segn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PROPOSTA_CLASS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nome_spec, data, commento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id_segn, nome_utente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SPECIE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nome_lat, classe, nome_specie, anno_classif, livello_vulne, link_wiki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nome_lat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VEGETALI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altezza, diametro, nome_specie_lat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nome_specie_lat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MODIFICA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id_mod, azione, nome_ut_amm, nome_habitat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id_mod, nome_ut_amm, nome_habitat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MODIFICA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id_mod, azione, nome_ut_amm, nome_specie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id_mod, nome_ut_amm, nome_specie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AMM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nome_ut_amm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nome_ut_amm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NON AMM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nome_ut_nonamm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nome_ut_nonamm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PREMIUM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class_corrette, class_errate, class_totali, affidabilità, nome_ut_nonamm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8050" algn="ctr"/>
                        </a:tabLs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nome_ut_nonamm	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SEMPLICE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nome_ut_nonamm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nome_ut_nonamm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ESCURSIONE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  <a:latin typeface="Calibri"/>
                          <a:ea typeface="Calibri"/>
                          <a:cs typeface="Calibri"/>
                        </a:rPr>
                        <a:t>tragitto, ora_part, ora_rit, titolo, num_max, descrizione, data_part, nome_ut_nonamm</a:t>
                      </a: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000" dirty="0" err="1">
                          <a:effectLst/>
                          <a:latin typeface="Calibri"/>
                          <a:ea typeface="Calibri"/>
                          <a:cs typeface="Calibri"/>
                        </a:rPr>
                        <a:t>data_part</a:t>
                      </a:r>
                      <a:r>
                        <a:rPr lang="it-IT" sz="10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, </a:t>
                      </a:r>
                      <a:r>
                        <a:rPr lang="it-IT" sz="1000" dirty="0" err="1">
                          <a:effectLst/>
                          <a:latin typeface="Calibri"/>
                          <a:ea typeface="Calibri"/>
                          <a:cs typeface="Calibri"/>
                        </a:rPr>
                        <a:t>nome_ut_nonamm</a:t>
                      </a:r>
                      <a:endParaRPr lang="it-IT" sz="1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3318" marR="633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BF058BC-FA1D-4177-8AD5-816C10EE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74625" cmpd="thinThick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</a:rPr>
              <a:t>Traduzione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modello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logico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329" y="321972"/>
            <a:ext cx="8391632" cy="633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7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chemeClr val="accent6"/>
          </a:solidFill>
          <a:ln w="127000" cap="sq" cmpd="thinThick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BF058BC-FA1D-4177-8AD5-816C10EE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803841"/>
            <a:ext cx="11139854" cy="79732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 err="1">
                <a:solidFill>
                  <a:srgbClr val="FFFFFF"/>
                </a:solidFill>
              </a:rPr>
              <a:t>Vincoli</a:t>
            </a:r>
            <a:r>
              <a:rPr lang="en-US" sz="3800" dirty="0">
                <a:solidFill>
                  <a:srgbClr val="FFFFFF"/>
                </a:solidFill>
              </a:rPr>
              <a:t> di </a:t>
            </a:r>
            <a:r>
              <a:rPr lang="en-US" sz="3800" dirty="0" err="1">
                <a:solidFill>
                  <a:srgbClr val="FFFFFF"/>
                </a:solidFill>
              </a:rPr>
              <a:t>integrità</a:t>
            </a:r>
            <a:r>
              <a:rPr lang="en-US" sz="3800" dirty="0">
                <a:solidFill>
                  <a:srgbClr val="FFFFFF"/>
                </a:solidFill>
              </a:rPr>
              <a:t> </a:t>
            </a:r>
            <a:r>
              <a:rPr lang="en-US" sz="3800" dirty="0" err="1" smtClean="0">
                <a:solidFill>
                  <a:srgbClr val="FFFFFF"/>
                </a:solidFill>
              </a:rPr>
              <a:t>referenziale</a:t>
            </a:r>
            <a:r>
              <a:rPr lang="en-US" sz="3800" dirty="0" smtClean="0">
                <a:solidFill>
                  <a:srgbClr val="FFFFFF"/>
                </a:solidFill>
              </a:rPr>
              <a:t> e</a:t>
            </a:r>
            <a:br>
              <a:rPr lang="en-US" sz="3800" dirty="0" smtClean="0">
                <a:solidFill>
                  <a:srgbClr val="FFFFFF"/>
                </a:solidFill>
              </a:rPr>
            </a:br>
            <a:r>
              <a:rPr lang="en-US" sz="3800" dirty="0" smtClean="0">
                <a:solidFill>
                  <a:srgbClr val="FFFFFF"/>
                </a:solidFill>
              </a:rPr>
              <a:t> Business Rules</a:t>
            </a:r>
            <a:endParaRPr lang="en-US" sz="3800" dirty="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3372"/>
              </p:ext>
            </p:extLst>
          </p:nvPr>
        </p:nvGraphicFramePr>
        <p:xfrm>
          <a:off x="552604" y="2704562"/>
          <a:ext cx="5241702" cy="3813894"/>
        </p:xfrm>
        <a:graphic>
          <a:graphicData uri="http://schemas.openxmlformats.org/drawingml/2006/table">
            <a:tbl>
              <a:tblPr firstRow="1" firstCol="1" bandRow="1"/>
              <a:tblGrid>
                <a:gridCol w="5241702"/>
              </a:tblGrid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ANIMALI.nome_lat → SPECIE.nome_lat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DONAZIONE.nome → UTENTE.nome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DONAZIONE.id_camp → CAMPAGNA_FONDI.id_camp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ESCURSIONE.nome_creatore → PREMIUM.nome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MESSAGGIO.nome_sorg → UTENTE.nome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Calibri"/>
                        </a:rPr>
                        <a:t>MESSAGGIO.nome_dest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 → </a:t>
                      </a: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Calibri"/>
                        </a:rPr>
                        <a:t>UTENTE.nome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MODIFICA_HABITAT.nome_amm → UTENTE.nome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MODIFICA_SPECIE.nome_amm → UTENTE.nome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PARTECIPA.nome → UTENTE.nome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88060" algn="l"/>
                        </a:tabLs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PARTECIPA.nome_crea_esc → ESCURSIONE.nome_creatore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/>
                          <a:ea typeface="Calibri"/>
                          <a:cs typeface="Calibri"/>
                        </a:rPr>
                        <a:t>PARTECIPA.data_esc 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→ ESCURSIONE.data_part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/>
                          <a:ea typeface="Calibri"/>
                          <a:cs typeface="Calibri"/>
                        </a:rPr>
                        <a:t>PREMIUM.nome 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→ UTENTE.nome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/>
                          <a:ea typeface="Calibri"/>
                          <a:cs typeface="Calibri"/>
                        </a:rPr>
                        <a:t>PRESENTE.nome_lat 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→ SPECIE.nome_lat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/>
                          <a:ea typeface="Calibri"/>
                          <a:cs typeface="Calibri"/>
                        </a:rPr>
                        <a:t>PRESENTE.nome_hab 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→ HABITAT.nome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/>
                          <a:ea typeface="Calibri"/>
                          <a:cs typeface="Calibri"/>
                        </a:rPr>
                        <a:t>PROPOSTA_CLASS.nome_utente 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→ UTENTE.nome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/>
                          <a:ea typeface="Calibri"/>
                          <a:cs typeface="Calibri"/>
                        </a:rPr>
                        <a:t>PROPOSTA_CLASS.id_segn 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→ SEGNALAZIONE.id_segn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/>
                          <a:ea typeface="Calibri"/>
                          <a:cs typeface="Calibri"/>
                        </a:rPr>
                        <a:t>PROPOSTA_CLASS.nome_spec 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→ SPECIE.nome_lat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/>
                          <a:ea typeface="Calibri"/>
                          <a:cs typeface="Calibri"/>
                        </a:rPr>
                        <a:t>SEGNALAZIONE.nome_hab 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→ HABITAT.nome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/>
                          <a:ea typeface="Calibri"/>
                          <a:cs typeface="Calibri"/>
                        </a:rPr>
                        <a:t>SEGNALAZIONE.nome_utente 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→ UTENTE.nome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/>
                          <a:ea typeface="Calibri"/>
                          <a:cs typeface="Calibri"/>
                        </a:rPr>
                        <a:t>SEGNALAZIONE.nome_spec </a:t>
                      </a:r>
                      <a:r>
                        <a:rPr lang="en-US" sz="1100">
                          <a:effectLst/>
                          <a:latin typeface="Calibri"/>
                          <a:ea typeface="Calibri"/>
                          <a:cs typeface="Calibri"/>
                        </a:rPr>
                        <a:t>→ SPECIE.nome_lat</a:t>
                      </a:r>
                      <a:endParaRPr lang="it-IT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err="1">
                          <a:effectLst/>
                          <a:latin typeface="Calibri"/>
                          <a:ea typeface="Calibri"/>
                          <a:cs typeface="Calibri"/>
                        </a:rPr>
                        <a:t>VEGETALI.nome_lat</a:t>
                      </a:r>
                      <a:r>
                        <a:rPr lang="it-IT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→ </a:t>
                      </a: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Calibri"/>
                        </a:rPr>
                        <a:t>SPECIE.nome_lat</a:t>
                      </a:r>
                      <a:endParaRPr lang="it-IT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ttangolo 3"/>
          <p:cNvSpPr/>
          <p:nvPr/>
        </p:nvSpPr>
        <p:spPr>
          <a:xfrm flipH="1">
            <a:off x="566668" y="2275754"/>
            <a:ext cx="521594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pc="75" dirty="0">
                <a:solidFill>
                  <a:srgbClr val="5A5A5A"/>
                </a:solidFill>
                <a:ea typeface="Calibri"/>
                <a:cs typeface="Calibri"/>
              </a:rPr>
              <a:t>VINCOLI DI INTEGRITÀ REFERENZIALE: </a:t>
            </a:r>
          </a:p>
        </p:txBody>
      </p:sp>
      <p:sp>
        <p:nvSpPr>
          <p:cNvPr id="9" name="Rettangolo 8"/>
          <p:cNvSpPr/>
          <p:nvPr/>
        </p:nvSpPr>
        <p:spPr>
          <a:xfrm>
            <a:off x="6838643" y="2275754"/>
            <a:ext cx="4894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pc="75" dirty="0">
                <a:solidFill>
                  <a:srgbClr val="5A5A5A"/>
                </a:solidFill>
                <a:ea typeface="Calibri"/>
                <a:cs typeface="Calibri"/>
              </a:rPr>
              <a:t>BUSINNES RULES: </a:t>
            </a:r>
          </a:p>
        </p:txBody>
      </p:sp>
      <p:sp>
        <p:nvSpPr>
          <p:cNvPr id="10" name="Rettangolo 9"/>
          <p:cNvSpPr/>
          <p:nvPr/>
        </p:nvSpPr>
        <p:spPr>
          <a:xfrm>
            <a:off x="6302043" y="2805015"/>
            <a:ext cx="5327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UcPeriod"/>
            </a:pPr>
            <a:r>
              <a:rPr lang="it-IT" i="1" dirty="0" smtClean="0"/>
              <a:t>Ogni </a:t>
            </a:r>
            <a:r>
              <a:rPr lang="it-IT" i="1" dirty="0"/>
              <a:t>messaggio deve disporre di un campo testo di massimo 200 caratteri. </a:t>
            </a:r>
            <a:endParaRPr lang="it-IT" i="1" dirty="0" smtClean="0"/>
          </a:p>
          <a:p>
            <a:pPr marL="400050" indent="-400050">
              <a:buAutoNum type="romanUcPeriod"/>
            </a:pPr>
            <a:endParaRPr lang="it-IT" i="1" dirty="0"/>
          </a:p>
          <a:p>
            <a:pPr marL="400050" indent="-400050">
              <a:buAutoNum type="romanUcPeriod" startAt="2"/>
            </a:pPr>
            <a:r>
              <a:rPr lang="it-IT" i="1" dirty="0" smtClean="0"/>
              <a:t>Ogni </a:t>
            </a:r>
            <a:r>
              <a:rPr lang="it-IT" i="1" dirty="0"/>
              <a:t>proposta deve disporre di un campo testo di massimo 200 </a:t>
            </a:r>
            <a:r>
              <a:rPr lang="it-IT" i="1" dirty="0" smtClean="0"/>
              <a:t>caratteri.</a:t>
            </a:r>
          </a:p>
          <a:p>
            <a:pPr marL="400050" indent="-400050">
              <a:buAutoNum type="romanUcPeriod" startAt="2"/>
            </a:pPr>
            <a:endParaRPr lang="it-IT" i="1" dirty="0" smtClean="0"/>
          </a:p>
          <a:p>
            <a:pPr marL="400050" indent="-400050">
              <a:buAutoNum type="romanUcPeriod" startAt="2"/>
            </a:pPr>
            <a:r>
              <a:rPr lang="it-IT" i="1" dirty="0" smtClean="0"/>
              <a:t>Ogni </a:t>
            </a:r>
            <a:r>
              <a:rPr lang="it-IT" i="1" dirty="0"/>
              <a:t>campagna fondi deve disporre di uno stato che può essere Chiuso o Aperto</a:t>
            </a:r>
          </a:p>
        </p:txBody>
      </p:sp>
    </p:spTree>
    <p:extLst>
      <p:ext uri="{BB962C8B-B14F-4D97-AF65-F5344CB8AC3E}">
        <p14:creationId xmlns:p14="http://schemas.microsoft.com/office/powerpoint/2010/main" val="16042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C931542-D045-402F-B025-A277F38A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Esempio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tabella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SEGNALAZIONE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1585913"/>
            <a:ext cx="11872912" cy="4843462"/>
          </a:xfrm>
        </p:spPr>
      </p:pic>
    </p:spTree>
    <p:extLst>
      <p:ext uri="{BB962C8B-B14F-4D97-AF65-F5344CB8AC3E}">
        <p14:creationId xmlns:p14="http://schemas.microsoft.com/office/powerpoint/2010/main" val="42097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AD3E06F-58AE-4D07-942B-A89BD875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Esempio di trigger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194"/>
            <a:ext cx="12192000" cy="547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614</Words>
  <Application>Microsoft Office PowerPoint</Application>
  <PresentationFormat>Personalizzato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Tema di Office</vt:lpstr>
      <vt:lpstr>1_Tema di Office</vt:lpstr>
      <vt:lpstr>Basi di Dati  2019-2020 NATURE</vt:lpstr>
      <vt:lpstr>Introduzione alla piattaforma</vt:lpstr>
      <vt:lpstr>Lista completa delle operazioni</vt:lpstr>
      <vt:lpstr>Diagramma E-R</vt:lpstr>
      <vt:lpstr>Tabella delle entità</vt:lpstr>
      <vt:lpstr>Traduzione modello logico</vt:lpstr>
      <vt:lpstr>Vincoli di integrità referenziale e  Business Rules</vt:lpstr>
      <vt:lpstr>Esempio tabella sql: SEGNALAZIONE</vt:lpstr>
      <vt:lpstr>Esempio di trigger</vt:lpstr>
      <vt:lpstr>Esempio di trigger</vt:lpstr>
      <vt:lpstr>Procedura in php di segnalazione</vt:lpstr>
      <vt:lpstr>Link di accesso alla demo</vt:lpstr>
      <vt:lpstr>Grazie per l’attenzione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 di Dati  2018-2019 EPOOL</dc:title>
  <dc:creator>Thomas Lodi - thomas.lodi@studio.unibo.it</dc:creator>
  <cp:lastModifiedBy>Mattia Marchetti</cp:lastModifiedBy>
  <cp:revision>16</cp:revision>
  <dcterms:created xsi:type="dcterms:W3CDTF">2019-06-05T12:03:30Z</dcterms:created>
  <dcterms:modified xsi:type="dcterms:W3CDTF">2020-09-18T15:00:22Z</dcterms:modified>
</cp:coreProperties>
</file>