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426452" y="1524"/>
            <a:ext cx="4763770" cy="6858634"/>
          </a:xfrm>
          <a:custGeom>
            <a:avLst/>
            <a:gdLst/>
            <a:ahLst/>
            <a:cxnLst/>
            <a:rect l="l" t="t" r="r" b="b"/>
            <a:pathLst>
              <a:path w="4763770" h="6858634">
                <a:moveTo>
                  <a:pt x="1944624" y="0"/>
                </a:moveTo>
                <a:lnTo>
                  <a:pt x="3163824" y="6857999"/>
                </a:lnTo>
              </a:path>
              <a:path w="4763770" h="6858634">
                <a:moveTo>
                  <a:pt x="4763516" y="3681983"/>
                </a:moveTo>
                <a:lnTo>
                  <a:pt x="0" y="685857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0576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4" y="0"/>
                </a:moveTo>
                <a:lnTo>
                  <a:pt x="2043498" y="0"/>
                </a:lnTo>
                <a:lnTo>
                  <a:pt x="0" y="6857996"/>
                </a:lnTo>
                <a:lnTo>
                  <a:pt x="3008374" y="6857996"/>
                </a:lnTo>
                <a:lnTo>
                  <a:pt x="3008374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5857" y="0"/>
            <a:ext cx="2586355" cy="6858000"/>
          </a:xfrm>
          <a:custGeom>
            <a:avLst/>
            <a:gdLst/>
            <a:ahLst/>
            <a:cxnLst/>
            <a:rect l="l" t="t" r="r" b="b"/>
            <a:pathLst>
              <a:path w="2586354" h="6858000">
                <a:moveTo>
                  <a:pt x="2586141" y="0"/>
                </a:moveTo>
                <a:lnTo>
                  <a:pt x="0" y="0"/>
                </a:lnTo>
                <a:lnTo>
                  <a:pt x="1207429" y="6857996"/>
                </a:lnTo>
                <a:lnTo>
                  <a:pt x="2586141" y="6857996"/>
                </a:lnTo>
                <a:lnTo>
                  <a:pt x="2586141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9312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5" y="6857996"/>
                </a:lnTo>
                <a:lnTo>
                  <a:pt x="2849639" y="6857996"/>
                </a:lnTo>
                <a:lnTo>
                  <a:pt x="284963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9648" y="0"/>
            <a:ext cx="1289685" cy="6858000"/>
          </a:xfrm>
          <a:custGeom>
            <a:avLst/>
            <a:gdLst/>
            <a:ahLst/>
            <a:cxnLst/>
            <a:rect l="l" t="t" r="r" b="b"/>
            <a:pathLst>
              <a:path w="1289684" h="6858000">
                <a:moveTo>
                  <a:pt x="1289303" y="0"/>
                </a:moveTo>
                <a:lnTo>
                  <a:pt x="1017690" y="0"/>
                </a:lnTo>
                <a:lnTo>
                  <a:pt x="0" y="6857996"/>
                </a:lnTo>
                <a:lnTo>
                  <a:pt x="1289303" y="6857996"/>
                </a:lnTo>
                <a:lnTo>
                  <a:pt x="1289303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3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4216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2795" y="390220"/>
            <a:ext cx="7509179" cy="1080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1609420"/>
            <a:ext cx="8228965" cy="295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javatpoint.com/dart-programming" TargetMode="External"/><Relationship Id="rId3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4093" rIns="0" bIns="0" rtlCol="0" vert="horz">
            <a:spAutoFit/>
          </a:bodyPr>
          <a:lstStyle/>
          <a:p>
            <a:pPr marL="1111250">
              <a:lnSpc>
                <a:spcPct val="100000"/>
              </a:lnSpc>
              <a:spcBef>
                <a:spcPts val="100"/>
              </a:spcBef>
            </a:pPr>
            <a:r>
              <a:rPr dirty="0" sz="5400" spc="-75" i="1">
                <a:latin typeface="Trebuchet MS"/>
                <a:cs typeface="Trebuchet MS"/>
              </a:rPr>
              <a:t>DART</a:t>
            </a:r>
            <a:r>
              <a:rPr dirty="0" sz="5400" spc="-265" i="1">
                <a:latin typeface="Trebuchet MS"/>
                <a:cs typeface="Trebuchet MS"/>
              </a:rPr>
              <a:t> </a:t>
            </a:r>
            <a:r>
              <a:rPr dirty="0" sz="5400" i="1">
                <a:latin typeface="Trebuchet MS"/>
                <a:cs typeface="Trebuchet MS"/>
              </a:rPr>
              <a:t>AND</a:t>
            </a:r>
            <a:r>
              <a:rPr dirty="0" sz="5400" spc="-95" i="1">
                <a:latin typeface="Trebuchet MS"/>
                <a:cs typeface="Trebuchet MS"/>
              </a:rPr>
              <a:t> </a:t>
            </a:r>
            <a:r>
              <a:rPr dirty="0" sz="5400" spc="-10" i="1">
                <a:latin typeface="Trebuchet MS"/>
                <a:cs typeface="Trebuchet MS"/>
              </a:rPr>
              <a:t>FLUTTER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0608" y="2231135"/>
            <a:ext cx="2889504" cy="8991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6664" y="3429000"/>
            <a:ext cx="3764280" cy="10728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722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105"/>
              </a:spcBef>
            </a:pPr>
            <a:r>
              <a:rPr dirty="0" sz="2900" spc="-20"/>
              <a:t>WHAT</a:t>
            </a:r>
            <a:r>
              <a:rPr dirty="0" sz="2900" spc="-55"/>
              <a:t> </a:t>
            </a:r>
            <a:r>
              <a:rPr dirty="0" sz="2900"/>
              <a:t>IS</a:t>
            </a:r>
            <a:r>
              <a:rPr dirty="0" sz="2900" spc="-105"/>
              <a:t> </a:t>
            </a:r>
            <a:r>
              <a:rPr dirty="0" sz="2900" spc="-10"/>
              <a:t>FLUTTER..??</a:t>
            </a:r>
            <a:endParaRPr sz="2900"/>
          </a:p>
        </p:txBody>
      </p:sp>
      <p:sp>
        <p:nvSpPr>
          <p:cNvPr id="3" name="object 3" descr=""/>
          <p:cNvSpPr txBox="1"/>
          <p:nvPr/>
        </p:nvSpPr>
        <p:spPr>
          <a:xfrm>
            <a:off x="756310" y="1517980"/>
            <a:ext cx="5238750" cy="2952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Flutter</a:t>
            </a:r>
            <a:r>
              <a:rPr dirty="0" sz="3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3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3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open-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UI</a:t>
            </a:r>
            <a:r>
              <a:rPr dirty="0" sz="32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dirty="0" sz="32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Kit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32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google,</a:t>
            </a:r>
            <a:endParaRPr sz="3200">
              <a:latin typeface="Arial"/>
              <a:cs typeface="Arial"/>
            </a:endParaRPr>
          </a:p>
          <a:p>
            <a:pPr marL="12700" marR="413384">
              <a:lnSpc>
                <a:spcPct val="100000"/>
              </a:lnSpc>
              <a:spcBef>
                <a:spcPts val="5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allows</a:t>
            </a:r>
            <a:r>
              <a:rPr dirty="0" sz="3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r>
              <a:rPr dirty="0" sz="32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platform</a:t>
            </a:r>
            <a:r>
              <a:rPr dirty="0" sz="32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applications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(Android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iOS).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4728" y="1271016"/>
            <a:ext cx="4312920" cy="31546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655" y="5626608"/>
            <a:ext cx="2179320" cy="6217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6310" y="505155"/>
            <a:ext cx="8367395" cy="4904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829"/>
              </a:lnSpc>
              <a:spcBef>
                <a:spcPts val="95"/>
              </a:spcBef>
            </a:pPr>
            <a:r>
              <a:rPr dirty="0" sz="3200" b="1">
                <a:latin typeface="Arial"/>
                <a:cs typeface="Arial"/>
              </a:rPr>
              <a:t>WHY</a:t>
            </a:r>
            <a:r>
              <a:rPr dirty="0" sz="3200" spc="-114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FLUTTER..??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829"/>
              </a:lnSpc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3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dirty="0" sz="32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benefits</a:t>
            </a:r>
            <a:r>
              <a:rPr dirty="0" sz="32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flutter: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200" b="1">
                <a:latin typeface="Arial"/>
                <a:cs typeface="Arial"/>
              </a:rPr>
              <a:t>.)</a:t>
            </a:r>
            <a:r>
              <a:rPr dirty="0" sz="3200" spc="-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FLUTTER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IS</a:t>
            </a:r>
            <a:r>
              <a:rPr dirty="0" sz="3200" spc="-65" b="1">
                <a:latin typeface="Arial"/>
                <a:cs typeface="Arial"/>
              </a:rPr>
              <a:t> </a:t>
            </a:r>
            <a:r>
              <a:rPr dirty="0" sz="3200" spc="-25" b="1">
                <a:latin typeface="Arial"/>
                <a:cs typeface="Arial"/>
              </a:rPr>
              <a:t>CROSS-</a:t>
            </a:r>
            <a:r>
              <a:rPr dirty="0" sz="3200" spc="-10" b="1">
                <a:latin typeface="Arial"/>
                <a:cs typeface="Arial"/>
              </a:rPr>
              <a:t>PLATFORM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Flutter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cross-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platform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dirty="0" sz="32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tool.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32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means</a:t>
            </a:r>
            <a:r>
              <a:rPr dirty="0" sz="32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developers</a:t>
            </a:r>
            <a:r>
              <a:rPr dirty="0" sz="32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32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32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building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iOS</a:t>
            </a:r>
            <a:r>
              <a:rPr dirty="0" sz="3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app.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Cross-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platform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dirty="0" sz="32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best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saving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resources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throughout</a:t>
            </a:r>
            <a:r>
              <a:rPr dirty="0" sz="32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2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dirty="0" sz="32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process.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5754623"/>
            <a:ext cx="2179320" cy="6217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3542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.)</a:t>
            </a:r>
            <a:r>
              <a:rPr dirty="0" sz="3600" spc="-135"/>
              <a:t> </a:t>
            </a:r>
            <a:r>
              <a:rPr dirty="0" sz="3600"/>
              <a:t>SIMPLE</a:t>
            </a:r>
            <a:r>
              <a:rPr dirty="0" sz="3600" spc="-150"/>
              <a:t> </a:t>
            </a:r>
            <a:r>
              <a:rPr dirty="0" sz="3600"/>
              <a:t>TO</a:t>
            </a:r>
            <a:r>
              <a:rPr dirty="0" sz="3600" spc="-125"/>
              <a:t> </a:t>
            </a:r>
            <a:r>
              <a:rPr dirty="0" sz="3600" spc="-10"/>
              <a:t>LEARN</a:t>
            </a:r>
            <a:r>
              <a:rPr dirty="0" sz="3600" spc="-170"/>
              <a:t> </a:t>
            </a:r>
            <a:r>
              <a:rPr dirty="0" sz="3600"/>
              <a:t>AND</a:t>
            </a:r>
            <a:r>
              <a:rPr dirty="0" sz="3600" spc="-35"/>
              <a:t> </a:t>
            </a:r>
            <a:r>
              <a:rPr dirty="0" sz="3600" spc="-25"/>
              <a:t>USE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756310" y="1728291"/>
            <a:ext cx="8027670" cy="2770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Flutter</a:t>
            </a:r>
            <a:r>
              <a:rPr dirty="0" sz="36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6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modern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framework,</a:t>
            </a:r>
            <a:r>
              <a:rPr dirty="0" sz="36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36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feel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it!</a:t>
            </a:r>
            <a:r>
              <a:rPr dirty="0" sz="36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It’s</a:t>
            </a:r>
            <a:r>
              <a:rPr dirty="0" sz="36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r>
              <a:rPr dirty="0" sz="36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simpler</a:t>
            </a:r>
            <a:r>
              <a:rPr dirty="0" sz="3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dirty="0" sz="36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it.</a:t>
            </a:r>
            <a:r>
              <a:rPr dirty="0" sz="36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z="36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3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Java,</a:t>
            </a:r>
            <a:r>
              <a:rPr dirty="0" sz="3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Swift,</a:t>
            </a:r>
            <a:r>
              <a:rPr dirty="0" sz="36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36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React</a:t>
            </a:r>
            <a:r>
              <a:rPr dirty="0" sz="3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Native,</a:t>
            </a:r>
            <a:r>
              <a:rPr dirty="0" sz="3600" spc="-10">
                <a:solidFill>
                  <a:srgbClr val="FFFFFF"/>
                </a:solidFill>
                <a:latin typeface="Arial"/>
                <a:cs typeface="Arial"/>
              </a:rPr>
              <a:t> you'll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notice</a:t>
            </a:r>
            <a:r>
              <a:rPr dirty="0" sz="3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dirty="0" sz="3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Flutter</a:t>
            </a: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3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Arial"/>
                <a:cs typeface="Arial"/>
              </a:rPr>
              <a:t>different.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5626608"/>
            <a:ext cx="2179320" cy="6217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6310" y="473151"/>
            <a:ext cx="8351520" cy="4903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b="1">
                <a:latin typeface="Arial"/>
                <a:cs typeface="Arial"/>
              </a:rPr>
              <a:t>.)</a:t>
            </a:r>
            <a:r>
              <a:rPr dirty="0" sz="3200" spc="-1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QUICK</a:t>
            </a:r>
            <a:r>
              <a:rPr dirty="0" sz="3200" spc="-85" b="1">
                <a:latin typeface="Arial"/>
                <a:cs typeface="Arial"/>
              </a:rPr>
              <a:t> </a:t>
            </a:r>
            <a:r>
              <a:rPr dirty="0" sz="3200" spc="-30" b="1">
                <a:latin typeface="Arial"/>
                <a:cs typeface="Arial"/>
              </a:rPr>
              <a:t>COMPILATION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(HOT</a:t>
            </a:r>
            <a:r>
              <a:rPr dirty="0" sz="3200" spc="-10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RELOAD)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3200" spc="-6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3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32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3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32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see</a:t>
            </a:r>
            <a:r>
              <a:rPr dirty="0" sz="32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results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3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real-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time.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It’s</a:t>
            </a:r>
            <a:r>
              <a:rPr dirty="0" sz="3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dirty="0" sz="3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Hot-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Reload.</a:t>
            </a:r>
            <a:r>
              <a:rPr dirty="0" sz="3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3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takes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short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amount</a:t>
            </a:r>
            <a:r>
              <a:rPr dirty="0" sz="3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dirty="0" sz="3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3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save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dirty="0" sz="32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itself.</a:t>
            </a:r>
            <a:endParaRPr sz="3200">
              <a:latin typeface="Arial"/>
              <a:cs typeface="Arial"/>
            </a:endParaRPr>
          </a:p>
          <a:p>
            <a:pPr marL="12700" marR="261620">
              <a:lnSpc>
                <a:spcPct val="100000"/>
              </a:lnSpc>
              <a:spcBef>
                <a:spcPts val="5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Significant</a:t>
            </a:r>
            <a:r>
              <a:rPr dirty="0" sz="32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modifications</a:t>
            </a:r>
            <a:r>
              <a:rPr dirty="0" sz="32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force</a:t>
            </a:r>
            <a:r>
              <a:rPr dirty="0" sz="32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3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reload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app.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dirty="0" sz="3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z="3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dirty="0" sz="3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design,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example,</a:t>
            </a:r>
            <a:r>
              <a:rPr dirty="0" sz="3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3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element,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it’s</a:t>
            </a:r>
            <a:r>
              <a:rPr dirty="0" sz="3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3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real-time!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5772911"/>
            <a:ext cx="2179320" cy="6217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6310" y="634111"/>
            <a:ext cx="8388350" cy="39274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b="1">
                <a:latin typeface="Arial"/>
                <a:cs typeface="Arial"/>
              </a:rPr>
              <a:t>.)</a:t>
            </a:r>
            <a:r>
              <a:rPr dirty="0" sz="3200" spc="-7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Good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documentation.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12700" marR="80645">
              <a:lnSpc>
                <a:spcPct val="100000"/>
              </a:lnSpc>
              <a:spcBef>
                <a:spcPts val="5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It’s</a:t>
            </a:r>
            <a:r>
              <a:rPr dirty="0" sz="32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important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dirty="0" sz="32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32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documentation.</a:t>
            </a:r>
            <a:r>
              <a:rPr dirty="0" sz="32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dirty="0" sz="3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it’s</a:t>
            </a:r>
            <a:r>
              <a:rPr dirty="0" sz="32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dirty="0" sz="3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always</a:t>
            </a:r>
            <a:r>
              <a:rPr dirty="0" sz="3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3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3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dirty="0" sz="3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it!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3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learn</a:t>
            </a:r>
            <a:r>
              <a:rPr dirty="0" sz="3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lot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Flutter's documentation,</a:t>
            </a:r>
            <a:r>
              <a:rPr dirty="0" sz="32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everything</a:t>
            </a:r>
            <a:r>
              <a:rPr dirty="0" sz="3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32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very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detailed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examples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3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basic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3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cases.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5626608"/>
            <a:ext cx="2179320" cy="6217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32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90"/>
              </a:spcBef>
            </a:pPr>
            <a:r>
              <a:rPr dirty="0"/>
              <a:t>.)</a:t>
            </a:r>
            <a:r>
              <a:rPr dirty="0" spc="-70"/>
              <a:t> </a:t>
            </a:r>
            <a:r>
              <a:rPr dirty="0"/>
              <a:t>OPEN</a:t>
            </a:r>
            <a:r>
              <a:rPr dirty="0" spc="-45"/>
              <a:t> </a:t>
            </a:r>
            <a:r>
              <a:rPr dirty="0" spc="-10"/>
              <a:t>SOURCE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Flutter</a:t>
            </a:r>
            <a:r>
              <a:rPr dirty="0" spc="-70"/>
              <a:t> </a:t>
            </a:r>
            <a:r>
              <a:rPr dirty="0"/>
              <a:t>is</a:t>
            </a:r>
            <a:r>
              <a:rPr dirty="0" spc="-75"/>
              <a:t> </a:t>
            </a:r>
            <a:r>
              <a:rPr dirty="0"/>
              <a:t>an</a:t>
            </a:r>
            <a:r>
              <a:rPr dirty="0" spc="-65"/>
              <a:t> </a:t>
            </a:r>
            <a:r>
              <a:rPr dirty="0" spc="-25"/>
              <a:t>open-</a:t>
            </a:r>
            <a:r>
              <a:rPr dirty="0"/>
              <a:t>source</a:t>
            </a:r>
            <a:r>
              <a:rPr dirty="0" spc="-65"/>
              <a:t> </a:t>
            </a:r>
            <a:r>
              <a:rPr dirty="0" spc="-10"/>
              <a:t>technology </a:t>
            </a:r>
            <a:r>
              <a:rPr dirty="0"/>
              <a:t>surrounded</a:t>
            </a:r>
            <a:r>
              <a:rPr dirty="0" spc="-110"/>
              <a:t> </a:t>
            </a:r>
            <a:r>
              <a:rPr dirty="0"/>
              <a:t>by</a:t>
            </a:r>
            <a:r>
              <a:rPr dirty="0" spc="-90"/>
              <a:t> </a:t>
            </a:r>
            <a:r>
              <a:rPr dirty="0"/>
              <a:t>an</a:t>
            </a:r>
            <a:r>
              <a:rPr dirty="0" spc="-130"/>
              <a:t> </a:t>
            </a:r>
            <a:r>
              <a:rPr dirty="0"/>
              <a:t>active</a:t>
            </a:r>
            <a:r>
              <a:rPr dirty="0" spc="-125"/>
              <a:t> </a:t>
            </a:r>
            <a:r>
              <a:rPr dirty="0"/>
              <a:t>community</a:t>
            </a:r>
            <a:r>
              <a:rPr dirty="0" spc="-114"/>
              <a:t> </a:t>
            </a:r>
            <a:r>
              <a:rPr dirty="0" spc="-25"/>
              <a:t>of </a:t>
            </a:r>
            <a:r>
              <a:rPr dirty="0"/>
              <a:t>developers</a:t>
            </a:r>
            <a:r>
              <a:rPr dirty="0" spc="-155"/>
              <a:t> </a:t>
            </a:r>
            <a:r>
              <a:rPr dirty="0"/>
              <a:t>who</a:t>
            </a:r>
            <a:r>
              <a:rPr dirty="0" spc="-125"/>
              <a:t> </a:t>
            </a:r>
            <a:r>
              <a:rPr dirty="0"/>
              <a:t>provide</a:t>
            </a:r>
            <a:r>
              <a:rPr dirty="0" spc="-145"/>
              <a:t> </a:t>
            </a:r>
            <a:r>
              <a:rPr dirty="0"/>
              <a:t>support,</a:t>
            </a:r>
            <a:r>
              <a:rPr dirty="0" spc="-160"/>
              <a:t> </a:t>
            </a:r>
            <a:r>
              <a:rPr dirty="0"/>
              <a:t>contribute</a:t>
            </a:r>
            <a:r>
              <a:rPr dirty="0" spc="-145"/>
              <a:t> </a:t>
            </a:r>
            <a:r>
              <a:rPr dirty="0" spc="-25"/>
              <a:t>to </a:t>
            </a:r>
            <a:r>
              <a:rPr dirty="0"/>
              <a:t>the</a:t>
            </a:r>
            <a:r>
              <a:rPr dirty="0" spc="-110"/>
              <a:t> </a:t>
            </a:r>
            <a:r>
              <a:rPr dirty="0"/>
              <a:t>tool’s</a:t>
            </a:r>
            <a:r>
              <a:rPr dirty="0" spc="-145"/>
              <a:t> </a:t>
            </a:r>
            <a:r>
              <a:rPr dirty="0"/>
              <a:t>extensive</a:t>
            </a:r>
            <a:r>
              <a:rPr dirty="0" spc="-110"/>
              <a:t> </a:t>
            </a:r>
            <a:r>
              <a:rPr dirty="0" spc="-10"/>
              <a:t>documentation,</a:t>
            </a:r>
            <a:r>
              <a:rPr dirty="0" spc="-135"/>
              <a:t> </a:t>
            </a:r>
            <a:r>
              <a:rPr dirty="0" spc="-25"/>
              <a:t>and </a:t>
            </a:r>
            <a:r>
              <a:rPr dirty="0"/>
              <a:t>develop</a:t>
            </a:r>
            <a:r>
              <a:rPr dirty="0" spc="-130"/>
              <a:t> </a:t>
            </a:r>
            <a:r>
              <a:rPr dirty="0"/>
              <a:t>helpful</a:t>
            </a:r>
            <a:r>
              <a:rPr dirty="0" spc="-125"/>
              <a:t> </a:t>
            </a:r>
            <a:r>
              <a:rPr dirty="0"/>
              <a:t>resources.</a:t>
            </a:r>
            <a:r>
              <a:rPr dirty="0" spc="-105"/>
              <a:t> </a:t>
            </a:r>
            <a:r>
              <a:rPr dirty="0"/>
              <a:t>Both</a:t>
            </a:r>
            <a:r>
              <a:rPr dirty="0" spc="-110"/>
              <a:t> </a:t>
            </a:r>
            <a:r>
              <a:rPr dirty="0"/>
              <a:t>Dart</a:t>
            </a:r>
            <a:r>
              <a:rPr dirty="0" spc="-105"/>
              <a:t> </a:t>
            </a:r>
            <a:r>
              <a:rPr dirty="0" spc="-25"/>
              <a:t>and </a:t>
            </a:r>
            <a:r>
              <a:rPr dirty="0"/>
              <a:t>Flutter</a:t>
            </a:r>
            <a:r>
              <a:rPr dirty="0" spc="-65"/>
              <a:t> </a:t>
            </a:r>
            <a:r>
              <a:rPr dirty="0"/>
              <a:t>are</a:t>
            </a:r>
            <a:r>
              <a:rPr dirty="0" spc="-60"/>
              <a:t> </a:t>
            </a:r>
            <a:r>
              <a:rPr dirty="0"/>
              <a:t>free</a:t>
            </a:r>
            <a:r>
              <a:rPr dirty="0" spc="-65"/>
              <a:t> </a:t>
            </a:r>
            <a:r>
              <a:rPr dirty="0"/>
              <a:t>to</a:t>
            </a:r>
            <a:r>
              <a:rPr dirty="0" spc="-60"/>
              <a:t> </a:t>
            </a:r>
            <a:r>
              <a:rPr dirty="0" spc="-20"/>
              <a:t>use.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5626608"/>
            <a:ext cx="2179320" cy="6217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795" y="390220"/>
            <a:ext cx="361569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WHAT</a:t>
            </a:r>
            <a:r>
              <a:rPr dirty="0" spc="-65"/>
              <a:t> </a:t>
            </a:r>
            <a:r>
              <a:rPr dirty="0"/>
              <a:t>IS</a:t>
            </a:r>
            <a:r>
              <a:rPr dirty="0" spc="-160"/>
              <a:t> </a:t>
            </a:r>
            <a:r>
              <a:rPr dirty="0" spc="-45"/>
              <a:t>DART..??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72795" y="1369568"/>
            <a:ext cx="8229600" cy="4537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95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Dart</a:t>
            </a:r>
            <a:r>
              <a:rPr dirty="0" sz="3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3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3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open-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dirty="0" sz="3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object-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oriented programming</a:t>
            </a:r>
            <a:r>
              <a:rPr dirty="0" sz="3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language.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3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originally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developed</a:t>
            </a:r>
            <a:r>
              <a:rPr dirty="0" sz="32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later</a:t>
            </a:r>
            <a:r>
              <a:rPr dirty="0" sz="32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approved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dirty="0" sz="3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3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ECMA</a:t>
            </a:r>
            <a:r>
              <a:rPr dirty="0" sz="32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z="3600">
                <a:solidFill>
                  <a:srgbClr val="90C225"/>
                </a:solidFill>
                <a:latin typeface="Trebuchet MS"/>
                <a:cs typeface="Trebuchet MS"/>
              </a:rPr>
              <a:t>European</a:t>
            </a:r>
            <a:r>
              <a:rPr dirty="0" sz="3600" spc="-75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600" spc="-10">
                <a:solidFill>
                  <a:srgbClr val="90C225"/>
                </a:solidFill>
                <a:latin typeface="Trebuchet MS"/>
                <a:cs typeface="Trebuchet MS"/>
              </a:rPr>
              <a:t>Computer </a:t>
            </a:r>
            <a:r>
              <a:rPr dirty="0" sz="3600">
                <a:solidFill>
                  <a:srgbClr val="90C225"/>
                </a:solidFill>
                <a:latin typeface="Trebuchet MS"/>
                <a:cs typeface="Trebuchet MS"/>
              </a:rPr>
              <a:t>Manufacturers</a:t>
            </a:r>
            <a:r>
              <a:rPr dirty="0" sz="3600" spc="-28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3600" spc="-10">
                <a:solidFill>
                  <a:srgbClr val="90C225"/>
                </a:solidFill>
                <a:latin typeface="Trebuchet MS"/>
                <a:cs typeface="Trebuchet MS"/>
              </a:rPr>
              <a:t>Association)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purpose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Dart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frontend</a:t>
            </a:r>
            <a:r>
              <a:rPr dirty="0" sz="3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interfaces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3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dirty="0" sz="32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apps.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6022847"/>
            <a:ext cx="2029967" cy="6309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6310" y="634111"/>
            <a:ext cx="8141334" cy="29514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b="1">
                <a:latin typeface="Arial"/>
                <a:cs typeface="Arial"/>
              </a:rPr>
              <a:t>DART</a:t>
            </a:r>
            <a:r>
              <a:rPr dirty="0" sz="3200" spc="-16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AS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spc="-30" b="1">
                <a:latin typeface="Arial"/>
                <a:cs typeface="Arial"/>
              </a:rPr>
              <a:t>FOUNDATION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14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FLUTTER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Dart</a:t>
            </a:r>
            <a:r>
              <a:rPr dirty="0" sz="3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dirty="0" sz="32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forms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foundation</a:t>
            </a:r>
            <a:r>
              <a:rPr dirty="0" sz="3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3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Flutter.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Dart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provides</a:t>
            </a:r>
            <a:r>
              <a:rPr dirty="0" sz="32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2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dirty="0" sz="32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2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runtimes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power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Flutter</a:t>
            </a:r>
            <a:r>
              <a:rPr dirty="0" sz="3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apps,</a:t>
            </a:r>
            <a:r>
              <a:rPr dirty="0" sz="32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dirty="0" sz="3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Dart</a:t>
            </a:r>
            <a:r>
              <a:rPr dirty="0" sz="3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dirty="0" sz="3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supports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dirty="0" sz="32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developer</a:t>
            </a:r>
            <a:r>
              <a:rPr dirty="0" sz="3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tasks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formatting,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analyzing,</a:t>
            </a:r>
            <a:r>
              <a:rPr dirty="0" sz="32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2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dirty="0" sz="32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code.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5772911"/>
            <a:ext cx="2029967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7710"/>
            <a:ext cx="554355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/>
              <a:t>DART</a:t>
            </a:r>
            <a:r>
              <a:rPr dirty="0" sz="4000" spc="-50"/>
              <a:t> </a:t>
            </a:r>
            <a:r>
              <a:rPr dirty="0" sz="4000"/>
              <a:t>VS</a:t>
            </a:r>
            <a:r>
              <a:rPr dirty="0" sz="4000" spc="-10"/>
              <a:t> </a:t>
            </a:r>
            <a:r>
              <a:rPr dirty="0" sz="4000" spc="-50"/>
              <a:t>JAVASCRIPT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756310" y="1240917"/>
            <a:ext cx="8204200" cy="39274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Similarly</a:t>
            </a:r>
            <a:r>
              <a:rPr dirty="0" sz="3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JavaScript,</a:t>
            </a:r>
            <a:r>
              <a:rPr dirty="0" sz="32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FFFFFF"/>
                </a:solidFill>
                <a:latin typeface="Trebuchet MS"/>
                <a:cs typeface="Trebuchet MS"/>
              </a:rPr>
              <a:t>Dart</a:t>
            </a:r>
            <a:r>
              <a:rPr dirty="0" sz="32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32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3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32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both</a:t>
            </a:r>
            <a:r>
              <a:rPr dirty="0" sz="3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mobile</a:t>
            </a:r>
            <a:r>
              <a:rPr dirty="0" sz="3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25" b="1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endParaRPr sz="3200">
              <a:latin typeface="Trebuchet MS"/>
              <a:cs typeface="Trebuchet MS"/>
            </a:endParaRPr>
          </a:p>
          <a:p>
            <a:pPr marL="12700" marR="455930">
              <a:lnSpc>
                <a:spcPct val="100000"/>
              </a:lnSpc>
              <a:spcBef>
                <a:spcPts val="5"/>
              </a:spcBef>
            </a:pPr>
            <a:r>
              <a:rPr dirty="0" sz="3200" b="1">
                <a:solidFill>
                  <a:srgbClr val="FFFFFF"/>
                </a:solidFill>
                <a:latin typeface="Trebuchet MS"/>
                <a:cs typeface="Trebuchet MS"/>
              </a:rPr>
              <a:t>development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3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FFFFFF"/>
                </a:solidFill>
                <a:latin typeface="Trebuchet MS"/>
                <a:cs typeface="Trebuchet MS"/>
              </a:rPr>
              <a:t>Dart</a:t>
            </a:r>
            <a:r>
              <a:rPr dirty="0" sz="3200" spc="-1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became</a:t>
            </a:r>
            <a:r>
              <a:rPr dirty="0" sz="32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popular</a:t>
            </a:r>
            <a:r>
              <a:rPr dirty="0" sz="3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rebuchet MS"/>
                <a:cs typeface="Trebuchet MS"/>
              </a:rPr>
              <a:t>along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3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Flutter</a:t>
            </a:r>
            <a:r>
              <a:rPr dirty="0" sz="3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rebuchet MS"/>
                <a:cs typeface="Trebuchet MS"/>
              </a:rPr>
              <a:t>framework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32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FFFFFF"/>
                </a:solidFill>
                <a:latin typeface="Trebuchet MS"/>
                <a:cs typeface="Trebuchet MS"/>
              </a:rPr>
              <a:t>developing</a:t>
            </a:r>
            <a:r>
              <a:rPr dirty="0" sz="32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Trebuchet MS"/>
                <a:cs typeface="Trebuchet MS"/>
              </a:rPr>
              <a:t>cross-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r>
              <a:rPr dirty="0" sz="32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rebuchet MS"/>
                <a:cs typeface="Trebuchet MS"/>
              </a:rPr>
              <a:t>mobile</a:t>
            </a:r>
            <a:endParaRPr sz="3200">
              <a:latin typeface="Trebuchet MS"/>
              <a:cs typeface="Trebuchet MS"/>
            </a:endParaRPr>
          </a:p>
          <a:p>
            <a:pPr marL="12700" marR="230504">
              <a:lnSpc>
                <a:spcPct val="100000"/>
              </a:lnSpc>
            </a:pP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apps.</a:t>
            </a:r>
            <a:r>
              <a:rPr dirty="0" sz="3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FFFFFF"/>
                </a:solidFill>
                <a:latin typeface="Trebuchet MS"/>
                <a:cs typeface="Trebuchet MS"/>
              </a:rPr>
              <a:t>Dart</a:t>
            </a:r>
            <a:r>
              <a:rPr dirty="0" sz="32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32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3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also</a:t>
            </a:r>
            <a:r>
              <a:rPr dirty="0" sz="3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32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3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Trebuchet MS"/>
                <a:cs typeface="Trebuchet MS"/>
              </a:rPr>
              <a:t>developing </a:t>
            </a:r>
            <a:r>
              <a:rPr dirty="0" sz="3200" b="1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32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apps,</a:t>
            </a:r>
            <a:r>
              <a:rPr dirty="0" sz="3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dirty="0" sz="3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actually</a:t>
            </a:r>
            <a:r>
              <a:rPr dirty="0" sz="3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32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3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dirty="0" sz="3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>
                <a:solidFill>
                  <a:srgbClr val="FFFFFF"/>
                </a:solidFill>
                <a:latin typeface="Trebuchet MS"/>
                <a:cs typeface="Trebuchet MS"/>
              </a:rPr>
              <a:t>very</a:t>
            </a:r>
            <a:r>
              <a:rPr dirty="0" sz="32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rebuchet MS"/>
                <a:cs typeface="Trebuchet MS"/>
              </a:rPr>
              <a:t>rarely.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5772911"/>
            <a:ext cx="2029967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7710"/>
            <a:ext cx="227838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10"/>
              <a:t>EDITORS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756310" y="1243964"/>
            <a:ext cx="8289290" cy="29514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November</a:t>
            </a:r>
            <a:r>
              <a:rPr dirty="0" sz="32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18,</a:t>
            </a:r>
            <a:r>
              <a:rPr dirty="0" sz="32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Arial"/>
                <a:cs typeface="Arial"/>
              </a:rPr>
              <a:t>2011,</a:t>
            </a:r>
            <a:r>
              <a:rPr dirty="0" sz="32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released</a:t>
            </a:r>
            <a:r>
              <a:rPr dirty="0" sz="32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Dart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Editor,</a:t>
            </a:r>
            <a:r>
              <a:rPr dirty="0" sz="32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32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Arial"/>
                <a:cs typeface="Arial"/>
              </a:rPr>
              <a:t>open-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r>
              <a:rPr dirty="0" sz="32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3200">
              <a:latin typeface="Arial"/>
              <a:cs typeface="Arial"/>
            </a:endParaRPr>
          </a:p>
          <a:p>
            <a:pPr marL="12700" marR="424180">
              <a:lnSpc>
                <a:spcPct val="100000"/>
              </a:lnSpc>
              <a:spcBef>
                <a:spcPts val="5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32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macOS,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Windows,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Linux.</a:t>
            </a:r>
            <a:r>
              <a:rPr dirty="0" sz="32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editor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supports</a:t>
            </a:r>
            <a:r>
              <a:rPr dirty="0" sz="32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r>
              <a:rPr dirty="0" sz="32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highlighting,</a:t>
            </a:r>
            <a:r>
              <a:rPr dirty="0" sz="32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compiling,</a:t>
            </a:r>
            <a:r>
              <a:rPr dirty="0" sz="32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running</a:t>
            </a:r>
            <a:r>
              <a:rPr dirty="0" sz="32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web,</a:t>
            </a:r>
            <a:r>
              <a:rPr dirty="0" sz="32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dirty="0" sz="32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Dart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applications,</a:t>
            </a:r>
            <a:r>
              <a:rPr dirty="0" sz="32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debugging.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5772911"/>
            <a:ext cx="2029967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464" y="611581"/>
            <a:ext cx="247777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35"/>
              <a:t>DARTPAD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772464" y="1227836"/>
            <a:ext cx="8317865" cy="2948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95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Dart</a:t>
            </a:r>
            <a:r>
              <a:rPr dirty="0" sz="3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DartPad</a:t>
            </a:r>
            <a:r>
              <a:rPr dirty="0" sz="3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3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2015,</a:t>
            </a:r>
            <a:r>
              <a:rPr dirty="0" sz="3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easier</a:t>
            </a:r>
            <a:r>
              <a:rPr dirty="0" sz="3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r>
              <a:rPr dirty="0" sz="3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dirty="0" sz="3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Dart.</a:t>
            </a:r>
            <a:r>
              <a:rPr dirty="0" sz="3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3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fully</a:t>
            </a:r>
            <a:r>
              <a:rPr dirty="0" sz="3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online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editor</a:t>
            </a:r>
            <a:r>
              <a:rPr dirty="0" sz="3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dirty="0" sz="3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32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experiment</a:t>
            </a:r>
            <a:r>
              <a:rPr dirty="0" sz="32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3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Dart</a:t>
            </a:r>
            <a:r>
              <a:rPr dirty="0" sz="3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application programming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interfaces</a:t>
            </a:r>
            <a:r>
              <a:rPr dirty="0" sz="3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(APIs),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Dart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code.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5772911"/>
            <a:ext cx="2029967" cy="63093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3135" y="3669791"/>
            <a:ext cx="6187440" cy="27340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9521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dirty="0" spc="-100"/>
              <a:t> </a:t>
            </a:r>
            <a:r>
              <a:rPr dirty="0"/>
              <a:t>main()</a:t>
            </a:r>
            <a:r>
              <a:rPr dirty="0" spc="-75"/>
              <a:t> </a:t>
            </a:r>
            <a:r>
              <a:rPr dirty="0" spc="-10"/>
              <a:t>function: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72464" y="1718259"/>
            <a:ext cx="8404860" cy="2769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0231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main()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top-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level function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Dart.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important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vital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sng" sz="200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Arial"/>
                <a:cs typeface="Arial"/>
                <a:hlinkClick r:id="rId2"/>
              </a:rPr>
              <a:t>Dart</a:t>
            </a:r>
            <a:r>
              <a:rPr dirty="0" sz="2000" spc="-40">
                <a:solidFill>
                  <a:srgbClr val="99C93B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r>
              <a:rPr dirty="0" sz="20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language.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starts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main()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function.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main()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once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program.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responsible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dirty="0" sz="20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user-defined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statements,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functions,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function.</a:t>
            </a:r>
            <a:r>
              <a:rPr dirty="0" sz="20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begins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main()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declares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variable,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executable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inside</a:t>
            </a:r>
            <a:r>
              <a:rPr dirty="0" sz="2000" spc="5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it.</a:t>
            </a:r>
            <a:r>
              <a:rPr dirty="0" sz="20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dirty="0" sz="2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void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59" y="5772911"/>
            <a:ext cx="2029967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464" y="617677"/>
            <a:ext cx="125793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0"/>
              <a:t>SYNTAX</a:t>
            </a:r>
            <a:r>
              <a:rPr dirty="0" spc="-40"/>
              <a:t>:</a:t>
            </a:r>
            <a:endParaRPr sz="2200"/>
          </a:p>
        </p:txBody>
      </p:sp>
      <p:sp>
        <p:nvSpPr>
          <p:cNvPr id="3" name="object 3" descr=""/>
          <p:cNvSpPr txBox="1"/>
          <p:nvPr/>
        </p:nvSpPr>
        <p:spPr>
          <a:xfrm>
            <a:off x="772464" y="1108405"/>
            <a:ext cx="2501900" cy="2799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solidFill>
                  <a:srgbClr val="E6B81E"/>
                </a:solidFill>
                <a:latin typeface="Arial"/>
                <a:cs typeface="Arial"/>
              </a:rPr>
              <a:t>void</a:t>
            </a:r>
            <a:r>
              <a:rPr dirty="0" sz="2000" spc="-35">
                <a:solidFill>
                  <a:srgbClr val="E6B81E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E6B81E"/>
                </a:solidFill>
                <a:latin typeface="Arial"/>
                <a:cs typeface="Arial"/>
              </a:rPr>
              <a:t>main()</a:t>
            </a:r>
            <a:r>
              <a:rPr dirty="0" sz="2000" spc="-80">
                <a:solidFill>
                  <a:srgbClr val="E6B81E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body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ts val="2635"/>
              </a:lnSpc>
              <a:spcBef>
                <a:spcPts val="5"/>
              </a:spcBef>
            </a:pPr>
            <a:r>
              <a:rPr dirty="0" sz="2200" spc="-10" b="1"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dirty="0" sz="2000">
                <a:solidFill>
                  <a:srgbClr val="E6B81E"/>
                </a:solidFill>
                <a:latin typeface="Arial"/>
                <a:cs typeface="Arial"/>
              </a:rPr>
              <a:t>void</a:t>
            </a:r>
            <a:r>
              <a:rPr dirty="0" sz="2000" spc="-35">
                <a:solidFill>
                  <a:srgbClr val="E6B81E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E6B81E"/>
                </a:solidFill>
                <a:latin typeface="Arial"/>
                <a:cs typeface="Arial"/>
              </a:rPr>
              <a:t>main()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print(“Hello</a:t>
            </a:r>
            <a:r>
              <a:rPr dirty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World");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2464" y="4353001"/>
            <a:ext cx="1339850" cy="972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spc="-10" b="1">
                <a:latin typeface="Arial"/>
                <a:cs typeface="Arial"/>
              </a:rPr>
              <a:t>Output: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Hello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World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5772911"/>
            <a:ext cx="2029967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4169" y="541781"/>
            <a:ext cx="8822055" cy="34391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b="1">
                <a:latin typeface="Arial"/>
                <a:cs typeface="Arial"/>
              </a:rPr>
              <a:t>WHERE</a:t>
            </a:r>
            <a:r>
              <a:rPr dirty="0" sz="3200" spc="-6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CAN</a:t>
            </a:r>
            <a:r>
              <a:rPr dirty="0" sz="3200" spc="1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</a:t>
            </a:r>
            <a:r>
              <a:rPr dirty="0" sz="3200" spc="-9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USED</a:t>
            </a:r>
            <a:r>
              <a:rPr dirty="0" sz="3200" spc="-70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DART..??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Dart</a:t>
            </a:r>
            <a:r>
              <a:rPr dirty="0" sz="3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3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general-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purpose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language,</a:t>
            </a:r>
            <a:r>
              <a:rPr dirty="0" sz="3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3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dirty="0" sz="3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3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3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almost</a:t>
            </a:r>
            <a:r>
              <a:rPr dirty="0" sz="3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anything: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.)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r>
              <a:rPr dirty="0" sz="32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thanks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Flutter.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.)</a:t>
            </a:r>
            <a:r>
              <a:rPr dirty="0" sz="3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3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console</a:t>
            </a:r>
            <a:r>
              <a:rPr dirty="0" sz="3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applications.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.)</a:t>
            </a:r>
            <a:r>
              <a:rPr dirty="0" sz="3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3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3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5772911"/>
            <a:ext cx="2029967" cy="6309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C9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Bilal</dc:creator>
  <dc:title>PowerPoint Presentation</dc:title>
  <dcterms:created xsi:type="dcterms:W3CDTF">2023-05-27T20:17:28Z</dcterms:created>
  <dcterms:modified xsi:type="dcterms:W3CDTF">2023-05-27T20:17:28Z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2023-05-27T00:00:00Z</vt:filetime>
  </property>
  <property fmtid="{D5CDD505-2E9C-101B-9397-08002B2CF9AE}" pid="5" name="Producer">
    <vt:lpwstr>Microsoft® PowerPoint® 2016</vt:lpwstr>
  </property>
</Properties>
</file>