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885" r:id="rId2"/>
    <p:sldId id="1338" r:id="rId3"/>
    <p:sldId id="1339" r:id="rId4"/>
    <p:sldId id="1462" r:id="rId5"/>
    <p:sldId id="1342" r:id="rId6"/>
    <p:sldId id="727" r:id="rId7"/>
    <p:sldId id="728" r:id="rId8"/>
    <p:sldId id="1341" r:id="rId9"/>
    <p:sldId id="730" r:id="rId10"/>
    <p:sldId id="749" r:id="rId11"/>
    <p:sldId id="7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1" autoAdjust="0"/>
    <p:restoredTop sz="65291" autoAdjust="0"/>
  </p:normalViewPr>
  <p:slideViewPr>
    <p:cSldViewPr snapToGrid="0">
      <p:cViewPr varScale="1">
        <p:scale>
          <a:sx n="72" d="100"/>
          <a:sy n="72" d="100"/>
        </p:scale>
        <p:origin x="324" y="6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1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7D4F06F-9AB2-4BEE-92C3-62BD5FF093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8D4889E7-3EF2-4CB1-B589-46A6E9F66C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263394-5E78-4E60-A0EB-01BAB7C1B808}" type="datetimeFigureOut">
              <a:rPr lang="en-GB" smtClean="0"/>
              <a:t>16/11/2017</a:t>
            </a:fld>
            <a:endParaRPr lang="en-GB"/>
          </a:p>
        </p:txBody>
      </p:sp>
      <p:sp>
        <p:nvSpPr>
          <p:cNvPr id="4" name="Footer Placeholder 3">
            <a:extLst>
              <a:ext uri="{FF2B5EF4-FFF2-40B4-BE49-F238E27FC236}">
                <a16:creationId xmlns:a16="http://schemas.microsoft.com/office/drawing/2014/main" xmlns="" id="{274DEEF8-EEC9-4227-9392-0A6ECE315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B5FBC98C-0309-4AF5-BB4E-7791FA6FD9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944820-C3CF-4C14-8917-F2AD192D670D}" type="slidenum">
              <a:rPr lang="en-GB" smtClean="0"/>
              <a:t>‹#›</a:t>
            </a:fld>
            <a:endParaRPr lang="en-GB"/>
          </a:p>
        </p:txBody>
      </p:sp>
    </p:spTree>
    <p:extLst>
      <p:ext uri="{BB962C8B-B14F-4D97-AF65-F5344CB8AC3E}">
        <p14:creationId xmlns:p14="http://schemas.microsoft.com/office/powerpoint/2010/main" val="1282083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863BF-F796-4368-80E3-69D92631BBF7}" type="datetimeFigureOut">
              <a:rPr lang="en-GB" smtClean="0"/>
              <a:t>16/11/2017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F8E6D-2F87-4F6A-97CA-AABE12BDBAA7}" type="slidenum">
              <a:rPr lang="en-GB" smtClean="0"/>
              <a:t>‹#›</a:t>
            </a:fld>
            <a:endParaRPr lang="en-GB"/>
          </a:p>
        </p:txBody>
      </p:sp>
    </p:spTree>
    <p:extLst>
      <p:ext uri="{BB962C8B-B14F-4D97-AF65-F5344CB8AC3E}">
        <p14:creationId xmlns:p14="http://schemas.microsoft.com/office/powerpoint/2010/main" val="302327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a:t>
            </a:fld>
            <a:endParaRPr lang="en-GB"/>
          </a:p>
        </p:txBody>
      </p:sp>
    </p:spTree>
    <p:extLst>
      <p:ext uri="{BB962C8B-B14F-4D97-AF65-F5344CB8AC3E}">
        <p14:creationId xmlns:p14="http://schemas.microsoft.com/office/powerpoint/2010/main" val="97330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2</a:t>
            </a:fld>
            <a:endParaRPr lang="en-GB"/>
          </a:p>
        </p:txBody>
      </p:sp>
    </p:spTree>
    <p:extLst>
      <p:ext uri="{BB962C8B-B14F-4D97-AF65-F5344CB8AC3E}">
        <p14:creationId xmlns:p14="http://schemas.microsoft.com/office/powerpoint/2010/main" val="401593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a:t>
            </a:fld>
            <a:endParaRPr lang="en-GB"/>
          </a:p>
        </p:txBody>
      </p:sp>
    </p:spTree>
    <p:extLst>
      <p:ext uri="{BB962C8B-B14F-4D97-AF65-F5344CB8AC3E}">
        <p14:creationId xmlns:p14="http://schemas.microsoft.com/office/powerpoint/2010/main" val="24297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6</a:t>
            </a:fld>
            <a:endParaRPr lang="en-GB"/>
          </a:p>
        </p:txBody>
      </p:sp>
    </p:spTree>
    <p:extLst>
      <p:ext uri="{BB962C8B-B14F-4D97-AF65-F5344CB8AC3E}">
        <p14:creationId xmlns:p14="http://schemas.microsoft.com/office/powerpoint/2010/main" val="39605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7</a:t>
            </a:fld>
            <a:endParaRPr lang="en-GB"/>
          </a:p>
        </p:txBody>
      </p:sp>
    </p:spTree>
    <p:extLst>
      <p:ext uri="{BB962C8B-B14F-4D97-AF65-F5344CB8AC3E}">
        <p14:creationId xmlns:p14="http://schemas.microsoft.com/office/powerpoint/2010/main" val="132567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pPr marL="0" indent="0">
              <a:buNone/>
            </a:pPr>
            <a:endParaRPr lang="en-GB" sz="1200" dirty="0">
              <a:latin typeface="Courier New" panose="02070309020205020404" pitchFamily="49" charset="0"/>
              <a:cs typeface="Courier New" panose="02070309020205020404" pitchFamily="49" charset="0"/>
            </a:endParaRP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9</a:t>
            </a:fld>
            <a:endParaRPr lang="en-GB"/>
          </a:p>
        </p:txBody>
      </p:sp>
    </p:spTree>
    <p:extLst>
      <p:ext uri="{BB962C8B-B14F-4D97-AF65-F5344CB8AC3E}">
        <p14:creationId xmlns:p14="http://schemas.microsoft.com/office/powerpoint/2010/main" val="47234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10</a:t>
            </a:fld>
            <a:endParaRPr lang="en-GB"/>
          </a:p>
        </p:txBody>
      </p:sp>
    </p:spTree>
    <p:extLst>
      <p:ext uri="{BB962C8B-B14F-4D97-AF65-F5344CB8AC3E}">
        <p14:creationId xmlns:p14="http://schemas.microsoft.com/office/powerpoint/2010/main" val="290223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9F0E3-1DEC-46B1-B715-5564EC81CC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BF010337-6B9C-490F-9748-CF9EB3CC3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1B195DC1-471D-4158-B4C0-26ABF3007B4B}"/>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5" name="Footer Placeholder 4">
            <a:extLst>
              <a:ext uri="{FF2B5EF4-FFF2-40B4-BE49-F238E27FC236}">
                <a16:creationId xmlns:a16="http://schemas.microsoft.com/office/drawing/2014/main" xmlns="" id="{49CFD95E-788A-4050-99B9-9F8DCAB291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B3994D5-8159-4CBD-BC45-FB2BB3EB46F4}"/>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113737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F699B-93B4-41E7-919E-399956BA5C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C9C565E-14CE-4731-91A2-DB9CAAC776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7EEAD6F-E3A6-4DDF-83E9-02D37D35F285}"/>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5" name="Footer Placeholder 4">
            <a:extLst>
              <a:ext uri="{FF2B5EF4-FFF2-40B4-BE49-F238E27FC236}">
                <a16:creationId xmlns:a16="http://schemas.microsoft.com/office/drawing/2014/main" xmlns="" id="{20AD1376-91E7-4AE6-B455-B590365F9D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2E26C96-033E-42AD-B9C0-E5BDFB081DF0}"/>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117321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1F29EFD-C5DD-40E1-B027-1F860B8FA0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106F45A3-A0A0-47B1-9F46-1B200BD473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99FADEF-A226-471C-B363-7735F4073236}"/>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5" name="Footer Placeholder 4">
            <a:extLst>
              <a:ext uri="{FF2B5EF4-FFF2-40B4-BE49-F238E27FC236}">
                <a16:creationId xmlns:a16="http://schemas.microsoft.com/office/drawing/2014/main" xmlns="" id="{C5EA68FC-34EC-4467-AB2C-205D169E1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6926806-2BF6-4350-9696-13184FABC1D0}"/>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46716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CC681-92F5-4172-9843-D4A25F823E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E8DAE0DE-5ACE-4F8E-8B18-EA529A356F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CAA54581-B1B7-451B-A7E7-C1FE61B21FC7}"/>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5" name="Footer Placeholder 4">
            <a:extLst>
              <a:ext uri="{FF2B5EF4-FFF2-40B4-BE49-F238E27FC236}">
                <a16:creationId xmlns:a16="http://schemas.microsoft.com/office/drawing/2014/main" xmlns="" id="{9E41066C-DB19-4237-A027-6DA09BCF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28517B1-0C19-4EF0-8F47-0650A08AC03F}"/>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84011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00EC5-C6F4-4CFC-BB8B-9CDA9B525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BF61D9-1F23-4424-BE39-D53C14556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94AB635-654C-4EC0-929F-9F1A3FE9EC62}"/>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5" name="Footer Placeholder 4">
            <a:extLst>
              <a:ext uri="{FF2B5EF4-FFF2-40B4-BE49-F238E27FC236}">
                <a16:creationId xmlns:a16="http://schemas.microsoft.com/office/drawing/2014/main" xmlns="" id="{50A99E75-01D2-43FD-8DD6-963F3415E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1804BE6-3E07-4210-BF3E-EC65D095BBEC}"/>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64944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3B3CF-7C7F-4288-87A6-787E573959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464FA1B-B65E-4AC6-BC13-AD67348B0E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A86B0F39-6CD9-4463-946F-A509193651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7DB5E872-2DAC-4C44-9CE7-12CB5B6F46F9}"/>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6" name="Footer Placeholder 5">
            <a:extLst>
              <a:ext uri="{FF2B5EF4-FFF2-40B4-BE49-F238E27FC236}">
                <a16:creationId xmlns:a16="http://schemas.microsoft.com/office/drawing/2014/main" xmlns="" id="{8900F7DA-7FDC-4F09-9B39-BDBDD7E040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A022EE91-2857-41DA-99D4-65B61452D954}"/>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117210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2F0A5-2CCC-48C5-B89B-E0A1B1D804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D7A14E5-BE3B-42F6-9B11-765F53A29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DA1860-13A7-4188-9C43-F15D2C61B4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95F5E94B-94D2-4566-A638-763F36942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0DB6081-BA03-4F62-B362-796595F0D3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B4745CE4-ECBE-4A13-BC8F-D71C51EA83EF}"/>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8" name="Footer Placeholder 7">
            <a:extLst>
              <a:ext uri="{FF2B5EF4-FFF2-40B4-BE49-F238E27FC236}">
                <a16:creationId xmlns:a16="http://schemas.microsoft.com/office/drawing/2014/main" xmlns="" id="{EF4B10DF-8046-4917-8329-F6ECF4A856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7CE9AB88-500E-406E-A3B0-A1569605DDB3}"/>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142422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CDC35-1C97-4AFE-A6F9-5472158F81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DE03EA8E-1324-4009-A219-F88C29216429}"/>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4" name="Footer Placeholder 3">
            <a:extLst>
              <a:ext uri="{FF2B5EF4-FFF2-40B4-BE49-F238E27FC236}">
                <a16:creationId xmlns:a16="http://schemas.microsoft.com/office/drawing/2014/main" xmlns="" id="{0970797D-0BF8-4527-BC0C-41F3FED9B18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07E9ADAE-5AFE-4622-A4FE-970A04ABA8EB}"/>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220212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EFE443-86C8-47FA-9C3F-58E195AC7CE1}"/>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3" name="Footer Placeholder 2">
            <a:extLst>
              <a:ext uri="{FF2B5EF4-FFF2-40B4-BE49-F238E27FC236}">
                <a16:creationId xmlns:a16="http://schemas.microsoft.com/office/drawing/2014/main" xmlns="" id="{9659A948-37D3-42E0-933B-D3346F1556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8C0DF4E6-CF48-4CA2-A526-BCB3E665586C}"/>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299155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74ED9-2181-4D7D-A22B-E504919A4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2255F99F-442A-40EF-B6D9-8AE3FD7DDC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70D5618F-CEA0-4CC2-9F91-33C9A271A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8D93E4B-BBFF-41AD-9467-55B3B6B65D8C}"/>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6" name="Footer Placeholder 5">
            <a:extLst>
              <a:ext uri="{FF2B5EF4-FFF2-40B4-BE49-F238E27FC236}">
                <a16:creationId xmlns:a16="http://schemas.microsoft.com/office/drawing/2014/main" xmlns="" id="{B4A1EED0-6CFF-4B36-9E7E-B28289B467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6410B51B-459C-4C50-BA52-C162524971CA}"/>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210610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D10B4-A81C-4DE1-8383-56506689F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5698D5E9-601C-4784-A35E-A21C5D37E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65F8BB5B-A39E-4356-A604-BBFCA2909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532E38B-8A3F-4CBF-A623-7D746C4193EF}"/>
              </a:ext>
            </a:extLst>
          </p:cNvPr>
          <p:cNvSpPr>
            <a:spLocks noGrp="1"/>
          </p:cNvSpPr>
          <p:nvPr>
            <p:ph type="dt" sz="half" idx="10"/>
          </p:nvPr>
        </p:nvSpPr>
        <p:spPr/>
        <p:txBody>
          <a:bodyPr/>
          <a:lstStyle/>
          <a:p>
            <a:fld id="{7F15C198-0286-4978-B10F-877371E3E014}" type="datetimeFigureOut">
              <a:rPr lang="en-GB" smtClean="0"/>
              <a:t>16/11/2017</a:t>
            </a:fld>
            <a:endParaRPr lang="en-GB"/>
          </a:p>
        </p:txBody>
      </p:sp>
      <p:sp>
        <p:nvSpPr>
          <p:cNvPr id="6" name="Footer Placeholder 5">
            <a:extLst>
              <a:ext uri="{FF2B5EF4-FFF2-40B4-BE49-F238E27FC236}">
                <a16:creationId xmlns:a16="http://schemas.microsoft.com/office/drawing/2014/main" xmlns="" id="{3356A909-848A-49DA-94DD-656E49C6AB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1AE1EED-919A-4634-BCF7-574685131BE1}"/>
              </a:ext>
            </a:extLst>
          </p:cNvPr>
          <p:cNvSpPr>
            <a:spLocks noGrp="1"/>
          </p:cNvSpPr>
          <p:nvPr>
            <p:ph type="sldNum" sz="quarter" idx="12"/>
          </p:nvPr>
        </p:nvSpPr>
        <p:spPr/>
        <p:txBody>
          <a:bodyPr/>
          <a:lstStyle/>
          <a:p>
            <a:fld id="{965CE0BD-95E0-4F46-9ACA-B8EA446F9D5D}" type="slidenum">
              <a:rPr lang="en-GB" smtClean="0"/>
              <a:t>‹#›</a:t>
            </a:fld>
            <a:endParaRPr lang="en-GB"/>
          </a:p>
        </p:txBody>
      </p:sp>
    </p:spTree>
    <p:extLst>
      <p:ext uri="{BB962C8B-B14F-4D97-AF65-F5344CB8AC3E}">
        <p14:creationId xmlns:p14="http://schemas.microsoft.com/office/powerpoint/2010/main" val="289891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A4BA5F1-6827-423D-B0C0-F2640AB16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D8DAB672-1910-4405-97A2-4CE7CEAE1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6B69774-A2CF-4E6B-9892-53D6CD689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5C198-0286-4978-B10F-877371E3E014}" type="datetimeFigureOut">
              <a:rPr lang="en-GB" smtClean="0"/>
              <a:t>16/11/2017</a:t>
            </a:fld>
            <a:endParaRPr lang="en-GB"/>
          </a:p>
        </p:txBody>
      </p:sp>
      <p:sp>
        <p:nvSpPr>
          <p:cNvPr id="5" name="Footer Placeholder 4">
            <a:extLst>
              <a:ext uri="{FF2B5EF4-FFF2-40B4-BE49-F238E27FC236}">
                <a16:creationId xmlns:a16="http://schemas.microsoft.com/office/drawing/2014/main" xmlns="" id="{C7B97D22-587F-489E-89F3-20BD5BE58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32B919AF-E929-40C7-95C1-01D45FC43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CE0BD-95E0-4F46-9ACA-B8EA446F9D5D}" type="slidenum">
              <a:rPr lang="en-GB" smtClean="0"/>
              <a:t>‹#›</a:t>
            </a:fld>
            <a:endParaRPr lang="en-GB"/>
          </a:p>
        </p:txBody>
      </p:sp>
    </p:spTree>
    <p:extLst>
      <p:ext uri="{BB962C8B-B14F-4D97-AF65-F5344CB8AC3E}">
        <p14:creationId xmlns:p14="http://schemas.microsoft.com/office/powerpoint/2010/main" val="261638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glob.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shutil.html" TargetMode="External"/><Relationship Id="rId2" Type="http://schemas.openxmlformats.org/officeDocument/2006/relationships/hyperlink" Target="https://docs.python.org/3/library/tempfil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os.envir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pathlib.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library/pathlib.html#pathlib.Path.sta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os.html#os.chmo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python.org/3/library/os.html#os.chow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9B649-F5B5-46B3-8094-BC400101B0AD}"/>
              </a:ext>
            </a:extLst>
          </p:cNvPr>
          <p:cNvSpPr>
            <a:spLocks noGrp="1"/>
          </p:cNvSpPr>
          <p:nvPr>
            <p:ph type="title"/>
          </p:nvPr>
        </p:nvSpPr>
        <p:spPr/>
        <p:txBody>
          <a:bodyPr/>
          <a:lstStyle/>
          <a:p>
            <a:pPr algn="r"/>
            <a:r>
              <a:rPr lang="en-GB" dirty="0"/>
              <a:t>OS</a:t>
            </a:r>
          </a:p>
        </p:txBody>
      </p:sp>
      <p:sp>
        <p:nvSpPr>
          <p:cNvPr id="3" name="Content Placeholder 2">
            <a:extLst>
              <a:ext uri="{FF2B5EF4-FFF2-40B4-BE49-F238E27FC236}">
                <a16:creationId xmlns:a16="http://schemas.microsoft.com/office/drawing/2014/main" xmlns="" id="{35D731A2-0A9B-4E27-8867-E941553E37CE}"/>
              </a:ext>
            </a:extLst>
          </p:cNvPr>
          <p:cNvSpPr>
            <a:spLocks noGrp="1"/>
          </p:cNvSpPr>
          <p:nvPr>
            <p:ph idx="1"/>
          </p:nvPr>
        </p:nvSpPr>
        <p:spPr/>
        <p:txBody>
          <a:bodyPr>
            <a:normAutofit/>
          </a:bodyPr>
          <a:lstStyle/>
          <a:p>
            <a:pPr marL="0" indent="0">
              <a:buNone/>
            </a:pPr>
            <a:r>
              <a:rPr lang="en-GB" dirty="0"/>
              <a:t>The </a:t>
            </a:r>
            <a:r>
              <a:rPr lang="en-GB" dirty="0" err="1"/>
              <a:t>os</a:t>
            </a:r>
            <a:r>
              <a:rPr lang="en-GB" dirty="0"/>
              <a:t> module allows interaction with the Operating System, either generically or specific to a particular OS.</a:t>
            </a:r>
          </a:p>
          <a:p>
            <a:pPr marL="0" indent="0">
              <a:buNone/>
            </a:pPr>
            <a:r>
              <a:rPr lang="en-GB" dirty="0"/>
              <a:t> </a:t>
            </a:r>
            <a:r>
              <a:rPr lang="en-GB" dirty="0">
                <a:hlinkClick r:id="rId3"/>
              </a:rPr>
              <a:t>https://docs.python.org/3/library/os.html</a:t>
            </a:r>
            <a:endParaRPr lang="en-GB" dirty="0"/>
          </a:p>
          <a:p>
            <a:pPr marL="0" indent="0">
              <a:buNone/>
            </a:pPr>
            <a:endParaRPr lang="en-GB" dirty="0"/>
          </a:p>
          <a:p>
            <a:pPr marL="0" indent="0">
              <a:buNone/>
            </a:pPr>
            <a:r>
              <a:rPr lang="en-GB" dirty="0"/>
              <a:t>Including:</a:t>
            </a:r>
          </a:p>
          <a:p>
            <a:pPr marL="0" indent="0">
              <a:buNone/>
            </a:pPr>
            <a:r>
              <a:rPr lang="en-GB" dirty="0"/>
              <a:t>Environment variable manipulation.</a:t>
            </a:r>
          </a:p>
          <a:p>
            <a:pPr marL="0" indent="0">
              <a:buNone/>
            </a:pPr>
            <a:r>
              <a:rPr lang="en-GB" dirty="0"/>
              <a:t>File system navigation.</a:t>
            </a:r>
          </a:p>
        </p:txBody>
      </p:sp>
    </p:spTree>
    <p:extLst>
      <p:ext uri="{BB962C8B-B14F-4D97-AF65-F5344CB8AC3E}">
        <p14:creationId xmlns:p14="http://schemas.microsoft.com/office/powerpoint/2010/main" val="76600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45270-DD4E-46A0-8A60-58AC480334B3}"/>
              </a:ext>
            </a:extLst>
          </p:cNvPr>
          <p:cNvSpPr>
            <a:spLocks noGrp="1"/>
          </p:cNvSpPr>
          <p:nvPr>
            <p:ph type="title"/>
          </p:nvPr>
        </p:nvSpPr>
        <p:spPr/>
        <p:txBody>
          <a:bodyPr/>
          <a:lstStyle/>
          <a:p>
            <a:pPr algn="r"/>
            <a:r>
              <a:rPr lang="en-GB" dirty="0"/>
              <a:t>Glob</a:t>
            </a:r>
          </a:p>
        </p:txBody>
      </p:sp>
      <p:sp>
        <p:nvSpPr>
          <p:cNvPr id="3" name="Content Placeholder 2">
            <a:extLst>
              <a:ext uri="{FF2B5EF4-FFF2-40B4-BE49-F238E27FC236}">
                <a16:creationId xmlns:a16="http://schemas.microsoft.com/office/drawing/2014/main" xmlns="" id="{30DBC757-3921-4716-B05C-9084A23731D3}"/>
              </a:ext>
            </a:extLst>
          </p:cNvPr>
          <p:cNvSpPr>
            <a:spLocks noGrp="1"/>
          </p:cNvSpPr>
          <p:nvPr>
            <p:ph idx="1"/>
          </p:nvPr>
        </p:nvSpPr>
        <p:spPr>
          <a:xfrm>
            <a:off x="295422" y="1139482"/>
            <a:ext cx="11058378" cy="5458265"/>
          </a:xfrm>
        </p:spPr>
        <p:txBody>
          <a:bodyPr>
            <a:normAutofit/>
          </a:bodyPr>
          <a:lstStyle/>
          <a:p>
            <a:pPr marL="0" indent="0">
              <a:buNone/>
            </a:pPr>
            <a:r>
              <a:rPr lang="en-GB" dirty="0"/>
              <a:t>Glob is a library for pattern hunting in files and directories:</a:t>
            </a:r>
          </a:p>
          <a:p>
            <a:pPr marL="0" indent="0">
              <a:buNone/>
            </a:pPr>
            <a:r>
              <a:rPr lang="en-GB" dirty="0">
                <a:hlinkClick r:id="rId3"/>
              </a:rPr>
              <a:t>https://docs.python.org/3/library/glob.html</a:t>
            </a:r>
            <a:endParaRPr lang="en-GB" dirty="0"/>
          </a:p>
          <a:p>
            <a:pPr marL="0" indent="0">
              <a:buNone/>
            </a:pPr>
            <a:endParaRPr lang="en-GB" dirty="0"/>
          </a:p>
          <a:p>
            <a:pPr marL="0" indent="0">
              <a:buNone/>
            </a:pPr>
            <a:r>
              <a:rPr lang="en-GB" dirty="0"/>
              <a:t>Also built into other libraries</a:t>
            </a:r>
            <a:r>
              <a:rPr lang="en-GB" dirty="0" smtClean="0"/>
              <a:t>. For </a:t>
            </a:r>
            <a:r>
              <a:rPr lang="en-GB" dirty="0"/>
              <a:t>example, to build a list all the files in a </a:t>
            </a:r>
            <a:r>
              <a:rPr lang="en-GB" dirty="0" err="1"/>
              <a:t>pathlib.Path</a:t>
            </a:r>
            <a:r>
              <a:rPr lang="en-GB" dirty="0"/>
              <a:t> that have a specific file extension:</a:t>
            </a:r>
          </a:p>
          <a:p>
            <a:pPr marL="0" indent="0">
              <a:buNone/>
            </a:pPr>
            <a:r>
              <a:rPr lang="en-GB" dirty="0">
                <a:latin typeface="Courier New" panose="02070309020205020404" pitchFamily="49" charset="0"/>
                <a:cs typeface="Courier New" panose="02070309020205020404" pitchFamily="49" charset="0"/>
              </a:rPr>
              <a:t>a = </a:t>
            </a:r>
            <a:r>
              <a:rPr lang="en-GB" dirty="0" smtClean="0">
                <a:latin typeface="Courier New" panose="02070309020205020404" pitchFamily="49" charset="0"/>
                <a:cs typeface="Courier New" panose="02070309020205020404" pitchFamily="49" charset="0"/>
              </a:rPr>
              <a:t>list(</a:t>
            </a:r>
            <a:r>
              <a:rPr lang="en-GB" dirty="0" err="1" smtClean="0">
                <a:latin typeface="Courier New" panose="02070309020205020404" pitchFamily="49" charset="0"/>
                <a:cs typeface="Courier New" panose="02070309020205020404" pitchFamily="49" charset="0"/>
              </a:rPr>
              <a:t>path.glob</a:t>
            </a:r>
            <a:r>
              <a:rPr lang="en-GB" dirty="0">
                <a:latin typeface="Courier New" panose="02070309020205020404" pitchFamily="49" charset="0"/>
                <a:cs typeface="Courier New" panose="02070309020205020404" pitchFamily="49" charset="0"/>
              </a:rPr>
              <a:t>('**/*.txt'))</a:t>
            </a:r>
          </a:p>
          <a:p>
            <a:pPr marL="0" indent="0">
              <a:buNone/>
            </a:pPr>
            <a:r>
              <a:rPr lang="en-GB" dirty="0"/>
              <a:t>The “**” pattern makes it recursively check the path directory and all subdirectories. With large directory structures this can take a while.</a:t>
            </a:r>
          </a:p>
          <a:p>
            <a:pPr marL="0" indent="0">
              <a:buNone/>
            </a:pPr>
            <a:r>
              <a:rPr lang="en-GB" dirty="0" smtClean="0"/>
              <a:t>Or:</a:t>
            </a:r>
            <a:endParaRPr lang="en-GB" dirty="0"/>
          </a:p>
          <a:p>
            <a:pPr marL="0" indent="0">
              <a:buNone/>
            </a:pPr>
            <a:r>
              <a:rPr lang="en-GB" smtClean="0">
                <a:latin typeface="Courier New" panose="02070309020205020404" pitchFamily="49" charset="0"/>
                <a:cs typeface="Courier New" panose="02070309020205020404" pitchFamily="49" charset="0"/>
              </a:rPr>
              <a:t>a </a:t>
            </a:r>
            <a:r>
              <a:rPr lang="en-GB" dirty="0">
                <a:latin typeface="Courier New" panose="02070309020205020404" pitchFamily="49" charset="0"/>
                <a:cs typeface="Courier New" panose="02070309020205020404" pitchFamily="49" charset="0"/>
              </a:rPr>
              <a:t>= sorted(Path('.').glob('*.csv'))</a:t>
            </a:r>
          </a:p>
          <a:p>
            <a:pPr marL="0" indent="0">
              <a:buNone/>
            </a:pPr>
            <a:r>
              <a:rPr lang="en-GB" dirty="0"/>
              <a:t>A sorted list of csv files in the current directory.</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04143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9EC56-5424-42BD-8D91-3787A9513A7B}"/>
              </a:ext>
            </a:extLst>
          </p:cNvPr>
          <p:cNvSpPr>
            <a:spLocks noGrp="1"/>
          </p:cNvSpPr>
          <p:nvPr>
            <p:ph type="title"/>
          </p:nvPr>
        </p:nvSpPr>
        <p:spPr/>
        <p:txBody>
          <a:bodyPr/>
          <a:lstStyle/>
          <a:p>
            <a:pPr algn="r"/>
            <a:r>
              <a:rPr lang="en-GB" dirty="0"/>
              <a:t>Some other I/O libraries</a:t>
            </a:r>
          </a:p>
        </p:txBody>
      </p:sp>
      <p:sp>
        <p:nvSpPr>
          <p:cNvPr id="3" name="Content Placeholder 2">
            <a:extLst>
              <a:ext uri="{FF2B5EF4-FFF2-40B4-BE49-F238E27FC236}">
                <a16:creationId xmlns:a16="http://schemas.microsoft.com/office/drawing/2014/main" xmlns="" id="{83639F8E-553E-436E-9186-1DF47C60FF05}"/>
              </a:ext>
            </a:extLst>
          </p:cNvPr>
          <p:cNvSpPr>
            <a:spLocks noGrp="1"/>
          </p:cNvSpPr>
          <p:nvPr>
            <p:ph idx="1"/>
          </p:nvPr>
        </p:nvSpPr>
        <p:spPr/>
        <p:txBody>
          <a:bodyPr>
            <a:normAutofit/>
          </a:bodyPr>
          <a:lstStyle/>
          <a:p>
            <a:pPr marL="0" indent="0">
              <a:buNone/>
            </a:pPr>
            <a:r>
              <a:rPr lang="en-GB" dirty="0" err="1"/>
              <a:t>tempfile</a:t>
            </a:r>
            <a:r>
              <a:rPr lang="en-GB" dirty="0"/>
              <a:t> — Generate temporary files and directories:</a:t>
            </a:r>
          </a:p>
          <a:p>
            <a:pPr marL="0" indent="0">
              <a:buNone/>
            </a:pPr>
            <a:r>
              <a:rPr lang="en-GB" dirty="0">
                <a:hlinkClick r:id="rId2"/>
              </a:rPr>
              <a:t>https://docs.python.org/3/library/tempfile.html</a:t>
            </a:r>
            <a:endParaRPr lang="en-GB" dirty="0"/>
          </a:p>
          <a:p>
            <a:endParaRPr lang="en-GB" dirty="0"/>
          </a:p>
          <a:p>
            <a:pPr marL="0" indent="0">
              <a:buNone/>
            </a:pPr>
            <a:r>
              <a:rPr lang="en-GB" dirty="0" err="1"/>
              <a:t>shutil</a:t>
            </a:r>
            <a:r>
              <a:rPr lang="en-GB" dirty="0"/>
              <a:t> — High-level file operations, like copying files and directory structures:</a:t>
            </a:r>
          </a:p>
          <a:p>
            <a:pPr marL="0" indent="0">
              <a:buNone/>
            </a:pPr>
            <a:r>
              <a:rPr lang="en-GB" dirty="0">
                <a:hlinkClick r:id="rId3"/>
              </a:rPr>
              <a:t>https://docs.python.org/3/library/shutil.html</a:t>
            </a:r>
            <a:r>
              <a:rPr lang="en-GB" dirty="0"/>
              <a:t> </a:t>
            </a:r>
          </a:p>
          <a:p>
            <a:pPr marL="0" indent="0">
              <a:buNone/>
            </a:pPr>
            <a:endParaRPr lang="en-GB" dirty="0"/>
          </a:p>
        </p:txBody>
      </p:sp>
    </p:spTree>
    <p:extLst>
      <p:ext uri="{BB962C8B-B14F-4D97-AF65-F5344CB8AC3E}">
        <p14:creationId xmlns:p14="http://schemas.microsoft.com/office/powerpoint/2010/main" val="144028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9B649-F5B5-46B3-8094-BC400101B0AD}"/>
              </a:ext>
            </a:extLst>
          </p:cNvPr>
          <p:cNvSpPr>
            <a:spLocks noGrp="1"/>
          </p:cNvSpPr>
          <p:nvPr>
            <p:ph type="title"/>
          </p:nvPr>
        </p:nvSpPr>
        <p:spPr/>
        <p:txBody>
          <a:bodyPr/>
          <a:lstStyle/>
          <a:p>
            <a:pPr algn="r"/>
            <a:r>
              <a:rPr lang="en-GB" dirty="0"/>
              <a:t>Environment Variables</a:t>
            </a:r>
          </a:p>
        </p:txBody>
      </p:sp>
      <p:sp>
        <p:nvSpPr>
          <p:cNvPr id="3" name="Content Placeholder 2">
            <a:extLst>
              <a:ext uri="{FF2B5EF4-FFF2-40B4-BE49-F238E27FC236}">
                <a16:creationId xmlns:a16="http://schemas.microsoft.com/office/drawing/2014/main" xmlns="" id="{35D731A2-0A9B-4E27-8867-E941553E37CE}"/>
              </a:ext>
            </a:extLst>
          </p:cNvPr>
          <p:cNvSpPr>
            <a:spLocks noGrp="1"/>
          </p:cNvSpPr>
          <p:nvPr>
            <p:ph idx="1"/>
          </p:nvPr>
        </p:nvSpPr>
        <p:spPr>
          <a:xfrm>
            <a:off x="365760" y="1825625"/>
            <a:ext cx="10988040" cy="4729920"/>
          </a:xfrm>
        </p:spPr>
        <p:txBody>
          <a:bodyPr>
            <a:normAutofit fontScale="92500" lnSpcReduction="10000"/>
          </a:bodyPr>
          <a:lstStyle/>
          <a:p>
            <a:pPr marL="0" indent="0">
              <a:buNone/>
            </a:pPr>
            <a:r>
              <a:rPr lang="en-GB" dirty="0"/>
              <a:t>These are variables at the OS level, for the whole system and specific users.</a:t>
            </a:r>
          </a:p>
          <a:p>
            <a:pPr marL="0" indent="0">
              <a:buNone/>
            </a:pPr>
            <a:r>
              <a:rPr lang="en-GB" dirty="0"/>
              <a:t>For example, include the PATH to look for programs.</a:t>
            </a:r>
          </a:p>
          <a:p>
            <a:pPr marL="0" indent="0">
              <a:buNone/>
            </a:pPr>
            <a:r>
              <a:rPr lang="en-GB" dirty="0" err="1">
                <a:latin typeface="Courier New" panose="02070309020205020404" pitchFamily="49" charset="0"/>
                <a:cs typeface="Courier New" panose="02070309020205020404" pitchFamily="49" charset="0"/>
              </a:rPr>
              <a:t>os.environ</a:t>
            </a:r>
            <a:endParaRPr lang="en-GB" dirty="0">
              <a:latin typeface="Courier New" panose="02070309020205020404" pitchFamily="49" charset="0"/>
              <a:cs typeface="Courier New" panose="02070309020205020404" pitchFamily="49" charset="0"/>
            </a:endParaRPr>
          </a:p>
          <a:p>
            <a:pPr marL="0" indent="0">
              <a:buNone/>
            </a:pPr>
            <a:r>
              <a:rPr lang="en-GB" dirty="0"/>
              <a:t>    A mapping object containing environment information.</a:t>
            </a:r>
          </a:p>
          <a:p>
            <a:pPr marL="0" indent="0">
              <a:buNone/>
            </a:pPr>
            <a:r>
              <a:rPr lang="fr-FR" dirty="0">
                <a:latin typeface="Courier New" panose="02070309020205020404" pitchFamily="49" charset="0"/>
                <a:cs typeface="Courier New" panose="02070309020205020404" pitchFamily="49" charset="0"/>
              </a:rPr>
              <a:t>import os</a:t>
            </a:r>
          </a:p>
          <a:p>
            <a:pPr marL="0" indent="0">
              <a:buNone/>
            </a:pP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os.environ</a:t>
            </a:r>
            <a:r>
              <a:rPr lang="fr-FR" dirty="0">
                <a:latin typeface="Courier New" panose="02070309020205020404" pitchFamily="49" charset="0"/>
                <a:cs typeface="Courier New" panose="02070309020205020404" pitchFamily="49" charset="0"/>
              </a:rPr>
              <a:t>["PATH"])</a:t>
            </a:r>
            <a:endParaRPr lang="en-GB"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os.environ</a:t>
            </a:r>
            <a:r>
              <a:rPr lang="fr-FR" dirty="0">
                <a:latin typeface="Courier New" panose="02070309020205020404" pitchFamily="49" charset="0"/>
                <a:cs typeface="Courier New" panose="02070309020205020404" pitchFamily="49" charset="0"/>
              </a:rPr>
              <a:t>["HOME"])</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a:t>For more info on setting </a:t>
            </a:r>
            <a:r>
              <a:rPr lang="fr-FR" dirty="0" err="1"/>
              <a:t>Env</a:t>
            </a:r>
            <a:r>
              <a:rPr lang="fr-FR" dirty="0"/>
              <a:t> Variables, </a:t>
            </a:r>
            <a:r>
              <a:rPr lang="fr-FR" dirty="0" err="1"/>
              <a:t>see</a:t>
            </a:r>
            <a:r>
              <a:rPr lang="fr-FR" dirty="0"/>
              <a:t>:</a:t>
            </a:r>
          </a:p>
          <a:p>
            <a:pPr marL="0" indent="0">
              <a:buNone/>
            </a:pPr>
            <a:r>
              <a:rPr lang="en-GB" dirty="0">
                <a:hlinkClick r:id="rId3"/>
              </a:rPr>
              <a:t>https://docs.python.org/3/library/os.html#os.environ</a:t>
            </a:r>
            <a:r>
              <a:rPr lang="en-GB" dirty="0"/>
              <a:t> </a:t>
            </a:r>
          </a:p>
        </p:txBody>
      </p:sp>
    </p:spTree>
    <p:extLst>
      <p:ext uri="{BB962C8B-B14F-4D97-AF65-F5344CB8AC3E}">
        <p14:creationId xmlns:p14="http://schemas.microsoft.com/office/powerpoint/2010/main" val="246221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9B649-F5B5-46B3-8094-BC400101B0AD}"/>
              </a:ext>
            </a:extLst>
          </p:cNvPr>
          <p:cNvSpPr>
            <a:spLocks noGrp="1"/>
          </p:cNvSpPr>
          <p:nvPr>
            <p:ph type="title"/>
          </p:nvPr>
        </p:nvSpPr>
        <p:spPr/>
        <p:txBody>
          <a:bodyPr/>
          <a:lstStyle/>
          <a:p>
            <a:pPr algn="r"/>
            <a:r>
              <a:rPr lang="en-GB" dirty="0"/>
              <a:t>OS Functions</a:t>
            </a:r>
          </a:p>
        </p:txBody>
      </p:sp>
      <p:sp>
        <p:nvSpPr>
          <p:cNvPr id="3" name="Content Placeholder 2">
            <a:extLst>
              <a:ext uri="{FF2B5EF4-FFF2-40B4-BE49-F238E27FC236}">
                <a16:creationId xmlns:a16="http://schemas.microsoft.com/office/drawing/2014/main" xmlns="" id="{35D731A2-0A9B-4E27-8867-E941553E37CE}"/>
              </a:ext>
            </a:extLst>
          </p:cNvPr>
          <p:cNvSpPr>
            <a:spLocks noGrp="1"/>
          </p:cNvSpPr>
          <p:nvPr>
            <p:ph idx="1"/>
          </p:nvPr>
        </p:nvSpPr>
        <p:spPr>
          <a:xfrm>
            <a:off x="379828" y="1825625"/>
            <a:ext cx="11535506" cy="4351338"/>
          </a:xfrm>
        </p:spPr>
        <p:txBody>
          <a:bodyPr>
            <a:normAutofit/>
          </a:bodyPr>
          <a:lstStyle/>
          <a:p>
            <a:pPr marL="0" indent="0">
              <a:buNone/>
            </a:pPr>
            <a:r>
              <a:rPr lang="en-GB" sz="2400" dirty="0" err="1">
                <a:latin typeface="Courier New" panose="02070309020205020404" pitchFamily="49" charset="0"/>
                <a:cs typeface="Courier New" panose="02070309020205020404" pitchFamily="49" charset="0"/>
              </a:rPr>
              <a:t>os.getcwd</a:t>
            </a:r>
            <a:r>
              <a:rPr lang="en-GB" sz="2400" dirty="0">
                <a:latin typeface="Courier New" panose="02070309020205020404" pitchFamily="49" charset="0"/>
                <a:cs typeface="Courier New" panose="02070309020205020404" pitchFamily="49" charset="0"/>
              </a:rPr>
              <a:t>()  </a:t>
            </a:r>
            <a:r>
              <a:rPr lang="en-GB" sz="2400" dirty="0"/>
              <a:t>			# Current working directory.</a:t>
            </a:r>
          </a:p>
          <a:p>
            <a:pPr marL="0" indent="0">
              <a:buNone/>
            </a:pPr>
            <a:r>
              <a:rPr lang="en-GB" sz="2400" dirty="0" err="1">
                <a:latin typeface="Courier New" panose="02070309020205020404" pitchFamily="49" charset="0"/>
                <a:cs typeface="Courier New" panose="02070309020205020404" pitchFamily="49" charset="0"/>
              </a:rPr>
              <a:t>os.chdir</a:t>
            </a:r>
            <a:r>
              <a:rPr lang="en-GB" sz="2400" dirty="0">
                <a:latin typeface="Courier New" panose="02070309020205020404" pitchFamily="49" charset="0"/>
                <a:cs typeface="Courier New" panose="02070309020205020404" pitchFamily="49" charset="0"/>
              </a:rPr>
              <a:t>('/temp/') </a:t>
            </a:r>
            <a:r>
              <a:rPr lang="en-GB" sz="2400" dirty="0"/>
              <a:t>		# Change </a:t>
            </a:r>
            <a:r>
              <a:rPr lang="en-GB" sz="2400" dirty="0" err="1"/>
              <a:t>cwd</a:t>
            </a:r>
            <a:r>
              <a:rPr lang="en-GB" sz="2400" dirty="0"/>
              <a:t>. </a:t>
            </a:r>
            <a:endParaRPr lang="en-GB" sz="2400" dirty="0" smtClean="0"/>
          </a:p>
          <a:p>
            <a:pPr marL="0" indent="0">
              <a:buNone/>
            </a:pPr>
            <a:r>
              <a:rPr lang="en-GB" sz="2400" dirty="0" err="1">
                <a:latin typeface="Courier New" panose="02070309020205020404" pitchFamily="49" charset="0"/>
                <a:cs typeface="Courier New" panose="02070309020205020404" pitchFamily="49" charset="0"/>
              </a:rPr>
              <a:t>os.listdir</a:t>
            </a:r>
            <a:r>
              <a:rPr lang="en-GB" sz="2400" dirty="0">
                <a:latin typeface="Courier New" panose="02070309020205020404" pitchFamily="49" charset="0"/>
                <a:cs typeface="Courier New" panose="02070309020205020404" pitchFamily="49" charset="0"/>
              </a:rPr>
              <a:t>(path=’.’)	</a:t>
            </a:r>
            <a:r>
              <a:rPr lang="en-GB" sz="2400" dirty="0"/>
              <a:t>	# List of everything in the present directory.</a:t>
            </a:r>
          </a:p>
          <a:p>
            <a:pPr marL="0" indent="0">
              <a:buNone/>
            </a:pPr>
            <a:r>
              <a:rPr lang="en-GB" sz="2400" dirty="0" err="1" smtClean="0">
                <a:latin typeface="Courier New" panose="02070309020205020404" pitchFamily="49" charset="0"/>
                <a:cs typeface="Courier New" panose="02070309020205020404" pitchFamily="49" charset="0"/>
              </a:rPr>
              <a:t>os.system</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mkdir</a:t>
            </a:r>
            <a:r>
              <a:rPr lang="en-GB" sz="2400" dirty="0">
                <a:latin typeface="Courier New" panose="02070309020205020404" pitchFamily="49" charset="0"/>
                <a:cs typeface="Courier New" panose="02070309020205020404" pitchFamily="49" charset="0"/>
              </a:rPr>
              <a:t> test') 	</a:t>
            </a:r>
            <a:r>
              <a:rPr lang="en-GB" sz="2400" dirty="0"/>
              <a:t># Run the command </a:t>
            </a:r>
            <a:r>
              <a:rPr lang="en-GB" sz="2400" dirty="0" err="1"/>
              <a:t>mkdir</a:t>
            </a:r>
            <a:r>
              <a:rPr lang="en-GB" sz="2400" dirty="0"/>
              <a:t> in the system </a:t>
            </a:r>
            <a:r>
              <a:rPr lang="en-GB" sz="2400" dirty="0" smtClean="0"/>
              <a:t>shell</a:t>
            </a:r>
            <a:endParaRPr lang="en-GB" sz="2400" dirty="0"/>
          </a:p>
        </p:txBody>
      </p:sp>
    </p:spTree>
    <p:extLst>
      <p:ext uri="{BB962C8B-B14F-4D97-AF65-F5344CB8AC3E}">
        <p14:creationId xmlns:p14="http://schemas.microsoft.com/office/powerpoint/2010/main" val="224476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55DC8-7B61-46CF-AC38-A3AB8B2F1985}"/>
              </a:ext>
            </a:extLst>
          </p:cNvPr>
          <p:cNvSpPr>
            <a:spLocks noGrp="1"/>
          </p:cNvSpPr>
          <p:nvPr>
            <p:ph type="title"/>
          </p:nvPr>
        </p:nvSpPr>
        <p:spPr/>
        <p:txBody>
          <a:bodyPr/>
          <a:lstStyle/>
          <a:p>
            <a:r>
              <a:rPr lang="en-GB" dirty="0"/>
              <a:t>OS Walk</a:t>
            </a:r>
          </a:p>
        </p:txBody>
      </p:sp>
      <p:sp>
        <p:nvSpPr>
          <p:cNvPr id="3" name="Content Placeholder 2">
            <a:extLst>
              <a:ext uri="{FF2B5EF4-FFF2-40B4-BE49-F238E27FC236}">
                <a16:creationId xmlns:a16="http://schemas.microsoft.com/office/drawing/2014/main" xmlns="" id="{3D0AED32-092C-4D11-A7EE-3CBCE199DC3E}"/>
              </a:ext>
            </a:extLst>
          </p:cNvPr>
          <p:cNvSpPr>
            <a:spLocks noGrp="1"/>
          </p:cNvSpPr>
          <p:nvPr>
            <p:ph idx="1"/>
          </p:nvPr>
        </p:nvSpPr>
        <p:spPr>
          <a:xfrm>
            <a:off x="239151" y="1825625"/>
            <a:ext cx="11774657" cy="4729920"/>
          </a:xfrm>
        </p:spPr>
        <p:txBody>
          <a:bodyPr>
            <a:normAutofit/>
          </a:bodyPr>
          <a:lstStyle/>
          <a:p>
            <a:pPr marL="0" indent="0">
              <a:buNone/>
            </a:pPr>
            <a:r>
              <a:rPr lang="en-GB" dirty="0"/>
              <a:t>A useful method for getting a whole directory structure and files is </a:t>
            </a:r>
            <a:r>
              <a:rPr lang="en-GB" dirty="0" err="1"/>
              <a:t>os.walk</a:t>
            </a:r>
            <a:r>
              <a:rPr lang="en-GB" dirty="0"/>
              <a:t>.</a:t>
            </a:r>
          </a:p>
          <a:p>
            <a:pPr marL="0" indent="0">
              <a:buNone/>
            </a:pPr>
            <a:r>
              <a:rPr lang="en-GB" dirty="0"/>
              <a:t>Here we use this to delete files:</a:t>
            </a:r>
          </a:p>
          <a:p>
            <a:pPr marL="0" indent="0">
              <a:buNone/>
            </a:pPr>
            <a:endParaRPr lang="en-GB" dirty="0"/>
          </a:p>
          <a:p>
            <a:pPr marL="0" indent="0">
              <a:buNone/>
            </a:pPr>
            <a:r>
              <a:rPr lang="en-GB" sz="2400" dirty="0">
                <a:latin typeface="Courier New" panose="02070309020205020404" pitchFamily="49" charset="0"/>
                <a:cs typeface="Courier New" panose="02070309020205020404" pitchFamily="49" charset="0"/>
              </a:rPr>
              <a:t>for root, </a:t>
            </a:r>
            <a:r>
              <a:rPr lang="en-GB" sz="2400" dirty="0" err="1">
                <a:latin typeface="Courier New" panose="02070309020205020404" pitchFamily="49" charset="0"/>
                <a:cs typeface="Courier New" panose="02070309020205020404" pitchFamily="49" charset="0"/>
              </a:rPr>
              <a:t>dirs</a:t>
            </a:r>
            <a:r>
              <a:rPr lang="en-GB" sz="2400" dirty="0">
                <a:latin typeface="Courier New" panose="02070309020205020404" pitchFamily="49" charset="0"/>
                <a:cs typeface="Courier New" panose="02070309020205020404" pitchFamily="49" charset="0"/>
              </a:rPr>
              <a:t>, files in </a:t>
            </a:r>
            <a:r>
              <a:rPr lang="en-GB" sz="2400" dirty="0" err="1">
                <a:latin typeface="Courier New" panose="02070309020205020404" pitchFamily="49" charset="0"/>
                <a:cs typeface="Courier New" panose="02070309020205020404" pitchFamily="49" charset="0"/>
              </a:rPr>
              <a:t>os.walk</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deletePath</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topdown</a:t>
            </a:r>
            <a:r>
              <a:rPr lang="en-GB" sz="2400" dirty="0">
                <a:latin typeface="Courier New" panose="02070309020205020404" pitchFamily="49" charset="0"/>
                <a:cs typeface="Courier New" panose="02070309020205020404" pitchFamily="49" charset="0"/>
              </a:rPr>
              <a:t>=False):</a:t>
            </a:r>
          </a:p>
          <a:p>
            <a:pPr marL="0" indent="0">
              <a:buNone/>
            </a:pPr>
            <a:r>
              <a:rPr lang="en-GB" sz="2400" dirty="0">
                <a:latin typeface="Courier New" panose="02070309020205020404" pitchFamily="49" charset="0"/>
                <a:cs typeface="Courier New" panose="02070309020205020404" pitchFamily="49" charset="0"/>
              </a:rPr>
              <a:t>		for name in </a:t>
            </a:r>
            <a:r>
              <a:rPr lang="en-GB" sz="2400" dirty="0" err="1">
                <a:latin typeface="Courier New" panose="02070309020205020404" pitchFamily="49" charset="0"/>
                <a:cs typeface="Courier New" panose="02070309020205020404" pitchFamily="49" charset="0"/>
              </a:rPr>
              <a:t>dirs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os.rmdir</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os.path.join</a:t>
            </a:r>
            <a:r>
              <a:rPr lang="en-GB" sz="2400" dirty="0">
                <a:latin typeface="Courier New" panose="02070309020205020404" pitchFamily="49" charset="0"/>
                <a:cs typeface="Courier New" panose="02070309020205020404" pitchFamily="49" charset="0"/>
              </a:rPr>
              <a:t>(root, name))</a:t>
            </a:r>
          </a:p>
          <a:p>
            <a:pPr marL="0" indent="0">
              <a:buNone/>
            </a:pPr>
            <a:r>
              <a:rPr lang="en-GB" sz="2400" dirty="0">
                <a:latin typeface="Courier New" panose="02070309020205020404" pitchFamily="49" charset="0"/>
                <a:cs typeface="Courier New" panose="02070309020205020404" pitchFamily="49" charset="0"/>
              </a:rPr>
              <a:t>		for name in files:</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os.remove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os.path.join</a:t>
            </a:r>
            <a:r>
              <a:rPr lang="en-GB" sz="2400" dirty="0">
                <a:latin typeface="Courier New" panose="02070309020205020404" pitchFamily="49" charset="0"/>
                <a:cs typeface="Courier New" panose="02070309020205020404" pitchFamily="49" charset="0"/>
              </a:rPr>
              <a:t>(root, name))</a:t>
            </a:r>
          </a:p>
        </p:txBody>
      </p:sp>
    </p:spTree>
    <p:extLst>
      <p:ext uri="{BB962C8B-B14F-4D97-AF65-F5344CB8AC3E}">
        <p14:creationId xmlns:p14="http://schemas.microsoft.com/office/powerpoint/2010/main" val="26369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8917A-137C-4D9F-BFA0-908F79B33C6A}"/>
              </a:ext>
            </a:extLst>
          </p:cNvPr>
          <p:cNvSpPr>
            <a:spLocks noGrp="1"/>
          </p:cNvSpPr>
          <p:nvPr>
            <p:ph type="title"/>
          </p:nvPr>
        </p:nvSpPr>
        <p:spPr/>
        <p:txBody>
          <a:bodyPr/>
          <a:lstStyle/>
          <a:p>
            <a:pPr algn="r"/>
            <a:r>
              <a:rPr lang="en-GB" dirty="0" err="1"/>
              <a:t>pathlib</a:t>
            </a:r>
            <a:endParaRPr lang="en-GB" dirty="0"/>
          </a:p>
        </p:txBody>
      </p:sp>
      <p:sp>
        <p:nvSpPr>
          <p:cNvPr id="3" name="Content Placeholder 2">
            <a:extLst>
              <a:ext uri="{FF2B5EF4-FFF2-40B4-BE49-F238E27FC236}">
                <a16:creationId xmlns:a16="http://schemas.microsoft.com/office/drawing/2014/main" xmlns="" id="{827D5DF6-7545-475E-BA27-B1FA42CD2DB3}"/>
              </a:ext>
            </a:extLst>
          </p:cNvPr>
          <p:cNvSpPr>
            <a:spLocks noGrp="1"/>
          </p:cNvSpPr>
          <p:nvPr>
            <p:ph idx="1"/>
          </p:nvPr>
        </p:nvSpPr>
        <p:spPr/>
        <p:txBody>
          <a:bodyPr/>
          <a:lstStyle/>
          <a:p>
            <a:pPr marL="0" indent="0">
              <a:buNone/>
            </a:pPr>
            <a:r>
              <a:rPr lang="en-GB" dirty="0"/>
              <a:t>A library for dealing with file paths:</a:t>
            </a:r>
          </a:p>
          <a:p>
            <a:pPr marL="0" indent="0">
              <a:buNone/>
            </a:pPr>
            <a:r>
              <a:rPr lang="en-GB" dirty="0">
                <a:hlinkClick r:id="rId2"/>
              </a:rPr>
              <a:t>https://docs.python.org/3/library/pathlib.html</a:t>
            </a:r>
            <a:endParaRPr lang="en-GB" dirty="0"/>
          </a:p>
          <a:p>
            <a:pPr marL="0" indent="0">
              <a:buNone/>
            </a:pPr>
            <a:endParaRPr lang="en-GB" dirty="0"/>
          </a:p>
          <a:p>
            <a:pPr marL="0" indent="0">
              <a:buNone/>
            </a:pPr>
            <a:r>
              <a:rPr lang="en-GB" dirty="0"/>
              <a:t>Path classes are either “Pure”: abstract paths not attached to a real filesystem (they talk of path “flavours”); or “Concrete” (usually without “Pure” in the name): attached to a real filesystem. In most cases the distinction is not especially important as the main functions are found in both. </a:t>
            </a:r>
          </a:p>
          <a:p>
            <a:pPr marL="0" indent="0">
              <a:buNone/>
            </a:pPr>
            <a:r>
              <a:rPr lang="en-GB" dirty="0"/>
              <a:t> </a:t>
            </a:r>
          </a:p>
        </p:txBody>
      </p:sp>
    </p:spTree>
    <p:extLst>
      <p:ext uri="{BB962C8B-B14F-4D97-AF65-F5344CB8AC3E}">
        <p14:creationId xmlns:p14="http://schemas.microsoft.com/office/powerpoint/2010/main" val="234250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FA660-35F3-4345-9BD8-1CF08BD2537A}"/>
              </a:ext>
            </a:extLst>
          </p:cNvPr>
          <p:cNvSpPr>
            <a:spLocks noGrp="1"/>
          </p:cNvSpPr>
          <p:nvPr>
            <p:ph type="title"/>
          </p:nvPr>
        </p:nvSpPr>
        <p:spPr/>
        <p:txBody>
          <a:bodyPr/>
          <a:lstStyle/>
          <a:p>
            <a:pPr algn="r"/>
            <a:r>
              <a:rPr lang="en-GB" dirty="0"/>
              <a:t>Constructing paths</a:t>
            </a:r>
          </a:p>
        </p:txBody>
      </p:sp>
      <p:sp>
        <p:nvSpPr>
          <p:cNvPr id="3" name="Content Placeholder 2">
            <a:extLst>
              <a:ext uri="{FF2B5EF4-FFF2-40B4-BE49-F238E27FC236}">
                <a16:creationId xmlns:a16="http://schemas.microsoft.com/office/drawing/2014/main" xmlns="" id="{903F86A0-D404-4323-A359-8642B126D464}"/>
              </a:ext>
            </a:extLst>
          </p:cNvPr>
          <p:cNvSpPr>
            <a:spLocks noGrp="1"/>
          </p:cNvSpPr>
          <p:nvPr>
            <p:ph idx="1"/>
          </p:nvPr>
        </p:nvSpPr>
        <p:spPr>
          <a:xfrm>
            <a:off x="253218" y="1294228"/>
            <a:ext cx="11938782" cy="5120639"/>
          </a:xfrm>
        </p:spPr>
        <p:txBody>
          <a:bodyPr>
            <a:normAutofit fontScale="62500" lnSpcReduction="20000"/>
          </a:bodyPr>
          <a:lstStyle/>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p = </a:t>
            </a:r>
            <a:r>
              <a:rPr lang="en-GB" dirty="0" err="1">
                <a:latin typeface="Courier New" panose="02070309020205020404" pitchFamily="49" charset="0"/>
                <a:cs typeface="Courier New" panose="02070309020205020404" pitchFamily="49" charset="0"/>
              </a:rPr>
              <a:t>pathlib.Path</a:t>
            </a:r>
            <a:r>
              <a:rPr lang="en-GB" dirty="0">
                <a:latin typeface="Courier New" panose="02070309020205020404" pitchFamily="49" charset="0"/>
                <a:cs typeface="Courier New" panose="02070309020205020404" pitchFamily="49" charset="0"/>
              </a:rPr>
              <a:t>('c:/Program Files') / 'Notepad++'</a:t>
            </a:r>
          </a:p>
          <a:p>
            <a:pPr marL="0" indent="0">
              <a:buNone/>
            </a:pPr>
            <a:r>
              <a:rPr lang="en-GB" dirty="0"/>
              <a:t>Uses forward slash operators outside of strings to combine paths “/”.</a:t>
            </a:r>
          </a:p>
          <a:p>
            <a:pPr marL="0" indent="0">
              <a:buNone/>
            </a:pPr>
            <a:endParaRPr lang="en-GB" sz="2700" dirty="0">
              <a:latin typeface="Courier New" panose="02070309020205020404" pitchFamily="49" charset="0"/>
              <a:cs typeface="Courier New" panose="02070309020205020404" pitchFamily="49" charset="0"/>
            </a:endParaRPr>
          </a:p>
          <a:p>
            <a:pPr marL="0" indent="0">
              <a:buNone/>
            </a:pPr>
            <a:r>
              <a:rPr lang="en-GB" dirty="0"/>
              <a:t>Though more platform independent is:</a:t>
            </a:r>
          </a:p>
          <a:p>
            <a:pPr marL="0" indent="0">
              <a:buNone/>
            </a:pPr>
            <a:r>
              <a:rPr lang="en-GB" sz="2700" dirty="0">
                <a:latin typeface="Courier New" panose="02070309020205020404" pitchFamily="49" charset="0"/>
                <a:cs typeface="Courier New" panose="02070309020205020404" pitchFamily="49" charset="0"/>
              </a:rPr>
              <a:t>a = </a:t>
            </a:r>
            <a:r>
              <a:rPr lang="en-GB" sz="2700" dirty="0" err="1">
                <a:latin typeface="Courier New" panose="02070309020205020404" pitchFamily="49" charset="0"/>
                <a:cs typeface="Courier New" panose="02070309020205020404" pitchFamily="49" charset="0"/>
              </a:rPr>
              <a:t>os.path.join</a:t>
            </a:r>
            <a:r>
              <a:rPr lang="en-GB" sz="2700" dirty="0">
                <a:latin typeface="Courier New" panose="02070309020205020404" pitchFamily="49" charset="0"/>
                <a:cs typeface="Courier New" panose="02070309020205020404" pitchFamily="49" charset="0"/>
              </a:rPr>
              <a:t>(</a:t>
            </a:r>
            <a:r>
              <a:rPr lang="en-GB" sz="2700" dirty="0" err="1">
                <a:latin typeface="Courier New" panose="02070309020205020404" pitchFamily="49" charset="0"/>
                <a:cs typeface="Courier New" panose="02070309020205020404" pitchFamily="49" charset="0"/>
              </a:rPr>
              <a:t>pathlib.Path.cwd</a:t>
            </a:r>
            <a:r>
              <a:rPr lang="en-GB" sz="2700" dirty="0">
                <a:latin typeface="Courier New" panose="02070309020205020404" pitchFamily="49" charset="0"/>
                <a:cs typeface="Courier New" panose="02070309020205020404" pitchFamily="49" charset="0"/>
              </a:rPr>
              <a:t>().anchor, 'Program Files', 'Notepad++') #See next slides for detail.</a:t>
            </a:r>
          </a:p>
          <a:p>
            <a:pPr marL="0" indent="0">
              <a:buNone/>
            </a:pPr>
            <a:r>
              <a:rPr lang="en-GB" sz="2700" dirty="0">
                <a:latin typeface="Courier New" panose="02070309020205020404" pitchFamily="49" charset="0"/>
                <a:cs typeface="Courier New" panose="02070309020205020404" pitchFamily="49" charset="0"/>
              </a:rPr>
              <a:t>p = </a:t>
            </a:r>
            <a:r>
              <a:rPr lang="en-GB" sz="2700" dirty="0" err="1">
                <a:latin typeface="Courier New" panose="02070309020205020404" pitchFamily="49" charset="0"/>
                <a:cs typeface="Courier New" panose="02070309020205020404" pitchFamily="49" charset="0"/>
              </a:rPr>
              <a:t>pathlib.Path</a:t>
            </a:r>
            <a:r>
              <a:rPr lang="en-GB" sz="2700" dirty="0">
                <a:latin typeface="Courier New" panose="02070309020205020404" pitchFamily="49" charset="0"/>
                <a:cs typeface="Courier New" panose="02070309020205020404" pitchFamily="49" charset="0"/>
              </a:rPr>
              <a:t>(a)</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&gt;&gt;&gt; </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(p)</a:t>
            </a:r>
          </a:p>
          <a:p>
            <a:pPr marL="0" indent="0">
              <a:buNone/>
            </a:pPr>
            <a:r>
              <a:rPr lang="en-GB" dirty="0">
                <a:latin typeface="Courier New" panose="02070309020205020404" pitchFamily="49" charset="0"/>
                <a:cs typeface="Courier New" panose="02070309020205020404" pitchFamily="49" charset="0"/>
              </a:rPr>
              <a:t>c:\Program Files\</a:t>
            </a:r>
            <a:r>
              <a:rPr lang="en-GB" dirty="0"/>
              <a:t>Notepad++</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&gt;&gt;&gt; </a:t>
            </a:r>
            <a:r>
              <a:rPr lang="en-GB" dirty="0" err="1">
                <a:latin typeface="Courier New" panose="02070309020205020404" pitchFamily="49" charset="0"/>
                <a:cs typeface="Courier New" panose="02070309020205020404" pitchFamily="49" charset="0"/>
              </a:rPr>
              <a:t>repr</a:t>
            </a:r>
            <a:r>
              <a:rPr lang="en-GB" dirty="0">
                <a:latin typeface="Courier New" panose="02070309020205020404" pitchFamily="49" charset="0"/>
                <a:cs typeface="Courier New" panose="02070309020205020404" pitchFamily="49" charset="0"/>
              </a:rPr>
              <a:t>(p)</a:t>
            </a:r>
          </a:p>
          <a:p>
            <a:pPr marL="0" indent="0">
              <a:buNone/>
            </a:pPr>
            <a:r>
              <a:rPr lang="en-GB" dirty="0" err="1">
                <a:latin typeface="Courier New" panose="02070309020205020404" pitchFamily="49" charset="0"/>
                <a:cs typeface="Courier New" panose="02070309020205020404" pitchFamily="49" charset="0"/>
              </a:rPr>
              <a:t>WindowsPath</a:t>
            </a:r>
            <a:r>
              <a:rPr lang="en-GB" dirty="0">
                <a:latin typeface="Courier New" panose="02070309020205020404" pitchFamily="49" charset="0"/>
                <a:cs typeface="Courier New" panose="02070309020205020404" pitchFamily="49" charset="0"/>
              </a:rPr>
              <a:t>('C:/Program Files/Notepad++')</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t>For other ways of constructing paths, see:</a:t>
            </a:r>
          </a:p>
          <a:p>
            <a:pPr marL="0" indent="0">
              <a:buNone/>
            </a:pPr>
            <a:r>
              <a:rPr lang="en-GB" dirty="0">
                <a:latin typeface="Courier New" panose="02070309020205020404" pitchFamily="49" charset="0"/>
                <a:cs typeface="Courier New" panose="02070309020205020404" pitchFamily="49" charset="0"/>
              </a:rPr>
              <a:t>https://docs.python.org/3/library/pathlib.html#pure-paths</a:t>
            </a:r>
          </a:p>
        </p:txBody>
      </p:sp>
    </p:spTree>
    <p:extLst>
      <p:ext uri="{BB962C8B-B14F-4D97-AF65-F5344CB8AC3E}">
        <p14:creationId xmlns:p14="http://schemas.microsoft.com/office/powerpoint/2010/main" val="27343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1AC540-B888-4B0D-89F9-1A01CFA8F601}"/>
              </a:ext>
            </a:extLst>
          </p:cNvPr>
          <p:cNvSpPr>
            <a:spLocks noGrp="1"/>
          </p:cNvSpPr>
          <p:nvPr>
            <p:ph idx="1"/>
          </p:nvPr>
        </p:nvSpPr>
        <p:spPr>
          <a:xfrm>
            <a:off x="196948" y="520506"/>
            <a:ext cx="11887200" cy="6077242"/>
          </a:xfrm>
        </p:spPr>
        <p:txBody>
          <a:bodyPr>
            <a:normAutofit fontScale="70000" lnSpcReduction="20000"/>
          </a:bodyPr>
          <a:lstStyle/>
          <a:p>
            <a:pPr marL="0" indent="0">
              <a:buNone/>
            </a:pPr>
            <a:r>
              <a:rPr lang="en-GB" sz="2700" dirty="0">
                <a:latin typeface="Courier New" panose="02070309020205020404" pitchFamily="49" charset="0"/>
                <a:cs typeface="Courier New" panose="02070309020205020404" pitchFamily="49" charset="0"/>
              </a:rPr>
              <a:t>p.name    </a:t>
            </a:r>
            <a:r>
              <a:rPr lang="en-GB" dirty="0"/>
              <a:t>		final path component.</a:t>
            </a:r>
          </a:p>
          <a:p>
            <a:pPr marL="0" indent="0">
              <a:buNone/>
            </a:pPr>
            <a:r>
              <a:rPr lang="en-GB" sz="2700" dirty="0" err="1">
                <a:latin typeface="Courier New" panose="02070309020205020404" pitchFamily="49" charset="0"/>
                <a:cs typeface="Courier New" panose="02070309020205020404" pitchFamily="49" charset="0"/>
              </a:rPr>
              <a:t>p.stem</a:t>
            </a:r>
            <a:r>
              <a:rPr lang="en-GB" dirty="0"/>
              <a:t>			final path component without suffix.</a:t>
            </a:r>
          </a:p>
          <a:p>
            <a:pPr marL="0" indent="0">
              <a:buNone/>
            </a:pPr>
            <a:r>
              <a:rPr lang="en-GB" sz="2700" dirty="0" err="1">
                <a:latin typeface="Courier New" panose="02070309020205020404" pitchFamily="49" charset="0"/>
                <a:cs typeface="Courier New" panose="02070309020205020404" pitchFamily="49" charset="0"/>
              </a:rPr>
              <a:t>p.suffix</a:t>
            </a:r>
            <a:r>
              <a:rPr lang="en-GB" sz="2700" dirty="0">
                <a:latin typeface="Courier New" panose="02070309020205020404" pitchFamily="49" charset="0"/>
                <a:cs typeface="Courier New" panose="02070309020205020404" pitchFamily="49" charset="0"/>
              </a:rPr>
              <a:t> </a:t>
            </a:r>
            <a:r>
              <a:rPr lang="en-GB" dirty="0"/>
              <a:t>		suffix.</a:t>
            </a:r>
          </a:p>
          <a:p>
            <a:pPr marL="0" indent="0">
              <a:buNone/>
            </a:pPr>
            <a:r>
              <a:rPr lang="en-GB" sz="2700" dirty="0" err="1">
                <a:latin typeface="Courier New" panose="02070309020205020404" pitchFamily="49" charset="0"/>
                <a:cs typeface="Courier New" panose="02070309020205020404" pitchFamily="49" charset="0"/>
              </a:rPr>
              <a:t>p.as_posix</a:t>
            </a:r>
            <a:r>
              <a:rPr lang="en-GB" sz="2700" dirty="0">
                <a:latin typeface="Courier New" panose="02070309020205020404" pitchFamily="49" charset="0"/>
                <a:cs typeface="Courier New" panose="02070309020205020404" pitchFamily="49" charset="0"/>
              </a:rPr>
              <a:t>()     </a:t>
            </a:r>
            <a:r>
              <a:rPr lang="en-GB" dirty="0"/>
              <a:t>	string representation with forward slashes (/):</a:t>
            </a:r>
          </a:p>
          <a:p>
            <a:pPr marL="0" indent="0">
              <a:buNone/>
            </a:pPr>
            <a:r>
              <a:rPr lang="en-GB" dirty="0" err="1">
                <a:latin typeface="Courier New" panose="02070309020205020404" pitchFamily="49" charset="0"/>
                <a:cs typeface="Courier New" panose="02070309020205020404" pitchFamily="49" charset="0"/>
              </a:rPr>
              <a:t>p.resolve</a:t>
            </a:r>
            <a:r>
              <a:rPr lang="en-GB" dirty="0">
                <a:latin typeface="Courier New" panose="02070309020205020404" pitchFamily="49" charset="0"/>
                <a:cs typeface="Courier New" panose="02070309020205020404" pitchFamily="49" charset="0"/>
              </a:rPr>
              <a:t>() 	</a:t>
            </a:r>
            <a:r>
              <a:rPr lang="en-GB" dirty="0"/>
              <a:t>resolves symbolic links and “..”</a:t>
            </a:r>
          </a:p>
          <a:p>
            <a:pPr marL="0" indent="0">
              <a:buNone/>
            </a:pPr>
            <a:r>
              <a:rPr lang="en-GB" sz="2700" dirty="0" err="1">
                <a:latin typeface="Courier New" panose="02070309020205020404" pitchFamily="49" charset="0"/>
                <a:cs typeface="Courier New" panose="02070309020205020404" pitchFamily="49" charset="0"/>
              </a:rPr>
              <a:t>p.as_uri</a:t>
            </a:r>
            <a:r>
              <a:rPr lang="en-GB" sz="2700" dirty="0">
                <a:latin typeface="Courier New" panose="02070309020205020404" pitchFamily="49" charset="0"/>
                <a:cs typeface="Courier New" panose="02070309020205020404" pitchFamily="49" charset="0"/>
              </a:rPr>
              <a:t>()</a:t>
            </a:r>
            <a:r>
              <a:rPr lang="en-GB" dirty="0"/>
              <a:t>		path as a file URI: file://a/b/c.txt</a:t>
            </a:r>
          </a:p>
          <a:p>
            <a:pPr marL="0" indent="0">
              <a:buNone/>
            </a:pPr>
            <a:r>
              <a:rPr lang="en-GB" sz="2700" dirty="0" err="1">
                <a:latin typeface="Courier New" panose="02070309020205020404" pitchFamily="49" charset="0"/>
                <a:cs typeface="Courier New" panose="02070309020205020404" pitchFamily="49" charset="0"/>
              </a:rPr>
              <a:t>p.parts</a:t>
            </a:r>
            <a:r>
              <a:rPr lang="en-GB" sz="2700" dirty="0">
                <a:latin typeface="Courier New" panose="02070309020205020404" pitchFamily="49" charset="0"/>
                <a:cs typeface="Courier New" panose="02070309020205020404" pitchFamily="49" charset="0"/>
              </a:rPr>
              <a:t> </a:t>
            </a:r>
            <a:r>
              <a:rPr lang="en-GB" dirty="0"/>
              <a:t>		a tuple of path components.</a:t>
            </a:r>
          </a:p>
          <a:p>
            <a:pPr marL="0" indent="0">
              <a:buNone/>
            </a:pPr>
            <a:r>
              <a:rPr lang="en-GB" sz="2700" dirty="0" err="1">
                <a:latin typeface="Courier New" panose="02070309020205020404" pitchFamily="49" charset="0"/>
                <a:cs typeface="Courier New" panose="02070309020205020404" pitchFamily="49" charset="0"/>
              </a:rPr>
              <a:t>p.drive</a:t>
            </a:r>
            <a:r>
              <a:rPr lang="en-GB" sz="2700" dirty="0">
                <a:latin typeface="Courier New" panose="02070309020205020404" pitchFamily="49" charset="0"/>
                <a:cs typeface="Courier New" panose="02070309020205020404" pitchFamily="49" charset="0"/>
              </a:rPr>
              <a:t> </a:t>
            </a:r>
            <a:r>
              <a:rPr lang="en-GB" dirty="0"/>
              <a:t>		Windows drive from path. </a:t>
            </a:r>
          </a:p>
          <a:p>
            <a:pPr marL="0" indent="0">
              <a:buNone/>
            </a:pPr>
            <a:r>
              <a:rPr lang="en-GB" sz="2700" dirty="0" err="1">
                <a:latin typeface="Courier New" panose="02070309020205020404" pitchFamily="49" charset="0"/>
                <a:cs typeface="Courier New" panose="02070309020205020404" pitchFamily="49" charset="0"/>
              </a:rPr>
              <a:t>p.root</a:t>
            </a:r>
            <a:r>
              <a:rPr lang="en-GB" sz="2700" dirty="0">
                <a:latin typeface="Courier New" panose="02070309020205020404" pitchFamily="49" charset="0"/>
                <a:cs typeface="Courier New" panose="02070309020205020404" pitchFamily="49" charset="0"/>
              </a:rPr>
              <a:t> </a:t>
            </a:r>
            <a:r>
              <a:rPr lang="en-GB" dirty="0"/>
              <a:t>		root of directory structure.</a:t>
            </a:r>
          </a:p>
          <a:p>
            <a:pPr marL="0" indent="0">
              <a:buNone/>
            </a:pPr>
            <a:r>
              <a:rPr lang="en-GB" sz="2700" dirty="0" err="1">
                <a:latin typeface="Courier New" panose="02070309020205020404" pitchFamily="49" charset="0"/>
                <a:cs typeface="Courier New" panose="02070309020205020404" pitchFamily="49" charset="0"/>
              </a:rPr>
              <a:t>pathlib.Path.cwd</a:t>
            </a:r>
            <a:r>
              <a:rPr lang="en-GB" sz="2700" dirty="0">
                <a:latin typeface="Courier New" panose="02070309020205020404" pitchFamily="49" charset="0"/>
                <a:cs typeface="Courier New" panose="02070309020205020404" pitchFamily="49" charset="0"/>
              </a:rPr>
              <a:t>()</a:t>
            </a:r>
            <a:r>
              <a:rPr lang="en-GB" dirty="0"/>
              <a:t>	current working directory.</a:t>
            </a:r>
          </a:p>
          <a:p>
            <a:pPr marL="0" indent="0">
              <a:buNone/>
            </a:pPr>
            <a:r>
              <a:rPr lang="en-GB" sz="2700" dirty="0" err="1">
                <a:latin typeface="Courier New" panose="02070309020205020404" pitchFamily="49" charset="0"/>
                <a:cs typeface="Courier New" panose="02070309020205020404" pitchFamily="49" charset="0"/>
              </a:rPr>
              <a:t>pathlib.Path.home</a:t>
            </a:r>
            <a:r>
              <a:rPr lang="en-GB" sz="2700" dirty="0">
                <a:latin typeface="Courier New" panose="02070309020205020404" pitchFamily="49" charset="0"/>
                <a:cs typeface="Courier New" panose="02070309020205020404" pitchFamily="49" charset="0"/>
              </a:rPr>
              <a:t>()</a:t>
            </a:r>
            <a:r>
              <a:rPr lang="en-GB" dirty="0"/>
              <a:t>User home directory</a:t>
            </a:r>
          </a:p>
          <a:p>
            <a:pPr marL="0" indent="0">
              <a:buNone/>
            </a:pPr>
            <a:r>
              <a:rPr lang="en-GB" sz="2700" dirty="0" err="1">
                <a:latin typeface="Courier New" panose="02070309020205020404" pitchFamily="49" charset="0"/>
                <a:cs typeface="Courier New" panose="02070309020205020404" pitchFamily="49" charset="0"/>
              </a:rPr>
              <a:t>p.anchor</a:t>
            </a:r>
            <a:r>
              <a:rPr lang="en-GB" sz="2700" dirty="0">
                <a:latin typeface="Courier New" panose="02070309020205020404" pitchFamily="49" charset="0"/>
                <a:cs typeface="Courier New" panose="02070309020205020404" pitchFamily="49" charset="0"/>
              </a:rPr>
              <a:t> </a:t>
            </a:r>
            <a:r>
              <a:rPr lang="en-GB" dirty="0"/>
              <a:t>		drive + root.</a:t>
            </a:r>
          </a:p>
          <a:p>
            <a:pPr marL="0" indent="0">
              <a:buNone/>
            </a:pPr>
            <a:r>
              <a:rPr lang="en-GB" sz="2700" dirty="0" err="1">
                <a:latin typeface="Courier New" panose="02070309020205020404" pitchFamily="49" charset="0"/>
                <a:cs typeface="Courier New" panose="02070309020205020404" pitchFamily="49" charset="0"/>
              </a:rPr>
              <a:t>p.parents</a:t>
            </a:r>
            <a:r>
              <a:rPr lang="en-GB" sz="2700" dirty="0">
                <a:latin typeface="Courier New" panose="02070309020205020404" pitchFamily="49" charset="0"/>
                <a:cs typeface="Courier New" panose="02070309020205020404" pitchFamily="49" charset="0"/>
              </a:rPr>
              <a:t> </a:t>
            </a:r>
            <a:r>
              <a:rPr lang="en-GB" dirty="0"/>
              <a:t>		immutable sequence of parent directories:</a:t>
            </a:r>
          </a:p>
          <a:p>
            <a:pPr marL="0" indent="0">
              <a:buNone/>
            </a:pPr>
            <a:r>
              <a:rPr lang="en-GB" dirty="0"/>
              <a:t>				</a:t>
            </a:r>
            <a:r>
              <a:rPr lang="en-GB" sz="2700" dirty="0">
                <a:latin typeface="Courier New" panose="02070309020205020404" pitchFamily="49" charset="0"/>
                <a:cs typeface="Courier New" panose="02070309020205020404" pitchFamily="49" charset="0"/>
              </a:rPr>
              <a:t>p = </a:t>
            </a:r>
            <a:r>
              <a:rPr lang="en-GB" sz="2700" dirty="0" err="1">
                <a:latin typeface="Courier New" panose="02070309020205020404" pitchFamily="49" charset="0"/>
                <a:cs typeface="Courier New" panose="02070309020205020404" pitchFamily="49" charset="0"/>
              </a:rPr>
              <a:t>PureWindowsPath</a:t>
            </a:r>
            <a:r>
              <a:rPr lang="en-GB" sz="2700" dirty="0">
                <a:latin typeface="Courier New" panose="02070309020205020404" pitchFamily="49" charset="0"/>
                <a:cs typeface="Courier New" panose="02070309020205020404" pitchFamily="49" charset="0"/>
              </a:rPr>
              <a:t>('c:/a/b/c.txt')</a:t>
            </a:r>
          </a:p>
          <a:p>
            <a:pPr marL="0" indent="0">
              <a:buNone/>
            </a:pPr>
            <a:r>
              <a:rPr lang="en-GB" sz="2700" dirty="0">
                <a:latin typeface="Courier New" panose="02070309020205020404" pitchFamily="49" charset="0"/>
                <a:cs typeface="Courier New" panose="02070309020205020404" pitchFamily="49" charset="0"/>
              </a:rPr>
              <a:t>				</a:t>
            </a:r>
            <a:r>
              <a:rPr lang="en-GB" sz="2700" dirty="0" err="1">
                <a:latin typeface="Courier New" panose="02070309020205020404" pitchFamily="49" charset="0"/>
                <a:cs typeface="Courier New" panose="02070309020205020404" pitchFamily="49" charset="0"/>
              </a:rPr>
              <a:t>p.parents</a:t>
            </a:r>
            <a:r>
              <a:rPr lang="en-GB" sz="2700" dirty="0">
                <a:latin typeface="Courier New" panose="02070309020205020404" pitchFamily="49" charset="0"/>
                <a:cs typeface="Courier New" panose="02070309020205020404" pitchFamily="49" charset="0"/>
              </a:rPr>
              <a:t>[0]  	# </a:t>
            </a:r>
            <a:r>
              <a:rPr lang="en-GB" sz="2700" dirty="0" err="1">
                <a:latin typeface="Courier New" panose="02070309020205020404" pitchFamily="49" charset="0"/>
                <a:cs typeface="Courier New" panose="02070309020205020404" pitchFamily="49" charset="0"/>
              </a:rPr>
              <a:t>PureWindowsPath</a:t>
            </a:r>
            <a:r>
              <a:rPr lang="en-GB" sz="2700" dirty="0">
                <a:latin typeface="Courier New" panose="02070309020205020404" pitchFamily="49" charset="0"/>
                <a:cs typeface="Courier New" panose="02070309020205020404" pitchFamily="49" charset="0"/>
              </a:rPr>
              <a:t>('c:/a/b')</a:t>
            </a:r>
          </a:p>
          <a:p>
            <a:pPr marL="0" indent="0">
              <a:buNone/>
            </a:pPr>
            <a:r>
              <a:rPr lang="en-GB" sz="2700" dirty="0">
                <a:latin typeface="Courier New" panose="02070309020205020404" pitchFamily="49" charset="0"/>
                <a:cs typeface="Courier New" panose="02070309020205020404" pitchFamily="49" charset="0"/>
              </a:rPr>
              <a:t>				</a:t>
            </a:r>
            <a:r>
              <a:rPr lang="en-GB" sz="2700" dirty="0" err="1">
                <a:latin typeface="Courier New" panose="02070309020205020404" pitchFamily="49" charset="0"/>
                <a:cs typeface="Courier New" panose="02070309020205020404" pitchFamily="49" charset="0"/>
              </a:rPr>
              <a:t>p.parents</a:t>
            </a:r>
            <a:r>
              <a:rPr lang="en-GB" sz="2700" dirty="0">
                <a:latin typeface="Courier New" panose="02070309020205020404" pitchFamily="49" charset="0"/>
                <a:cs typeface="Courier New" panose="02070309020205020404" pitchFamily="49" charset="0"/>
              </a:rPr>
              <a:t>[1]		# </a:t>
            </a:r>
            <a:r>
              <a:rPr lang="en-GB" sz="2700" dirty="0" err="1">
                <a:latin typeface="Courier New" panose="02070309020205020404" pitchFamily="49" charset="0"/>
                <a:cs typeface="Courier New" panose="02070309020205020404" pitchFamily="49" charset="0"/>
              </a:rPr>
              <a:t>PureWindowsPath</a:t>
            </a:r>
            <a:r>
              <a:rPr lang="en-GB" sz="2700" dirty="0">
                <a:latin typeface="Courier New" panose="02070309020205020404" pitchFamily="49" charset="0"/>
                <a:cs typeface="Courier New" panose="02070309020205020404" pitchFamily="49" charset="0"/>
              </a:rPr>
              <a:t>('c:/a')</a:t>
            </a:r>
          </a:p>
          <a:p>
            <a:pPr marL="0" indent="0">
              <a:buNone/>
            </a:pPr>
            <a:r>
              <a:rPr lang="en-GB" sz="2700" dirty="0">
                <a:latin typeface="Courier New" panose="02070309020205020404" pitchFamily="49" charset="0"/>
                <a:cs typeface="Courier New" panose="02070309020205020404" pitchFamily="49" charset="0"/>
              </a:rPr>
              <a:t>				</a:t>
            </a:r>
            <a:r>
              <a:rPr lang="en-GB" sz="2700" dirty="0" err="1">
                <a:latin typeface="Courier New" panose="02070309020205020404" pitchFamily="49" charset="0"/>
                <a:cs typeface="Courier New" panose="02070309020205020404" pitchFamily="49" charset="0"/>
              </a:rPr>
              <a:t>p.parents</a:t>
            </a:r>
            <a:r>
              <a:rPr lang="en-GB" sz="2700" dirty="0">
                <a:latin typeface="Courier New" panose="02070309020205020404" pitchFamily="49" charset="0"/>
                <a:cs typeface="Courier New" panose="02070309020205020404" pitchFamily="49" charset="0"/>
              </a:rPr>
              <a:t>[2] 	# </a:t>
            </a:r>
            <a:r>
              <a:rPr lang="en-GB" sz="2700" dirty="0" err="1">
                <a:latin typeface="Courier New" panose="02070309020205020404" pitchFamily="49" charset="0"/>
                <a:cs typeface="Courier New" panose="02070309020205020404" pitchFamily="49" charset="0"/>
              </a:rPr>
              <a:t>PureWindowsPath</a:t>
            </a:r>
            <a:r>
              <a:rPr lang="en-GB" sz="2700" dirty="0">
                <a:latin typeface="Courier New" panose="02070309020205020404" pitchFamily="49" charset="0"/>
                <a:cs typeface="Courier New" panose="02070309020205020404" pitchFamily="49" charset="0"/>
              </a:rPr>
              <a:t>('c:/')</a:t>
            </a:r>
          </a:p>
          <a:p>
            <a:pPr marL="0" indent="0">
              <a:buNone/>
            </a:pPr>
            <a:endParaRPr lang="en-GB" dirty="0"/>
          </a:p>
          <a:p>
            <a:pPr marL="0" indent="0">
              <a:buNone/>
            </a:pPr>
            <a:endParaRPr lang="en-GB" dirty="0"/>
          </a:p>
        </p:txBody>
      </p:sp>
      <p:sp>
        <p:nvSpPr>
          <p:cNvPr id="2" name="Title 1">
            <a:extLst>
              <a:ext uri="{FF2B5EF4-FFF2-40B4-BE49-F238E27FC236}">
                <a16:creationId xmlns:a16="http://schemas.microsoft.com/office/drawing/2014/main" xmlns="" id="{B402D211-69EE-4A72-A142-01F43A424776}"/>
              </a:ext>
            </a:extLst>
          </p:cNvPr>
          <p:cNvSpPr>
            <a:spLocks noGrp="1"/>
          </p:cNvSpPr>
          <p:nvPr>
            <p:ph type="title"/>
          </p:nvPr>
        </p:nvSpPr>
        <p:spPr>
          <a:xfrm>
            <a:off x="1246163" y="111907"/>
            <a:ext cx="10515600" cy="1325563"/>
          </a:xfrm>
        </p:spPr>
        <p:txBody>
          <a:bodyPr/>
          <a:lstStyle/>
          <a:p>
            <a:pPr algn="r"/>
            <a:r>
              <a:rPr lang="en-GB" dirty="0"/>
              <a:t>Path values</a:t>
            </a:r>
          </a:p>
        </p:txBody>
      </p:sp>
    </p:spTree>
    <p:extLst>
      <p:ext uri="{BB962C8B-B14F-4D97-AF65-F5344CB8AC3E}">
        <p14:creationId xmlns:p14="http://schemas.microsoft.com/office/powerpoint/2010/main" val="91899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78EEB-0F65-4898-9050-CD721774F99B}"/>
              </a:ext>
            </a:extLst>
          </p:cNvPr>
          <p:cNvSpPr>
            <a:spLocks noGrp="1"/>
          </p:cNvSpPr>
          <p:nvPr>
            <p:ph type="title"/>
          </p:nvPr>
        </p:nvSpPr>
        <p:spPr/>
        <p:txBody>
          <a:bodyPr/>
          <a:lstStyle/>
          <a:p>
            <a:pPr algn="r"/>
            <a:r>
              <a:rPr lang="en-GB" dirty="0"/>
              <a:t>Path properties</a:t>
            </a:r>
          </a:p>
        </p:txBody>
      </p:sp>
      <p:sp>
        <p:nvSpPr>
          <p:cNvPr id="3" name="Content Placeholder 2">
            <a:extLst>
              <a:ext uri="{FF2B5EF4-FFF2-40B4-BE49-F238E27FC236}">
                <a16:creationId xmlns:a16="http://schemas.microsoft.com/office/drawing/2014/main" xmlns="" id="{A7FE76EC-16D1-45B9-A52C-607D4C30F08D}"/>
              </a:ext>
            </a:extLst>
          </p:cNvPr>
          <p:cNvSpPr>
            <a:spLocks noGrp="1"/>
          </p:cNvSpPr>
          <p:nvPr>
            <p:ph idx="1"/>
          </p:nvPr>
        </p:nvSpPr>
        <p:spPr>
          <a:xfrm>
            <a:off x="253218" y="1406770"/>
            <a:ext cx="11704319" cy="5092504"/>
          </a:xfrm>
        </p:spPr>
        <p:txBody>
          <a:bodyPr>
            <a:normAutofit fontScale="55000" lnSpcReduction="20000"/>
          </a:bodyPr>
          <a:lstStyle/>
          <a:p>
            <a:pPr marL="0" indent="0">
              <a:buNone/>
            </a:pPr>
            <a:r>
              <a:rPr lang="en-GB" dirty="0" err="1">
                <a:latin typeface="Courier New" panose="02070309020205020404" pitchFamily="49" charset="0"/>
                <a:cs typeface="Courier New" panose="02070309020205020404" pitchFamily="49" charset="0"/>
              </a:rPr>
              <a:t>p.is_absolute</a:t>
            </a:r>
            <a:r>
              <a:rPr lang="en-GB" dirty="0">
                <a:latin typeface="Courier New" panose="02070309020205020404" pitchFamily="49" charset="0"/>
                <a:cs typeface="Courier New" panose="02070309020205020404" pitchFamily="49" charset="0"/>
              </a:rPr>
              <a:t>()			</a:t>
            </a:r>
            <a:r>
              <a:rPr lang="en-GB" dirty="0"/>
              <a:t>Checks whether the path is not relative.</a:t>
            </a:r>
          </a:p>
          <a:p>
            <a:pPr marL="0" indent="0">
              <a:buNone/>
            </a:pPr>
            <a:r>
              <a:rPr lang="en-GB" dirty="0" err="1">
                <a:latin typeface="Courier New" panose="02070309020205020404" pitchFamily="49" charset="0"/>
                <a:cs typeface="Courier New" panose="02070309020205020404" pitchFamily="49" charset="0"/>
              </a:rPr>
              <a:t>p.exists</a:t>
            </a:r>
            <a:r>
              <a:rPr lang="en-GB" dirty="0">
                <a:latin typeface="Courier New" panose="02070309020205020404" pitchFamily="49" charset="0"/>
                <a:cs typeface="Courier New" panose="02070309020205020404" pitchFamily="49" charset="0"/>
              </a:rPr>
              <a:t>() 			</a:t>
            </a:r>
            <a:r>
              <a:rPr lang="en-GB" dirty="0"/>
              <a:t>Does a file or directory exist.</a:t>
            </a:r>
          </a:p>
          <a:p>
            <a:pPr marL="0" indent="0">
              <a:buNone/>
            </a:pPr>
            <a:r>
              <a:rPr lang="en-GB" sz="2700" dirty="0" err="1">
                <a:latin typeface="Courier New" panose="02070309020205020404" pitchFamily="49" charset="0"/>
                <a:cs typeface="Courier New" panose="02070309020205020404" pitchFamily="49" charset="0"/>
              </a:rPr>
              <a:t>os.path.abspath</a:t>
            </a:r>
            <a:r>
              <a:rPr lang="en-GB" sz="2700" dirty="0">
                <a:latin typeface="Courier New" panose="02070309020205020404" pitchFamily="49" charset="0"/>
                <a:cs typeface="Courier New" panose="02070309020205020404" pitchFamily="49" charset="0"/>
              </a:rPr>
              <a:t>(path)</a:t>
            </a:r>
            <a:r>
              <a:rPr lang="en-GB" dirty="0"/>
              <a:t>		Absolute version of a relative path.</a:t>
            </a:r>
          </a:p>
          <a:p>
            <a:pPr marL="0" indent="0">
              <a:buNone/>
            </a:pPr>
            <a:r>
              <a:rPr lang="en-GB" sz="2700" dirty="0" err="1">
                <a:latin typeface="Courier New" panose="02070309020205020404" pitchFamily="49" charset="0"/>
                <a:cs typeface="Courier New" panose="02070309020205020404" pitchFamily="49" charset="0"/>
              </a:rPr>
              <a:t>os.path.commonpath</a:t>
            </a:r>
            <a:r>
              <a:rPr lang="en-GB" sz="2700" dirty="0">
                <a:latin typeface="Courier New" panose="02070309020205020404" pitchFamily="49" charset="0"/>
                <a:cs typeface="Courier New" panose="02070309020205020404" pitchFamily="49" charset="0"/>
              </a:rPr>
              <a:t>(paths)    	</a:t>
            </a:r>
            <a:r>
              <a:rPr lang="en-GB" dirty="0"/>
              <a:t>Longest common sub-path. </a:t>
            </a:r>
          </a:p>
          <a:p>
            <a:pPr marL="0" indent="0">
              <a:buNone/>
            </a:pPr>
            <a:r>
              <a:rPr lang="en-GB" sz="2700" dirty="0" err="1">
                <a:latin typeface="Courier New" panose="02070309020205020404" pitchFamily="49" charset="0"/>
                <a:cs typeface="Courier New" panose="02070309020205020404" pitchFamily="49" charset="0"/>
              </a:rPr>
              <a:t>p.stat</a:t>
            </a:r>
            <a:r>
              <a:rPr lang="en-GB" sz="2700" dirty="0">
                <a:latin typeface="Courier New" panose="02070309020205020404" pitchFamily="49" charset="0"/>
                <a:cs typeface="Courier New" panose="02070309020205020404" pitchFamily="49" charset="0"/>
              </a:rPr>
              <a:t>() 			</a:t>
            </a:r>
            <a:r>
              <a:rPr lang="en-GB" dirty="0"/>
              <a:t>Info about path (.</a:t>
            </a:r>
            <a:r>
              <a:rPr lang="en-GB" dirty="0" err="1"/>
              <a:t>st_size</a:t>
            </a:r>
            <a:r>
              <a:rPr lang="en-GB" dirty="0"/>
              <a:t>; .</a:t>
            </a:r>
            <a:r>
              <a:rPr lang="en-GB" dirty="0" err="1"/>
              <a:t>st_mtime</a:t>
            </a:r>
            <a:r>
              <a:rPr lang="en-GB" dirty="0"/>
              <a:t>) </a:t>
            </a:r>
          </a:p>
          <a:p>
            <a:pPr marL="0" indent="0">
              <a:buNone/>
            </a:pPr>
            <a:r>
              <a:rPr lang="en-GB" dirty="0"/>
              <a:t>				</a:t>
            </a:r>
            <a:r>
              <a:rPr lang="en-GB" dirty="0">
                <a:hlinkClick r:id="rId2"/>
              </a:rPr>
              <a:t>https://docs.python.org/3/library/pathlib.html#pathlib.Path.stat</a:t>
            </a:r>
            <a:r>
              <a:rPr lang="en-GB" dirty="0"/>
              <a:t>	</a:t>
            </a:r>
          </a:p>
          <a:p>
            <a:pPr marL="0" indent="0">
              <a:buNone/>
            </a:pPr>
            <a:r>
              <a:rPr lang="en-GB" sz="2700" dirty="0" err="1">
                <a:latin typeface="Courier New" panose="02070309020205020404" pitchFamily="49" charset="0"/>
                <a:cs typeface="Courier New" panose="02070309020205020404" pitchFamily="49" charset="0"/>
              </a:rPr>
              <a:t>p.is_dir</a:t>
            </a:r>
            <a:r>
              <a:rPr lang="en-GB" sz="2700" dirty="0">
                <a:latin typeface="Courier New" panose="02070309020205020404" pitchFamily="49" charset="0"/>
                <a:cs typeface="Courier New" panose="02070309020205020404" pitchFamily="49" charset="0"/>
              </a:rPr>
              <a:t>() </a:t>
            </a:r>
            <a:r>
              <a:rPr lang="en-GB" dirty="0"/>
              <a:t>			True if directory.</a:t>
            </a:r>
          </a:p>
          <a:p>
            <a:pPr marL="0" indent="0">
              <a:buNone/>
            </a:pPr>
            <a:r>
              <a:rPr lang="en-GB" sz="2700" dirty="0" err="1">
                <a:latin typeface="Courier New" panose="02070309020205020404" pitchFamily="49" charset="0"/>
                <a:cs typeface="Courier New" panose="02070309020205020404" pitchFamily="49" charset="0"/>
              </a:rPr>
              <a:t>p.is_file</a:t>
            </a:r>
            <a:r>
              <a:rPr lang="en-GB" sz="2700" dirty="0">
                <a:latin typeface="Courier New" panose="02070309020205020404" pitchFamily="49" charset="0"/>
                <a:cs typeface="Courier New" panose="02070309020205020404" pitchFamily="49" charset="0"/>
              </a:rPr>
              <a:t>()			</a:t>
            </a:r>
            <a:r>
              <a:rPr lang="en-GB" dirty="0"/>
              <a:t>True if file.</a:t>
            </a:r>
          </a:p>
          <a:p>
            <a:pPr marL="0" indent="0">
              <a:buNone/>
            </a:pPr>
            <a:r>
              <a:rPr lang="en-GB" sz="2700" dirty="0" err="1">
                <a:latin typeface="Courier New" panose="02070309020205020404" pitchFamily="49" charset="0"/>
                <a:cs typeface="Courier New" panose="02070309020205020404" pitchFamily="49" charset="0"/>
              </a:rPr>
              <a:t>p.read</a:t>
            </a:r>
            <a:r>
              <a:rPr lang="en-GB" sz="2700" dirty="0">
                <a:latin typeface="Courier New" panose="02070309020205020404" pitchFamily="49" charset="0"/>
                <a:cs typeface="Courier New" panose="02070309020205020404" pitchFamily="49" charset="0"/>
              </a:rPr>
              <a:t>()	</a:t>
            </a:r>
            <a:r>
              <a:rPr lang="en-GB" dirty="0"/>
              <a:t>			A variety of methods for reading files as an entire object, rather than parsing it.</a:t>
            </a:r>
          </a:p>
          <a:p>
            <a:pPr marL="0" indent="0">
              <a:buNone/>
            </a:pPr>
            <a:endParaRPr lang="en-GB" dirty="0"/>
          </a:p>
          <a:p>
            <a:pPr marL="0" indent="0">
              <a:buNone/>
            </a:pPr>
            <a:r>
              <a:rPr lang="en-GB" dirty="0"/>
              <a:t>Listing subdirectories:</a:t>
            </a:r>
          </a:p>
          <a:p>
            <a:pPr marL="0" indent="0">
              <a:buNone/>
            </a:pPr>
            <a:r>
              <a:rPr lang="en-GB"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pathlib</a:t>
            </a: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 = </a:t>
            </a:r>
            <a:r>
              <a:rPr lang="en-GB" dirty="0" err="1">
                <a:latin typeface="Courier New" panose="02070309020205020404" pitchFamily="49" charset="0"/>
                <a:cs typeface="Courier New" panose="02070309020205020404" pitchFamily="49" charset="0"/>
              </a:rPr>
              <a:t>pathlib.Path</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for x in </a:t>
            </a:r>
            <a:r>
              <a:rPr lang="en-GB" dirty="0" err="1">
                <a:latin typeface="Courier New" panose="02070309020205020404" pitchFamily="49" charset="0"/>
                <a:cs typeface="Courier New" panose="02070309020205020404" pitchFamily="49" charset="0"/>
              </a:rPr>
              <a:t>p.iterdir</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x.is_dir</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print(x)</a:t>
            </a:r>
          </a:p>
          <a:p>
            <a:endParaRPr lang="en-GB" dirty="0"/>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280309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5A0A78-B4F5-4363-8B76-88C9735BA861}"/>
              </a:ext>
            </a:extLst>
          </p:cNvPr>
          <p:cNvSpPr>
            <a:spLocks noGrp="1"/>
          </p:cNvSpPr>
          <p:nvPr>
            <p:ph idx="1"/>
          </p:nvPr>
        </p:nvSpPr>
        <p:spPr>
          <a:xfrm>
            <a:off x="430235" y="548640"/>
            <a:ext cx="11428829" cy="6133514"/>
          </a:xfrm>
        </p:spPr>
        <p:txBody>
          <a:bodyPr>
            <a:normAutofit fontScale="85000" lnSpcReduction="20000"/>
          </a:bodyPr>
          <a:lstStyle/>
          <a:p>
            <a:endParaRPr lang="en-GB" sz="2000" dirty="0"/>
          </a:p>
          <a:p>
            <a:pPr marL="0" indent="0">
              <a:buNone/>
            </a:pPr>
            <a:r>
              <a:rPr lang="en-GB" sz="2000" dirty="0" err="1">
                <a:latin typeface="Courier New" panose="02070309020205020404" pitchFamily="49" charset="0"/>
                <a:cs typeface="Courier New" panose="02070309020205020404" pitchFamily="49" charset="0"/>
              </a:rPr>
              <a:t>p.rename</a:t>
            </a:r>
            <a:r>
              <a:rPr lang="en-GB" sz="2000" dirty="0">
                <a:latin typeface="Courier New" panose="02070309020205020404" pitchFamily="49" charset="0"/>
                <a:cs typeface="Courier New" panose="02070309020205020404" pitchFamily="49" charset="0"/>
              </a:rPr>
              <a:t>(target)</a:t>
            </a:r>
            <a:r>
              <a:rPr lang="en-GB" sz="2000" dirty="0"/>
              <a:t>			Rename top file or directory to </a:t>
            </a:r>
            <a:r>
              <a:rPr lang="en-GB" sz="2000" dirty="0">
                <a:latin typeface="Courier New" panose="02070309020205020404" pitchFamily="49" charset="0"/>
                <a:cs typeface="Courier New" panose="02070309020205020404" pitchFamily="49" charset="0"/>
              </a:rPr>
              <a:t>target</a:t>
            </a:r>
            <a:r>
              <a:rPr lang="en-GB" sz="2000" dirty="0"/>
              <a:t>.</a:t>
            </a:r>
          </a:p>
          <a:p>
            <a:pPr marL="0" indent="0">
              <a:buNone/>
            </a:pPr>
            <a:r>
              <a:rPr lang="en-GB" sz="2000" dirty="0" err="1">
                <a:latin typeface="Courier New" panose="02070309020205020404" pitchFamily="49" charset="0"/>
                <a:cs typeface="Courier New" panose="02070309020205020404" pitchFamily="49" charset="0"/>
              </a:rPr>
              <a:t>p.with_name</a:t>
            </a:r>
            <a:r>
              <a:rPr lang="en-GB" sz="2000" dirty="0">
                <a:latin typeface="Courier New" panose="02070309020205020404" pitchFamily="49" charset="0"/>
                <a:cs typeface="Courier New" panose="02070309020205020404" pitchFamily="49" charset="0"/>
              </a:rPr>
              <a:t>(name)			</a:t>
            </a:r>
            <a:r>
              <a:rPr lang="en-GB" sz="2000" dirty="0"/>
              <a:t>Returns new path with changed filename. </a:t>
            </a:r>
          </a:p>
          <a:p>
            <a:pPr marL="0" indent="0">
              <a:buNone/>
            </a:pPr>
            <a:r>
              <a:rPr lang="en-GB" sz="2000" dirty="0" err="1">
                <a:latin typeface="Courier New" panose="02070309020205020404" pitchFamily="49" charset="0"/>
                <a:cs typeface="Courier New" panose="02070309020205020404" pitchFamily="49" charset="0"/>
              </a:rPr>
              <a:t>p.with_suffix</a:t>
            </a:r>
            <a:r>
              <a:rPr lang="en-GB" sz="2000" dirty="0">
                <a:latin typeface="Courier New" panose="02070309020205020404" pitchFamily="49" charset="0"/>
                <a:cs typeface="Courier New" panose="02070309020205020404" pitchFamily="49" charset="0"/>
              </a:rPr>
              <a:t>(suffix)			</a:t>
            </a:r>
            <a:r>
              <a:rPr lang="en-GB" sz="2000" dirty="0"/>
              <a:t>Returns new path with the file extension changed.</a:t>
            </a:r>
          </a:p>
          <a:p>
            <a:pPr marL="0" indent="0">
              <a:buNone/>
            </a:pPr>
            <a:r>
              <a:rPr lang="en-GB" sz="2000" dirty="0" err="1">
                <a:latin typeface="Courier New" panose="02070309020205020404" pitchFamily="49" charset="0"/>
                <a:cs typeface="Courier New" panose="02070309020205020404" pitchFamily="49" charset="0"/>
              </a:rPr>
              <a:t>p.rmdir</a:t>
            </a:r>
            <a:r>
              <a:rPr lang="en-GB" sz="2000" dirty="0">
                <a:latin typeface="Courier New" panose="02070309020205020404" pitchFamily="49" charset="0"/>
                <a:cs typeface="Courier New" panose="02070309020205020404" pitchFamily="49" charset="0"/>
              </a:rPr>
              <a:t>()				</a:t>
            </a:r>
            <a:r>
              <a:rPr lang="en-GB" sz="2100" dirty="0"/>
              <a:t>Re</a:t>
            </a:r>
            <a:r>
              <a:rPr lang="en-GB" sz="2000" dirty="0"/>
              <a:t>move directory; must be empty.</a:t>
            </a:r>
          </a:p>
          <a:p>
            <a:pPr marL="0" indent="0">
              <a:buNone/>
            </a:pPr>
            <a:r>
              <a:rPr lang="en-GB" sz="2000" dirty="0" err="1">
                <a:latin typeface="Courier New" panose="02070309020205020404" pitchFamily="49" charset="0"/>
                <a:cs typeface="Courier New" panose="02070309020205020404" pitchFamily="49" charset="0"/>
              </a:rPr>
              <a:t>p.touch</a:t>
            </a:r>
            <a:r>
              <a:rPr lang="en-GB" sz="2000" dirty="0">
                <a:latin typeface="Courier New" panose="02070309020205020404" pitchFamily="49" charset="0"/>
                <a:cs typeface="Courier New" panose="02070309020205020404" pitchFamily="49" charset="0"/>
              </a:rPr>
              <a:t>(mode=0o666, </a:t>
            </a:r>
            <a:r>
              <a:rPr lang="en-GB" sz="2000" dirty="0" err="1">
                <a:latin typeface="Courier New" panose="02070309020205020404" pitchFamily="49" charset="0"/>
                <a:cs typeface="Courier New" panose="02070309020205020404" pitchFamily="49" charset="0"/>
              </a:rPr>
              <a:t>exist_ok</a:t>
            </a:r>
            <a:r>
              <a:rPr lang="en-GB" sz="2000" dirty="0">
                <a:latin typeface="Courier New" panose="02070309020205020404" pitchFamily="49" charset="0"/>
                <a:cs typeface="Courier New" panose="02070309020205020404" pitchFamily="49" charset="0"/>
              </a:rPr>
              <a:t>=True) </a:t>
            </a:r>
            <a:r>
              <a:rPr lang="en-GB" sz="2100" dirty="0"/>
              <a:t>"</a:t>
            </a:r>
            <a:r>
              <a:rPr lang="en-GB" sz="2100" dirty="0">
                <a:solidFill>
                  <a:schemeClr val="accent1"/>
                </a:solidFill>
              </a:rPr>
              <a:t>Touch</a:t>
            </a:r>
            <a:r>
              <a:rPr lang="en-GB" sz="2100" dirty="0"/>
              <a:t>" file; i.e. make empty file.</a:t>
            </a:r>
          </a:p>
          <a:p>
            <a:pPr marL="0" indent="0">
              <a:buNone/>
            </a:pPr>
            <a:r>
              <a:rPr lang="en-GB" sz="2100" dirty="0" err="1">
                <a:latin typeface="Courier New" panose="02070309020205020404" pitchFamily="49" charset="0"/>
                <a:cs typeface="Courier New" panose="02070309020205020404" pitchFamily="49" charset="0"/>
              </a:rPr>
              <a:t>p.mkdir</a:t>
            </a:r>
            <a:r>
              <a:rPr lang="en-GB" sz="2100" dirty="0">
                <a:latin typeface="Courier New" panose="02070309020205020404" pitchFamily="49" charset="0"/>
                <a:cs typeface="Courier New" panose="02070309020205020404" pitchFamily="49" charset="0"/>
              </a:rPr>
              <a:t>(mode=0o666, parents=False, </a:t>
            </a:r>
            <a:r>
              <a:rPr lang="en-GB" sz="2100" dirty="0" err="1">
                <a:latin typeface="Courier New" panose="02070309020205020404" pitchFamily="49" charset="0"/>
                <a:cs typeface="Courier New" panose="02070309020205020404" pitchFamily="49" charset="0"/>
              </a:rPr>
              <a:t>exist_ok</a:t>
            </a:r>
            <a:r>
              <a:rPr lang="en-GB" sz="2100" dirty="0">
                <a:latin typeface="Courier New" panose="02070309020205020404" pitchFamily="49" charset="0"/>
                <a:cs typeface="Courier New" panose="02070309020205020404" pitchFamily="49" charset="0"/>
              </a:rPr>
              <a:t>=False) </a:t>
            </a:r>
            <a:r>
              <a:rPr lang="en-GB" sz="2100" dirty="0"/>
              <a:t>Make directory.</a:t>
            </a:r>
          </a:p>
          <a:p>
            <a:pPr marL="0" indent="0">
              <a:buNone/>
            </a:pPr>
            <a:r>
              <a:rPr lang="en-GB" sz="2100" dirty="0"/>
              <a:t>					If </a:t>
            </a:r>
            <a:r>
              <a:rPr lang="en-GB" sz="2100" dirty="0">
                <a:latin typeface="Courier New" panose="02070309020205020404" pitchFamily="49" charset="0"/>
                <a:cs typeface="Courier New" panose="02070309020205020404" pitchFamily="49" charset="0"/>
              </a:rPr>
              <a:t>parents=True </a:t>
            </a:r>
            <a:r>
              <a:rPr lang="en-GB" sz="2100" dirty="0"/>
              <a:t>any missing parent directories will be created. </a:t>
            </a:r>
          </a:p>
          <a:p>
            <a:pPr marL="0" indent="0">
              <a:buNone/>
            </a:pPr>
            <a:r>
              <a:rPr lang="en-GB" sz="2100" dirty="0"/>
              <a:t>					</a:t>
            </a:r>
            <a:r>
              <a:rPr lang="en-GB" sz="2100" dirty="0" err="1">
                <a:latin typeface="Courier New" panose="02070309020205020404" pitchFamily="49" charset="0"/>
                <a:cs typeface="Courier New" panose="02070309020205020404" pitchFamily="49" charset="0"/>
              </a:rPr>
              <a:t>exist_ok</a:t>
            </a:r>
            <a:r>
              <a:rPr lang="en-GB" sz="2100" dirty="0">
                <a:latin typeface="Courier New" panose="02070309020205020404" pitchFamily="49" charset="0"/>
                <a:cs typeface="Courier New" panose="02070309020205020404" pitchFamily="49" charset="0"/>
              </a:rPr>
              <a:t> </a:t>
            </a:r>
            <a:r>
              <a:rPr lang="en-GB" sz="2100" dirty="0"/>
              <a:t>controls error raising.</a:t>
            </a:r>
          </a:p>
          <a:p>
            <a:pPr marL="0" indent="0">
              <a:buNone/>
            </a:pPr>
            <a:r>
              <a:rPr lang="en-GB" sz="2000" dirty="0"/>
              <a:t>To set file permissions and ownership, see:</a:t>
            </a:r>
          </a:p>
          <a:p>
            <a:pPr marL="0" indent="0">
              <a:buNone/>
            </a:pPr>
            <a:r>
              <a:rPr lang="en-GB" sz="2000" dirty="0"/>
              <a:t>	</a:t>
            </a:r>
            <a:r>
              <a:rPr lang="en-GB" sz="2000" dirty="0">
                <a:hlinkClick r:id="rId3"/>
              </a:rPr>
              <a:t>https://docs.python.org/3/library/os.html#os.chmod</a:t>
            </a:r>
            <a:r>
              <a:rPr lang="en-GB" sz="2000" dirty="0"/>
              <a:t> </a:t>
            </a:r>
          </a:p>
          <a:p>
            <a:pPr marL="0" indent="0">
              <a:buNone/>
            </a:pPr>
            <a:r>
              <a:rPr lang="en-GB" sz="2000" dirty="0"/>
              <a:t>	</a:t>
            </a:r>
            <a:r>
              <a:rPr lang="en-GB" sz="2000" dirty="0">
                <a:hlinkClick r:id="rId4"/>
              </a:rPr>
              <a:t>https://docs.python.org/3/library/os.html#os.chown</a:t>
            </a:r>
            <a:r>
              <a:rPr lang="en-GB" sz="2000" dirty="0"/>
              <a:t>   </a:t>
            </a:r>
          </a:p>
          <a:p>
            <a:pPr marL="0" indent="0">
              <a:buNone/>
            </a:pPr>
            <a:r>
              <a:rPr lang="en-GB" sz="2000" dirty="0"/>
              <a:t>The numbers in </a:t>
            </a:r>
            <a:r>
              <a:rPr lang="en-GB" sz="2100" dirty="0">
                <a:latin typeface="Courier New" panose="02070309020205020404" pitchFamily="49" charset="0"/>
                <a:cs typeface="Courier New" panose="02070309020205020404" pitchFamily="49" charset="0"/>
              </a:rPr>
              <a:t>0o666</a:t>
            </a:r>
            <a:r>
              <a:rPr lang="en-GB" sz="2000" dirty="0"/>
              <a:t>, the mode above, are left-to-right the owner, group, and public permissions, which are fixed by base 8 (octal) numbers (as shown by "</a:t>
            </a:r>
            <a:r>
              <a:rPr lang="en-GB" sz="2100" dirty="0">
                <a:latin typeface="Courier New" panose="02070309020205020404" pitchFamily="49" charset="0"/>
                <a:cs typeface="Courier New" panose="02070309020205020404" pitchFamily="49" charset="0"/>
              </a:rPr>
              <a:t>0o</a:t>
            </a:r>
            <a:r>
              <a:rPr lang="en-GB" sz="2000" dirty="0"/>
              <a:t>").  Each is a sum of the following numbers:</a:t>
            </a:r>
          </a:p>
          <a:p>
            <a:pPr marL="0" indent="0">
              <a:buNone/>
            </a:pPr>
            <a:r>
              <a:rPr lang="en-GB" sz="2100" dirty="0">
                <a:latin typeface="Courier New" panose="02070309020205020404" pitchFamily="49" charset="0"/>
                <a:cs typeface="Courier New" panose="02070309020205020404" pitchFamily="49" charset="0"/>
              </a:rPr>
              <a:t>4 = read</a:t>
            </a:r>
          </a:p>
          <a:p>
            <a:pPr marL="0" indent="0">
              <a:buNone/>
            </a:pPr>
            <a:r>
              <a:rPr lang="en-GB" sz="2100" dirty="0">
                <a:latin typeface="Courier New" panose="02070309020205020404" pitchFamily="49" charset="0"/>
                <a:cs typeface="Courier New" panose="02070309020205020404" pitchFamily="49" charset="0"/>
              </a:rPr>
              <a:t>2 = write</a:t>
            </a:r>
          </a:p>
          <a:p>
            <a:pPr marL="0" indent="0">
              <a:buNone/>
            </a:pPr>
            <a:r>
              <a:rPr lang="en-GB" sz="2100" dirty="0">
                <a:latin typeface="Courier New" panose="02070309020205020404" pitchFamily="49" charset="0"/>
                <a:cs typeface="Courier New" panose="02070309020205020404" pitchFamily="49" charset="0"/>
              </a:rPr>
              <a:t>1 = execute</a:t>
            </a:r>
          </a:p>
          <a:p>
            <a:pPr marL="0" indent="0">
              <a:buNone/>
            </a:pPr>
            <a:r>
              <a:rPr lang="en-GB" sz="2000" dirty="0"/>
              <a:t>So here all three are set to read and write permissions, but not execute. You'll see you can only derive a number from a unique set of combinations. This is the classic POSIX file permission system. The Windows one is more sophisticated, which means Python interacts with it poorly, largely only to set read permission.</a:t>
            </a:r>
          </a:p>
          <a:p>
            <a:pPr marL="0" indent="0">
              <a:buNone/>
            </a:pPr>
            <a:endParaRPr lang="en-GB" sz="2000" dirty="0"/>
          </a:p>
          <a:p>
            <a:pPr marL="0" indent="0">
              <a:buNone/>
            </a:pPr>
            <a:endParaRPr lang="en-GB" sz="2000" dirty="0"/>
          </a:p>
          <a:p>
            <a:pPr marL="0" indent="0">
              <a:buNone/>
            </a:pPr>
            <a:endParaRPr lang="en-GB" sz="2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xmlns="" id="{02613E3E-04BF-4165-82DD-4D9A73DEDD00}"/>
              </a:ext>
            </a:extLst>
          </p:cNvPr>
          <p:cNvSpPr>
            <a:spLocks noGrp="1"/>
          </p:cNvSpPr>
          <p:nvPr>
            <p:ph type="title"/>
          </p:nvPr>
        </p:nvSpPr>
        <p:spPr>
          <a:xfrm>
            <a:off x="1171135" y="-211651"/>
            <a:ext cx="11020865" cy="1325563"/>
          </a:xfrm>
        </p:spPr>
        <p:txBody>
          <a:bodyPr/>
          <a:lstStyle/>
          <a:p>
            <a:pPr algn="r"/>
            <a:r>
              <a:rPr lang="en-GB" dirty="0"/>
              <a:t>		Path manipulation</a:t>
            </a:r>
          </a:p>
        </p:txBody>
      </p:sp>
    </p:spTree>
    <p:extLst>
      <p:ext uri="{BB962C8B-B14F-4D97-AF65-F5344CB8AC3E}">
        <p14:creationId xmlns:p14="http://schemas.microsoft.com/office/powerpoint/2010/main" val="3882660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16573</TotalTime>
  <Words>431</Words>
  <Application>Microsoft Office PowerPoint</Application>
  <PresentationFormat>Widescreen</PresentationFormat>
  <Paragraphs>138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OS</vt:lpstr>
      <vt:lpstr>Environment Variables</vt:lpstr>
      <vt:lpstr>OS Functions</vt:lpstr>
      <vt:lpstr>OS Walk</vt:lpstr>
      <vt:lpstr>pathlib</vt:lpstr>
      <vt:lpstr>Constructing paths</vt:lpstr>
      <vt:lpstr>Path values</vt:lpstr>
      <vt:lpstr>Path properties</vt:lpstr>
      <vt:lpstr>  Path manipulation</vt:lpstr>
      <vt:lpstr>Glob</vt:lpstr>
      <vt:lpstr>Some other I/O libraries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Linus</dc:creator>
  <cp:lastModifiedBy>Andrew Evans</cp:lastModifiedBy>
  <cp:revision>1435</cp:revision>
  <dcterms:created xsi:type="dcterms:W3CDTF">2017-08-18T14:16:12Z</dcterms:created>
  <dcterms:modified xsi:type="dcterms:W3CDTF">2017-11-16T17:46:14Z</dcterms:modified>
</cp:coreProperties>
</file>