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9" r:id="rId10"/>
    <p:sldId id="270" r:id="rId11"/>
    <p:sldId id="263" r:id="rId12"/>
    <p:sldId id="264"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F424E545-670F-407F-8283-E620FE6FC91D}" type="datetimeFigureOut">
              <a:rPr lang="en-AU" smtClean="0"/>
              <a:t>24/06/2014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11206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424E545-670F-407F-8283-E620FE6FC91D}" type="datetimeFigureOut">
              <a:rPr lang="en-AU" smtClean="0"/>
              <a:t>24/06/2014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269114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424E545-670F-407F-8283-E620FE6FC91D}" type="datetimeFigureOut">
              <a:rPr lang="en-AU" smtClean="0"/>
              <a:t>24/06/2014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409473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424E545-670F-407F-8283-E620FE6FC91D}" type="datetimeFigureOut">
              <a:rPr lang="en-AU" smtClean="0"/>
              <a:t>24/06/2014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2177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4E545-670F-407F-8283-E620FE6FC91D}" type="datetimeFigureOut">
              <a:rPr lang="en-AU" smtClean="0"/>
              <a:t>24/06/2014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230663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424E545-670F-407F-8283-E620FE6FC91D}" type="datetimeFigureOut">
              <a:rPr lang="en-AU" smtClean="0"/>
              <a:t>24/06/2014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1671794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424E545-670F-407F-8283-E620FE6FC91D}" type="datetimeFigureOut">
              <a:rPr lang="en-AU" smtClean="0"/>
              <a:t>24/06/2014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384197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424E545-670F-407F-8283-E620FE6FC91D}" type="datetimeFigureOut">
              <a:rPr lang="en-AU" smtClean="0"/>
              <a:t>24/06/2014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16681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4E545-670F-407F-8283-E620FE6FC91D}" type="datetimeFigureOut">
              <a:rPr lang="en-AU" smtClean="0"/>
              <a:t>24/06/2014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128263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4E545-670F-407F-8283-E620FE6FC91D}" type="datetimeFigureOut">
              <a:rPr lang="en-AU" smtClean="0"/>
              <a:t>24/06/2014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55994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4E545-670F-407F-8283-E620FE6FC91D}" type="datetimeFigureOut">
              <a:rPr lang="en-AU" smtClean="0"/>
              <a:t>24/06/2014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E87F6BE-F5C0-4B04-91BC-9CA84D4FE045}" type="slidenum">
              <a:rPr lang="en-AU" smtClean="0"/>
              <a:t>‹#›</a:t>
            </a:fld>
            <a:endParaRPr lang="en-AU"/>
          </a:p>
        </p:txBody>
      </p:sp>
    </p:spTree>
    <p:extLst>
      <p:ext uri="{BB962C8B-B14F-4D97-AF65-F5344CB8AC3E}">
        <p14:creationId xmlns:p14="http://schemas.microsoft.com/office/powerpoint/2010/main" val="69918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4E545-670F-407F-8283-E620FE6FC91D}" type="datetimeFigureOut">
              <a:rPr lang="en-AU" smtClean="0"/>
              <a:t>24/06/2014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7F6BE-F5C0-4B04-91BC-9CA84D4FE045}" type="slidenum">
              <a:rPr lang="en-AU" smtClean="0"/>
              <a:t>‹#›</a:t>
            </a:fld>
            <a:endParaRPr lang="en-AU"/>
          </a:p>
        </p:txBody>
      </p:sp>
    </p:spTree>
    <p:extLst>
      <p:ext uri="{BB962C8B-B14F-4D97-AF65-F5344CB8AC3E}">
        <p14:creationId xmlns:p14="http://schemas.microsoft.com/office/powerpoint/2010/main" val="143122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Android Services</a:t>
            </a:r>
            <a:endParaRPr lang="en-AU" dirty="0"/>
          </a:p>
        </p:txBody>
      </p:sp>
      <p:sp>
        <p:nvSpPr>
          <p:cNvPr id="3" name="Subtitle 2"/>
          <p:cNvSpPr>
            <a:spLocks noGrp="1"/>
          </p:cNvSpPr>
          <p:nvPr>
            <p:ph type="subTitle" idx="1"/>
          </p:nvPr>
        </p:nvSpPr>
        <p:spPr/>
        <p:txBody>
          <a:bodyPr/>
          <a:lstStyle/>
          <a:p>
            <a:r>
              <a:rPr lang="en-AU" dirty="0" smtClean="0"/>
              <a:t>Mobile Computing</a:t>
            </a:r>
            <a:endParaRPr lang="en-AU" dirty="0"/>
          </a:p>
        </p:txBody>
      </p:sp>
    </p:spTree>
    <p:extLst>
      <p:ext uri="{BB962C8B-B14F-4D97-AF65-F5344CB8AC3E}">
        <p14:creationId xmlns:p14="http://schemas.microsoft.com/office/powerpoint/2010/main" val="263218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When </a:t>
            </a:r>
            <a:r>
              <a:rPr lang="en-AU" dirty="0" err="1" smtClean="0"/>
              <a:t>onDestroy</a:t>
            </a:r>
            <a:r>
              <a:rPr lang="en-AU" dirty="0" smtClean="0"/>
              <a:t> </a:t>
            </a:r>
            <a:r>
              <a:rPr lang="en-AU" dirty="0"/>
              <a:t>is called?</a:t>
            </a:r>
          </a:p>
        </p:txBody>
      </p:sp>
      <p:sp>
        <p:nvSpPr>
          <p:cNvPr id="3" name="Content Placeholder 2"/>
          <p:cNvSpPr>
            <a:spLocks noGrp="1"/>
          </p:cNvSpPr>
          <p:nvPr>
            <p:ph idx="1"/>
          </p:nvPr>
        </p:nvSpPr>
        <p:spPr/>
        <p:txBody>
          <a:bodyPr/>
          <a:lstStyle/>
          <a:p>
            <a:r>
              <a:rPr lang="en-AU" dirty="0" err="1"/>
              <a:t>OnDestroy</a:t>
            </a:r>
            <a:r>
              <a:rPr lang="en-AU" dirty="0"/>
              <a:t> is the method called by the OS when the Service will be destroyed.</a:t>
            </a:r>
            <a:endParaRPr lang="en-AU" dirty="0"/>
          </a:p>
        </p:txBody>
      </p:sp>
    </p:spTree>
    <p:extLst>
      <p:ext uri="{BB962C8B-B14F-4D97-AF65-F5344CB8AC3E}">
        <p14:creationId xmlns:p14="http://schemas.microsoft.com/office/powerpoint/2010/main" val="295333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Create a Service</a:t>
            </a:r>
            <a:endParaRPr lang="en-AU" dirty="0"/>
          </a:p>
        </p:txBody>
      </p:sp>
      <p:sp>
        <p:nvSpPr>
          <p:cNvPr id="3" name="Content Placeholder 2"/>
          <p:cNvSpPr>
            <a:spLocks noGrp="1"/>
          </p:cNvSpPr>
          <p:nvPr>
            <p:ph idx="1"/>
          </p:nvPr>
        </p:nvSpPr>
        <p:spPr>
          <a:xfrm>
            <a:off x="457200" y="1340768"/>
            <a:ext cx="8229600" cy="5256584"/>
          </a:xfrm>
        </p:spPr>
        <p:txBody>
          <a:bodyPr>
            <a:normAutofit fontScale="92500" lnSpcReduction="10000"/>
          </a:bodyPr>
          <a:lstStyle/>
          <a:p>
            <a:r>
              <a:rPr lang="en-AU" dirty="0"/>
              <a:t> In Android to create a Service we have to extend </a:t>
            </a:r>
            <a:r>
              <a:rPr lang="en-AU" dirty="0">
                <a:hlinkClick r:id="rId2"/>
              </a:rPr>
              <a:t>Service</a:t>
            </a:r>
            <a:r>
              <a:rPr lang="en-AU" dirty="0"/>
              <a:t> class</a:t>
            </a:r>
            <a:r>
              <a:rPr lang="en-AU" dirty="0" smtClean="0"/>
              <a:t>.</a:t>
            </a:r>
          </a:p>
          <a:p>
            <a:pPr marL="0" indent="0">
              <a:buNone/>
            </a:pPr>
            <a:r>
              <a:rPr lang="en-AU" dirty="0" smtClean="0"/>
              <a:t>    public </a:t>
            </a:r>
            <a:r>
              <a:rPr lang="en-AU" dirty="0"/>
              <a:t>class </a:t>
            </a:r>
            <a:r>
              <a:rPr lang="en-AU" dirty="0" err="1"/>
              <a:t>TestService</a:t>
            </a:r>
            <a:r>
              <a:rPr lang="en-AU" dirty="0"/>
              <a:t> extends </a:t>
            </a:r>
            <a:r>
              <a:rPr lang="en-AU" dirty="0">
                <a:solidFill>
                  <a:srgbClr val="0000FF"/>
                </a:solidFill>
              </a:rPr>
              <a:t>Service</a:t>
            </a:r>
            <a:r>
              <a:rPr lang="en-AU" dirty="0"/>
              <a:t> { </a:t>
            </a:r>
            <a:r>
              <a:rPr lang="en-AU" dirty="0" smtClean="0"/>
              <a:t>	@Override</a:t>
            </a:r>
          </a:p>
          <a:p>
            <a:pPr marL="0" indent="0">
              <a:buNone/>
            </a:pPr>
            <a:r>
              <a:rPr lang="en-AU" dirty="0" smtClean="0"/>
              <a:t>	 </a:t>
            </a:r>
            <a:r>
              <a:rPr lang="en-AU" dirty="0"/>
              <a:t>public </a:t>
            </a:r>
            <a:r>
              <a:rPr lang="en-AU" dirty="0" err="1"/>
              <a:t>IBinder</a:t>
            </a:r>
            <a:r>
              <a:rPr lang="en-AU" dirty="0"/>
              <a:t> </a:t>
            </a:r>
            <a:r>
              <a:rPr lang="en-AU" dirty="0" err="1">
                <a:solidFill>
                  <a:srgbClr val="0000FF"/>
                </a:solidFill>
              </a:rPr>
              <a:t>onBind</a:t>
            </a:r>
            <a:r>
              <a:rPr lang="en-AU" dirty="0"/>
              <a:t>(Intent arg0) { </a:t>
            </a:r>
            <a:endParaRPr lang="en-AU" dirty="0" smtClean="0"/>
          </a:p>
          <a:p>
            <a:pPr marL="0" indent="0">
              <a:buNone/>
            </a:pPr>
            <a:r>
              <a:rPr lang="en-AU" dirty="0" smtClean="0"/>
              <a:t> 	 return </a:t>
            </a:r>
            <a:r>
              <a:rPr lang="en-AU" dirty="0"/>
              <a:t>null; </a:t>
            </a:r>
            <a:endParaRPr lang="en-AU" dirty="0" smtClean="0"/>
          </a:p>
          <a:p>
            <a:pPr marL="0" indent="0">
              <a:buNone/>
            </a:pPr>
            <a:r>
              <a:rPr lang="en-AU" dirty="0"/>
              <a:t>	</a:t>
            </a:r>
            <a:r>
              <a:rPr lang="en-AU" dirty="0" smtClean="0"/>
              <a:t> } </a:t>
            </a:r>
          </a:p>
          <a:p>
            <a:pPr marL="0" indent="0">
              <a:buNone/>
            </a:pPr>
            <a:r>
              <a:rPr lang="en-AU" dirty="0" smtClean="0"/>
              <a:t>     }</a:t>
            </a:r>
          </a:p>
          <a:p>
            <a:pPr marL="0" indent="0" algn="just">
              <a:buNone/>
            </a:pPr>
            <a:r>
              <a:rPr lang="en-AU" dirty="0" smtClean="0"/>
              <a:t>Note: </a:t>
            </a:r>
            <a:r>
              <a:rPr lang="en-AU" dirty="0"/>
              <a:t> we have to implement only one method called </a:t>
            </a:r>
            <a:r>
              <a:rPr lang="en-AU" dirty="0" err="1"/>
              <a:t>onBind</a:t>
            </a:r>
            <a:r>
              <a:rPr lang="en-AU" dirty="0"/>
              <a:t>. In our case, we are using local service, so this method should return null.</a:t>
            </a:r>
            <a:endParaRPr lang="en-AU" dirty="0"/>
          </a:p>
        </p:txBody>
      </p:sp>
    </p:spTree>
    <p:extLst>
      <p:ext uri="{BB962C8B-B14F-4D97-AF65-F5344CB8AC3E}">
        <p14:creationId xmlns:p14="http://schemas.microsoft.com/office/powerpoint/2010/main" val="73143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Override </a:t>
            </a:r>
            <a:r>
              <a:rPr lang="en-AU" dirty="0" err="1" smtClean="0"/>
              <a:t>Callback</a:t>
            </a:r>
            <a:r>
              <a:rPr lang="en-AU" dirty="0" smtClean="0"/>
              <a:t> Methods</a:t>
            </a:r>
            <a:endParaRPr lang="en-AU" dirty="0"/>
          </a:p>
        </p:txBody>
      </p:sp>
      <p:sp>
        <p:nvSpPr>
          <p:cNvPr id="3" name="Content Placeholder 2"/>
          <p:cNvSpPr>
            <a:spLocks noGrp="1"/>
          </p:cNvSpPr>
          <p:nvPr>
            <p:ph idx="1"/>
          </p:nvPr>
        </p:nvSpPr>
        <p:spPr>
          <a:xfrm>
            <a:off x="457200" y="1196752"/>
            <a:ext cx="8229600" cy="5328592"/>
          </a:xfrm>
        </p:spPr>
        <p:txBody>
          <a:bodyPr>
            <a:normAutofit fontScale="55000" lnSpcReduction="20000"/>
          </a:bodyPr>
          <a:lstStyle/>
          <a:p>
            <a:pPr marL="0" indent="0">
              <a:buNone/>
            </a:pPr>
            <a:r>
              <a:rPr lang="en-AU" dirty="0"/>
              <a:t>public class </a:t>
            </a:r>
            <a:r>
              <a:rPr lang="en-AU" dirty="0" err="1"/>
              <a:t>TestService</a:t>
            </a:r>
            <a:r>
              <a:rPr lang="en-AU" dirty="0"/>
              <a:t> extends </a:t>
            </a:r>
            <a:r>
              <a:rPr lang="en-AU" dirty="0">
                <a:solidFill>
                  <a:srgbClr val="0000FF"/>
                </a:solidFill>
              </a:rPr>
              <a:t>Service</a:t>
            </a:r>
            <a:r>
              <a:rPr lang="en-AU" dirty="0"/>
              <a:t> </a:t>
            </a:r>
            <a:r>
              <a:rPr lang="en-AU" dirty="0" smtClean="0"/>
              <a:t>{</a:t>
            </a:r>
          </a:p>
          <a:p>
            <a:pPr marL="0" indent="0">
              <a:buNone/>
            </a:pPr>
            <a:r>
              <a:rPr lang="en-AU" dirty="0"/>
              <a:t>	</a:t>
            </a:r>
            <a:r>
              <a:rPr lang="en-AU" dirty="0" smtClean="0"/>
              <a:t> </a:t>
            </a:r>
            <a:r>
              <a:rPr lang="en-AU" dirty="0"/>
              <a:t>@</a:t>
            </a:r>
            <a:r>
              <a:rPr lang="en-AU" dirty="0" smtClean="0"/>
              <a:t>Override</a:t>
            </a:r>
          </a:p>
          <a:p>
            <a:pPr marL="0" indent="0">
              <a:buNone/>
            </a:pPr>
            <a:r>
              <a:rPr lang="en-AU" dirty="0" smtClean="0"/>
              <a:t> 	public </a:t>
            </a:r>
            <a:r>
              <a:rPr lang="en-AU" dirty="0"/>
              <a:t>void </a:t>
            </a:r>
            <a:r>
              <a:rPr lang="en-AU" dirty="0" err="1">
                <a:solidFill>
                  <a:srgbClr val="0000FF"/>
                </a:solidFill>
              </a:rPr>
              <a:t>onCreate</a:t>
            </a:r>
            <a:r>
              <a:rPr lang="en-AU" dirty="0"/>
              <a:t>() </a:t>
            </a:r>
            <a:r>
              <a:rPr lang="en-AU" dirty="0" smtClean="0"/>
              <a:t>{</a:t>
            </a:r>
          </a:p>
          <a:p>
            <a:pPr marL="0" indent="0">
              <a:buNone/>
            </a:pPr>
            <a:r>
              <a:rPr lang="en-AU" dirty="0" smtClean="0"/>
              <a:t> 	</a:t>
            </a:r>
            <a:r>
              <a:rPr lang="en-AU" dirty="0" err="1" smtClean="0"/>
              <a:t>super.onCreate</a:t>
            </a:r>
            <a:r>
              <a:rPr lang="en-AU" dirty="0" smtClean="0"/>
              <a:t>();</a:t>
            </a:r>
          </a:p>
          <a:p>
            <a:pPr marL="0" indent="0">
              <a:buNone/>
            </a:pPr>
            <a:r>
              <a:rPr lang="en-AU" dirty="0" smtClean="0"/>
              <a:t> 	}</a:t>
            </a:r>
          </a:p>
          <a:p>
            <a:pPr marL="0" indent="0">
              <a:buNone/>
            </a:pPr>
            <a:r>
              <a:rPr lang="en-AU" dirty="0" smtClean="0"/>
              <a:t> 	@Override</a:t>
            </a:r>
          </a:p>
          <a:p>
            <a:pPr marL="0" indent="0">
              <a:buNone/>
            </a:pPr>
            <a:r>
              <a:rPr lang="en-AU" dirty="0" smtClean="0"/>
              <a:t> 	public </a:t>
            </a:r>
            <a:r>
              <a:rPr lang="en-AU" dirty="0"/>
              <a:t>void </a:t>
            </a:r>
            <a:r>
              <a:rPr lang="en-AU" dirty="0" err="1">
                <a:solidFill>
                  <a:srgbClr val="0000FF"/>
                </a:solidFill>
              </a:rPr>
              <a:t>onDestroy</a:t>
            </a:r>
            <a:r>
              <a:rPr lang="en-AU" dirty="0"/>
              <a:t>() </a:t>
            </a:r>
            <a:r>
              <a:rPr lang="en-AU" dirty="0" smtClean="0"/>
              <a:t>{</a:t>
            </a:r>
          </a:p>
          <a:p>
            <a:pPr marL="0" indent="0">
              <a:buNone/>
            </a:pPr>
            <a:r>
              <a:rPr lang="en-AU" dirty="0" smtClean="0"/>
              <a:t> 	</a:t>
            </a:r>
            <a:r>
              <a:rPr lang="en-AU" dirty="0" err="1" smtClean="0"/>
              <a:t>super.onDestroy</a:t>
            </a:r>
            <a:r>
              <a:rPr lang="en-AU" dirty="0"/>
              <a:t>(); </a:t>
            </a:r>
            <a:endParaRPr lang="en-AU" dirty="0" smtClean="0"/>
          </a:p>
          <a:p>
            <a:pPr marL="0" indent="0">
              <a:buNone/>
            </a:pPr>
            <a:r>
              <a:rPr lang="en-AU" dirty="0" smtClean="0"/>
              <a:t>	}</a:t>
            </a:r>
          </a:p>
          <a:p>
            <a:pPr marL="0" indent="0">
              <a:buNone/>
            </a:pPr>
            <a:r>
              <a:rPr lang="en-AU" dirty="0" smtClean="0"/>
              <a:t> 	@</a:t>
            </a:r>
            <a:r>
              <a:rPr lang="en-AU" dirty="0"/>
              <a:t>Override </a:t>
            </a:r>
            <a:endParaRPr lang="en-AU" dirty="0" smtClean="0"/>
          </a:p>
          <a:p>
            <a:pPr marL="0" indent="0">
              <a:buNone/>
            </a:pPr>
            <a:r>
              <a:rPr lang="en-AU" dirty="0" smtClean="0"/>
              <a:t>	public </a:t>
            </a:r>
            <a:r>
              <a:rPr lang="en-AU" dirty="0" err="1"/>
              <a:t>int</a:t>
            </a:r>
            <a:r>
              <a:rPr lang="en-AU" dirty="0"/>
              <a:t> </a:t>
            </a:r>
            <a:r>
              <a:rPr lang="en-AU" dirty="0" err="1">
                <a:solidFill>
                  <a:srgbClr val="0000FF"/>
                </a:solidFill>
              </a:rPr>
              <a:t>onStartCommand</a:t>
            </a:r>
            <a:r>
              <a:rPr lang="en-AU" dirty="0">
                <a:solidFill>
                  <a:srgbClr val="0000FF"/>
                </a:solidFill>
              </a:rPr>
              <a:t>(Intent</a:t>
            </a:r>
            <a:r>
              <a:rPr lang="en-AU" dirty="0"/>
              <a:t> </a:t>
            </a:r>
            <a:r>
              <a:rPr lang="en-AU" dirty="0" err="1"/>
              <a:t>intent</a:t>
            </a:r>
            <a:r>
              <a:rPr lang="en-AU" dirty="0"/>
              <a:t>, </a:t>
            </a:r>
            <a:r>
              <a:rPr lang="en-AU" dirty="0" err="1"/>
              <a:t>int</a:t>
            </a:r>
            <a:r>
              <a:rPr lang="en-AU" dirty="0"/>
              <a:t> flags, </a:t>
            </a:r>
            <a:r>
              <a:rPr lang="en-AU" dirty="0" err="1"/>
              <a:t>int</a:t>
            </a:r>
            <a:r>
              <a:rPr lang="en-AU" dirty="0"/>
              <a:t> </a:t>
            </a:r>
            <a:r>
              <a:rPr lang="en-AU" dirty="0" err="1"/>
              <a:t>startId</a:t>
            </a:r>
            <a:r>
              <a:rPr lang="en-AU" dirty="0" smtClean="0"/>
              <a:t>){ 	</a:t>
            </a:r>
          </a:p>
          <a:p>
            <a:pPr marL="0" indent="0">
              <a:buNone/>
            </a:pPr>
            <a:r>
              <a:rPr lang="en-AU" dirty="0" smtClean="0"/>
              <a:t>	return </a:t>
            </a:r>
            <a:r>
              <a:rPr lang="en-AU" dirty="0" err="1"/>
              <a:t>super.onStartCommand</a:t>
            </a:r>
            <a:r>
              <a:rPr lang="en-AU" dirty="0"/>
              <a:t>(intent, flags, </a:t>
            </a:r>
            <a:r>
              <a:rPr lang="en-AU" dirty="0" err="1"/>
              <a:t>startId</a:t>
            </a:r>
            <a:r>
              <a:rPr lang="en-AU" dirty="0" smtClean="0"/>
              <a:t>);</a:t>
            </a:r>
          </a:p>
          <a:p>
            <a:pPr marL="0" indent="0">
              <a:buNone/>
            </a:pPr>
            <a:r>
              <a:rPr lang="en-AU" dirty="0" smtClean="0"/>
              <a:t> 	}</a:t>
            </a:r>
          </a:p>
          <a:p>
            <a:pPr marL="0" indent="0">
              <a:buNone/>
            </a:pPr>
            <a:r>
              <a:rPr lang="en-AU" dirty="0" smtClean="0"/>
              <a:t>	@Override</a:t>
            </a:r>
          </a:p>
          <a:p>
            <a:pPr marL="0" indent="0">
              <a:buNone/>
            </a:pPr>
            <a:r>
              <a:rPr lang="en-AU" dirty="0" smtClean="0"/>
              <a:t> 	public </a:t>
            </a:r>
            <a:r>
              <a:rPr lang="en-AU" dirty="0" err="1"/>
              <a:t>IBinder</a:t>
            </a:r>
            <a:r>
              <a:rPr lang="en-AU" dirty="0"/>
              <a:t> </a:t>
            </a:r>
            <a:r>
              <a:rPr lang="en-AU" dirty="0" err="1">
                <a:solidFill>
                  <a:srgbClr val="0000FF"/>
                </a:solidFill>
              </a:rPr>
              <a:t>onBind</a:t>
            </a:r>
            <a:r>
              <a:rPr lang="en-AU" dirty="0"/>
              <a:t>(Intent arg0) </a:t>
            </a:r>
            <a:r>
              <a:rPr lang="en-AU" dirty="0" smtClean="0"/>
              <a:t>{</a:t>
            </a:r>
          </a:p>
          <a:p>
            <a:pPr marL="0" indent="0">
              <a:buNone/>
            </a:pPr>
            <a:r>
              <a:rPr lang="en-AU" dirty="0" smtClean="0"/>
              <a:t>	 </a:t>
            </a:r>
            <a:r>
              <a:rPr lang="en-AU" dirty="0"/>
              <a:t>return null</a:t>
            </a:r>
            <a:r>
              <a:rPr lang="en-AU" dirty="0" smtClean="0"/>
              <a:t>;</a:t>
            </a:r>
          </a:p>
          <a:p>
            <a:pPr marL="0" indent="0">
              <a:buNone/>
            </a:pPr>
            <a:r>
              <a:rPr lang="en-AU" dirty="0" smtClean="0"/>
              <a:t> 	}</a:t>
            </a:r>
          </a:p>
          <a:p>
            <a:pPr marL="0" indent="0">
              <a:buNone/>
            </a:pPr>
            <a:r>
              <a:rPr lang="en-AU" dirty="0" smtClean="0"/>
              <a:t> </a:t>
            </a:r>
            <a:r>
              <a:rPr lang="en-AU" dirty="0"/>
              <a:t>}</a:t>
            </a:r>
          </a:p>
        </p:txBody>
      </p:sp>
    </p:spTree>
    <p:extLst>
      <p:ext uri="{BB962C8B-B14F-4D97-AF65-F5344CB8AC3E}">
        <p14:creationId xmlns:p14="http://schemas.microsoft.com/office/powerpoint/2010/main" val="367961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Declare Service Class in Manifest</a:t>
            </a:r>
            <a:endParaRPr lang="en-AU" dirty="0"/>
          </a:p>
        </p:txBody>
      </p:sp>
      <p:sp>
        <p:nvSpPr>
          <p:cNvPr id="3" name="Content Placeholder 2"/>
          <p:cNvSpPr>
            <a:spLocks noGrp="1"/>
          </p:cNvSpPr>
          <p:nvPr>
            <p:ph idx="1"/>
          </p:nvPr>
        </p:nvSpPr>
        <p:spPr/>
        <p:txBody>
          <a:bodyPr/>
          <a:lstStyle/>
          <a:p>
            <a:pPr marL="0" indent="0">
              <a:buNone/>
            </a:pPr>
            <a:endParaRPr lang="en-AU" dirty="0" smtClean="0"/>
          </a:p>
          <a:p>
            <a:pPr marL="0" indent="0">
              <a:buNone/>
            </a:pPr>
            <a:r>
              <a:rPr lang="en-AU" dirty="0" smtClean="0"/>
              <a:t>  &lt;</a:t>
            </a:r>
            <a:r>
              <a:rPr lang="en-AU" dirty="0">
                <a:solidFill>
                  <a:srgbClr val="0000FF"/>
                </a:solidFill>
              </a:rPr>
              <a:t>service</a:t>
            </a:r>
            <a:r>
              <a:rPr lang="en-AU" dirty="0"/>
              <a:t> </a:t>
            </a:r>
            <a:r>
              <a:rPr lang="en-AU" dirty="0" err="1"/>
              <a:t>android:name</a:t>
            </a:r>
            <a:r>
              <a:rPr lang="en-AU" dirty="0"/>
              <a:t>=".</a:t>
            </a:r>
            <a:r>
              <a:rPr lang="en-AU" dirty="0" err="1"/>
              <a:t>TestService</a:t>
            </a:r>
            <a:r>
              <a:rPr lang="en-AU" dirty="0"/>
              <a:t>" </a:t>
            </a:r>
            <a:r>
              <a:rPr lang="en-AU" dirty="0" smtClean="0"/>
              <a:t>             	        </a:t>
            </a:r>
            <a:r>
              <a:rPr lang="en-AU" dirty="0" err="1" smtClean="0"/>
              <a:t>android:enabled</a:t>
            </a:r>
            <a:r>
              <a:rPr lang="en-AU" dirty="0"/>
              <a:t>="true"/&gt;</a:t>
            </a:r>
          </a:p>
        </p:txBody>
      </p:sp>
    </p:spTree>
    <p:extLst>
      <p:ext uri="{BB962C8B-B14F-4D97-AF65-F5344CB8AC3E}">
        <p14:creationId xmlns:p14="http://schemas.microsoft.com/office/powerpoint/2010/main" val="159119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Start Service</a:t>
            </a:r>
            <a:endParaRPr lang="en-AU" dirty="0"/>
          </a:p>
        </p:txBody>
      </p:sp>
      <p:sp>
        <p:nvSpPr>
          <p:cNvPr id="3" name="Content Placeholder 2"/>
          <p:cNvSpPr>
            <a:spLocks noGrp="1"/>
          </p:cNvSpPr>
          <p:nvPr>
            <p:ph idx="1"/>
          </p:nvPr>
        </p:nvSpPr>
        <p:spPr>
          <a:xfrm>
            <a:off x="179512" y="1196752"/>
            <a:ext cx="8964488" cy="4929411"/>
          </a:xfrm>
        </p:spPr>
        <p:txBody>
          <a:bodyPr/>
          <a:lstStyle/>
          <a:p>
            <a:r>
              <a:rPr lang="en-AU" dirty="0"/>
              <a:t> A Service in Android can be started from an Activity, from a Broadcast receiver and other services too</a:t>
            </a:r>
            <a:r>
              <a:rPr lang="en-AU" dirty="0" smtClean="0"/>
              <a:t>.</a:t>
            </a:r>
            <a:endParaRPr lang="en-AU" b="1" dirty="0" smtClean="0"/>
          </a:p>
          <a:p>
            <a:pPr marL="0" indent="0">
              <a:buNone/>
            </a:pPr>
            <a:r>
              <a:rPr lang="en-AU" dirty="0" smtClean="0"/>
              <a:t>Intent </a:t>
            </a:r>
            <a:r>
              <a:rPr lang="en-AU" dirty="0" err="1" smtClean="0"/>
              <a:t>i</a:t>
            </a:r>
            <a:r>
              <a:rPr lang="en-AU" dirty="0" smtClean="0"/>
              <a:t> = new Intent(</a:t>
            </a:r>
            <a:r>
              <a:rPr lang="en-AU" dirty="0" err="1" smtClean="0"/>
              <a:t>MainActivity.this,TestService.class</a:t>
            </a:r>
            <a:r>
              <a:rPr lang="en-AU" dirty="0" smtClean="0"/>
              <a:t>); </a:t>
            </a:r>
            <a:r>
              <a:rPr lang="en-AU" dirty="0" err="1" smtClean="0"/>
              <a:t>i.putExtra</a:t>
            </a:r>
            <a:r>
              <a:rPr lang="en-AU" dirty="0" smtClean="0"/>
              <a:t>("name", "</a:t>
            </a:r>
            <a:r>
              <a:rPr lang="en-AU" dirty="0" err="1" smtClean="0"/>
              <a:t>SurvivingwithAndroid</a:t>
            </a:r>
            <a:r>
              <a:rPr lang="en-AU" dirty="0" smtClean="0"/>
              <a:t>"); </a:t>
            </a:r>
            <a:r>
              <a:rPr lang="en-AU" dirty="0" err="1" smtClean="0">
                <a:solidFill>
                  <a:srgbClr val="0000FF"/>
                </a:solidFill>
              </a:rPr>
              <a:t>MainActivity.this.startService</a:t>
            </a:r>
            <a:r>
              <a:rPr lang="en-AU" dirty="0" smtClean="0">
                <a:solidFill>
                  <a:srgbClr val="0000FF"/>
                </a:solidFill>
              </a:rPr>
              <a:t>(</a:t>
            </a:r>
            <a:r>
              <a:rPr lang="en-AU" dirty="0" err="1" smtClean="0">
                <a:solidFill>
                  <a:srgbClr val="0000FF"/>
                </a:solidFill>
              </a:rPr>
              <a:t>i</a:t>
            </a:r>
            <a:r>
              <a:rPr lang="en-AU" dirty="0" smtClean="0">
                <a:solidFill>
                  <a:srgbClr val="0000FF"/>
                </a:solidFill>
              </a:rPr>
              <a:t>);</a:t>
            </a:r>
            <a:r>
              <a:rPr lang="en-AU" dirty="0" smtClean="0"/>
              <a:t> </a:t>
            </a:r>
            <a:endParaRPr lang="en-AU" dirty="0"/>
          </a:p>
        </p:txBody>
      </p:sp>
    </p:spTree>
    <p:extLst>
      <p:ext uri="{BB962C8B-B14F-4D97-AF65-F5344CB8AC3E}">
        <p14:creationId xmlns:p14="http://schemas.microsoft.com/office/powerpoint/2010/main" val="1836636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Stop Service</a:t>
            </a:r>
            <a:endParaRPr lang="en-AU" b="1" dirty="0"/>
          </a:p>
        </p:txBody>
      </p:sp>
      <p:sp>
        <p:nvSpPr>
          <p:cNvPr id="3" name="Content Placeholder 2"/>
          <p:cNvSpPr>
            <a:spLocks noGrp="1"/>
          </p:cNvSpPr>
          <p:nvPr>
            <p:ph idx="1"/>
          </p:nvPr>
        </p:nvSpPr>
        <p:spPr/>
        <p:txBody>
          <a:bodyPr/>
          <a:lstStyle/>
          <a:p>
            <a:pPr marL="0" indent="0">
              <a:buNone/>
            </a:pPr>
            <a:endParaRPr lang="en-AU" dirty="0" smtClean="0"/>
          </a:p>
          <a:p>
            <a:pPr marL="0" indent="0">
              <a:buNone/>
            </a:pPr>
            <a:r>
              <a:rPr lang="en-AU" dirty="0" smtClean="0"/>
              <a:t>Intent </a:t>
            </a:r>
            <a:r>
              <a:rPr lang="en-AU" dirty="0" err="1"/>
              <a:t>i</a:t>
            </a:r>
            <a:r>
              <a:rPr lang="en-AU" dirty="0"/>
              <a:t> = new Intent(</a:t>
            </a:r>
            <a:r>
              <a:rPr lang="en-AU" dirty="0" err="1"/>
              <a:t>MainActivity.this</a:t>
            </a:r>
            <a:r>
              <a:rPr lang="en-AU" dirty="0"/>
              <a:t>, </a:t>
            </a:r>
            <a:r>
              <a:rPr lang="en-AU" dirty="0" err="1"/>
              <a:t>TestService.class</a:t>
            </a:r>
            <a:r>
              <a:rPr lang="en-AU" dirty="0"/>
              <a:t>); </a:t>
            </a:r>
            <a:r>
              <a:rPr lang="en-AU" dirty="0" err="1"/>
              <a:t>MainActivity.this.stopService</a:t>
            </a:r>
            <a:endParaRPr lang="en-AU" dirty="0"/>
          </a:p>
        </p:txBody>
      </p:sp>
    </p:spTree>
    <p:extLst>
      <p:ext uri="{BB962C8B-B14F-4D97-AF65-F5344CB8AC3E}">
        <p14:creationId xmlns:p14="http://schemas.microsoft.com/office/powerpoint/2010/main" val="204218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Create Thread in </a:t>
            </a:r>
            <a:r>
              <a:rPr lang="en-AU" dirty="0" err="1" smtClean="0"/>
              <a:t>onStartCommand</a:t>
            </a:r>
            <a:endParaRPr lang="en-AU" dirty="0"/>
          </a:p>
        </p:txBody>
      </p:sp>
      <p:sp>
        <p:nvSpPr>
          <p:cNvPr id="3" name="Content Placeholder 2"/>
          <p:cNvSpPr>
            <a:spLocks noGrp="1"/>
          </p:cNvSpPr>
          <p:nvPr>
            <p:ph idx="1"/>
          </p:nvPr>
        </p:nvSpPr>
        <p:spPr/>
        <p:txBody>
          <a:bodyPr/>
          <a:lstStyle/>
          <a:p>
            <a:r>
              <a:rPr lang="en-AU" dirty="0" smtClean="0"/>
              <a:t>A </a:t>
            </a:r>
            <a:r>
              <a:rPr lang="en-AU" dirty="0"/>
              <a:t>service runs on the main thread, so we have to be very careful when we implement some logic in this service. We have to consider that if this logic is a blocking operation or it requires long time to finish a ANR problem could occur. In this case we have to move our logic to a separate thread, meaning we have to create a thread in </a:t>
            </a:r>
            <a:r>
              <a:rPr lang="en-AU" dirty="0" err="1"/>
              <a:t>onStartCommand</a:t>
            </a:r>
            <a:r>
              <a:rPr lang="en-AU" dirty="0"/>
              <a:t> method and run it.</a:t>
            </a:r>
            <a:endParaRPr lang="en-AU" dirty="0"/>
          </a:p>
        </p:txBody>
      </p:sp>
    </p:spTree>
    <p:extLst>
      <p:ext uri="{BB962C8B-B14F-4D97-AF65-F5344CB8AC3E}">
        <p14:creationId xmlns:p14="http://schemas.microsoft.com/office/powerpoint/2010/main" val="163881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IntentService</a:t>
            </a:r>
            <a:endParaRPr lang="en-AU" dirty="0"/>
          </a:p>
        </p:txBody>
      </p:sp>
      <p:sp>
        <p:nvSpPr>
          <p:cNvPr id="3" name="Content Placeholder 2"/>
          <p:cNvSpPr>
            <a:spLocks noGrp="1"/>
          </p:cNvSpPr>
          <p:nvPr>
            <p:ph idx="1"/>
          </p:nvPr>
        </p:nvSpPr>
        <p:spPr>
          <a:xfrm>
            <a:off x="457200" y="1600200"/>
            <a:ext cx="8229600" cy="4853136"/>
          </a:xfrm>
        </p:spPr>
        <p:txBody>
          <a:bodyPr>
            <a:normAutofit fontScale="85000" lnSpcReduction="10000"/>
          </a:bodyPr>
          <a:lstStyle/>
          <a:p>
            <a:pPr marL="0" indent="0">
              <a:buNone/>
            </a:pPr>
            <a:r>
              <a:rPr lang="en-AU" dirty="0" smtClean="0"/>
              <a:t>There </a:t>
            </a:r>
            <a:r>
              <a:rPr lang="en-AU" dirty="0"/>
              <a:t>is another class called </a:t>
            </a:r>
            <a:r>
              <a:rPr lang="en-AU" dirty="0" err="1"/>
              <a:t>IntentService</a:t>
            </a:r>
            <a:r>
              <a:rPr lang="en-AU" dirty="0"/>
              <a:t> derived from Service that simplify our life. This class is useful when we don’t need to handle multiple requests at the same time. This class creates a worker thread to handle different requests. This class performs this operation</a:t>
            </a:r>
            <a:r>
              <a:rPr lang="en-AU" dirty="0" smtClean="0"/>
              <a:t>:</a:t>
            </a:r>
          </a:p>
          <a:p>
            <a:pPr marL="0" indent="0">
              <a:buNone/>
            </a:pPr>
            <a:endParaRPr lang="en-AU" dirty="0"/>
          </a:p>
          <a:p>
            <a:r>
              <a:rPr lang="en-AU" i="1" dirty="0"/>
              <a:t>create a separate thread to handle the request</a:t>
            </a:r>
            <a:endParaRPr lang="en-AU" dirty="0"/>
          </a:p>
          <a:p>
            <a:r>
              <a:rPr lang="en-AU" i="1" dirty="0"/>
              <a:t>create a request queue and pass one Intent at time</a:t>
            </a:r>
            <a:endParaRPr lang="en-AU" dirty="0"/>
          </a:p>
          <a:p>
            <a:r>
              <a:rPr lang="en-AU" i="1" dirty="0"/>
              <a:t>create a default implementation of </a:t>
            </a:r>
            <a:r>
              <a:rPr lang="en-AU" i="1" dirty="0" err="1"/>
              <a:t>onStartCommand</a:t>
            </a:r>
            <a:endParaRPr lang="en-AU" dirty="0"/>
          </a:p>
          <a:p>
            <a:r>
              <a:rPr lang="en-AU" i="1" dirty="0"/>
              <a:t>stop the service when all the requests are processed</a:t>
            </a:r>
            <a:endParaRPr lang="en-AU" dirty="0"/>
          </a:p>
          <a:p>
            <a:endParaRPr lang="en-AU" dirty="0"/>
          </a:p>
        </p:txBody>
      </p:sp>
    </p:spTree>
    <p:extLst>
      <p:ext uri="{BB962C8B-B14F-4D97-AF65-F5344CB8AC3E}">
        <p14:creationId xmlns:p14="http://schemas.microsoft.com/office/powerpoint/2010/main" val="153914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Create </a:t>
            </a:r>
            <a:r>
              <a:rPr lang="en-AU" dirty="0" err="1" smtClean="0"/>
              <a:t>IntentService</a:t>
            </a:r>
            <a:endParaRPr lang="en-AU" dirty="0"/>
          </a:p>
        </p:txBody>
      </p:sp>
      <p:sp>
        <p:nvSpPr>
          <p:cNvPr id="3" name="Content Placeholder 2"/>
          <p:cNvSpPr>
            <a:spLocks noGrp="1"/>
          </p:cNvSpPr>
          <p:nvPr>
            <p:ph idx="1"/>
          </p:nvPr>
        </p:nvSpPr>
        <p:spPr>
          <a:xfrm>
            <a:off x="457200" y="1600200"/>
            <a:ext cx="8686800" cy="4853136"/>
          </a:xfrm>
        </p:spPr>
        <p:txBody>
          <a:bodyPr>
            <a:normAutofit fontScale="85000" lnSpcReduction="20000"/>
          </a:bodyPr>
          <a:lstStyle/>
          <a:p>
            <a:pPr marL="0" indent="0">
              <a:buNone/>
            </a:pPr>
            <a:r>
              <a:rPr lang="en-AU" dirty="0"/>
              <a:t>public class </a:t>
            </a:r>
            <a:r>
              <a:rPr lang="en-AU" dirty="0" err="1"/>
              <a:t>TestIntentService</a:t>
            </a:r>
            <a:r>
              <a:rPr lang="en-AU" dirty="0"/>
              <a:t> extends </a:t>
            </a:r>
            <a:r>
              <a:rPr lang="en-AU" dirty="0" err="1"/>
              <a:t>IntentService</a:t>
            </a:r>
            <a:r>
              <a:rPr lang="en-AU" dirty="0"/>
              <a:t> { </a:t>
            </a:r>
            <a:endParaRPr lang="en-AU" dirty="0" smtClean="0"/>
          </a:p>
          <a:p>
            <a:pPr marL="0" indent="0">
              <a:buNone/>
            </a:pPr>
            <a:r>
              <a:rPr lang="en-AU" dirty="0" smtClean="0"/>
              <a:t>	public </a:t>
            </a:r>
            <a:r>
              <a:rPr lang="en-AU" dirty="0" err="1"/>
              <a:t>TestIntentService</a:t>
            </a:r>
            <a:r>
              <a:rPr lang="en-AU" dirty="0"/>
              <a:t>() { </a:t>
            </a:r>
            <a:r>
              <a:rPr lang="en-AU" dirty="0" smtClean="0"/>
              <a:t>	super</a:t>
            </a:r>
            <a:r>
              <a:rPr lang="en-AU" dirty="0"/>
              <a:t>("</a:t>
            </a:r>
            <a:r>
              <a:rPr lang="en-AU" dirty="0" err="1"/>
              <a:t>TestIntentService</a:t>
            </a:r>
            <a:r>
              <a:rPr lang="en-AU" dirty="0"/>
              <a:t>"); </a:t>
            </a:r>
            <a:endParaRPr lang="en-AU" dirty="0" smtClean="0"/>
          </a:p>
          <a:p>
            <a:pPr marL="0" indent="0">
              <a:buNone/>
            </a:pPr>
            <a:r>
              <a:rPr lang="en-AU" dirty="0"/>
              <a:t>	</a:t>
            </a:r>
            <a:r>
              <a:rPr lang="en-AU" dirty="0" smtClean="0"/>
              <a:t>}</a:t>
            </a:r>
          </a:p>
          <a:p>
            <a:pPr marL="0" indent="0">
              <a:buNone/>
            </a:pPr>
            <a:r>
              <a:rPr lang="en-AU" dirty="0"/>
              <a:t>	</a:t>
            </a:r>
            <a:r>
              <a:rPr lang="en-AU" dirty="0" smtClean="0"/>
              <a:t> </a:t>
            </a:r>
            <a:r>
              <a:rPr lang="en-AU" dirty="0"/>
              <a:t>@</a:t>
            </a:r>
            <a:r>
              <a:rPr lang="en-AU" dirty="0" smtClean="0"/>
              <a:t>Override</a:t>
            </a:r>
          </a:p>
          <a:p>
            <a:pPr marL="0" indent="0">
              <a:buNone/>
            </a:pPr>
            <a:r>
              <a:rPr lang="en-AU" dirty="0"/>
              <a:t>	</a:t>
            </a:r>
            <a:r>
              <a:rPr lang="en-AU" dirty="0" smtClean="0"/>
              <a:t> </a:t>
            </a:r>
            <a:r>
              <a:rPr lang="en-AU" dirty="0"/>
              <a:t>protected void </a:t>
            </a:r>
            <a:r>
              <a:rPr lang="en-AU" dirty="0" err="1"/>
              <a:t>onHandleIntent</a:t>
            </a:r>
            <a:r>
              <a:rPr lang="en-AU" dirty="0"/>
              <a:t>(Intent intent</a:t>
            </a:r>
            <a:r>
              <a:rPr lang="en-AU" dirty="0" smtClean="0"/>
              <a:t>){</a:t>
            </a:r>
          </a:p>
          <a:p>
            <a:pPr marL="0" indent="0">
              <a:buNone/>
            </a:pPr>
            <a:r>
              <a:rPr lang="en-AU" dirty="0" smtClean="0"/>
              <a:t> 	}</a:t>
            </a:r>
          </a:p>
          <a:p>
            <a:pPr marL="0" indent="0">
              <a:buNone/>
            </a:pPr>
            <a:r>
              <a:rPr lang="en-AU" dirty="0" smtClean="0"/>
              <a:t> }</a:t>
            </a:r>
          </a:p>
          <a:p>
            <a:pPr marL="0" indent="0" algn="just">
              <a:buNone/>
            </a:pPr>
            <a:r>
              <a:rPr lang="en-AU" dirty="0" smtClean="0"/>
              <a:t>Note: </a:t>
            </a:r>
            <a:r>
              <a:rPr lang="en-AU" dirty="0"/>
              <a:t>In this case we have only one method to implement called </a:t>
            </a:r>
            <a:r>
              <a:rPr lang="en-AU" dirty="0" err="1"/>
              <a:t>onHandleIntent</a:t>
            </a:r>
            <a:r>
              <a:rPr lang="en-AU" dirty="0"/>
              <a:t>. Here we implement out logic without caring if this is operation requires long time or not, because this method is called in a separate thread.</a:t>
            </a:r>
            <a:endParaRPr lang="en-AU" dirty="0"/>
          </a:p>
        </p:txBody>
      </p:sp>
    </p:spTree>
    <p:extLst>
      <p:ext uri="{BB962C8B-B14F-4D97-AF65-F5344CB8AC3E}">
        <p14:creationId xmlns:p14="http://schemas.microsoft.com/office/powerpoint/2010/main" val="44229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Starting service </a:t>
            </a:r>
            <a:r>
              <a:rPr lang="en-AU" b="1" dirty="0" smtClean="0"/>
              <a:t>automatically</a:t>
            </a:r>
            <a:endParaRPr lang="en-AU" dirty="0"/>
          </a:p>
        </p:txBody>
      </p:sp>
      <p:sp>
        <p:nvSpPr>
          <p:cNvPr id="3" name="Content Placeholder 2"/>
          <p:cNvSpPr>
            <a:spLocks noGrp="1"/>
          </p:cNvSpPr>
          <p:nvPr>
            <p:ph idx="1"/>
          </p:nvPr>
        </p:nvSpPr>
        <p:spPr>
          <a:xfrm>
            <a:off x="457200" y="1484784"/>
            <a:ext cx="8507288" cy="4968552"/>
          </a:xfrm>
        </p:spPr>
        <p:txBody>
          <a:bodyPr>
            <a:normAutofit fontScale="85000" lnSpcReduction="20000"/>
          </a:bodyPr>
          <a:lstStyle/>
          <a:p>
            <a:r>
              <a:rPr lang="en-AU" dirty="0"/>
              <a:t>Many times we want to start our service automatically, for example at boot time. We know to start a Service we need a component to start it. How can we do it? Well, we could use a Broadcast receiver that starts our service. If for example we want to start it at the smartphone boot time, we create first a Broadcast receiver that listens to this event and then it starts the service</a:t>
            </a:r>
            <a:r>
              <a:rPr lang="en-AU" dirty="0" smtClean="0"/>
              <a:t>.</a:t>
            </a:r>
          </a:p>
          <a:p>
            <a:pPr marL="0" indent="0">
              <a:buNone/>
            </a:pPr>
            <a:r>
              <a:rPr lang="en-AU" dirty="0"/>
              <a:t>public class </a:t>
            </a:r>
            <a:r>
              <a:rPr lang="en-AU" dirty="0" err="1"/>
              <a:t>BootBroadcast</a:t>
            </a:r>
            <a:r>
              <a:rPr lang="en-AU" dirty="0"/>
              <a:t> extends </a:t>
            </a:r>
            <a:r>
              <a:rPr lang="en-AU" dirty="0" err="1">
                <a:solidFill>
                  <a:srgbClr val="0000FF"/>
                </a:solidFill>
              </a:rPr>
              <a:t>BroadcastReceiver</a:t>
            </a:r>
            <a:r>
              <a:rPr lang="en-AU" dirty="0">
                <a:solidFill>
                  <a:srgbClr val="0000FF"/>
                </a:solidFill>
              </a:rPr>
              <a:t> </a:t>
            </a:r>
            <a:r>
              <a:rPr lang="en-AU" dirty="0"/>
              <a:t>{ </a:t>
            </a:r>
            <a:r>
              <a:rPr lang="en-AU" dirty="0" smtClean="0"/>
              <a:t>	@Override</a:t>
            </a:r>
          </a:p>
          <a:p>
            <a:pPr marL="0" indent="0">
              <a:buNone/>
            </a:pPr>
            <a:r>
              <a:rPr lang="en-AU" dirty="0"/>
              <a:t>	</a:t>
            </a:r>
            <a:r>
              <a:rPr lang="en-AU" dirty="0" smtClean="0"/>
              <a:t> </a:t>
            </a:r>
            <a:r>
              <a:rPr lang="en-AU" dirty="0"/>
              <a:t>public void </a:t>
            </a:r>
            <a:r>
              <a:rPr lang="en-AU" dirty="0" err="1"/>
              <a:t>onReceive</a:t>
            </a:r>
            <a:r>
              <a:rPr lang="en-AU" dirty="0"/>
              <a:t>(Context </a:t>
            </a:r>
            <a:r>
              <a:rPr lang="en-AU" dirty="0" err="1"/>
              <a:t>ctx</a:t>
            </a:r>
            <a:r>
              <a:rPr lang="en-AU" dirty="0"/>
              <a:t>, Intent intent) { </a:t>
            </a:r>
            <a:r>
              <a:rPr lang="en-AU" dirty="0" smtClean="0"/>
              <a:t>	 	 </a:t>
            </a:r>
            <a:r>
              <a:rPr lang="en-AU" dirty="0" err="1" smtClean="0"/>
              <a:t>ctx.startService</a:t>
            </a:r>
            <a:r>
              <a:rPr lang="en-AU" dirty="0" smtClean="0"/>
              <a:t>(new </a:t>
            </a:r>
            <a:r>
              <a:rPr lang="en-AU" dirty="0"/>
              <a:t>Intent(</a:t>
            </a:r>
            <a:r>
              <a:rPr lang="en-AU" dirty="0" err="1"/>
              <a:t>ctx</a:t>
            </a:r>
            <a:r>
              <a:rPr lang="en-AU" dirty="0"/>
              <a:t>, </a:t>
            </a:r>
            <a:r>
              <a:rPr lang="en-AU" dirty="0" err="1"/>
              <a:t>TestService.class</a:t>
            </a:r>
            <a:r>
              <a:rPr lang="en-AU" dirty="0"/>
              <a:t>)); </a:t>
            </a:r>
            <a:endParaRPr lang="en-AU" dirty="0" smtClean="0"/>
          </a:p>
          <a:p>
            <a:pPr marL="0" indent="0">
              <a:buNone/>
            </a:pPr>
            <a:r>
              <a:rPr lang="en-AU" dirty="0" smtClean="0"/>
              <a:t>	 }</a:t>
            </a:r>
          </a:p>
          <a:p>
            <a:pPr marL="0" indent="0">
              <a:buNone/>
            </a:pPr>
            <a:r>
              <a:rPr lang="en-AU" dirty="0" smtClean="0"/>
              <a:t> </a:t>
            </a:r>
            <a:r>
              <a:rPr lang="en-AU" dirty="0"/>
              <a:t>}</a:t>
            </a:r>
          </a:p>
        </p:txBody>
      </p:sp>
    </p:spTree>
    <p:extLst>
      <p:ext uri="{BB962C8B-B14F-4D97-AF65-F5344CB8AC3E}">
        <p14:creationId xmlns:p14="http://schemas.microsoft.com/office/powerpoint/2010/main" val="188938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Service, Thread and </a:t>
            </a:r>
            <a:r>
              <a:rPr lang="en-AU" dirty="0" err="1" smtClean="0"/>
              <a:t>AsyncTask</a:t>
            </a:r>
            <a:endParaRPr lang="en-AU" dirty="0"/>
          </a:p>
        </p:txBody>
      </p:sp>
      <p:sp>
        <p:nvSpPr>
          <p:cNvPr id="3" name="Content Placeholder 2"/>
          <p:cNvSpPr>
            <a:spLocks noGrp="1"/>
          </p:cNvSpPr>
          <p:nvPr>
            <p:ph idx="1"/>
          </p:nvPr>
        </p:nvSpPr>
        <p:spPr/>
        <p:txBody>
          <a:bodyPr>
            <a:normAutofit fontScale="85000" lnSpcReduction="20000"/>
          </a:bodyPr>
          <a:lstStyle/>
          <a:p>
            <a:pPr lvl="0" fontAlgn="base"/>
            <a:r>
              <a:rPr lang="en-US" dirty="0"/>
              <a:t>Service is like an Activity but has no interface. Probably if you want to fetch the weather for example you won't create a blank activity for it, for this you will use a Service.</a:t>
            </a:r>
            <a:endParaRPr lang="en-AU" dirty="0"/>
          </a:p>
          <a:p>
            <a:pPr lvl="0" fontAlgn="base"/>
            <a:r>
              <a:rPr lang="en-US" dirty="0"/>
              <a:t>A Thread is a Thread, probably you already know it from other part. You need to know that you cannot update UI from a Thread. You need to use a Handler for this, but read further.</a:t>
            </a:r>
            <a:endParaRPr lang="en-AU" dirty="0"/>
          </a:p>
          <a:p>
            <a:pPr lvl="0" fontAlgn="base"/>
            <a:r>
              <a:rPr lang="en-US" dirty="0"/>
              <a:t>An </a:t>
            </a:r>
            <a:r>
              <a:rPr lang="en-US" dirty="0" err="1"/>
              <a:t>AsyncTask</a:t>
            </a:r>
            <a:r>
              <a:rPr lang="en-US" dirty="0"/>
              <a:t> is an intelligent Thread that is advised to be used. Intelligent as it can help with it's methods, and there are two methods that run on UI thread, which is good to update UI components.</a:t>
            </a:r>
            <a:endParaRPr lang="en-AU" dirty="0"/>
          </a:p>
          <a:p>
            <a:endParaRPr lang="en-AU" dirty="0"/>
          </a:p>
        </p:txBody>
      </p:sp>
    </p:spTree>
    <p:extLst>
      <p:ext uri="{BB962C8B-B14F-4D97-AF65-F5344CB8AC3E}">
        <p14:creationId xmlns:p14="http://schemas.microsoft.com/office/powerpoint/2010/main" val="3757831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Manifest.xml</a:t>
            </a:r>
            <a:endParaRPr lang="en-AU" dirty="0"/>
          </a:p>
        </p:txBody>
      </p:sp>
      <p:sp>
        <p:nvSpPr>
          <p:cNvPr id="3" name="Content Placeholder 2"/>
          <p:cNvSpPr>
            <a:spLocks noGrp="1"/>
          </p:cNvSpPr>
          <p:nvPr>
            <p:ph idx="1"/>
          </p:nvPr>
        </p:nvSpPr>
        <p:spPr/>
        <p:txBody>
          <a:bodyPr/>
          <a:lstStyle/>
          <a:p>
            <a:pPr marL="0" indent="0">
              <a:buNone/>
            </a:pPr>
            <a:r>
              <a:rPr lang="en-AU" dirty="0" smtClean="0"/>
              <a:t>&lt;</a:t>
            </a:r>
            <a:r>
              <a:rPr lang="en-AU" dirty="0"/>
              <a:t>receiver </a:t>
            </a:r>
            <a:r>
              <a:rPr lang="en-AU" dirty="0" err="1"/>
              <a:t>android:name</a:t>
            </a:r>
            <a:r>
              <a:rPr lang="en-AU" dirty="0"/>
              <a:t>=".</a:t>
            </a:r>
            <a:r>
              <a:rPr lang="en-AU" dirty="0" err="1"/>
              <a:t>BootBroadcast</a:t>
            </a:r>
            <a:r>
              <a:rPr lang="en-AU" dirty="0"/>
              <a:t>"&gt; </a:t>
            </a:r>
            <a:r>
              <a:rPr lang="en-AU" dirty="0" smtClean="0"/>
              <a:t>	&lt;</a:t>
            </a:r>
            <a:r>
              <a:rPr lang="en-AU" dirty="0"/>
              <a:t>intent-filter </a:t>
            </a:r>
            <a:r>
              <a:rPr lang="en-AU" dirty="0" smtClean="0"/>
              <a:t>&gt;</a:t>
            </a:r>
          </a:p>
          <a:p>
            <a:pPr marL="0" indent="0">
              <a:buNone/>
            </a:pPr>
            <a:r>
              <a:rPr lang="en-AU" dirty="0" smtClean="0"/>
              <a:t> 	</a:t>
            </a:r>
            <a:r>
              <a:rPr lang="en-AU" sz="2800" dirty="0" smtClean="0"/>
              <a:t>	&lt;</a:t>
            </a:r>
            <a:r>
              <a:rPr lang="en-AU" sz="2800" dirty="0"/>
              <a:t>action </a:t>
            </a:r>
            <a:r>
              <a:rPr lang="en-AU" sz="2800" dirty="0" smtClean="0"/>
              <a:t>			   	</a:t>
            </a:r>
            <a:r>
              <a:rPr lang="en-AU" sz="2800" dirty="0" err="1" smtClean="0"/>
              <a:t>android:name</a:t>
            </a:r>
            <a:r>
              <a:rPr lang="en-AU" sz="2800" dirty="0"/>
              <a:t>="</a:t>
            </a:r>
            <a:r>
              <a:rPr lang="en-AU" sz="2800" dirty="0" err="1" smtClean="0"/>
              <a:t>android.intent.action.BOO</a:t>
            </a:r>
            <a:r>
              <a:rPr lang="en-AU" sz="2800" dirty="0" smtClean="0"/>
              <a:t> 	T_COMPLETED"/&gt;</a:t>
            </a:r>
          </a:p>
          <a:p>
            <a:pPr marL="0" indent="0">
              <a:buNone/>
            </a:pPr>
            <a:r>
              <a:rPr lang="en-AU" dirty="0" smtClean="0"/>
              <a:t> 	&lt;/</a:t>
            </a:r>
            <a:r>
              <a:rPr lang="en-AU" dirty="0"/>
              <a:t>intent-filter</a:t>
            </a:r>
            <a:r>
              <a:rPr lang="en-AU" dirty="0" smtClean="0"/>
              <a:t>&gt;</a:t>
            </a:r>
          </a:p>
          <a:p>
            <a:pPr marL="0" indent="0">
              <a:buNone/>
            </a:pPr>
            <a:r>
              <a:rPr lang="en-AU" dirty="0" smtClean="0"/>
              <a:t> </a:t>
            </a:r>
            <a:r>
              <a:rPr lang="en-AU" dirty="0"/>
              <a:t>&lt;/receiver&gt;</a:t>
            </a:r>
          </a:p>
        </p:txBody>
      </p:sp>
    </p:spTree>
    <p:extLst>
      <p:ext uri="{BB962C8B-B14F-4D97-AF65-F5344CB8AC3E}">
        <p14:creationId xmlns:p14="http://schemas.microsoft.com/office/powerpoint/2010/main" val="92955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use Services?</a:t>
            </a:r>
            <a:endParaRPr lang="en-AU" dirty="0"/>
          </a:p>
        </p:txBody>
      </p:sp>
      <p:sp>
        <p:nvSpPr>
          <p:cNvPr id="3" name="Content Placeholder 2"/>
          <p:cNvSpPr>
            <a:spLocks noGrp="1"/>
          </p:cNvSpPr>
          <p:nvPr>
            <p:ph idx="1"/>
          </p:nvPr>
        </p:nvSpPr>
        <p:spPr/>
        <p:txBody>
          <a:bodyPr/>
          <a:lstStyle/>
          <a:p>
            <a:r>
              <a:rPr lang="en-US" dirty="0"/>
              <a:t>Use </a:t>
            </a:r>
            <a:r>
              <a:rPr lang="en-US" b="1" dirty="0"/>
              <a:t>Service</a:t>
            </a:r>
            <a:r>
              <a:rPr lang="en-US" dirty="0"/>
              <a:t> when you've got something that has to be running in the background for extended periods of time. It's not bound to any activity. The canonical example is a music player.</a:t>
            </a:r>
            <a:endParaRPr lang="en-AU" dirty="0"/>
          </a:p>
        </p:txBody>
      </p:sp>
    </p:spTree>
    <p:extLst>
      <p:ext uri="{BB962C8B-B14F-4D97-AF65-F5344CB8AC3E}">
        <p14:creationId xmlns:p14="http://schemas.microsoft.com/office/powerpoint/2010/main" val="211349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AU" dirty="0"/>
              <a:t/>
            </a:r>
            <a:br>
              <a:rPr lang="en-AU" dirty="0"/>
            </a:br>
            <a:r>
              <a:rPr lang="en-US" b="1" dirty="0"/>
              <a:t>Difference between bound and unbound </a:t>
            </a:r>
            <a:r>
              <a:rPr lang="en-US" b="1" dirty="0" smtClean="0"/>
              <a:t>service</a:t>
            </a:r>
            <a:r>
              <a:rPr lang="en-AU" dirty="0"/>
              <a:t/>
            </a:r>
            <a:br>
              <a:rPr lang="en-AU" dirty="0"/>
            </a:br>
            <a:endParaRPr lang="en-AU" dirty="0"/>
          </a:p>
        </p:txBody>
      </p:sp>
      <p:sp>
        <p:nvSpPr>
          <p:cNvPr id="3" name="Content Placeholder 2"/>
          <p:cNvSpPr>
            <a:spLocks noGrp="1"/>
          </p:cNvSpPr>
          <p:nvPr>
            <p:ph idx="1"/>
          </p:nvPr>
        </p:nvSpPr>
        <p:spPr/>
        <p:txBody>
          <a:bodyPr/>
          <a:lstStyle/>
          <a:p>
            <a:r>
              <a:rPr lang="en-US" b="1" i="1" dirty="0"/>
              <a:t> </a:t>
            </a:r>
            <a:r>
              <a:rPr lang="en-US" b="1" i="1" u="sng" dirty="0"/>
              <a:t>Bound Service</a:t>
            </a:r>
            <a:r>
              <a:rPr lang="en-US" i="1" dirty="0"/>
              <a:t> :Service which call indefinitely in between activity </a:t>
            </a:r>
            <a:endParaRPr lang="en-AU" dirty="0"/>
          </a:p>
          <a:p>
            <a:pPr lvl="1"/>
            <a:r>
              <a:rPr lang="en-US" i="1" dirty="0"/>
              <a:t>An Android component may bind itself to a Service using </a:t>
            </a:r>
            <a:r>
              <a:rPr lang="en-US" i="1" dirty="0" err="1"/>
              <a:t>bindservice</a:t>
            </a:r>
            <a:r>
              <a:rPr lang="en-US" i="1" dirty="0"/>
              <a:t> (). A bound service would run as long as the other application components are bound to it. As soon as they unbind, the service destroys itself. </a:t>
            </a:r>
            <a:endParaRPr lang="en-AU" dirty="0"/>
          </a:p>
          <a:p>
            <a:endParaRPr lang="en-AU" dirty="0"/>
          </a:p>
        </p:txBody>
      </p:sp>
    </p:spTree>
    <p:extLst>
      <p:ext uri="{BB962C8B-B14F-4D97-AF65-F5344CB8AC3E}">
        <p14:creationId xmlns:p14="http://schemas.microsoft.com/office/powerpoint/2010/main" val="273450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Difference between bound and unbound service</a:t>
            </a:r>
            <a:endParaRPr lang="en-AU" dirty="0"/>
          </a:p>
        </p:txBody>
      </p:sp>
      <p:sp>
        <p:nvSpPr>
          <p:cNvPr id="3" name="Content Placeholder 2"/>
          <p:cNvSpPr>
            <a:spLocks noGrp="1"/>
          </p:cNvSpPr>
          <p:nvPr>
            <p:ph idx="1"/>
          </p:nvPr>
        </p:nvSpPr>
        <p:spPr/>
        <p:txBody>
          <a:bodyPr/>
          <a:lstStyle/>
          <a:p>
            <a:r>
              <a:rPr lang="en-US" b="1" i="1" u="sng" dirty="0"/>
              <a:t>Unbound Service</a:t>
            </a:r>
            <a:r>
              <a:rPr lang="en-US" i="1" dirty="0"/>
              <a:t> :Service which call at the life span of calling activity </a:t>
            </a:r>
            <a:endParaRPr lang="en-AU" dirty="0"/>
          </a:p>
          <a:p>
            <a:pPr lvl="1"/>
            <a:r>
              <a:rPr lang="en-US" i="1" dirty="0"/>
              <a:t>In this case, an application component starts the service, and it would continue to run in the background, even if the original component that initiated it is destroyed. For instance, when started, a service would continue to play music in the background indefinitely.</a:t>
            </a:r>
            <a:endParaRPr lang="en-AU" dirty="0"/>
          </a:p>
          <a:p>
            <a:endParaRPr lang="en-AU" dirty="0"/>
          </a:p>
        </p:txBody>
      </p:sp>
    </p:spTree>
    <p:extLst>
      <p:ext uri="{BB962C8B-B14F-4D97-AF65-F5344CB8AC3E}">
        <p14:creationId xmlns:p14="http://schemas.microsoft.com/office/powerpoint/2010/main" val="85144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Life Cycle of Services</a:t>
            </a:r>
            <a:endParaRPr lang="en-AU" dirty="0"/>
          </a:p>
        </p:txBody>
      </p:sp>
      <p:sp>
        <p:nvSpPr>
          <p:cNvPr id="3" name="Content Placeholder 2"/>
          <p:cNvSpPr>
            <a:spLocks noGrp="1"/>
          </p:cNvSpPr>
          <p:nvPr>
            <p:ph idx="1"/>
          </p:nvPr>
        </p:nvSpPr>
        <p:spPr/>
        <p:txBody>
          <a:bodyPr/>
          <a:lstStyle/>
          <a:p>
            <a:r>
              <a:rPr lang="en-US" i="1" dirty="0"/>
              <a:t>Services has different life cycle from Activity. Services has different method for their life </a:t>
            </a:r>
            <a:r>
              <a:rPr lang="en-US" i="1" dirty="0" smtClean="0"/>
              <a:t>cycle.</a:t>
            </a:r>
            <a:endParaRPr lang="en-AU" dirty="0"/>
          </a:p>
        </p:txBody>
      </p:sp>
    </p:spTree>
    <p:extLst>
      <p:ext uri="{BB962C8B-B14F-4D97-AF65-F5344CB8AC3E}">
        <p14:creationId xmlns:p14="http://schemas.microsoft.com/office/powerpoint/2010/main" val="397202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droid Service lifecycle"/>
          <p:cNvPicPr>
            <a:picLocks noGrp="1"/>
          </p:cNvPicPr>
          <p:nvPr>
            <p:ph idx="1"/>
          </p:nvPr>
        </p:nvPicPr>
        <p:blipFill>
          <a:blip r:embed="rId2"/>
          <a:srcRect/>
          <a:stretch>
            <a:fillRect/>
          </a:stretch>
        </p:blipFill>
        <p:spPr bwMode="auto">
          <a:xfrm>
            <a:off x="1907704" y="476672"/>
            <a:ext cx="4968552" cy="5649491"/>
          </a:xfrm>
          <a:prstGeom prst="rect">
            <a:avLst/>
          </a:prstGeom>
          <a:noFill/>
          <a:ln w="9525">
            <a:noFill/>
            <a:miter lim="800000"/>
            <a:headEnd/>
            <a:tailEnd/>
          </a:ln>
        </p:spPr>
      </p:pic>
    </p:spTree>
    <p:extLst>
      <p:ext uri="{BB962C8B-B14F-4D97-AF65-F5344CB8AC3E}">
        <p14:creationId xmlns:p14="http://schemas.microsoft.com/office/powerpoint/2010/main" val="227697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When </a:t>
            </a:r>
            <a:r>
              <a:rPr lang="en-AU" dirty="0" err="1" smtClean="0"/>
              <a:t>onCreate</a:t>
            </a:r>
            <a:r>
              <a:rPr lang="en-AU" dirty="0" smtClean="0"/>
              <a:t> is called?</a:t>
            </a:r>
            <a:endParaRPr lang="en-AU" dirty="0"/>
          </a:p>
        </p:txBody>
      </p:sp>
      <p:sp>
        <p:nvSpPr>
          <p:cNvPr id="3" name="Content Placeholder 2"/>
          <p:cNvSpPr>
            <a:spLocks noGrp="1"/>
          </p:cNvSpPr>
          <p:nvPr>
            <p:ph idx="1"/>
          </p:nvPr>
        </p:nvSpPr>
        <p:spPr/>
        <p:txBody>
          <a:bodyPr/>
          <a:lstStyle/>
          <a:p>
            <a:r>
              <a:rPr lang="en-AU" dirty="0"/>
              <a:t>The first method </a:t>
            </a:r>
            <a:r>
              <a:rPr lang="en-AU" dirty="0" err="1"/>
              <a:t>onCreate</a:t>
            </a:r>
            <a:r>
              <a:rPr lang="en-AU" dirty="0"/>
              <a:t> is called only one time when the Service has to created. If the Service is already running this method won’t be called. We don’t call it directly but it is the OS that calls it.</a:t>
            </a:r>
            <a:endParaRPr lang="en-AU" dirty="0"/>
          </a:p>
        </p:txBody>
      </p:sp>
    </p:spTree>
    <p:extLst>
      <p:ext uri="{BB962C8B-B14F-4D97-AF65-F5344CB8AC3E}">
        <p14:creationId xmlns:p14="http://schemas.microsoft.com/office/powerpoint/2010/main" val="280914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a:t>
            </a:r>
            <a:r>
              <a:rPr lang="en-AU" dirty="0" err="1" smtClean="0"/>
              <a:t>onStartCommand</a:t>
            </a:r>
            <a:r>
              <a:rPr lang="en-AU" dirty="0" smtClean="0"/>
              <a:t> is called?</a:t>
            </a:r>
            <a:endParaRPr lang="en-AU" dirty="0"/>
          </a:p>
        </p:txBody>
      </p:sp>
      <p:sp>
        <p:nvSpPr>
          <p:cNvPr id="3" name="Content Placeholder 2"/>
          <p:cNvSpPr>
            <a:spLocks noGrp="1"/>
          </p:cNvSpPr>
          <p:nvPr>
            <p:ph idx="1"/>
          </p:nvPr>
        </p:nvSpPr>
        <p:spPr/>
        <p:txBody>
          <a:bodyPr>
            <a:normAutofit fontScale="70000" lnSpcReduction="20000"/>
          </a:bodyPr>
          <a:lstStyle/>
          <a:p>
            <a:r>
              <a:rPr lang="en-AU" dirty="0" err="1"/>
              <a:t>OnStartCommand</a:t>
            </a:r>
            <a:r>
              <a:rPr lang="en-AU" dirty="0"/>
              <a:t> is the most important method because it is called when we required to start the Service. In this method we have the Intent passed at time we run the Service, in this way we can exchange some information with the Service. In this method, we implement our logic that can be execute directly inside this method if it isn’t time expensive otherwise we can create a thread. As you can see this method requires we return an Integer as result. This integer represents how the Service should be handled by the OS:</a:t>
            </a:r>
          </a:p>
          <a:p>
            <a:r>
              <a:rPr lang="en-AU" b="1" i="1" dirty="0"/>
              <a:t>START_STICKY</a:t>
            </a:r>
            <a:r>
              <a:rPr lang="en-AU" dirty="0"/>
              <a:t> : Using this return value, if the OS kills our Service it will recreate it but the Intent that was sent to the Service isn’t redelivered. In this way the Service is always running</a:t>
            </a:r>
          </a:p>
          <a:p>
            <a:r>
              <a:rPr lang="en-AU" b="1" i="1" dirty="0"/>
              <a:t>START_NOT_STICKY</a:t>
            </a:r>
            <a:r>
              <a:rPr lang="en-AU" dirty="0"/>
              <a:t>: If the SO kills the Service it won’t recreate it until the client calls explicitly </a:t>
            </a:r>
            <a:r>
              <a:rPr lang="en-AU" dirty="0" err="1"/>
              <a:t>onStart</a:t>
            </a:r>
            <a:r>
              <a:rPr lang="en-AU" dirty="0"/>
              <a:t> command</a:t>
            </a:r>
          </a:p>
          <a:p>
            <a:r>
              <a:rPr lang="en-AU" dirty="0"/>
              <a:t> </a:t>
            </a:r>
            <a:r>
              <a:rPr lang="en-AU" b="1" i="1" dirty="0"/>
              <a:t>START_REDELIVER_INTENT</a:t>
            </a:r>
            <a:r>
              <a:rPr lang="en-AU" dirty="0"/>
              <a:t>: It is similar to the START_STICKY and in this case the Intent will be redelivered to the service</a:t>
            </a:r>
          </a:p>
          <a:p>
            <a:endParaRPr lang="en-AU" dirty="0"/>
          </a:p>
        </p:txBody>
      </p:sp>
    </p:spTree>
    <p:extLst>
      <p:ext uri="{BB962C8B-B14F-4D97-AF65-F5344CB8AC3E}">
        <p14:creationId xmlns:p14="http://schemas.microsoft.com/office/powerpoint/2010/main" val="425820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635</Words>
  <Application>Microsoft Office PowerPoint</Application>
  <PresentationFormat>On-screen Show (4:3)</PresentationFormat>
  <Paragraphs>90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Android Services</vt:lpstr>
      <vt:lpstr>Service, Thread and AsyncTask</vt:lpstr>
      <vt:lpstr>When to use Services?</vt:lpstr>
      <vt:lpstr>  Difference between bound and unbound service </vt:lpstr>
      <vt:lpstr> Difference between bound and unbound service</vt:lpstr>
      <vt:lpstr>Life Cycle of Services</vt:lpstr>
      <vt:lpstr>PowerPoint Presentation</vt:lpstr>
      <vt:lpstr>When onCreate is called?</vt:lpstr>
      <vt:lpstr>When onStartCommand is called?</vt:lpstr>
      <vt:lpstr>When onDestroy is called?</vt:lpstr>
      <vt:lpstr>Create a Service</vt:lpstr>
      <vt:lpstr>Override Callback Methods</vt:lpstr>
      <vt:lpstr>Declare Service Class in Manifest</vt:lpstr>
      <vt:lpstr>Start Service</vt:lpstr>
      <vt:lpstr>Stop Service</vt:lpstr>
      <vt:lpstr>Create Thread in onStartCommand</vt:lpstr>
      <vt:lpstr>IntentService</vt:lpstr>
      <vt:lpstr>Create IntentService</vt:lpstr>
      <vt:lpstr>Starting service automatically</vt:lpstr>
      <vt:lpstr>Manifest.xml</vt:lpstr>
    </vt:vector>
  </TitlesOfParts>
  <Company>PUCIT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Services</dc:title>
  <dc:creator>Anum</dc:creator>
  <cp:lastModifiedBy>Anum</cp:lastModifiedBy>
  <cp:revision>75</cp:revision>
  <dcterms:created xsi:type="dcterms:W3CDTF">2014-06-24T16:47:06Z</dcterms:created>
  <dcterms:modified xsi:type="dcterms:W3CDTF">2014-06-24T17:38:54Z</dcterms:modified>
</cp:coreProperties>
</file>