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EFE8-D8A8-43F7-A0A6-166222CE8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C55D108C-5B33-4C81-9ADB-8B9F84C51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3048D088-A971-42BA-8AF3-DACFD23D6DCD}"/>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4ED0DFAD-3F39-4F75-ACC1-875613CCEB51}"/>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2B22AF4-AF5E-41B3-92EE-FC5E4502CDB0}"/>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100167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F3B3-CD28-446F-BF88-E07DD9AB8F81}"/>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DB7248E3-079F-4B43-8850-2D011DAC28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C66E39D-6996-403F-A5EA-5E6743A0E822}"/>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5491F1A4-3503-4357-BD48-879F82BB7DB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A59385B-2A23-4A9E-B9E2-91056CEEBB56}"/>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134560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F24025-F749-44B2-8786-066F510B90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F0AFF7C1-0C0D-4384-8179-FF6C38FED4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A1B288CA-DFA3-41FC-844A-9C375633E5C3}"/>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DB4742B1-42DA-49ED-82AB-5441AE6D279B}"/>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FAB8687A-32A8-405C-BE76-8BE939505E72}"/>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200295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D530-21A3-42AF-8CD3-59E050FCBF9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BD2E8024-5F7D-49C9-BD15-3DFFFEBAEA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678D84ED-13DD-461B-A34A-5688D835DE06}"/>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B50B58D6-D54E-47DA-B1FF-778CCC69B61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C9F5C91F-17CC-401E-A494-63088178A243}"/>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126934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31DD-999C-4366-BF07-D1D88A7FB6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3038A6C0-2876-444B-8633-7874AA2DF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245A37-A56D-4792-BD51-2043B362777C}"/>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EA53D544-AEE6-4C7C-B940-B316ABD283F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3784D16-424F-4C84-A411-23D35117EEBF}"/>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2258534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51D9-B78A-4E7B-A31C-F2A4E96D9C8D}"/>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98F3C674-187C-4D73-87F2-886728E71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22BB5544-330F-4EFE-9CAE-7CBC65CBD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B688C8F3-D374-4F53-BB7C-0067AFD35E87}"/>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6" name="Footer Placeholder 5">
            <a:extLst>
              <a:ext uri="{FF2B5EF4-FFF2-40B4-BE49-F238E27FC236}">
                <a16:creationId xmlns:a16="http://schemas.microsoft.com/office/drawing/2014/main" id="{771B49E2-AC96-48BD-9BB2-FEB1B41E679E}"/>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5333BEB-5CE1-41EC-AA85-B41AD0D3A9EE}"/>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128663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3810-3C8A-4BE8-BCE6-2E1D5126BC5C}"/>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AD9D7DC2-8937-4E23-BC33-16D7607CA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C8AA8F-88AB-45BB-9AB0-BAE2A3487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F3F0673-8E59-430A-BD21-062B571C8A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ED482-29E2-4884-9A2D-55DF023ED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04AC67A4-F28F-4182-A31E-6541682AD993}"/>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8" name="Footer Placeholder 7">
            <a:extLst>
              <a:ext uri="{FF2B5EF4-FFF2-40B4-BE49-F238E27FC236}">
                <a16:creationId xmlns:a16="http://schemas.microsoft.com/office/drawing/2014/main" id="{2E964775-4F02-4D89-8683-F1A2B1EE325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4E6C72D-BCD1-4597-B018-6DE347583703}"/>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408712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ED26-FF03-4E49-B713-17EEBE386243}"/>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C5178D1F-9241-474E-AD33-A77AA78A7ED9}"/>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4" name="Footer Placeholder 3">
            <a:extLst>
              <a:ext uri="{FF2B5EF4-FFF2-40B4-BE49-F238E27FC236}">
                <a16:creationId xmlns:a16="http://schemas.microsoft.com/office/drawing/2014/main" id="{55E7B5F1-D744-497A-B59B-00D74E7EFC0A}"/>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411B47BB-A0C0-46C7-9A2D-63E4BFBFF951}"/>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296586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2A5A8-312F-425F-B7FA-2154EB6E7290}"/>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3" name="Footer Placeholder 2">
            <a:extLst>
              <a:ext uri="{FF2B5EF4-FFF2-40B4-BE49-F238E27FC236}">
                <a16:creationId xmlns:a16="http://schemas.microsoft.com/office/drawing/2014/main" id="{5AB8BAAE-DEA8-4DDE-A5E7-B9EF212175AE}"/>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D2140A6C-1EE0-4493-A009-2E0756FB86C2}"/>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14262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226-A3CB-490F-9ABA-A7276C5CC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27348E-B87D-4D77-9E08-900BACDF8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738168E1-3F8C-49FE-9787-98A809210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7356C-DF1B-410B-AFC2-E34A6CEB8945}"/>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6" name="Footer Placeholder 5">
            <a:extLst>
              <a:ext uri="{FF2B5EF4-FFF2-40B4-BE49-F238E27FC236}">
                <a16:creationId xmlns:a16="http://schemas.microsoft.com/office/drawing/2014/main" id="{732DDA3C-3B85-49B4-A83B-B61551DC8DBB}"/>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0FFD0F6-158F-4756-BC9B-0D7A927932F5}"/>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59392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BD3F-BFE4-42D2-9974-D1E7A274D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896EBE85-6DA2-4DA8-A82C-8708E5EC0B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6576C390-23FC-4AA6-AE7F-4F020DD6A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D2C8B-E5FA-4EE1-86F6-0FDF61A5786B}"/>
              </a:ext>
            </a:extLst>
          </p:cNvPr>
          <p:cNvSpPr>
            <a:spLocks noGrp="1"/>
          </p:cNvSpPr>
          <p:nvPr>
            <p:ph type="dt" sz="half" idx="10"/>
          </p:nvPr>
        </p:nvSpPr>
        <p:spPr/>
        <p:txBody>
          <a:bodyPr/>
          <a:lstStyle/>
          <a:p>
            <a:fld id="{110C2A97-17CC-4CF3-8937-15E17104891B}" type="datetimeFigureOut">
              <a:rPr lang="es-CO" smtClean="0"/>
              <a:t>27/11/2020</a:t>
            </a:fld>
            <a:endParaRPr lang="es-CO"/>
          </a:p>
        </p:txBody>
      </p:sp>
      <p:sp>
        <p:nvSpPr>
          <p:cNvPr id="6" name="Footer Placeholder 5">
            <a:extLst>
              <a:ext uri="{FF2B5EF4-FFF2-40B4-BE49-F238E27FC236}">
                <a16:creationId xmlns:a16="http://schemas.microsoft.com/office/drawing/2014/main" id="{6DD77555-D234-46A5-92A5-39667016F928}"/>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80553152-3BB5-4750-906F-59757C26BB05}"/>
              </a:ext>
            </a:extLst>
          </p:cNvPr>
          <p:cNvSpPr>
            <a:spLocks noGrp="1"/>
          </p:cNvSpPr>
          <p:nvPr>
            <p:ph type="sldNum" sz="quarter" idx="12"/>
          </p:nvPr>
        </p:nvSpPr>
        <p:spPr/>
        <p:txBody>
          <a:bodyPr/>
          <a:lstStyle/>
          <a:p>
            <a:fld id="{845938A1-2507-4F4F-82CB-C4B9FDAB3643}" type="slidenum">
              <a:rPr lang="es-CO" smtClean="0"/>
              <a:t>‹#›</a:t>
            </a:fld>
            <a:endParaRPr lang="es-CO"/>
          </a:p>
        </p:txBody>
      </p:sp>
    </p:spTree>
    <p:extLst>
      <p:ext uri="{BB962C8B-B14F-4D97-AF65-F5344CB8AC3E}">
        <p14:creationId xmlns:p14="http://schemas.microsoft.com/office/powerpoint/2010/main" val="38827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2E4091-D2D5-41F6-9185-69DE9C7E9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512A876-0EAE-4105-B5C6-496F19CCE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E48120EA-DB56-4F69-9C11-36B0326D9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C2A97-17CC-4CF3-8937-15E17104891B}" type="datetimeFigureOut">
              <a:rPr lang="es-CO" smtClean="0"/>
              <a:t>27/11/2020</a:t>
            </a:fld>
            <a:endParaRPr lang="es-CO"/>
          </a:p>
        </p:txBody>
      </p:sp>
      <p:sp>
        <p:nvSpPr>
          <p:cNvPr id="5" name="Footer Placeholder 4">
            <a:extLst>
              <a:ext uri="{FF2B5EF4-FFF2-40B4-BE49-F238E27FC236}">
                <a16:creationId xmlns:a16="http://schemas.microsoft.com/office/drawing/2014/main" id="{F37A007D-B0FF-4BAB-A758-5A79ACCB0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1BD0F5C7-5CD5-4031-86BD-50D0B5095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938A1-2507-4F4F-82CB-C4B9FDAB3643}" type="slidenum">
              <a:rPr lang="es-CO" smtClean="0"/>
              <a:t>‹#›</a:t>
            </a:fld>
            <a:endParaRPr lang="es-CO"/>
          </a:p>
        </p:txBody>
      </p:sp>
    </p:spTree>
    <p:extLst>
      <p:ext uri="{BB962C8B-B14F-4D97-AF65-F5344CB8AC3E}">
        <p14:creationId xmlns:p14="http://schemas.microsoft.com/office/powerpoint/2010/main" val="398026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D7F23E-3FFF-4188-A55D-4740C679612F}"/>
              </a:ext>
            </a:extLst>
          </p:cNvPr>
          <p:cNvPicPr>
            <a:picLocks noChangeAspect="1"/>
          </p:cNvPicPr>
          <p:nvPr/>
        </p:nvPicPr>
        <p:blipFill>
          <a:blip r:embed="rId2"/>
          <a:stretch>
            <a:fillRect/>
          </a:stretch>
        </p:blipFill>
        <p:spPr>
          <a:xfrm>
            <a:off x="0" y="28530"/>
            <a:ext cx="12192000" cy="6534607"/>
          </a:xfrm>
          <a:prstGeom prst="rect">
            <a:avLst/>
          </a:prstGeom>
        </p:spPr>
      </p:pic>
      <p:sp>
        <p:nvSpPr>
          <p:cNvPr id="6" name="TextBox 5">
            <a:extLst>
              <a:ext uri="{FF2B5EF4-FFF2-40B4-BE49-F238E27FC236}">
                <a16:creationId xmlns:a16="http://schemas.microsoft.com/office/drawing/2014/main" id="{A8D87EBA-A417-4BF8-82F3-176261174230}"/>
              </a:ext>
            </a:extLst>
          </p:cNvPr>
          <p:cNvSpPr txBox="1"/>
          <p:nvPr/>
        </p:nvSpPr>
        <p:spPr>
          <a:xfrm>
            <a:off x="328474" y="6498455"/>
            <a:ext cx="10324942" cy="369332"/>
          </a:xfrm>
          <a:prstGeom prst="rect">
            <a:avLst/>
          </a:prstGeom>
          <a:noFill/>
        </p:spPr>
        <p:txBody>
          <a:bodyPr wrap="none" rtlCol="0">
            <a:spAutoFit/>
          </a:bodyPr>
          <a:lstStyle/>
          <a:p>
            <a:r>
              <a:rPr lang="es-CO" dirty="0"/>
              <a:t>La variable Y depende del tipo de empleo, por lo anterior la variable tipo de empleo debe incluirse en análisis</a:t>
            </a:r>
          </a:p>
        </p:txBody>
      </p:sp>
    </p:spTree>
    <p:extLst>
      <p:ext uri="{BB962C8B-B14F-4D97-AF65-F5344CB8AC3E}">
        <p14:creationId xmlns:p14="http://schemas.microsoft.com/office/powerpoint/2010/main" val="251592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80E198-7F1B-4117-BF08-4627003D88C9}"/>
              </a:ext>
            </a:extLst>
          </p:cNvPr>
          <p:cNvPicPr>
            <a:picLocks noChangeAspect="1"/>
          </p:cNvPicPr>
          <p:nvPr/>
        </p:nvPicPr>
        <p:blipFill>
          <a:blip r:embed="rId2"/>
          <a:stretch>
            <a:fillRect/>
          </a:stretch>
        </p:blipFill>
        <p:spPr>
          <a:xfrm>
            <a:off x="131327" y="1"/>
            <a:ext cx="10814840" cy="6217286"/>
          </a:xfrm>
          <a:prstGeom prst="rect">
            <a:avLst/>
          </a:prstGeom>
        </p:spPr>
      </p:pic>
      <p:sp>
        <p:nvSpPr>
          <p:cNvPr id="4" name="TextBox 3">
            <a:extLst>
              <a:ext uri="{FF2B5EF4-FFF2-40B4-BE49-F238E27FC236}">
                <a16:creationId xmlns:a16="http://schemas.microsoft.com/office/drawing/2014/main" id="{00A018FF-0BD2-4981-99AC-BBE0B4105861}"/>
              </a:ext>
            </a:extLst>
          </p:cNvPr>
          <p:cNvSpPr txBox="1"/>
          <p:nvPr/>
        </p:nvSpPr>
        <p:spPr>
          <a:xfrm>
            <a:off x="319597" y="6150983"/>
            <a:ext cx="11796204" cy="646331"/>
          </a:xfrm>
          <a:prstGeom prst="rect">
            <a:avLst/>
          </a:prstGeom>
          <a:noFill/>
        </p:spPr>
        <p:txBody>
          <a:bodyPr wrap="square" rtlCol="0">
            <a:spAutoFit/>
          </a:bodyPr>
          <a:lstStyle/>
          <a:p>
            <a:r>
              <a:rPr lang="es-CO" dirty="0"/>
              <a:t>Los resultados para la variable Y son muy similares para el si y no, independiente del día en que se llame.  Por lo anterior la variable </a:t>
            </a:r>
            <a:r>
              <a:rPr lang="es-CO" dirty="0" err="1"/>
              <a:t>day_of_week</a:t>
            </a:r>
            <a:r>
              <a:rPr lang="es-CO" dirty="0"/>
              <a:t> debe excluirse del </a:t>
            </a:r>
            <a:r>
              <a:rPr lang="es-CO" dirty="0" err="1"/>
              <a:t>analisis</a:t>
            </a:r>
            <a:endParaRPr lang="es-CO" dirty="0"/>
          </a:p>
        </p:txBody>
      </p:sp>
    </p:spTree>
    <p:extLst>
      <p:ext uri="{BB962C8B-B14F-4D97-AF65-F5344CB8AC3E}">
        <p14:creationId xmlns:p14="http://schemas.microsoft.com/office/powerpoint/2010/main" val="315480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75F3F9-85DE-4AFC-890D-AC336141586C}"/>
              </a:ext>
            </a:extLst>
          </p:cNvPr>
          <p:cNvPicPr>
            <a:picLocks noChangeAspect="1"/>
          </p:cNvPicPr>
          <p:nvPr/>
        </p:nvPicPr>
        <p:blipFill>
          <a:blip r:embed="rId2"/>
          <a:stretch>
            <a:fillRect/>
          </a:stretch>
        </p:blipFill>
        <p:spPr>
          <a:xfrm>
            <a:off x="0" y="0"/>
            <a:ext cx="11141476" cy="6185418"/>
          </a:xfrm>
          <a:prstGeom prst="rect">
            <a:avLst/>
          </a:prstGeom>
        </p:spPr>
      </p:pic>
      <p:sp>
        <p:nvSpPr>
          <p:cNvPr id="4" name="TextBox 3">
            <a:extLst>
              <a:ext uri="{FF2B5EF4-FFF2-40B4-BE49-F238E27FC236}">
                <a16:creationId xmlns:a16="http://schemas.microsoft.com/office/drawing/2014/main" id="{99469896-76BC-40F2-ACE3-4C8CCE78E9ED}"/>
              </a:ext>
            </a:extLst>
          </p:cNvPr>
          <p:cNvSpPr txBox="1"/>
          <p:nvPr/>
        </p:nvSpPr>
        <p:spPr>
          <a:xfrm>
            <a:off x="292964" y="6185418"/>
            <a:ext cx="11796204" cy="646331"/>
          </a:xfrm>
          <a:prstGeom prst="rect">
            <a:avLst/>
          </a:prstGeom>
          <a:noFill/>
        </p:spPr>
        <p:txBody>
          <a:bodyPr wrap="square" rtlCol="0">
            <a:spAutoFit/>
          </a:bodyPr>
          <a:lstStyle/>
          <a:p>
            <a:r>
              <a:rPr lang="es-CO" dirty="0"/>
              <a:t>Los resultados para la variable Y (si y no) van decreciendo a medida que aumenta el # de campaña.  Por lo anterior, la variable campaña debe incluirse en el análisis</a:t>
            </a:r>
          </a:p>
        </p:txBody>
      </p:sp>
    </p:spTree>
    <p:extLst>
      <p:ext uri="{BB962C8B-B14F-4D97-AF65-F5344CB8AC3E}">
        <p14:creationId xmlns:p14="http://schemas.microsoft.com/office/powerpoint/2010/main" val="366541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ABFFBD-12BA-4195-A14E-82C44CDD164B}"/>
              </a:ext>
            </a:extLst>
          </p:cNvPr>
          <p:cNvPicPr>
            <a:picLocks noChangeAspect="1"/>
          </p:cNvPicPr>
          <p:nvPr/>
        </p:nvPicPr>
        <p:blipFill>
          <a:blip r:embed="rId2"/>
          <a:stretch>
            <a:fillRect/>
          </a:stretch>
        </p:blipFill>
        <p:spPr>
          <a:xfrm>
            <a:off x="213064" y="20586"/>
            <a:ext cx="11052699" cy="6002759"/>
          </a:xfrm>
          <a:prstGeom prst="rect">
            <a:avLst/>
          </a:prstGeom>
        </p:spPr>
      </p:pic>
      <p:sp>
        <p:nvSpPr>
          <p:cNvPr id="4" name="TextBox 3">
            <a:extLst>
              <a:ext uri="{FF2B5EF4-FFF2-40B4-BE49-F238E27FC236}">
                <a16:creationId xmlns:a16="http://schemas.microsoft.com/office/drawing/2014/main" id="{A3535B02-BC0B-43F0-840E-F47B988CB317}"/>
              </a:ext>
            </a:extLst>
          </p:cNvPr>
          <p:cNvSpPr txBox="1"/>
          <p:nvPr/>
        </p:nvSpPr>
        <p:spPr>
          <a:xfrm>
            <a:off x="292964" y="6185418"/>
            <a:ext cx="11796204" cy="646331"/>
          </a:xfrm>
          <a:prstGeom prst="rect">
            <a:avLst/>
          </a:prstGeom>
          <a:noFill/>
        </p:spPr>
        <p:txBody>
          <a:bodyPr wrap="square" rtlCol="0">
            <a:spAutoFit/>
          </a:bodyPr>
          <a:lstStyle/>
          <a:p>
            <a:r>
              <a:rPr lang="es-CO" dirty="0"/>
              <a:t>Los resultados para la variable Y (si y no) van decreciendo a medida que aumenta la variable </a:t>
            </a:r>
            <a:r>
              <a:rPr lang="es-CO" dirty="0" err="1"/>
              <a:t>Previous</a:t>
            </a:r>
            <a:r>
              <a:rPr lang="es-CO" dirty="0"/>
              <a:t>.  Por lo anterior, la variable </a:t>
            </a:r>
            <a:r>
              <a:rPr lang="es-CO" dirty="0" err="1"/>
              <a:t>Previous</a:t>
            </a:r>
            <a:r>
              <a:rPr lang="es-CO" dirty="0"/>
              <a:t> debe incluirse en el análisis</a:t>
            </a:r>
          </a:p>
        </p:txBody>
      </p:sp>
    </p:spTree>
    <p:extLst>
      <p:ext uri="{BB962C8B-B14F-4D97-AF65-F5344CB8AC3E}">
        <p14:creationId xmlns:p14="http://schemas.microsoft.com/office/powerpoint/2010/main" val="214547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833DA-0C13-4D9A-894F-91887D49D598}"/>
              </a:ext>
            </a:extLst>
          </p:cNvPr>
          <p:cNvPicPr>
            <a:picLocks noChangeAspect="1"/>
          </p:cNvPicPr>
          <p:nvPr/>
        </p:nvPicPr>
        <p:blipFill rotWithShape="1">
          <a:blip r:embed="rId2"/>
          <a:srcRect t="13786"/>
          <a:stretch/>
        </p:blipFill>
        <p:spPr>
          <a:xfrm>
            <a:off x="108872" y="72859"/>
            <a:ext cx="10570965" cy="5274415"/>
          </a:xfrm>
          <a:prstGeom prst="rect">
            <a:avLst/>
          </a:prstGeom>
        </p:spPr>
      </p:pic>
      <p:sp>
        <p:nvSpPr>
          <p:cNvPr id="4" name="TextBox 3">
            <a:extLst>
              <a:ext uri="{FF2B5EF4-FFF2-40B4-BE49-F238E27FC236}">
                <a16:creationId xmlns:a16="http://schemas.microsoft.com/office/drawing/2014/main" id="{0472454C-A89A-489E-93E4-A286732C24F0}"/>
              </a:ext>
            </a:extLst>
          </p:cNvPr>
          <p:cNvSpPr txBox="1"/>
          <p:nvPr/>
        </p:nvSpPr>
        <p:spPr>
          <a:xfrm>
            <a:off x="108872" y="5510715"/>
            <a:ext cx="11796204" cy="646331"/>
          </a:xfrm>
          <a:prstGeom prst="rect">
            <a:avLst/>
          </a:prstGeom>
          <a:noFill/>
        </p:spPr>
        <p:txBody>
          <a:bodyPr wrap="square" rtlCol="0">
            <a:spAutoFit/>
          </a:bodyPr>
          <a:lstStyle/>
          <a:p>
            <a:r>
              <a:rPr lang="es-CO" dirty="0"/>
              <a:t>Los resultados para la variable Y (si y no) cambian al cambiar la variable </a:t>
            </a:r>
            <a:r>
              <a:rPr lang="es-CO" dirty="0" err="1"/>
              <a:t>poutcome</a:t>
            </a:r>
            <a:r>
              <a:rPr lang="es-CO" dirty="0"/>
              <a:t>, por lo anterior </a:t>
            </a:r>
            <a:r>
              <a:rPr lang="es-CO" dirty="0" err="1"/>
              <a:t>poutcome</a:t>
            </a:r>
            <a:r>
              <a:rPr lang="es-CO" dirty="0"/>
              <a:t> debe incluirse en el análisis.</a:t>
            </a:r>
          </a:p>
        </p:txBody>
      </p:sp>
    </p:spTree>
    <p:extLst>
      <p:ext uri="{BB962C8B-B14F-4D97-AF65-F5344CB8AC3E}">
        <p14:creationId xmlns:p14="http://schemas.microsoft.com/office/powerpoint/2010/main" val="212441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C359D-78AE-47E1-801B-E513092316E1}"/>
              </a:ext>
            </a:extLst>
          </p:cNvPr>
          <p:cNvPicPr>
            <a:picLocks noChangeAspect="1"/>
          </p:cNvPicPr>
          <p:nvPr/>
        </p:nvPicPr>
        <p:blipFill rotWithShape="1">
          <a:blip r:embed="rId2"/>
          <a:srcRect t="14384"/>
          <a:stretch/>
        </p:blipFill>
        <p:spPr>
          <a:xfrm>
            <a:off x="97654" y="88775"/>
            <a:ext cx="10892901" cy="5196077"/>
          </a:xfrm>
          <a:prstGeom prst="rect">
            <a:avLst/>
          </a:prstGeom>
        </p:spPr>
      </p:pic>
      <p:sp>
        <p:nvSpPr>
          <p:cNvPr id="2" name="TextBox 1">
            <a:extLst>
              <a:ext uri="{FF2B5EF4-FFF2-40B4-BE49-F238E27FC236}">
                <a16:creationId xmlns:a16="http://schemas.microsoft.com/office/drawing/2014/main" id="{5DFE84F8-0FD4-447F-9D93-B54D40B65BE5}"/>
              </a:ext>
            </a:extLst>
          </p:cNvPr>
          <p:cNvSpPr txBox="1"/>
          <p:nvPr/>
        </p:nvSpPr>
        <p:spPr>
          <a:xfrm>
            <a:off x="292963" y="5284852"/>
            <a:ext cx="11638625" cy="1754326"/>
          </a:xfrm>
          <a:prstGeom prst="rect">
            <a:avLst/>
          </a:prstGeom>
          <a:noFill/>
        </p:spPr>
        <p:txBody>
          <a:bodyPr wrap="square" rtlCol="0">
            <a:spAutoFit/>
          </a:bodyPr>
          <a:lstStyle/>
          <a:p>
            <a:r>
              <a:rPr lang="es-CO" dirty="0"/>
              <a:t>La variable </a:t>
            </a:r>
            <a:r>
              <a:rPr lang="es-CO" dirty="0" err="1"/>
              <a:t>pdays</a:t>
            </a:r>
            <a:r>
              <a:rPr lang="es-CO" dirty="0"/>
              <a:t> se entiende como la variable = igual al total de días en los que se termino de pagar el préstamo.</a:t>
            </a:r>
          </a:p>
          <a:p>
            <a:r>
              <a:rPr lang="es-CO" dirty="0"/>
              <a:t>Si los datos son correctos, el si y el no están concentrados para </a:t>
            </a:r>
            <a:r>
              <a:rPr lang="es-CO" dirty="0" err="1"/>
              <a:t>pdays</a:t>
            </a:r>
            <a:r>
              <a:rPr lang="es-CO" dirty="0"/>
              <a:t> = 999, por lo anterior </a:t>
            </a:r>
            <a:r>
              <a:rPr lang="es-CO" dirty="0" err="1"/>
              <a:t>pdays</a:t>
            </a:r>
            <a:r>
              <a:rPr lang="es-CO" dirty="0"/>
              <a:t> no se debe incluir.</a:t>
            </a:r>
          </a:p>
          <a:p>
            <a:endParaRPr lang="es-CO" dirty="0"/>
          </a:p>
          <a:p>
            <a:r>
              <a:rPr lang="es-CO" dirty="0"/>
              <a:t>Si los datos </a:t>
            </a:r>
            <a:r>
              <a:rPr lang="es-CO" dirty="0" err="1"/>
              <a:t>pdays</a:t>
            </a:r>
            <a:r>
              <a:rPr lang="es-CO" dirty="0"/>
              <a:t> = 999, se llenaron como referencia y no son datos exactos, se debe llenar los datos correctos y repetir el análisis</a:t>
            </a:r>
          </a:p>
          <a:p>
            <a:endParaRPr lang="es-CO" dirty="0"/>
          </a:p>
        </p:txBody>
      </p:sp>
    </p:spTree>
    <p:extLst>
      <p:ext uri="{BB962C8B-B14F-4D97-AF65-F5344CB8AC3E}">
        <p14:creationId xmlns:p14="http://schemas.microsoft.com/office/powerpoint/2010/main" val="230130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3D1F4-05C3-48C7-B1B7-8C1330520E74}"/>
              </a:ext>
            </a:extLst>
          </p:cNvPr>
          <p:cNvPicPr>
            <a:picLocks noChangeAspect="1"/>
          </p:cNvPicPr>
          <p:nvPr/>
        </p:nvPicPr>
        <p:blipFill>
          <a:blip r:embed="rId2"/>
          <a:stretch>
            <a:fillRect/>
          </a:stretch>
        </p:blipFill>
        <p:spPr>
          <a:xfrm>
            <a:off x="0" y="0"/>
            <a:ext cx="12192000" cy="6448144"/>
          </a:xfrm>
          <a:prstGeom prst="rect">
            <a:avLst/>
          </a:prstGeom>
        </p:spPr>
      </p:pic>
      <p:sp>
        <p:nvSpPr>
          <p:cNvPr id="4" name="TextBox 3">
            <a:extLst>
              <a:ext uri="{FF2B5EF4-FFF2-40B4-BE49-F238E27FC236}">
                <a16:creationId xmlns:a16="http://schemas.microsoft.com/office/drawing/2014/main" id="{6EC4D484-FE77-4371-819A-1EDC0297A87C}"/>
              </a:ext>
            </a:extLst>
          </p:cNvPr>
          <p:cNvSpPr txBox="1"/>
          <p:nvPr/>
        </p:nvSpPr>
        <p:spPr>
          <a:xfrm>
            <a:off x="1" y="6178858"/>
            <a:ext cx="12046998" cy="646331"/>
          </a:xfrm>
          <a:prstGeom prst="rect">
            <a:avLst/>
          </a:prstGeom>
          <a:noFill/>
        </p:spPr>
        <p:txBody>
          <a:bodyPr wrap="square" rtlCol="0">
            <a:spAutoFit/>
          </a:bodyPr>
          <a:lstStyle/>
          <a:p>
            <a:r>
              <a:rPr lang="es-CO" dirty="0" err="1"/>
              <a:t>Duracion</a:t>
            </a:r>
            <a:r>
              <a:rPr lang="es-CO" dirty="0"/>
              <a:t> es variable numérica y no se puede dividir en </a:t>
            </a:r>
            <a:r>
              <a:rPr lang="es-CO" dirty="0" err="1"/>
              <a:t>sub-categorías</a:t>
            </a:r>
            <a:r>
              <a:rPr lang="es-CO" dirty="0"/>
              <a:t>.  No hay forma de saber que para cada duración varios si y varios no.  Por lo anterior no la incluyo como variable a usar en predicción de y</a:t>
            </a:r>
          </a:p>
        </p:txBody>
      </p:sp>
    </p:spTree>
    <p:extLst>
      <p:ext uri="{BB962C8B-B14F-4D97-AF65-F5344CB8AC3E}">
        <p14:creationId xmlns:p14="http://schemas.microsoft.com/office/powerpoint/2010/main" val="2749967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00FCC-C3DE-4791-BAE9-6054A806C59C}"/>
              </a:ext>
            </a:extLst>
          </p:cNvPr>
          <p:cNvPicPr>
            <a:picLocks noChangeAspect="1"/>
          </p:cNvPicPr>
          <p:nvPr/>
        </p:nvPicPr>
        <p:blipFill>
          <a:blip r:embed="rId2"/>
          <a:stretch>
            <a:fillRect/>
          </a:stretch>
        </p:blipFill>
        <p:spPr>
          <a:xfrm>
            <a:off x="0" y="-64691"/>
            <a:ext cx="12192000" cy="6206146"/>
          </a:xfrm>
          <a:prstGeom prst="rect">
            <a:avLst/>
          </a:prstGeom>
        </p:spPr>
      </p:pic>
      <p:sp>
        <p:nvSpPr>
          <p:cNvPr id="4" name="TextBox 3">
            <a:extLst>
              <a:ext uri="{FF2B5EF4-FFF2-40B4-BE49-F238E27FC236}">
                <a16:creationId xmlns:a16="http://schemas.microsoft.com/office/drawing/2014/main" id="{1614B1E3-AA1A-4757-8807-337BEF94C002}"/>
              </a:ext>
            </a:extLst>
          </p:cNvPr>
          <p:cNvSpPr txBox="1"/>
          <p:nvPr/>
        </p:nvSpPr>
        <p:spPr>
          <a:xfrm>
            <a:off x="1242874" y="6303146"/>
            <a:ext cx="5997219" cy="369332"/>
          </a:xfrm>
          <a:prstGeom prst="rect">
            <a:avLst/>
          </a:prstGeom>
          <a:noFill/>
        </p:spPr>
        <p:txBody>
          <a:bodyPr wrap="none" rtlCol="0">
            <a:spAutoFit/>
          </a:bodyPr>
          <a:lstStyle/>
          <a:p>
            <a:r>
              <a:rPr lang="es-CO" dirty="0"/>
              <a:t>Para cada valor de </a:t>
            </a:r>
            <a:r>
              <a:rPr lang="es-CO" dirty="0" err="1"/>
              <a:t>emp_var_rate</a:t>
            </a:r>
            <a:r>
              <a:rPr lang="es-CO" dirty="0"/>
              <a:t> si hay valores de 1 y 0 para Y</a:t>
            </a:r>
          </a:p>
        </p:txBody>
      </p:sp>
    </p:spTree>
    <p:extLst>
      <p:ext uri="{BB962C8B-B14F-4D97-AF65-F5344CB8AC3E}">
        <p14:creationId xmlns:p14="http://schemas.microsoft.com/office/powerpoint/2010/main" val="327161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D9434E-7037-44AB-8527-A8D4253A6636}"/>
              </a:ext>
            </a:extLst>
          </p:cNvPr>
          <p:cNvPicPr>
            <a:picLocks noChangeAspect="1"/>
          </p:cNvPicPr>
          <p:nvPr/>
        </p:nvPicPr>
        <p:blipFill>
          <a:blip r:embed="rId2"/>
          <a:stretch>
            <a:fillRect/>
          </a:stretch>
        </p:blipFill>
        <p:spPr>
          <a:xfrm>
            <a:off x="0" y="158711"/>
            <a:ext cx="11833934" cy="6348488"/>
          </a:xfrm>
          <a:prstGeom prst="rect">
            <a:avLst/>
          </a:prstGeom>
        </p:spPr>
      </p:pic>
      <p:sp>
        <p:nvSpPr>
          <p:cNvPr id="4" name="TextBox 3">
            <a:extLst>
              <a:ext uri="{FF2B5EF4-FFF2-40B4-BE49-F238E27FC236}">
                <a16:creationId xmlns:a16="http://schemas.microsoft.com/office/drawing/2014/main" id="{D2386218-4BCF-4010-9F51-435B51C69CCB}"/>
              </a:ext>
            </a:extLst>
          </p:cNvPr>
          <p:cNvSpPr txBox="1"/>
          <p:nvPr/>
        </p:nvSpPr>
        <p:spPr>
          <a:xfrm>
            <a:off x="1" y="6249880"/>
            <a:ext cx="11931588" cy="646331"/>
          </a:xfrm>
          <a:prstGeom prst="rect">
            <a:avLst/>
          </a:prstGeom>
          <a:noFill/>
        </p:spPr>
        <p:txBody>
          <a:bodyPr wrap="square" rtlCol="0">
            <a:spAutoFit/>
          </a:bodyPr>
          <a:lstStyle/>
          <a:p>
            <a:r>
              <a:rPr lang="es-CO" dirty="0"/>
              <a:t>Para cada valor de </a:t>
            </a:r>
            <a:r>
              <a:rPr lang="es-CO" dirty="0" err="1"/>
              <a:t>emp_var_rate</a:t>
            </a:r>
            <a:r>
              <a:rPr lang="es-CO" dirty="0"/>
              <a:t> si hay valores de 1 y 0 para “Y” y valores diferentes de 0 y 1 para cada </a:t>
            </a:r>
            <a:r>
              <a:rPr lang="es-CO" dirty="0" err="1"/>
              <a:t>emp_var_rate</a:t>
            </a:r>
            <a:r>
              <a:rPr lang="es-CO" dirty="0"/>
              <a:t>. </a:t>
            </a:r>
            <a:r>
              <a:rPr lang="es-CO" dirty="0" err="1"/>
              <a:t>emp_var_rate</a:t>
            </a:r>
            <a:r>
              <a:rPr lang="es-CO" dirty="0"/>
              <a:t> debe usarse en el </a:t>
            </a:r>
            <a:r>
              <a:rPr lang="es-CO" dirty="0" err="1"/>
              <a:t>analisis</a:t>
            </a:r>
            <a:r>
              <a:rPr lang="es-CO" dirty="0"/>
              <a:t> </a:t>
            </a:r>
          </a:p>
        </p:txBody>
      </p:sp>
    </p:spTree>
    <p:extLst>
      <p:ext uri="{BB962C8B-B14F-4D97-AF65-F5344CB8AC3E}">
        <p14:creationId xmlns:p14="http://schemas.microsoft.com/office/powerpoint/2010/main" val="43041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79F12E-3A23-4D57-9794-90199A163FA4}"/>
              </a:ext>
            </a:extLst>
          </p:cNvPr>
          <p:cNvPicPr>
            <a:picLocks noChangeAspect="1"/>
          </p:cNvPicPr>
          <p:nvPr/>
        </p:nvPicPr>
        <p:blipFill>
          <a:blip r:embed="rId2"/>
          <a:stretch>
            <a:fillRect/>
          </a:stretch>
        </p:blipFill>
        <p:spPr>
          <a:xfrm>
            <a:off x="0" y="156509"/>
            <a:ext cx="12192000" cy="6278652"/>
          </a:xfrm>
          <a:prstGeom prst="rect">
            <a:avLst/>
          </a:prstGeom>
        </p:spPr>
      </p:pic>
      <p:sp>
        <p:nvSpPr>
          <p:cNvPr id="4" name="TextBox 3">
            <a:extLst>
              <a:ext uri="{FF2B5EF4-FFF2-40B4-BE49-F238E27FC236}">
                <a16:creationId xmlns:a16="http://schemas.microsoft.com/office/drawing/2014/main" id="{022A6927-0A31-417B-95FA-2D42386BAB00}"/>
              </a:ext>
            </a:extLst>
          </p:cNvPr>
          <p:cNvSpPr txBox="1"/>
          <p:nvPr/>
        </p:nvSpPr>
        <p:spPr>
          <a:xfrm>
            <a:off x="1242874" y="6303146"/>
            <a:ext cx="6081793" cy="369332"/>
          </a:xfrm>
          <a:prstGeom prst="rect">
            <a:avLst/>
          </a:prstGeom>
          <a:noFill/>
        </p:spPr>
        <p:txBody>
          <a:bodyPr wrap="none" rtlCol="0">
            <a:spAutoFit/>
          </a:bodyPr>
          <a:lstStyle/>
          <a:p>
            <a:r>
              <a:rPr lang="es-CO" dirty="0"/>
              <a:t>Para cada valor de </a:t>
            </a:r>
            <a:r>
              <a:rPr lang="es-CO" dirty="0" err="1"/>
              <a:t>cons_price_idx</a:t>
            </a:r>
            <a:r>
              <a:rPr lang="es-CO" dirty="0"/>
              <a:t> si hay valores de 1 y 0 para Y</a:t>
            </a:r>
          </a:p>
        </p:txBody>
      </p:sp>
    </p:spTree>
    <p:extLst>
      <p:ext uri="{BB962C8B-B14F-4D97-AF65-F5344CB8AC3E}">
        <p14:creationId xmlns:p14="http://schemas.microsoft.com/office/powerpoint/2010/main" val="1790646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378A8-D97D-4A60-8A21-C326CC76F62F}"/>
              </a:ext>
            </a:extLst>
          </p:cNvPr>
          <p:cNvPicPr>
            <a:picLocks noChangeAspect="1"/>
          </p:cNvPicPr>
          <p:nvPr/>
        </p:nvPicPr>
        <p:blipFill>
          <a:blip r:embed="rId2"/>
          <a:stretch>
            <a:fillRect/>
          </a:stretch>
        </p:blipFill>
        <p:spPr>
          <a:xfrm>
            <a:off x="36063" y="0"/>
            <a:ext cx="10839083" cy="6133268"/>
          </a:xfrm>
          <a:prstGeom prst="rect">
            <a:avLst/>
          </a:prstGeom>
        </p:spPr>
      </p:pic>
      <p:sp>
        <p:nvSpPr>
          <p:cNvPr id="5" name="TextBox 4">
            <a:extLst>
              <a:ext uri="{FF2B5EF4-FFF2-40B4-BE49-F238E27FC236}">
                <a16:creationId xmlns:a16="http://schemas.microsoft.com/office/drawing/2014/main" id="{02DE7369-6950-4D57-BF25-7AC6D1E1AE95}"/>
              </a:ext>
            </a:extLst>
          </p:cNvPr>
          <p:cNvSpPr txBox="1"/>
          <p:nvPr/>
        </p:nvSpPr>
        <p:spPr>
          <a:xfrm>
            <a:off x="1" y="6249880"/>
            <a:ext cx="11931588" cy="646331"/>
          </a:xfrm>
          <a:prstGeom prst="rect">
            <a:avLst/>
          </a:prstGeom>
          <a:noFill/>
        </p:spPr>
        <p:txBody>
          <a:bodyPr wrap="square" rtlCol="0">
            <a:spAutoFit/>
          </a:bodyPr>
          <a:lstStyle/>
          <a:p>
            <a:r>
              <a:rPr lang="es-CO" dirty="0"/>
              <a:t>Para cada valor de </a:t>
            </a:r>
            <a:r>
              <a:rPr lang="es-CO" dirty="0" err="1"/>
              <a:t>cons_price_idx</a:t>
            </a:r>
            <a:r>
              <a:rPr lang="es-CO" dirty="0"/>
              <a:t> si hay valores de 1 y 0 para “Y” y valores diferentes de 0 y 1 para cada </a:t>
            </a:r>
            <a:r>
              <a:rPr lang="es-CO" dirty="0" err="1"/>
              <a:t>cons_price_idx</a:t>
            </a:r>
            <a:r>
              <a:rPr lang="es-CO" dirty="0"/>
              <a:t>. </a:t>
            </a:r>
            <a:r>
              <a:rPr lang="es-CO" dirty="0" err="1"/>
              <a:t>cons_price_idx</a:t>
            </a:r>
            <a:r>
              <a:rPr lang="es-CO" dirty="0"/>
              <a:t> debe usarse en el </a:t>
            </a:r>
            <a:r>
              <a:rPr lang="es-CO" dirty="0" err="1"/>
              <a:t>analisis</a:t>
            </a:r>
            <a:r>
              <a:rPr lang="es-CO" dirty="0"/>
              <a:t> </a:t>
            </a:r>
          </a:p>
        </p:txBody>
      </p:sp>
    </p:spTree>
    <p:extLst>
      <p:ext uri="{BB962C8B-B14F-4D97-AF65-F5344CB8AC3E}">
        <p14:creationId xmlns:p14="http://schemas.microsoft.com/office/powerpoint/2010/main" val="193420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1B85B-789E-46B7-AE7A-A8F35D361B8C}"/>
              </a:ext>
            </a:extLst>
          </p:cNvPr>
          <p:cNvPicPr>
            <a:picLocks noChangeAspect="1"/>
          </p:cNvPicPr>
          <p:nvPr/>
        </p:nvPicPr>
        <p:blipFill>
          <a:blip r:embed="rId2"/>
          <a:stretch>
            <a:fillRect/>
          </a:stretch>
        </p:blipFill>
        <p:spPr>
          <a:xfrm>
            <a:off x="132223" y="0"/>
            <a:ext cx="11302226" cy="6498454"/>
          </a:xfrm>
          <a:prstGeom prst="rect">
            <a:avLst/>
          </a:prstGeom>
        </p:spPr>
      </p:pic>
      <p:sp>
        <p:nvSpPr>
          <p:cNvPr id="4" name="TextBox 3">
            <a:extLst>
              <a:ext uri="{FF2B5EF4-FFF2-40B4-BE49-F238E27FC236}">
                <a16:creationId xmlns:a16="http://schemas.microsoft.com/office/drawing/2014/main" id="{192AB33C-E38B-4F86-9A51-D2004C77485B}"/>
              </a:ext>
            </a:extLst>
          </p:cNvPr>
          <p:cNvSpPr txBox="1"/>
          <p:nvPr/>
        </p:nvSpPr>
        <p:spPr>
          <a:xfrm>
            <a:off x="328474" y="6175288"/>
            <a:ext cx="11863526" cy="646331"/>
          </a:xfrm>
          <a:prstGeom prst="rect">
            <a:avLst/>
          </a:prstGeom>
          <a:noFill/>
        </p:spPr>
        <p:txBody>
          <a:bodyPr wrap="square" rtlCol="0">
            <a:spAutoFit/>
          </a:bodyPr>
          <a:lstStyle/>
          <a:p>
            <a:r>
              <a:rPr lang="es-CO" dirty="0"/>
              <a:t>La variable Y depende de la edad de la persona que realiza la compra, por lo anterior la variable edad debe incluirse en análisis</a:t>
            </a:r>
          </a:p>
        </p:txBody>
      </p:sp>
    </p:spTree>
    <p:extLst>
      <p:ext uri="{BB962C8B-B14F-4D97-AF65-F5344CB8AC3E}">
        <p14:creationId xmlns:p14="http://schemas.microsoft.com/office/powerpoint/2010/main" val="312672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9FC259-04C5-446C-99E7-0125F5E55FC9}"/>
              </a:ext>
            </a:extLst>
          </p:cNvPr>
          <p:cNvPicPr>
            <a:picLocks noChangeAspect="1"/>
          </p:cNvPicPr>
          <p:nvPr/>
        </p:nvPicPr>
        <p:blipFill>
          <a:blip r:embed="rId2"/>
          <a:stretch>
            <a:fillRect/>
          </a:stretch>
        </p:blipFill>
        <p:spPr>
          <a:xfrm>
            <a:off x="0" y="-394428"/>
            <a:ext cx="12192000" cy="6510513"/>
          </a:xfrm>
          <a:prstGeom prst="rect">
            <a:avLst/>
          </a:prstGeom>
        </p:spPr>
      </p:pic>
      <p:sp>
        <p:nvSpPr>
          <p:cNvPr id="4" name="TextBox 3">
            <a:extLst>
              <a:ext uri="{FF2B5EF4-FFF2-40B4-BE49-F238E27FC236}">
                <a16:creationId xmlns:a16="http://schemas.microsoft.com/office/drawing/2014/main" id="{2B83F653-D850-4C56-A02E-9BDF54CABF66}"/>
              </a:ext>
            </a:extLst>
          </p:cNvPr>
          <p:cNvSpPr txBox="1"/>
          <p:nvPr/>
        </p:nvSpPr>
        <p:spPr>
          <a:xfrm>
            <a:off x="1242874" y="6303146"/>
            <a:ext cx="6081793" cy="369332"/>
          </a:xfrm>
          <a:prstGeom prst="rect">
            <a:avLst/>
          </a:prstGeom>
          <a:noFill/>
        </p:spPr>
        <p:txBody>
          <a:bodyPr wrap="none" rtlCol="0">
            <a:spAutoFit/>
          </a:bodyPr>
          <a:lstStyle/>
          <a:p>
            <a:r>
              <a:rPr lang="es-CO" dirty="0"/>
              <a:t>Para cada valor de </a:t>
            </a:r>
            <a:r>
              <a:rPr lang="es-CO" dirty="0" err="1"/>
              <a:t>cons_conf_idx</a:t>
            </a:r>
            <a:r>
              <a:rPr lang="es-CO" dirty="0"/>
              <a:t> si hay valores de 1 y 0 para Y</a:t>
            </a:r>
          </a:p>
        </p:txBody>
      </p:sp>
    </p:spTree>
    <p:extLst>
      <p:ext uri="{BB962C8B-B14F-4D97-AF65-F5344CB8AC3E}">
        <p14:creationId xmlns:p14="http://schemas.microsoft.com/office/powerpoint/2010/main" val="1724943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30AC74-A708-4B5B-A67F-875C52A4D5CE}"/>
              </a:ext>
            </a:extLst>
          </p:cNvPr>
          <p:cNvPicPr>
            <a:picLocks noChangeAspect="1"/>
          </p:cNvPicPr>
          <p:nvPr/>
        </p:nvPicPr>
        <p:blipFill>
          <a:blip r:embed="rId2"/>
          <a:stretch>
            <a:fillRect/>
          </a:stretch>
        </p:blipFill>
        <p:spPr>
          <a:xfrm>
            <a:off x="0" y="-240514"/>
            <a:ext cx="12192000" cy="6575547"/>
          </a:xfrm>
          <a:prstGeom prst="rect">
            <a:avLst/>
          </a:prstGeom>
        </p:spPr>
      </p:pic>
      <p:sp>
        <p:nvSpPr>
          <p:cNvPr id="4" name="TextBox 3">
            <a:extLst>
              <a:ext uri="{FF2B5EF4-FFF2-40B4-BE49-F238E27FC236}">
                <a16:creationId xmlns:a16="http://schemas.microsoft.com/office/drawing/2014/main" id="{6A88E23B-B372-43E9-AC1E-10CA6A8E04DC}"/>
              </a:ext>
            </a:extLst>
          </p:cNvPr>
          <p:cNvSpPr txBox="1"/>
          <p:nvPr/>
        </p:nvSpPr>
        <p:spPr>
          <a:xfrm>
            <a:off x="1" y="6249880"/>
            <a:ext cx="11931588" cy="646331"/>
          </a:xfrm>
          <a:prstGeom prst="rect">
            <a:avLst/>
          </a:prstGeom>
          <a:noFill/>
        </p:spPr>
        <p:txBody>
          <a:bodyPr wrap="square" rtlCol="0">
            <a:spAutoFit/>
          </a:bodyPr>
          <a:lstStyle/>
          <a:p>
            <a:r>
              <a:rPr lang="es-CO" dirty="0"/>
              <a:t>Para cada valor de </a:t>
            </a:r>
            <a:r>
              <a:rPr lang="es-CO" dirty="0" err="1"/>
              <a:t>cons_conf_idx</a:t>
            </a:r>
            <a:r>
              <a:rPr lang="es-CO" dirty="0"/>
              <a:t> si hay valores de 1 y 0 para “Y” y valores diferentes de 0 y 1 para cada </a:t>
            </a:r>
            <a:r>
              <a:rPr lang="es-CO" dirty="0" err="1"/>
              <a:t>cons_conf_idx</a:t>
            </a:r>
            <a:r>
              <a:rPr lang="es-CO" dirty="0"/>
              <a:t>. </a:t>
            </a:r>
            <a:r>
              <a:rPr lang="es-CO" dirty="0" err="1"/>
              <a:t>cons_conf_idx</a:t>
            </a:r>
            <a:r>
              <a:rPr lang="es-CO" dirty="0"/>
              <a:t> debe usarse en el </a:t>
            </a:r>
            <a:r>
              <a:rPr lang="es-CO" dirty="0" err="1"/>
              <a:t>analisis</a:t>
            </a:r>
            <a:r>
              <a:rPr lang="es-CO" dirty="0"/>
              <a:t> </a:t>
            </a:r>
          </a:p>
        </p:txBody>
      </p:sp>
    </p:spTree>
    <p:extLst>
      <p:ext uri="{BB962C8B-B14F-4D97-AF65-F5344CB8AC3E}">
        <p14:creationId xmlns:p14="http://schemas.microsoft.com/office/powerpoint/2010/main" val="165188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E016F-5E68-4E2E-BD01-C080CA5D6D39}"/>
              </a:ext>
            </a:extLst>
          </p:cNvPr>
          <p:cNvPicPr>
            <a:picLocks noChangeAspect="1"/>
          </p:cNvPicPr>
          <p:nvPr/>
        </p:nvPicPr>
        <p:blipFill>
          <a:blip r:embed="rId2"/>
          <a:stretch>
            <a:fillRect/>
          </a:stretch>
        </p:blipFill>
        <p:spPr>
          <a:xfrm>
            <a:off x="0" y="135038"/>
            <a:ext cx="12192000" cy="6232818"/>
          </a:xfrm>
          <a:prstGeom prst="rect">
            <a:avLst/>
          </a:prstGeom>
        </p:spPr>
      </p:pic>
      <p:sp>
        <p:nvSpPr>
          <p:cNvPr id="4" name="TextBox 3">
            <a:extLst>
              <a:ext uri="{FF2B5EF4-FFF2-40B4-BE49-F238E27FC236}">
                <a16:creationId xmlns:a16="http://schemas.microsoft.com/office/drawing/2014/main" id="{3D58D03C-DF03-4548-846B-0685E504210A}"/>
              </a:ext>
            </a:extLst>
          </p:cNvPr>
          <p:cNvSpPr txBox="1"/>
          <p:nvPr/>
        </p:nvSpPr>
        <p:spPr>
          <a:xfrm>
            <a:off x="337351" y="6183190"/>
            <a:ext cx="10705688" cy="646331"/>
          </a:xfrm>
          <a:prstGeom prst="rect">
            <a:avLst/>
          </a:prstGeom>
          <a:noFill/>
        </p:spPr>
        <p:txBody>
          <a:bodyPr wrap="none" rtlCol="0">
            <a:spAutoFit/>
          </a:bodyPr>
          <a:lstStyle/>
          <a:p>
            <a:r>
              <a:rPr lang="es-CO" dirty="0"/>
              <a:t>Hay valores euribor3m, por ejemplo entre 3-4 con valores de Y=0 y no hay valores de Y=1 para ese mismo rango.</a:t>
            </a:r>
          </a:p>
          <a:p>
            <a:r>
              <a:rPr lang="es-CO" dirty="0"/>
              <a:t>Euribor3m no se debe usar y si se usa, no se puede predecir en el rango de euribor3m entre 3-4</a:t>
            </a:r>
          </a:p>
        </p:txBody>
      </p:sp>
      <p:sp>
        <p:nvSpPr>
          <p:cNvPr id="5" name="Oval 4">
            <a:extLst>
              <a:ext uri="{FF2B5EF4-FFF2-40B4-BE49-F238E27FC236}">
                <a16:creationId xmlns:a16="http://schemas.microsoft.com/office/drawing/2014/main" id="{4842AC71-9FBA-4CB2-890D-C073108F4052}"/>
              </a:ext>
            </a:extLst>
          </p:cNvPr>
          <p:cNvSpPr/>
          <p:nvPr/>
        </p:nvSpPr>
        <p:spPr>
          <a:xfrm>
            <a:off x="5761609" y="310718"/>
            <a:ext cx="3338003" cy="5872472"/>
          </a:xfrm>
          <a:prstGeom prst="ellipse">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00988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9108F7-8831-4523-92DF-2CF9C0EE5705}"/>
              </a:ext>
            </a:extLst>
          </p:cNvPr>
          <p:cNvPicPr>
            <a:picLocks noChangeAspect="1"/>
          </p:cNvPicPr>
          <p:nvPr/>
        </p:nvPicPr>
        <p:blipFill>
          <a:blip r:embed="rId2"/>
          <a:stretch>
            <a:fillRect/>
          </a:stretch>
        </p:blipFill>
        <p:spPr>
          <a:xfrm>
            <a:off x="0" y="-136947"/>
            <a:ext cx="12192000" cy="6297393"/>
          </a:xfrm>
          <a:prstGeom prst="rect">
            <a:avLst/>
          </a:prstGeom>
        </p:spPr>
      </p:pic>
      <p:sp>
        <p:nvSpPr>
          <p:cNvPr id="4" name="TextBox 3">
            <a:extLst>
              <a:ext uri="{FF2B5EF4-FFF2-40B4-BE49-F238E27FC236}">
                <a16:creationId xmlns:a16="http://schemas.microsoft.com/office/drawing/2014/main" id="{F9398054-7743-454C-B01D-0A06F8349D92}"/>
              </a:ext>
            </a:extLst>
          </p:cNvPr>
          <p:cNvSpPr txBox="1"/>
          <p:nvPr/>
        </p:nvSpPr>
        <p:spPr>
          <a:xfrm>
            <a:off x="1242874" y="6303146"/>
            <a:ext cx="6081793" cy="369332"/>
          </a:xfrm>
          <a:prstGeom prst="rect">
            <a:avLst/>
          </a:prstGeom>
          <a:noFill/>
        </p:spPr>
        <p:txBody>
          <a:bodyPr wrap="none" rtlCol="0">
            <a:spAutoFit/>
          </a:bodyPr>
          <a:lstStyle/>
          <a:p>
            <a:r>
              <a:rPr lang="es-CO" dirty="0"/>
              <a:t>Para cada valor de </a:t>
            </a:r>
            <a:r>
              <a:rPr lang="es-CO" dirty="0" err="1"/>
              <a:t>nr_employed</a:t>
            </a:r>
            <a:r>
              <a:rPr lang="es-CO" dirty="0"/>
              <a:t> si hay valores de 1 y 0 para Y</a:t>
            </a:r>
          </a:p>
        </p:txBody>
      </p:sp>
    </p:spTree>
    <p:extLst>
      <p:ext uri="{BB962C8B-B14F-4D97-AF65-F5344CB8AC3E}">
        <p14:creationId xmlns:p14="http://schemas.microsoft.com/office/powerpoint/2010/main" val="332287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4CA94-A9B2-4858-B7D3-6115033F768D}"/>
              </a:ext>
            </a:extLst>
          </p:cNvPr>
          <p:cNvPicPr>
            <a:picLocks noChangeAspect="1"/>
          </p:cNvPicPr>
          <p:nvPr/>
        </p:nvPicPr>
        <p:blipFill>
          <a:blip r:embed="rId2"/>
          <a:stretch>
            <a:fillRect/>
          </a:stretch>
        </p:blipFill>
        <p:spPr>
          <a:xfrm>
            <a:off x="0" y="-118906"/>
            <a:ext cx="12192000" cy="6527642"/>
          </a:xfrm>
          <a:prstGeom prst="rect">
            <a:avLst/>
          </a:prstGeom>
        </p:spPr>
      </p:pic>
      <p:sp>
        <p:nvSpPr>
          <p:cNvPr id="4" name="TextBox 3">
            <a:extLst>
              <a:ext uri="{FF2B5EF4-FFF2-40B4-BE49-F238E27FC236}">
                <a16:creationId xmlns:a16="http://schemas.microsoft.com/office/drawing/2014/main" id="{FDE7576E-E0B5-43C9-A42D-ED29BB93518F}"/>
              </a:ext>
            </a:extLst>
          </p:cNvPr>
          <p:cNvSpPr txBox="1"/>
          <p:nvPr/>
        </p:nvSpPr>
        <p:spPr>
          <a:xfrm>
            <a:off x="1" y="6249880"/>
            <a:ext cx="11931588" cy="646331"/>
          </a:xfrm>
          <a:prstGeom prst="rect">
            <a:avLst/>
          </a:prstGeom>
          <a:noFill/>
        </p:spPr>
        <p:txBody>
          <a:bodyPr wrap="square" rtlCol="0">
            <a:spAutoFit/>
          </a:bodyPr>
          <a:lstStyle/>
          <a:p>
            <a:r>
              <a:rPr lang="es-CO" dirty="0"/>
              <a:t>Para cada valor de </a:t>
            </a:r>
            <a:r>
              <a:rPr lang="es-CO" dirty="0" err="1"/>
              <a:t>nr_employed</a:t>
            </a:r>
            <a:r>
              <a:rPr lang="es-CO" dirty="0"/>
              <a:t> si hay valores de 1 y 0 para “Y” y valores diferentes de 0 y 1 para cada </a:t>
            </a:r>
            <a:r>
              <a:rPr lang="es-CO" dirty="0" err="1"/>
              <a:t>nr_employed</a:t>
            </a:r>
            <a:r>
              <a:rPr lang="es-CO" dirty="0"/>
              <a:t>. </a:t>
            </a:r>
            <a:r>
              <a:rPr lang="es-CO" dirty="0" err="1"/>
              <a:t>nr_employed</a:t>
            </a:r>
            <a:r>
              <a:rPr lang="es-CO" dirty="0"/>
              <a:t> debe usarse en el análisis </a:t>
            </a:r>
          </a:p>
        </p:txBody>
      </p:sp>
    </p:spTree>
    <p:extLst>
      <p:ext uri="{BB962C8B-B14F-4D97-AF65-F5344CB8AC3E}">
        <p14:creationId xmlns:p14="http://schemas.microsoft.com/office/powerpoint/2010/main" val="131063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C7F0F-8007-40A6-BCCC-ABCBA14171CE}"/>
              </a:ext>
            </a:extLst>
          </p:cNvPr>
          <p:cNvPicPr>
            <a:picLocks noChangeAspect="1"/>
          </p:cNvPicPr>
          <p:nvPr/>
        </p:nvPicPr>
        <p:blipFill>
          <a:blip r:embed="rId2"/>
          <a:stretch>
            <a:fillRect/>
          </a:stretch>
        </p:blipFill>
        <p:spPr>
          <a:xfrm>
            <a:off x="352175" y="0"/>
            <a:ext cx="10665013" cy="6366895"/>
          </a:xfrm>
          <a:prstGeom prst="rect">
            <a:avLst/>
          </a:prstGeom>
        </p:spPr>
      </p:pic>
      <p:sp>
        <p:nvSpPr>
          <p:cNvPr id="4" name="TextBox 3">
            <a:extLst>
              <a:ext uri="{FF2B5EF4-FFF2-40B4-BE49-F238E27FC236}">
                <a16:creationId xmlns:a16="http://schemas.microsoft.com/office/drawing/2014/main" id="{B308F6F9-ACA9-455A-99F9-B5B3497F89B3}"/>
              </a:ext>
            </a:extLst>
          </p:cNvPr>
          <p:cNvSpPr txBox="1"/>
          <p:nvPr/>
        </p:nvSpPr>
        <p:spPr>
          <a:xfrm>
            <a:off x="328474" y="6498455"/>
            <a:ext cx="9651488" cy="369332"/>
          </a:xfrm>
          <a:prstGeom prst="rect">
            <a:avLst/>
          </a:prstGeom>
          <a:noFill/>
        </p:spPr>
        <p:txBody>
          <a:bodyPr wrap="none" rtlCol="0">
            <a:spAutoFit/>
          </a:bodyPr>
          <a:lstStyle/>
          <a:p>
            <a:r>
              <a:rPr lang="es-CO" dirty="0"/>
              <a:t>La variable Y depende del estado civil, por lo anterior la variable estado civil debe incluirse en análisis</a:t>
            </a:r>
          </a:p>
        </p:txBody>
      </p:sp>
    </p:spTree>
    <p:extLst>
      <p:ext uri="{BB962C8B-B14F-4D97-AF65-F5344CB8AC3E}">
        <p14:creationId xmlns:p14="http://schemas.microsoft.com/office/powerpoint/2010/main" val="59875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2EB1B0-C0CE-486C-BA05-50FF2442162E}"/>
              </a:ext>
            </a:extLst>
          </p:cNvPr>
          <p:cNvPicPr>
            <a:picLocks noChangeAspect="1"/>
          </p:cNvPicPr>
          <p:nvPr/>
        </p:nvPicPr>
        <p:blipFill>
          <a:blip r:embed="rId2"/>
          <a:stretch>
            <a:fillRect/>
          </a:stretch>
        </p:blipFill>
        <p:spPr>
          <a:xfrm>
            <a:off x="220599" y="0"/>
            <a:ext cx="10761080" cy="6280378"/>
          </a:xfrm>
          <a:prstGeom prst="rect">
            <a:avLst/>
          </a:prstGeom>
        </p:spPr>
      </p:pic>
      <p:sp>
        <p:nvSpPr>
          <p:cNvPr id="4" name="TextBox 3">
            <a:extLst>
              <a:ext uri="{FF2B5EF4-FFF2-40B4-BE49-F238E27FC236}">
                <a16:creationId xmlns:a16="http://schemas.microsoft.com/office/drawing/2014/main" id="{5DA611C8-36D1-4A50-A3DA-09DB25081F5F}"/>
              </a:ext>
            </a:extLst>
          </p:cNvPr>
          <p:cNvSpPr txBox="1"/>
          <p:nvPr/>
        </p:nvSpPr>
        <p:spPr>
          <a:xfrm>
            <a:off x="328474" y="6276510"/>
            <a:ext cx="11629747" cy="646331"/>
          </a:xfrm>
          <a:prstGeom prst="rect">
            <a:avLst/>
          </a:prstGeom>
          <a:noFill/>
        </p:spPr>
        <p:txBody>
          <a:bodyPr wrap="square" rtlCol="0">
            <a:spAutoFit/>
          </a:bodyPr>
          <a:lstStyle/>
          <a:p>
            <a:r>
              <a:rPr lang="es-CO" dirty="0"/>
              <a:t>La variable Y depende del tipo de educación de la persona que compra, por lo anterior la variable </a:t>
            </a:r>
            <a:r>
              <a:rPr lang="es-CO" dirty="0" err="1"/>
              <a:t>education</a:t>
            </a:r>
            <a:r>
              <a:rPr lang="es-CO" dirty="0"/>
              <a:t> debe incluirse en análisis</a:t>
            </a:r>
          </a:p>
        </p:txBody>
      </p:sp>
    </p:spTree>
    <p:extLst>
      <p:ext uri="{BB962C8B-B14F-4D97-AF65-F5344CB8AC3E}">
        <p14:creationId xmlns:p14="http://schemas.microsoft.com/office/powerpoint/2010/main" val="28439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B3C2A-F55A-44BC-A7B9-6CAEE38ACDAB}"/>
              </a:ext>
            </a:extLst>
          </p:cNvPr>
          <p:cNvPicPr>
            <a:picLocks noChangeAspect="1"/>
          </p:cNvPicPr>
          <p:nvPr/>
        </p:nvPicPr>
        <p:blipFill>
          <a:blip r:embed="rId2"/>
          <a:stretch>
            <a:fillRect/>
          </a:stretch>
        </p:blipFill>
        <p:spPr>
          <a:xfrm>
            <a:off x="158560" y="0"/>
            <a:ext cx="11195980" cy="6465921"/>
          </a:xfrm>
          <a:prstGeom prst="rect">
            <a:avLst/>
          </a:prstGeom>
        </p:spPr>
      </p:pic>
      <p:sp>
        <p:nvSpPr>
          <p:cNvPr id="4" name="TextBox 3">
            <a:extLst>
              <a:ext uri="{FF2B5EF4-FFF2-40B4-BE49-F238E27FC236}">
                <a16:creationId xmlns:a16="http://schemas.microsoft.com/office/drawing/2014/main" id="{25E0B695-44A0-4250-9196-3892D7FF1206}"/>
              </a:ext>
            </a:extLst>
          </p:cNvPr>
          <p:cNvSpPr txBox="1"/>
          <p:nvPr/>
        </p:nvSpPr>
        <p:spPr>
          <a:xfrm>
            <a:off x="328474" y="6498455"/>
            <a:ext cx="11301042" cy="369332"/>
          </a:xfrm>
          <a:prstGeom prst="rect">
            <a:avLst/>
          </a:prstGeom>
          <a:noFill/>
        </p:spPr>
        <p:txBody>
          <a:bodyPr wrap="none" rtlCol="0">
            <a:spAutoFit/>
          </a:bodyPr>
          <a:lstStyle/>
          <a:p>
            <a:r>
              <a:rPr lang="es-CO" dirty="0"/>
              <a:t>La variable Y depende de si la persona ha tenido mora o no, por lo anterior la variable default debe incluirse en análisis</a:t>
            </a:r>
          </a:p>
        </p:txBody>
      </p:sp>
    </p:spTree>
    <p:extLst>
      <p:ext uri="{BB962C8B-B14F-4D97-AF65-F5344CB8AC3E}">
        <p14:creationId xmlns:p14="http://schemas.microsoft.com/office/powerpoint/2010/main" val="2943820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6999D-A987-4428-BEE8-BE4AFD31EA47}"/>
              </a:ext>
            </a:extLst>
          </p:cNvPr>
          <p:cNvPicPr>
            <a:picLocks noChangeAspect="1"/>
          </p:cNvPicPr>
          <p:nvPr/>
        </p:nvPicPr>
        <p:blipFill>
          <a:blip r:embed="rId2"/>
          <a:stretch>
            <a:fillRect/>
          </a:stretch>
        </p:blipFill>
        <p:spPr>
          <a:xfrm>
            <a:off x="153080" y="0"/>
            <a:ext cx="11050539" cy="6376041"/>
          </a:xfrm>
          <a:prstGeom prst="rect">
            <a:avLst/>
          </a:prstGeom>
        </p:spPr>
      </p:pic>
      <p:sp>
        <p:nvSpPr>
          <p:cNvPr id="4" name="TextBox 3">
            <a:extLst>
              <a:ext uri="{FF2B5EF4-FFF2-40B4-BE49-F238E27FC236}">
                <a16:creationId xmlns:a16="http://schemas.microsoft.com/office/drawing/2014/main" id="{09731D7A-B8A5-47A8-9845-9605D3186DD2}"/>
              </a:ext>
            </a:extLst>
          </p:cNvPr>
          <p:cNvSpPr txBox="1"/>
          <p:nvPr/>
        </p:nvSpPr>
        <p:spPr>
          <a:xfrm>
            <a:off x="319597" y="6150983"/>
            <a:ext cx="11796204" cy="646331"/>
          </a:xfrm>
          <a:prstGeom prst="rect">
            <a:avLst/>
          </a:prstGeom>
          <a:noFill/>
        </p:spPr>
        <p:txBody>
          <a:bodyPr wrap="square" rtlCol="0">
            <a:spAutoFit/>
          </a:bodyPr>
          <a:lstStyle/>
          <a:p>
            <a:r>
              <a:rPr lang="es-CO" dirty="0"/>
              <a:t>La variable Y depende del tipo del tipo de Habitación/Vivienda que tiene la persona, por lo anterior la variable </a:t>
            </a:r>
            <a:r>
              <a:rPr lang="es-CO" dirty="0" err="1"/>
              <a:t>housing</a:t>
            </a:r>
            <a:r>
              <a:rPr lang="es-CO" dirty="0"/>
              <a:t> debe incluirse en análisis</a:t>
            </a:r>
          </a:p>
        </p:txBody>
      </p:sp>
    </p:spTree>
    <p:extLst>
      <p:ext uri="{BB962C8B-B14F-4D97-AF65-F5344CB8AC3E}">
        <p14:creationId xmlns:p14="http://schemas.microsoft.com/office/powerpoint/2010/main" val="85091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457D5-D44A-4CE7-B966-3096F6946D82}"/>
              </a:ext>
            </a:extLst>
          </p:cNvPr>
          <p:cNvPicPr>
            <a:picLocks noChangeAspect="1"/>
          </p:cNvPicPr>
          <p:nvPr/>
        </p:nvPicPr>
        <p:blipFill>
          <a:blip r:embed="rId2"/>
          <a:stretch>
            <a:fillRect/>
          </a:stretch>
        </p:blipFill>
        <p:spPr>
          <a:xfrm>
            <a:off x="0" y="223755"/>
            <a:ext cx="11443317" cy="6016835"/>
          </a:xfrm>
          <a:prstGeom prst="rect">
            <a:avLst/>
          </a:prstGeom>
        </p:spPr>
      </p:pic>
      <p:sp>
        <p:nvSpPr>
          <p:cNvPr id="4" name="TextBox 3">
            <a:extLst>
              <a:ext uri="{FF2B5EF4-FFF2-40B4-BE49-F238E27FC236}">
                <a16:creationId xmlns:a16="http://schemas.microsoft.com/office/drawing/2014/main" id="{9C67747C-93E6-4F58-8E15-3AACE79EDA49}"/>
              </a:ext>
            </a:extLst>
          </p:cNvPr>
          <p:cNvSpPr txBox="1"/>
          <p:nvPr/>
        </p:nvSpPr>
        <p:spPr>
          <a:xfrm>
            <a:off x="319597" y="6150983"/>
            <a:ext cx="11796204" cy="369332"/>
          </a:xfrm>
          <a:prstGeom prst="rect">
            <a:avLst/>
          </a:prstGeom>
          <a:noFill/>
        </p:spPr>
        <p:txBody>
          <a:bodyPr wrap="square" rtlCol="0">
            <a:spAutoFit/>
          </a:bodyPr>
          <a:lstStyle/>
          <a:p>
            <a:r>
              <a:rPr lang="es-CO" dirty="0"/>
              <a:t>La variable Y depende de si las personas tienen o no prestamos, por lo anterior la variable loan debe incluirse en análisis</a:t>
            </a:r>
          </a:p>
        </p:txBody>
      </p:sp>
    </p:spTree>
    <p:extLst>
      <p:ext uri="{BB962C8B-B14F-4D97-AF65-F5344CB8AC3E}">
        <p14:creationId xmlns:p14="http://schemas.microsoft.com/office/powerpoint/2010/main" val="253218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C9FCB5-30C3-4CE0-B2DA-858F9DE9F7FD}"/>
              </a:ext>
            </a:extLst>
          </p:cNvPr>
          <p:cNvPicPr>
            <a:picLocks noChangeAspect="1"/>
          </p:cNvPicPr>
          <p:nvPr/>
        </p:nvPicPr>
        <p:blipFill>
          <a:blip r:embed="rId2"/>
          <a:stretch>
            <a:fillRect/>
          </a:stretch>
        </p:blipFill>
        <p:spPr>
          <a:xfrm>
            <a:off x="115742" y="0"/>
            <a:ext cx="11016856" cy="6316918"/>
          </a:xfrm>
          <a:prstGeom prst="rect">
            <a:avLst/>
          </a:prstGeom>
        </p:spPr>
      </p:pic>
      <p:sp>
        <p:nvSpPr>
          <p:cNvPr id="4" name="TextBox 3">
            <a:extLst>
              <a:ext uri="{FF2B5EF4-FFF2-40B4-BE49-F238E27FC236}">
                <a16:creationId xmlns:a16="http://schemas.microsoft.com/office/drawing/2014/main" id="{FF483509-4CBA-4D3D-A939-C5C260F7F011}"/>
              </a:ext>
            </a:extLst>
          </p:cNvPr>
          <p:cNvSpPr txBox="1"/>
          <p:nvPr/>
        </p:nvSpPr>
        <p:spPr>
          <a:xfrm>
            <a:off x="319597" y="6150983"/>
            <a:ext cx="11796204" cy="646331"/>
          </a:xfrm>
          <a:prstGeom prst="rect">
            <a:avLst/>
          </a:prstGeom>
          <a:noFill/>
        </p:spPr>
        <p:txBody>
          <a:bodyPr wrap="square" rtlCol="0">
            <a:spAutoFit/>
          </a:bodyPr>
          <a:lstStyle/>
          <a:p>
            <a:r>
              <a:rPr lang="es-CO" dirty="0"/>
              <a:t>La variable Y depende de la forma en que son contactadas las personas para la venta.  Los contactados por celular (en el caso positivo) compraron mas que los contactados por teléfono.  Por lo anterior la variable </a:t>
            </a:r>
            <a:r>
              <a:rPr lang="es-CO" dirty="0" err="1"/>
              <a:t>contact</a:t>
            </a:r>
            <a:r>
              <a:rPr lang="es-CO" dirty="0"/>
              <a:t> debe incluirse en análisis</a:t>
            </a:r>
          </a:p>
        </p:txBody>
      </p:sp>
    </p:spTree>
    <p:extLst>
      <p:ext uri="{BB962C8B-B14F-4D97-AF65-F5344CB8AC3E}">
        <p14:creationId xmlns:p14="http://schemas.microsoft.com/office/powerpoint/2010/main" val="346380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CBAA5-24A2-4121-B1F0-A2A4D340D94F}"/>
              </a:ext>
            </a:extLst>
          </p:cNvPr>
          <p:cNvPicPr>
            <a:picLocks noChangeAspect="1"/>
          </p:cNvPicPr>
          <p:nvPr/>
        </p:nvPicPr>
        <p:blipFill>
          <a:blip r:embed="rId2"/>
          <a:stretch>
            <a:fillRect/>
          </a:stretch>
        </p:blipFill>
        <p:spPr>
          <a:xfrm>
            <a:off x="48936" y="0"/>
            <a:ext cx="10896457" cy="6178858"/>
          </a:xfrm>
          <a:prstGeom prst="rect">
            <a:avLst/>
          </a:prstGeom>
        </p:spPr>
      </p:pic>
      <p:sp>
        <p:nvSpPr>
          <p:cNvPr id="4" name="TextBox 3">
            <a:extLst>
              <a:ext uri="{FF2B5EF4-FFF2-40B4-BE49-F238E27FC236}">
                <a16:creationId xmlns:a16="http://schemas.microsoft.com/office/drawing/2014/main" id="{0AD20033-92D4-486B-BABF-20434DA5494E}"/>
              </a:ext>
            </a:extLst>
          </p:cNvPr>
          <p:cNvSpPr txBox="1"/>
          <p:nvPr/>
        </p:nvSpPr>
        <p:spPr>
          <a:xfrm>
            <a:off x="319597" y="6150983"/>
            <a:ext cx="11796204" cy="646331"/>
          </a:xfrm>
          <a:prstGeom prst="rect">
            <a:avLst/>
          </a:prstGeom>
          <a:noFill/>
        </p:spPr>
        <p:txBody>
          <a:bodyPr wrap="square" rtlCol="0">
            <a:spAutoFit/>
          </a:bodyPr>
          <a:lstStyle/>
          <a:p>
            <a:r>
              <a:rPr lang="es-CO" dirty="0"/>
              <a:t>La variable Y depende del mes en que son contactadas las personas, por ejemplo el mes de mayo no es un buen mes para contactar personas para vender el producto. Por lo anterior la variable </a:t>
            </a:r>
            <a:r>
              <a:rPr lang="es-CO" dirty="0" err="1"/>
              <a:t>month</a:t>
            </a:r>
            <a:r>
              <a:rPr lang="es-CO" dirty="0"/>
              <a:t> debe incluirse en análisis</a:t>
            </a:r>
          </a:p>
        </p:txBody>
      </p:sp>
    </p:spTree>
    <p:extLst>
      <p:ext uri="{BB962C8B-B14F-4D97-AF65-F5344CB8AC3E}">
        <p14:creationId xmlns:p14="http://schemas.microsoft.com/office/powerpoint/2010/main" val="159982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793</Words>
  <Application>Microsoft Office PowerPoint</Application>
  <PresentationFormat>Widescreen</PresentationFormat>
  <Paragraphs>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Prentt</dc:creator>
  <cp:lastModifiedBy>Larry Prentt</cp:lastModifiedBy>
  <cp:revision>29</cp:revision>
  <dcterms:created xsi:type="dcterms:W3CDTF">2020-11-27T03:20:53Z</dcterms:created>
  <dcterms:modified xsi:type="dcterms:W3CDTF">2020-11-28T04:32:32Z</dcterms:modified>
</cp:coreProperties>
</file>