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10" r:id="rId4"/>
    <p:sldId id="311" r:id="rId5"/>
    <p:sldId id="312" r:id="rId6"/>
    <p:sldId id="313" r:id="rId7"/>
    <p:sldId id="314" r:id="rId8"/>
    <p:sldId id="316" r:id="rId9"/>
    <p:sldId id="315" r:id="rId10"/>
    <p:sldId id="317" r:id="rId11"/>
    <p:sldId id="319" r:id="rId12"/>
    <p:sldId id="318" r:id="rId13"/>
    <p:sldId id="320" r:id="rId14"/>
    <p:sldId id="309" r:id="rId15"/>
    <p:sldId id="290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260" r:id="rId26"/>
    <p:sldId id="296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3" r:id="rId39"/>
    <p:sldId id="272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302" r:id="rId57"/>
    <p:sldId id="303" r:id="rId58"/>
    <p:sldId id="304" r:id="rId59"/>
    <p:sldId id="308" r:id="rId60"/>
    <p:sldId id="305" r:id="rId61"/>
    <p:sldId id="306" r:id="rId62"/>
    <p:sldId id="307" r:id="rId63"/>
  </p:sldIdLst>
  <p:sldSz cx="12192000" cy="6858000"/>
  <p:notesSz cx="7102475" cy="93884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7030-8FB4-4BD6-88C2-E4F43123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A6533-45D5-4655-9D8A-CD39EA981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88B3-EFCB-4E72-A246-190051B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15C0D-7C9D-444D-906B-1A78AAE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0E58-7C8D-4844-9053-E91E8C34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08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F26C-CA45-45D1-9110-433DA981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EAB43-4DBF-4EF4-BAA9-3AD218E8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0DE2-29AD-44DA-AFA6-2E289857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D4E8-CF0F-4DBC-87A6-FEE6F699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660B-0D95-458A-A5BD-8DC9F24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72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B4698-2DB0-447A-AC3E-8AD60EED8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8FE19-FFEE-43A1-92BB-3D5BF570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B4A6-659C-4AC5-80B5-15E5CF5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6935-F1A0-4F25-A03F-C280D80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509E-A85D-4033-9DD0-4D41FDC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2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987-920F-4FCB-BDFB-2DAA65A8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47F4-8C81-422C-89DF-55B6048E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2022-C40B-4492-BE4B-C1422EE9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73E-A075-4EFC-A492-8B652094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55AB-2ED5-4C9B-8DA2-C774AB5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555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D48A-0D1A-4036-A59C-7EB159C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3F0D-3AFC-4014-A143-567E6FC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FE49-8CFC-4DD7-B603-651A6047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C5CC-4CC9-4C98-A73E-11E981EC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877E-B3EC-4614-970E-6CC3F310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862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F22C-F1C8-4000-AABA-87D3F158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08FA-BC96-4D35-A3D5-78ED0D85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0BAE-9EA8-46CC-A77F-B277B305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5233C-3C56-4B37-922B-6169C859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4B205-4911-4563-B99B-12106AF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C9D4-CDE5-4F10-9EFF-DBDA25A0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8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0C9E-CEC8-4A44-98F9-12F94973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EC33-7963-4B37-A827-BAB5655E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0EF6-9938-4069-98A2-066804E9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9B8BC-AAC7-4E26-979F-B7798DECF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304B-03EC-44E3-A118-789F70BC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FA23F-DF62-4388-A2C1-4D6F146C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A55CA-F67B-484E-887E-DCC127F1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D453-BB65-450D-BB6C-3727BA0B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63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BFCD-E301-4EA7-BE92-18344381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BF099-BCCE-45DE-8D38-9B9C560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9490-36BF-45C8-A122-73451E59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DE62-CA5C-46F4-9BD0-A9694E46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298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573D8-4CC4-4434-884A-B710CBC6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25F7D-28D1-4CDB-A2F6-5CB9B731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0F6F-DF51-4ECC-BFD0-C02632C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39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DF32-BB4F-4E09-8959-8BBBE550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5F5D-7063-4A34-8092-FE36B859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88B7-74BA-4301-8453-5E1F404A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B1A2-57CD-4C63-87CE-2639C684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C52E-4627-4A0D-9008-09215843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C3CD-F6DE-4218-AE5F-334BF90D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02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0275-6471-4463-8A20-E808C192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5271D-D2D3-4F6F-B0FA-AFEA913F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93E80-07BB-451E-8D67-3E8E42E8D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918D9-038B-4A2F-AC32-1A2A9549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389BB-3C1A-4864-B639-5AD51BF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C038F-872B-493B-8F92-26758C4F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209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3A05A-6EC5-4CFA-87F4-421533C1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6817-0138-41A2-99BA-6C23426B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FB4B-130B-44CA-9F99-3DE902AE6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24C1-56B0-43C7-AFE8-DA1D44A114F9}" type="datetimeFigureOut">
              <a:rPr lang="es-CO" smtClean="0"/>
              <a:t>6/04/2021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5C-CE8B-412E-B4E5-152D014D6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5539-A804-4112-87C1-DEF2F033C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8415-B225-41F8-9CA2-66A602D5CC45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0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0B923-362A-4F95-94B4-EEF7A65E383E}"/>
              </a:ext>
            </a:extLst>
          </p:cNvPr>
          <p:cNvSpPr txBox="1"/>
          <p:nvPr/>
        </p:nvSpPr>
        <p:spPr>
          <a:xfrm>
            <a:off x="0" y="1136343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Taller 5 – 30 Marzo de 2021</a:t>
            </a:r>
          </a:p>
          <a:p>
            <a:pPr algn="ctr"/>
            <a:endParaRPr lang="es-CO" sz="2800" dirty="0"/>
          </a:p>
          <a:p>
            <a:pPr algn="ctr"/>
            <a:r>
              <a:rPr lang="es-CO" sz="2800" dirty="0"/>
              <a:t>Técnicas Avanzadas de Minería de Datos y Machine Learning</a:t>
            </a:r>
          </a:p>
          <a:p>
            <a:pPr algn="ctr"/>
            <a:endParaRPr lang="es-CO" sz="2800" dirty="0"/>
          </a:p>
          <a:p>
            <a:pPr algn="ctr"/>
            <a:r>
              <a:rPr lang="es-CO" sz="2800" dirty="0"/>
              <a:t>Presentado Por:</a:t>
            </a:r>
          </a:p>
          <a:p>
            <a:pPr algn="ctr"/>
            <a:endParaRPr lang="es-CO" sz="2800" dirty="0"/>
          </a:p>
          <a:p>
            <a:pPr algn="ctr"/>
            <a:r>
              <a:rPr lang="es-CO" sz="2800" dirty="0"/>
              <a:t>Larry Prentt</a:t>
            </a:r>
          </a:p>
          <a:p>
            <a:pPr algn="ctr"/>
            <a:r>
              <a:rPr lang="es-CO" sz="2800" dirty="0"/>
              <a:t>Diógenes Barreto</a:t>
            </a:r>
          </a:p>
          <a:p>
            <a:pPr algn="ctr"/>
            <a:endParaRPr lang="es-CO" sz="2800" dirty="0"/>
          </a:p>
          <a:p>
            <a:pPr algn="ctr"/>
            <a:r>
              <a:rPr lang="es-CO" sz="2800" dirty="0"/>
              <a:t>Presentado a:</a:t>
            </a:r>
          </a:p>
          <a:p>
            <a:pPr algn="ctr"/>
            <a:r>
              <a:rPr lang="es-CO" sz="2800" dirty="0"/>
              <a:t>Luz Stella Gómez Fajardo, Ph. D.</a:t>
            </a:r>
          </a:p>
        </p:txBody>
      </p:sp>
    </p:spTree>
    <p:extLst>
      <p:ext uri="{BB962C8B-B14F-4D97-AF65-F5344CB8AC3E}">
        <p14:creationId xmlns:p14="http://schemas.microsoft.com/office/powerpoint/2010/main" val="15431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2E5B5-22C3-4442-87CA-66F541CA3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920" r="8107"/>
          <a:stretch/>
        </p:blipFill>
        <p:spPr>
          <a:xfrm>
            <a:off x="861134" y="333821"/>
            <a:ext cx="10289219" cy="5619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643BB6-E101-465B-907A-4AD6B6E8FD1B}"/>
              </a:ext>
            </a:extLst>
          </p:cNvPr>
          <p:cNvSpPr txBox="1"/>
          <p:nvPr/>
        </p:nvSpPr>
        <p:spPr>
          <a:xfrm>
            <a:off x="0" y="-355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Punto-3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D005F-2ACA-4693-9242-811BBA48BEE6}"/>
              </a:ext>
            </a:extLst>
          </p:cNvPr>
          <p:cNvSpPr txBox="1"/>
          <p:nvPr/>
        </p:nvSpPr>
        <p:spPr>
          <a:xfrm>
            <a:off x="139083" y="5952862"/>
            <a:ext cx="1191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 acuerdo a la base de datos los tipos de inversores en Colombia son: Accelerator, </a:t>
            </a:r>
            <a:r>
              <a:rPr lang="es-CO" dirty="0" err="1"/>
              <a:t>incubator</a:t>
            </a:r>
            <a:r>
              <a:rPr lang="es-CO" dirty="0"/>
              <a:t>, Venture Capital, Micro VC y </a:t>
            </a: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Equity</a:t>
            </a:r>
            <a:r>
              <a:rPr lang="es-CO" dirty="0"/>
              <a:t> </a:t>
            </a:r>
            <a:r>
              <a:rPr lang="es-CO" dirty="0" err="1"/>
              <a:t>Firm</a:t>
            </a:r>
            <a:r>
              <a:rPr lang="es-CO" dirty="0"/>
              <a:t>.  </a:t>
            </a:r>
            <a:r>
              <a:rPr lang="es-CO" b="1" dirty="0"/>
              <a:t>Tesis de inversión:</a:t>
            </a:r>
            <a:r>
              <a:rPr lang="es-CO" dirty="0"/>
              <a:t> Revisando </a:t>
            </a:r>
            <a:r>
              <a:rPr lang="es-CO" dirty="0" err="1"/>
              <a:t>dataframe</a:t>
            </a:r>
            <a:r>
              <a:rPr lang="es-CO" dirty="0"/>
              <a:t> estos inversionistas apoyaron principalmente empresas del sector financiero y tecnología</a:t>
            </a:r>
          </a:p>
        </p:txBody>
      </p:sp>
    </p:spTree>
    <p:extLst>
      <p:ext uri="{BB962C8B-B14F-4D97-AF65-F5344CB8AC3E}">
        <p14:creationId xmlns:p14="http://schemas.microsoft.com/office/powerpoint/2010/main" val="28510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9F701-8659-4DEF-8FDE-AD5DC242F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7920" r="8762"/>
          <a:stretch/>
        </p:blipFill>
        <p:spPr>
          <a:xfrm>
            <a:off x="1109709" y="333821"/>
            <a:ext cx="10120544" cy="56190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F4EA3-7805-4C07-BC5E-8F0050FE897D}"/>
              </a:ext>
            </a:extLst>
          </p:cNvPr>
          <p:cNvSpPr txBox="1"/>
          <p:nvPr/>
        </p:nvSpPr>
        <p:spPr>
          <a:xfrm>
            <a:off x="0" y="-355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Punto-3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029D-4109-458A-9FAA-E58806B44654}"/>
              </a:ext>
            </a:extLst>
          </p:cNvPr>
          <p:cNvSpPr txBox="1"/>
          <p:nvPr/>
        </p:nvSpPr>
        <p:spPr>
          <a:xfrm>
            <a:off x="139083" y="5952862"/>
            <a:ext cx="1191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Solo la compañía </a:t>
            </a:r>
            <a:r>
              <a:rPr lang="es-CO" dirty="0" err="1"/>
              <a:t>Polymath</a:t>
            </a:r>
            <a:r>
              <a:rPr lang="es-CO" dirty="0"/>
              <a:t> Ventures tiene información de cuanto le fue invertido: 3.7 MMUSD y el tipo de inversionista es un </a:t>
            </a:r>
            <a:r>
              <a:rPr lang="es-CO" dirty="0" err="1"/>
              <a:t>incubator</a:t>
            </a:r>
            <a:r>
              <a:rPr lang="es-CO" dirty="0"/>
              <a:t> Micro VC.  No hay mas información para hacer análisis descriptivo</a:t>
            </a:r>
          </a:p>
        </p:txBody>
      </p:sp>
    </p:spTree>
    <p:extLst>
      <p:ext uri="{BB962C8B-B14F-4D97-AF65-F5344CB8AC3E}">
        <p14:creationId xmlns:p14="http://schemas.microsoft.com/office/powerpoint/2010/main" val="303242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25353-E2F2-435B-B140-4BD2EF46F8BC}"/>
              </a:ext>
            </a:extLst>
          </p:cNvPr>
          <p:cNvSpPr txBox="1"/>
          <p:nvPr/>
        </p:nvSpPr>
        <p:spPr>
          <a:xfrm>
            <a:off x="701337" y="665825"/>
            <a:ext cx="10015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Acelerador: un acelerador toma una cantidad determinada del patrimonio inicial de una serie de nuevas empresas jóvenes a cambio de inyectar capital y dar mentoría. Los aceleradores traerán una cohorte de nuevas empresas en lo que normalmente es un programa in situ que dura de tres a cuatro meses.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Incubadora: una incubadora incorpora un equipo externo para gestionar una idea que se desarrolló dentro de la incubadora. Una incubadora también requerirá una mayor cantidad de patrimonio a cambio en comparación con las aceleradores.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8D9C0-9AF8-40E8-9687-CA4ADEFCBBE3}"/>
              </a:ext>
            </a:extLst>
          </p:cNvPr>
          <p:cNvSpPr txBox="1"/>
          <p:nvPr/>
        </p:nvSpPr>
        <p:spPr>
          <a:xfrm>
            <a:off x="0" y="-355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Definición de tipo de inversionista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149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6BCAE-BFB7-4B55-A4F9-AE25EBB89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7629" r="8398"/>
          <a:stretch/>
        </p:blipFill>
        <p:spPr>
          <a:xfrm>
            <a:off x="958788" y="452762"/>
            <a:ext cx="10120545" cy="56367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B08AA-EC9C-412A-BA6C-57D7BB2FFD5E}"/>
              </a:ext>
            </a:extLst>
          </p:cNvPr>
          <p:cNvSpPr txBox="1"/>
          <p:nvPr/>
        </p:nvSpPr>
        <p:spPr>
          <a:xfrm>
            <a:off x="0" y="-355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Punto-4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D1838-8558-4E33-B988-EE9D53D73B9B}"/>
              </a:ext>
            </a:extLst>
          </p:cNvPr>
          <p:cNvSpPr txBox="1"/>
          <p:nvPr/>
        </p:nvSpPr>
        <p:spPr>
          <a:xfrm>
            <a:off x="346229" y="6276513"/>
            <a:ext cx="731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la base de datos solo hay una sola empresa con </a:t>
            </a:r>
            <a:r>
              <a:rPr lang="es-CO" dirty="0" err="1"/>
              <a:t>exit</a:t>
            </a:r>
            <a:r>
              <a:rPr lang="es-CO" dirty="0"/>
              <a:t> de capital, </a:t>
            </a:r>
            <a:r>
              <a:rPr lang="es-CO" dirty="0" err="1"/>
              <a:t>Veronorte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781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0B923-362A-4F95-94B4-EEF7A65E383E}"/>
              </a:ext>
            </a:extLst>
          </p:cNvPr>
          <p:cNvSpPr txBox="1"/>
          <p:nvPr/>
        </p:nvSpPr>
        <p:spPr>
          <a:xfrm>
            <a:off x="0" y="296514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Parte II</a:t>
            </a:r>
          </a:p>
          <a:p>
            <a:pPr algn="ctr"/>
            <a:r>
              <a:rPr lang="es-CO" dirty="0"/>
              <a:t>Base de datos Colombia Crunchbase (Marzo 21-2021) vs Top100Startups- Colombia.xlsx y Empresas Unicorn - Contactos.xlsx. </a:t>
            </a:r>
          </a:p>
        </p:txBody>
      </p:sp>
    </p:spTree>
    <p:extLst>
      <p:ext uri="{BB962C8B-B14F-4D97-AF65-F5344CB8AC3E}">
        <p14:creationId xmlns:p14="http://schemas.microsoft.com/office/powerpoint/2010/main" val="161824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0B923-362A-4F95-94B4-EEF7A65E383E}"/>
              </a:ext>
            </a:extLst>
          </p:cNvPr>
          <p:cNvSpPr txBox="1"/>
          <p:nvPr/>
        </p:nvSpPr>
        <p:spPr>
          <a:xfrm>
            <a:off x="0" y="0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099F0-634D-4C4D-BA21-44C90A54CA2F}"/>
              </a:ext>
            </a:extLst>
          </p:cNvPr>
          <p:cNvSpPr txBox="1"/>
          <p:nvPr/>
        </p:nvSpPr>
        <p:spPr>
          <a:xfrm>
            <a:off x="0" y="1233996"/>
            <a:ext cx="12192000" cy="39703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No realizó merge de los dataframe = ColombiaCB-5March21.csv, Top100Startups- Colombia.xlsx y Empresas Unicorn - Contactos.xlsx.  El análisis se hace sólo con archivo </a:t>
            </a:r>
            <a:r>
              <a:rPr lang="es-CO" b="1" dirty="0"/>
              <a:t>ColombiaCB-5March21.csv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Se Convirtieron los nombres de las empresas en los 3 dataframe a minúsculas (lowercase) y realizó 3 intersecciones:</a:t>
            </a:r>
          </a:p>
          <a:p>
            <a:pPr algn="just"/>
            <a:endParaRPr lang="es-CO" dirty="0"/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CrunchBase vs Top100, salieron  60 coincidencias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CrunchBase vs Unicorn, salieron 19 coincidencias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CrunchBase vs Top100 vs Unicorn, salieron 12 coincidencias.  A partir de triple intersección se creó la </a:t>
            </a:r>
            <a:r>
              <a:rPr lang="es-CO" b="1" dirty="0"/>
              <a:t>variable objetivo “y”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### Se elimina columna Organization Name URL</a:t>
            </a:r>
          </a:p>
          <a:p>
            <a:pPr algn="just"/>
            <a:r>
              <a:rPr lang="es-CO" b="1" dirty="0"/>
              <a:t>df = df.drop(['Organization Name URL'], axis=1)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### Se renombra nombre columna CB Rank (Company) a CBRank</a:t>
            </a:r>
          </a:p>
          <a:p>
            <a:pPr algn="just"/>
            <a:r>
              <a:rPr lang="es-CO" b="1" dirty="0"/>
              <a:t>df.rename(columns={"CB Rank (Company)": 'CBRank'}, inplace=True)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679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0B923-362A-4F95-94B4-EEF7A65E383E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099F0-634D-4C4D-BA21-44C90A54CA2F}"/>
              </a:ext>
            </a:extLst>
          </p:cNvPr>
          <p:cNvSpPr txBox="1"/>
          <p:nvPr/>
        </p:nvSpPr>
        <p:spPr>
          <a:xfrm>
            <a:off x="0" y="266330"/>
            <a:ext cx="12192000" cy="6524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/>
          </a:lstStyle>
          <a:p>
            <a:r>
              <a:rPr lang="es-CO" sz="1500" dirty="0"/>
              <a:t>######## Función para determinar el porcentaje de datos nulos</a:t>
            </a:r>
          </a:p>
          <a:p>
            <a:r>
              <a:rPr lang="es-CO" sz="1400" dirty="0"/>
              <a:t> </a:t>
            </a:r>
          </a:p>
          <a:p>
            <a:r>
              <a:rPr lang="es-CO" sz="1500" dirty="0"/>
              <a:t>def cols_90per_nulls(data, perc):</a:t>
            </a:r>
          </a:p>
          <a:p>
            <a:r>
              <a:rPr lang="es-CO" sz="1500" dirty="0"/>
              <a:t>    count = 0</a:t>
            </a:r>
          </a:p>
          <a:p>
            <a:r>
              <a:rPr lang="es-CO" sz="1500" dirty="0"/>
              <a:t>    cols_to_drop = {}</a:t>
            </a:r>
          </a:p>
          <a:p>
            <a:r>
              <a:rPr lang="es-CO" sz="1500" dirty="0"/>
              <a:t>    for col in data.columns:</a:t>
            </a:r>
          </a:p>
          <a:p>
            <a:r>
              <a:rPr lang="es-CO" sz="1500" dirty="0"/>
              <a:t>        per_nulls = data[col].isna().sum()/len(data[col])</a:t>
            </a:r>
          </a:p>
          <a:p>
            <a:r>
              <a:rPr lang="es-CO" sz="1500" dirty="0"/>
              <a:t>        if per_nulls &gt;= perc:</a:t>
            </a:r>
          </a:p>
          <a:p>
            <a:r>
              <a:rPr lang="es-CO" sz="1500" dirty="0"/>
              <a:t>            cols_to_drop[col] = per_nulls </a:t>
            </a:r>
          </a:p>
          <a:p>
            <a:r>
              <a:rPr lang="es-CO" sz="1500" dirty="0"/>
              <a:t>            # print(col, per_nulls)</a:t>
            </a:r>
          </a:p>
          <a:p>
            <a:r>
              <a:rPr lang="es-CO" sz="1500" dirty="0"/>
              <a:t>            count+=1</a:t>
            </a:r>
          </a:p>
          <a:p>
            <a:r>
              <a:rPr lang="es-CO" sz="1500" dirty="0"/>
              <a:t>        else:</a:t>
            </a:r>
          </a:p>
          <a:p>
            <a:r>
              <a:rPr lang="es-CO" sz="1500" dirty="0"/>
              <a:t>            None</a:t>
            </a:r>
          </a:p>
          <a:p>
            <a:r>
              <a:rPr lang="es-CO" sz="1400" dirty="0"/>
              <a:t>     </a:t>
            </a:r>
          </a:p>
          <a:p>
            <a:r>
              <a:rPr lang="es-CO" sz="1500" dirty="0"/>
              <a:t>    print('Number of cols with &gt; ', perc*100, '% nulls:', count)</a:t>
            </a:r>
          </a:p>
          <a:p>
            <a:r>
              <a:rPr lang="es-CO" sz="1500" dirty="0"/>
              <a:t>    return cols_to_drop</a:t>
            </a:r>
          </a:p>
          <a:p>
            <a:r>
              <a:rPr lang="es-CO" sz="1400" dirty="0"/>
              <a:t> </a:t>
            </a:r>
          </a:p>
          <a:p>
            <a:r>
              <a:rPr lang="es-CO" sz="1500" dirty="0"/>
              <a:t># cols_to_drop es un diccionario que tiene los nombres de las Columnas del dataframe con mas del 80% de datos nulos</a:t>
            </a:r>
          </a:p>
          <a:p>
            <a:r>
              <a:rPr lang="es-CO" sz="1400" dirty="0"/>
              <a:t> </a:t>
            </a:r>
          </a:p>
          <a:p>
            <a:r>
              <a:rPr lang="es-CO" sz="1500" dirty="0"/>
              <a:t>dict_col_nul=cols_90per_nulls(df, 0.80)</a:t>
            </a:r>
          </a:p>
          <a:p>
            <a:r>
              <a:rPr lang="es-CO" sz="1400" dirty="0"/>
              <a:t>   </a:t>
            </a:r>
          </a:p>
          <a:p>
            <a:r>
              <a:rPr lang="es-CO" sz="1500" dirty="0"/>
              <a:t># Dataframe data mantiene el dataframe original</a:t>
            </a:r>
          </a:p>
          <a:p>
            <a:r>
              <a:rPr lang="es-CO" sz="1500" dirty="0"/>
              <a:t>data = df</a:t>
            </a:r>
          </a:p>
          <a:p>
            <a:r>
              <a:rPr lang="es-CO" sz="1400" dirty="0"/>
              <a:t> </a:t>
            </a:r>
          </a:p>
          <a:p>
            <a:r>
              <a:rPr lang="es-CO" sz="1500" dirty="0"/>
              <a:t># Dataframe con las columnas eliminadas, en este caso 56 columnas</a:t>
            </a:r>
          </a:p>
          <a:p>
            <a:r>
              <a:rPr lang="es-CO" sz="1500" dirty="0"/>
              <a:t># con mas del 80% de datos nulos.  </a:t>
            </a:r>
            <a:r>
              <a:rPr lang="es-CO" sz="1500" b="1" dirty="0"/>
              <a:t>Dataframe df pasó de 102 a 46 Columnas</a:t>
            </a:r>
          </a:p>
          <a:p>
            <a:r>
              <a:rPr lang="es-CO" sz="1500" dirty="0"/>
              <a:t>df = df.drop(columns=dict_col_nul)</a:t>
            </a:r>
          </a:p>
          <a:p>
            <a:r>
              <a:rPr lang="es-CO" sz="1500" dirty="0"/>
              <a:t>df.shape</a:t>
            </a:r>
          </a:p>
        </p:txBody>
      </p:sp>
    </p:spTree>
    <p:extLst>
      <p:ext uri="{BB962C8B-B14F-4D97-AF65-F5344CB8AC3E}">
        <p14:creationId xmlns:p14="http://schemas.microsoft.com/office/powerpoint/2010/main" val="418678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82810-C6E1-4868-BF6A-8D9312B70EBD}"/>
              </a:ext>
            </a:extLst>
          </p:cNvPr>
          <p:cNvSpPr txBox="1"/>
          <p:nvPr/>
        </p:nvSpPr>
        <p:spPr>
          <a:xfrm>
            <a:off x="71021" y="307186"/>
            <a:ext cx="11993732" cy="67403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 Junta de Andalucía y Courbox son de Andalucía España.  Se eliminan</a:t>
            </a:r>
          </a:p>
          <a:p>
            <a:r>
              <a:rPr lang="es-CO" b="1" dirty="0"/>
              <a:t>df.drop(df[df['Headquarters Location']=='Andalucía, Valle del Cauca, Colombia'].index, inplace =True)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 Neoalgae compañia española, se elimina ciudad Asturias</a:t>
            </a:r>
          </a:p>
          <a:p>
            <a:r>
              <a:rPr lang="es-CO" dirty="0"/>
              <a:t># Suaval Group compañia española, se elimina ciudad Asturias</a:t>
            </a:r>
          </a:p>
          <a:p>
            <a:r>
              <a:rPr lang="es-CO" b="1" dirty="0"/>
              <a:t>df.drop(df[df['Headquarters Location']=='Asturias, Cundinamarca, Colombia'].index, inplace =True)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 Aspyre Solutions (hay una compañia en USA y otra en UK), aparece con dirección en Barrios</a:t>
            </a:r>
          </a:p>
          <a:p>
            <a:r>
              <a:rPr lang="es-CO" dirty="0"/>
              <a:t># unidos. Barrios Unidos, Distrito Especial, Colombia Se elimina</a:t>
            </a:r>
          </a:p>
          <a:p>
            <a:r>
              <a:rPr lang="es-CO" b="1" dirty="0"/>
              <a:t>df.drop(df[df['Headquarters Location']=='Barrios Unidos, Distrito Especial, Colombia'].index, inplace =True)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 BD Sensors, Pinnery, Ratiokontakt y Atlantik Bruecke son compañías Alemana, </a:t>
            </a:r>
          </a:p>
          <a:p>
            <a:r>
              <a:rPr lang="es-CO" dirty="0"/>
              <a:t># aparecen en Bavaria, Cundinamarca, Colombia. se eliminan</a:t>
            </a:r>
          </a:p>
          <a:p>
            <a:r>
              <a:rPr lang="es-CO" dirty="0"/>
              <a:t># LocalXXL empresa alemana, aparece en Bavaria, Magdalena, Colombia se elimina</a:t>
            </a:r>
          </a:p>
          <a:p>
            <a:r>
              <a:rPr lang="es-CO" b="1" dirty="0"/>
              <a:t>df = df[~df['Headquarters Location'].str.contains('Bavaria(?!$)’)]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 iFut, Inova House 3D, MÃ¡quina de Vendas, Capital Empreendedora y Acceleratus aparecen</a:t>
            </a:r>
          </a:p>
          <a:p>
            <a:r>
              <a:rPr lang="es-CO" dirty="0"/>
              <a:t># en Brasilia, Distrito Especial, Colombia.  son compañías de Brasil, se eliminan</a:t>
            </a:r>
          </a:p>
          <a:p>
            <a:r>
              <a:rPr lang="es-CO" b="1" dirty="0"/>
              <a:t>df = df[~df['Headquarters Location'].str.contains('Brasilia’)]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###################################################</a:t>
            </a:r>
          </a:p>
          <a:p>
            <a:r>
              <a:rPr lang="es-CO" dirty="0"/>
              <a:t># Biometric Update, Boardwalk REIT, ChartBRAIN, LIFT Partners, canada Toronto, calgary</a:t>
            </a:r>
          </a:p>
          <a:p>
            <a:r>
              <a:rPr lang="es-CO" dirty="0"/>
              <a:t># Pulse Software, compañia australiana, pero aparece en Canada colombia</a:t>
            </a:r>
          </a:p>
          <a:p>
            <a:r>
              <a:rPr lang="es-CO" sz="1100" dirty="0"/>
              <a:t> </a:t>
            </a:r>
          </a:p>
          <a:p>
            <a:r>
              <a:rPr lang="es-CO" dirty="0"/>
              <a:t># se eliminan todas las Empresas de Canada, Cundinamarca, Colombia, </a:t>
            </a:r>
          </a:p>
          <a:p>
            <a:r>
              <a:rPr lang="es-CO" dirty="0"/>
              <a:t># excepto Qinaya y Partsium</a:t>
            </a:r>
          </a:p>
          <a:p>
            <a:r>
              <a:rPr lang="es-CO" b="1" dirty="0"/>
              <a:t># Ejemplo de Drop con 3 condiciones !!!</a:t>
            </a:r>
          </a:p>
          <a:p>
            <a:r>
              <a:rPr lang="es-CO" b="1" dirty="0"/>
              <a:t>df=df.drop(df[(df['Headquarters Location'] == 'Canadá, Cundinamarca, Colombia') </a:t>
            </a:r>
          </a:p>
          <a:p>
            <a:r>
              <a:rPr lang="es-CO" b="1" dirty="0"/>
              <a:t>           &amp; ((df['Organization Name'] != 'Qinaya')  &amp; (df['Organization Name'] != 'Partsium'))].index)</a:t>
            </a:r>
          </a:p>
          <a:p>
            <a:r>
              <a:rPr lang="es-CO" dirty="0"/>
              <a:t>##########################################################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3D01A-B7CF-4639-84CB-BCB61E6DCACB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1386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D8698-90A2-4903-A0F9-0E4ECAC623F1}"/>
              </a:ext>
            </a:extLst>
          </p:cNvPr>
          <p:cNvSpPr txBox="1"/>
          <p:nvPr/>
        </p:nvSpPr>
        <p:spPr>
          <a:xfrm>
            <a:off x="133934" y="333820"/>
            <a:ext cx="11726633" cy="6093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 mRisk, BattleBit, Cencosud Shopping Centers compañías de Chile # Chile, Huila, Colombia  se Eliminan</a:t>
            </a:r>
          </a:p>
          <a:p>
            <a:r>
              <a:rPr lang="es-CO" b="1" dirty="0"/>
              <a:t>df.drop(df[df['Headquarters Location']=='Chile, Huila, Colombia'].index, inplace =True)</a:t>
            </a:r>
          </a:p>
          <a:p>
            <a:endParaRPr lang="es-CO" dirty="0"/>
          </a:p>
          <a:p>
            <a:r>
              <a:rPr lang="es-CO" dirty="0"/>
              <a:t># Cocodrilo Dog es de Melbourne y aparece en Cundinamarca, Distrito Especial, Colombia # se elimina</a:t>
            </a:r>
          </a:p>
          <a:p>
            <a:r>
              <a:rPr lang="es-CO" b="1" dirty="0"/>
              <a:t>df.drop(df[df['Organization Name']=='Cocodrilo Dog'].index, inplace =True)</a:t>
            </a:r>
          </a:p>
          <a:p>
            <a:endParaRPr lang="es-CO" dirty="0"/>
          </a:p>
          <a:p>
            <a:r>
              <a:rPr lang="es-CO" dirty="0"/>
              <a:t># Homeland Security Careers es de USA y esta en El Paso, Cesar, Colombia</a:t>
            </a:r>
          </a:p>
          <a:p>
            <a:r>
              <a:rPr lang="es-CO" b="1" dirty="0"/>
              <a:t>df.drop(df[df['Headquarters Location']=='El Paso, Cesar, Colombia'].index, inplace =True)</a:t>
            </a:r>
          </a:p>
          <a:p>
            <a:endParaRPr lang="es-CO" dirty="0"/>
          </a:p>
          <a:p>
            <a:r>
              <a:rPr lang="es-CO" dirty="0"/>
              <a:t># WindoTrader USA, aparece como Las Vegas, Sucre, Colombia # se elimina</a:t>
            </a:r>
          </a:p>
          <a:p>
            <a:r>
              <a:rPr lang="es-CO" b="1" dirty="0"/>
              <a:t>df.drop(df[df['Headquarters Location']=='Las Vegas, Sucre, Colombia'].index, inplace =True)</a:t>
            </a:r>
          </a:p>
          <a:p>
            <a:endParaRPr lang="es-CO" dirty="0"/>
          </a:p>
          <a:p>
            <a:r>
              <a:rPr lang="es-CO" dirty="0"/>
              <a:t># Onyx, Elm, Photogramy, Ferrisland, BeyondROI sede en Los Angeles, Huila, Colombia # se eliminan</a:t>
            </a:r>
          </a:p>
          <a:p>
            <a:r>
              <a:rPr lang="es-CO" b="1" dirty="0"/>
              <a:t>df.drop(df[df['Headquarters Location']=='Los Angeles, Huila, Colombia'].index, inplace =True)</a:t>
            </a:r>
          </a:p>
          <a:p>
            <a:endParaRPr lang="es-CO" dirty="0"/>
          </a:p>
          <a:p>
            <a:r>
              <a:rPr lang="es-CO" dirty="0"/>
              <a:t># Peris Costumes, Cositas de España, Esri, Pirsonal, Barrabes, Carousel Group, WORLD COMPLIANCE ASSOCIATION</a:t>
            </a:r>
          </a:p>
          <a:p>
            <a:r>
              <a:rPr lang="es-CO" dirty="0"/>
              <a:t># Clupik, Mobile Dreams ltd., Acqualia, LoAlkilo, Codekai, Vitriovr, El inmobiliario mes a mes</a:t>
            </a:r>
          </a:p>
          <a:p>
            <a:r>
              <a:rPr lang="es-CO" dirty="0"/>
              <a:t># Core Business Consulting, Renewable Energy Magazine, datosmacro, 1001talleres, GGBOX</a:t>
            </a:r>
          </a:p>
          <a:p>
            <a:r>
              <a:rPr lang="es-CO" dirty="0"/>
              <a:t># Puravida Software y Consultia IT con sede en Madrid, Distrito Especial, Colombia</a:t>
            </a:r>
          </a:p>
          <a:p>
            <a:r>
              <a:rPr lang="es-CO" b="1" dirty="0"/>
              <a:t>df.drop(df[df['Headquarters Location']=='Madrid, Distrito Especial, Colombia'].index, inplace =True)</a:t>
            </a:r>
          </a:p>
          <a:p>
            <a:endParaRPr lang="es-CO" dirty="0"/>
          </a:p>
          <a:p>
            <a:r>
              <a:rPr lang="es-CO" dirty="0"/>
              <a:t># Advanet (Japon) y Truland Service Corporation en USA. aparecen Maryland, Cundinamarca, Colombia</a:t>
            </a:r>
          </a:p>
          <a:p>
            <a:r>
              <a:rPr lang="es-CO" b="1" dirty="0"/>
              <a:t>df.drop(df[df['Headquarters Location']=='Maryland, Cundinamarca, Colombia'].index, inplace =True)</a:t>
            </a:r>
          </a:p>
          <a:p>
            <a:endParaRPr lang="es-CO" dirty="0"/>
          </a:p>
          <a:p>
            <a:r>
              <a:rPr lang="es-CO" dirty="0"/>
              <a:t># POC Network Technologies (TransactRx), Alert Global Media.  sede Miami, Magdalena, Colombia</a:t>
            </a:r>
          </a:p>
          <a:p>
            <a:r>
              <a:rPr lang="es-CO" b="1" dirty="0"/>
              <a:t>df.drop(df[df['Headquarters Location']=='Miami, Magdalena, Colombia'].index, inplace =True)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0C4E7-3ACC-483D-B9BD-84511CD9C983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792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D8698-90A2-4903-A0F9-0E4ECAC623F1}"/>
              </a:ext>
            </a:extLst>
          </p:cNvPr>
          <p:cNvSpPr txBox="1"/>
          <p:nvPr/>
        </p:nvSpPr>
        <p:spPr>
          <a:xfrm>
            <a:off x="197173" y="1958434"/>
            <a:ext cx="11797654" cy="30931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endParaRPr lang="es-CO" dirty="0"/>
          </a:p>
          <a:p>
            <a:r>
              <a:rPr lang="es-CO" dirty="0"/>
              <a:t># Sicartsa sede en Mexico, Huila, Colombia</a:t>
            </a:r>
          </a:p>
          <a:p>
            <a:r>
              <a:rPr lang="es-CO" b="1" dirty="0"/>
              <a:t>df.drop(df[df['Headquarters Location']=='México, Huila, Colombia'].index, inplace =True)</a:t>
            </a:r>
          </a:p>
          <a:p>
            <a:endParaRPr lang="es-CO" dirty="0"/>
          </a:p>
          <a:p>
            <a:r>
              <a:rPr lang="es-CO" dirty="0"/>
              <a:t># 24marine, Merkadoo sede en Panama, Magdalena, Colombia</a:t>
            </a:r>
          </a:p>
          <a:p>
            <a:r>
              <a:rPr lang="es-CO" b="1" dirty="0"/>
              <a:t>df.drop(df[df['Headquarters Location']=='Panamá, Magdalena, Colombia'].index, inplace =True)</a:t>
            </a:r>
          </a:p>
          <a:p>
            <a:endParaRPr lang="es-CO" dirty="0"/>
          </a:p>
          <a:p>
            <a:r>
              <a:rPr lang="es-CO" dirty="0"/>
              <a:t># Agros, Downloadperu.com, Mesa 24/7, Dconfianza, Caja Los Andes, Snacks America Latina Peru S.R.L.</a:t>
            </a:r>
          </a:p>
          <a:p>
            <a:r>
              <a:rPr lang="es-CO" dirty="0"/>
              <a:t># Pandup, Apprende sede en Peru, Valle del Cauca, Colombia</a:t>
            </a:r>
          </a:p>
          <a:p>
            <a:r>
              <a:rPr lang="es-CO" b="1" dirty="0"/>
              <a:t>df.drop(df[df['Headquarters Location']=='Perú, Valle del Cauca, Colombia'].index, inplace =True)</a:t>
            </a:r>
          </a:p>
          <a:p>
            <a:endParaRPr lang="es-CO" dirty="0"/>
          </a:p>
          <a:p>
            <a:r>
              <a:rPr lang="es-CO" dirty="0"/>
              <a:t># Big Picture Solutions en Florida, Santander, Colombia</a:t>
            </a:r>
          </a:p>
          <a:p>
            <a:r>
              <a:rPr lang="es-CO" b="1" dirty="0"/>
              <a:t>df.drop(df[df['Headquarters Location']=='Florida, Santander, Colombia'].index, inplace =True)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0C4E7-3ACC-483D-B9BD-84511CD9C983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747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0B923-362A-4F95-94B4-EEF7A65E383E}"/>
              </a:ext>
            </a:extLst>
          </p:cNvPr>
          <p:cNvSpPr txBox="1"/>
          <p:nvPr/>
        </p:nvSpPr>
        <p:spPr>
          <a:xfrm>
            <a:off x="0" y="296514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Parte I</a:t>
            </a:r>
          </a:p>
          <a:p>
            <a:pPr algn="ctr"/>
            <a:r>
              <a:rPr lang="es-CO" dirty="0"/>
              <a:t>Base de datos World Crunchbase (Marzo 21-2021) 11 Países</a:t>
            </a:r>
          </a:p>
        </p:txBody>
      </p:sp>
    </p:spTree>
    <p:extLst>
      <p:ext uri="{BB962C8B-B14F-4D97-AF65-F5344CB8AC3E}">
        <p14:creationId xmlns:p14="http://schemas.microsoft.com/office/powerpoint/2010/main" val="216659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570E-7C92-4ADC-AD46-0FAE0758508B}"/>
              </a:ext>
            </a:extLst>
          </p:cNvPr>
          <p:cNvSpPr txBox="1"/>
          <p:nvPr/>
        </p:nvSpPr>
        <p:spPr>
          <a:xfrm>
            <a:off x="72679" y="307186"/>
            <a:ext cx="12000952" cy="6524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##########################################################################</a:t>
            </a:r>
          </a:p>
          <a:p>
            <a:r>
              <a:rPr lang="es-CO" dirty="0"/>
              <a:t>################## </a:t>
            </a:r>
            <a:r>
              <a:rPr lang="es-CO" b="1" dirty="0"/>
              <a:t>Depuración de nombres de ciudad incorrectos a correctos</a:t>
            </a:r>
          </a:p>
          <a:p>
            <a:r>
              <a:rPr lang="es-CO" dirty="0"/>
              <a:t>##########################################################################</a:t>
            </a:r>
          </a:p>
          <a:p>
            <a:r>
              <a:rPr lang="es-CO" sz="1200" dirty="0"/>
              <a:t> </a:t>
            </a:r>
          </a:p>
          <a:p>
            <a:r>
              <a:rPr lang="es-CO" dirty="0"/>
              <a:t># La compañia Savy tiene sede Usaquen, se cambia a Bogota</a:t>
            </a:r>
          </a:p>
          <a:p>
            <a:r>
              <a:rPr lang="es-CO" b="1" dirty="0"/>
              <a:t>df= df.replace({"Usaquén, Distrito Especial, Colombia":'Bogotá, Distrito Especial, Colombia’})</a:t>
            </a:r>
          </a:p>
          <a:p>
            <a:r>
              <a:rPr lang="es-CO" sz="1200" dirty="0"/>
              <a:t> </a:t>
            </a:r>
          </a:p>
          <a:p>
            <a:r>
              <a:rPr lang="es-CO" dirty="0"/>
              <a:t># Se cambia El Herald por El Heraldo</a:t>
            </a:r>
          </a:p>
          <a:p>
            <a:r>
              <a:rPr lang="es-CO" dirty="0"/>
              <a:t># Tiene Sede Atlantico, Magdalena, Colombia se cambia a Barranquilla, Atlantico, Colombia</a:t>
            </a:r>
          </a:p>
          <a:p>
            <a:r>
              <a:rPr lang="es-CO" b="1" dirty="0"/>
              <a:t>df= df.replace({"El Herald":'El Heraldo'})</a:t>
            </a:r>
          </a:p>
          <a:p>
            <a:r>
              <a:rPr lang="es-CO" b="1" dirty="0"/>
              <a:t>df= df.replace({"Atlántico, Magdalena, Colombia":'Barranquilla, Atlantico, Colombia’})</a:t>
            </a:r>
          </a:p>
          <a:p>
            <a:r>
              <a:rPr lang="es-CO" sz="1200" dirty="0"/>
              <a:t> </a:t>
            </a:r>
          </a:p>
          <a:p>
            <a:r>
              <a:rPr lang="es-CO" dirty="0"/>
              <a:t># compañia Monolegal es de tunja y aparece Boyaca, Boyaca, Colombia</a:t>
            </a:r>
          </a:p>
          <a:p>
            <a:r>
              <a:rPr lang="es-CO" b="1" dirty="0"/>
              <a:t>df= df.replace({"Boyacá, Boyaca, Colombia":'Tunja, Boyacá, Colombia’})</a:t>
            </a:r>
          </a:p>
          <a:p>
            <a:r>
              <a:rPr lang="es-CO" sz="1200" dirty="0"/>
              <a:t> </a:t>
            </a:r>
          </a:p>
          <a:p>
            <a:r>
              <a:rPr lang="es-CO" dirty="0"/>
              <a:t># Celotor es de cali aparece como Colombiano, Magdalena, Colombia</a:t>
            </a:r>
          </a:p>
          <a:p>
            <a:r>
              <a:rPr lang="es-CO" b="1" dirty="0"/>
              <a:t>df= df.replace({"Colombiano, Magdalena, Colombia":'Cali, Valle del Cauca, Colombia’})</a:t>
            </a:r>
          </a:p>
          <a:p>
            <a:r>
              <a:rPr lang="es-CO" sz="1200" dirty="0"/>
              <a:t> </a:t>
            </a:r>
          </a:p>
          <a:p>
            <a:r>
              <a:rPr lang="es-CO" dirty="0"/>
              <a:t># Santiago De Cali, Valle del Cauca, Colombia por Cali, Valle del Cauca, Colombia</a:t>
            </a:r>
          </a:p>
          <a:p>
            <a:r>
              <a:rPr lang="es-CO" b="1" dirty="0"/>
              <a:t>df= df.replace({"Santiago De Cali, Valle del Cauca, Colombia":'Cali, Valle del Cauca, Colombia’})</a:t>
            </a:r>
          </a:p>
          <a:p>
            <a:r>
              <a:rPr lang="es-CO" sz="1200" dirty="0"/>
              <a:t> </a:t>
            </a:r>
          </a:p>
          <a:p>
            <a:r>
              <a:rPr lang="es-CO" b="1" dirty="0"/>
              <a:t># Qinaya, compañia colombiana</a:t>
            </a:r>
          </a:p>
          <a:p>
            <a:r>
              <a:rPr lang="es-CO" dirty="0"/>
              <a:t>#https://www.wradio.com.co/noticias/tecnologia/qinaya-el-emprendimiento-que-convierte-cualquier-televisor-en-un computador/20210301/nota/4113498.aspx</a:t>
            </a:r>
          </a:p>
          <a:p>
            <a:r>
              <a:rPr lang="es-CO" dirty="0"/>
              <a:t># https://www.youtube.com/watch?v=XBgbwUxkatc</a:t>
            </a:r>
          </a:p>
          <a:p>
            <a:r>
              <a:rPr lang="es-CO" dirty="0"/>
              <a:t># Canada, Cundinamarca, Colombia vs Bogota, Distrito Especial, Colombia</a:t>
            </a:r>
          </a:p>
          <a:p>
            <a:r>
              <a:rPr lang="es-CO" b="1" dirty="0"/>
              <a:t># Replace with condition</a:t>
            </a:r>
          </a:p>
          <a:p>
            <a:r>
              <a:rPr lang="es-CO" b="1" dirty="0"/>
              <a:t>df.loc[(df['Organization Name'] == 'Qinaya'),'Headquarters Location']='Bogotá, Distrito Especial, Colombia'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0D373-BA79-4E80-A5E0-BC09CEEEF4CC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8910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570E-7C92-4ADC-AD46-0FAE0758508B}"/>
              </a:ext>
            </a:extLst>
          </p:cNvPr>
          <p:cNvSpPr txBox="1"/>
          <p:nvPr/>
        </p:nvSpPr>
        <p:spPr>
          <a:xfrm>
            <a:off x="72679" y="307186"/>
            <a:ext cx="12000952" cy="58631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##########################################################################</a:t>
            </a:r>
          </a:p>
          <a:p>
            <a:r>
              <a:rPr lang="es-CO" dirty="0"/>
              <a:t>################## </a:t>
            </a:r>
            <a:r>
              <a:rPr lang="es-CO" b="1" dirty="0"/>
              <a:t>Depuración de nombres de ciudad incorrectos a correctos</a:t>
            </a:r>
          </a:p>
          <a:p>
            <a:r>
              <a:rPr lang="es-CO" dirty="0"/>
              <a:t>##########################################################################</a:t>
            </a:r>
          </a:p>
          <a:p>
            <a:endParaRPr lang="es-CO" dirty="0"/>
          </a:p>
          <a:p>
            <a:r>
              <a:rPr lang="es-CO" b="1" dirty="0"/>
              <a:t># Partsium</a:t>
            </a:r>
          </a:p>
          <a:p>
            <a:r>
              <a:rPr lang="es-CO" dirty="0"/>
              <a:t># Partsium, bogota.  El Sitio pone a disposición de los Usuarios un espacio virtual que les permite</a:t>
            </a:r>
          </a:p>
          <a:p>
            <a:r>
              <a:rPr lang="es-CO" dirty="0"/>
              <a:t># comunicarse mediante el uso de Internet para encontrar una forma de vender o comprar productos y</a:t>
            </a:r>
          </a:p>
          <a:p>
            <a:r>
              <a:rPr lang="es-CO" dirty="0"/>
              <a:t># servicios. PARTSIUM no es el propietario de los artículos ofrecidos, no tiene posesión de ellos ni</a:t>
            </a:r>
          </a:p>
          <a:p>
            <a:r>
              <a:rPr lang="es-CO" dirty="0"/>
              <a:t># los ofrece en venta. Los precios de los productos y servicios están sujetos a cambios sin previo aviso.</a:t>
            </a:r>
          </a:p>
          <a:p>
            <a:r>
              <a:rPr lang="es-CO" dirty="0"/>
              <a:t># website rental to do business</a:t>
            </a:r>
          </a:p>
          <a:p>
            <a:r>
              <a:rPr lang="es-CO" b="1" dirty="0"/>
              <a:t>df.loc[(df['Organization Name'] == 'Partsium'),'Headquarters Location']='Bogotá, Distrito Especial, Colombia'</a:t>
            </a:r>
          </a:p>
          <a:p>
            <a:r>
              <a:rPr lang="es-CO" b="1" dirty="0"/>
              <a:t>df.loc[(df['Organization Name'] == 'Partsium'),'Industries']='Website rental, Doing business'</a:t>
            </a:r>
          </a:p>
          <a:p>
            <a:endParaRPr lang="es-CO" dirty="0"/>
          </a:p>
          <a:p>
            <a:r>
              <a:rPr lang="es-CO" dirty="0"/>
              <a:t># Chiper, SkyFunders, Plastic Surgery Colombia Cias de Bogota y aparecen</a:t>
            </a:r>
          </a:p>
          <a:p>
            <a:r>
              <a:rPr lang="es-CO" dirty="0"/>
              <a:t># en Cundinamarca, Distrito Especial, Colombia</a:t>
            </a:r>
          </a:p>
          <a:p>
            <a:r>
              <a:rPr lang="es-CO" b="1" dirty="0"/>
              <a:t>df= df.replace({"Cundinamarca, Distrito Especial, Colombia":'Bogotá, Distrito Especial, Colombia'})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df= df.replace({"Antioquia, Antioquia, Colombia":'Medellín, Antioquia, Colombia'})</a:t>
            </a:r>
          </a:p>
          <a:p>
            <a:r>
              <a:rPr lang="es-CO" b="1" dirty="0"/>
              <a:t>df= df.replace({"Bucaramanga, Cundinamarca, Colombia":'Bucaramanga, Santander, Colombia'})</a:t>
            </a:r>
          </a:p>
          <a:p>
            <a:r>
              <a:rPr lang="es-CO" b="1" dirty="0"/>
              <a:t>df= df.replace({"Santander, Bolivar, Colombia":'Bucaramanga, Santander, Colombia'})</a:t>
            </a:r>
          </a:p>
          <a:p>
            <a:r>
              <a:rPr lang="es-CO" b="1" dirty="0"/>
              <a:t>df= df.replace({"Cúcuta, Antioquia, Colombia":'Cucuta, Norte de Santander, Colombia'})</a:t>
            </a:r>
          </a:p>
          <a:p>
            <a:r>
              <a:rPr lang="es-CO" b="1" dirty="0"/>
              <a:t>df= df.replace({"Popayán, Cordoba, Colombia":'Popayán, Cauca, Colombia'})</a:t>
            </a:r>
          </a:p>
          <a:p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0D373-BA79-4E80-A5E0-BC09CEEEF4CC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9541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570E-7C92-4ADC-AD46-0FAE0758508B}"/>
              </a:ext>
            </a:extLst>
          </p:cNvPr>
          <p:cNvSpPr txBox="1"/>
          <p:nvPr/>
        </p:nvSpPr>
        <p:spPr>
          <a:xfrm>
            <a:off x="72679" y="307186"/>
            <a:ext cx="12000952" cy="6093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############################################################################</a:t>
            </a:r>
          </a:p>
          <a:p>
            <a:r>
              <a:rPr lang="es-CO" dirty="0"/>
              <a:t>######  Separando columna Headquarters Location en 3 columnas</a:t>
            </a:r>
          </a:p>
          <a:p>
            <a:r>
              <a:rPr lang="es-CO" dirty="0"/>
              <a:t>###### Headquarters Location (igual a Ciudad para no crear otra columna), Departamento y Pais</a:t>
            </a:r>
          </a:p>
          <a:p>
            <a:endParaRPr lang="es-CO" dirty="0"/>
          </a:p>
          <a:p>
            <a:r>
              <a:rPr lang="es-CO" b="1" dirty="0"/>
              <a:t>df3=df["Headquarters Location"].str.split(",", n = 2, expand = True) </a:t>
            </a:r>
          </a:p>
          <a:p>
            <a:endParaRPr lang="es-CO" dirty="0"/>
          </a:p>
          <a:p>
            <a:r>
              <a:rPr lang="es-CO" dirty="0"/>
              <a:t>####  adicionando las nuevas columnas a df original</a:t>
            </a:r>
          </a:p>
          <a:p>
            <a:r>
              <a:rPr lang="es-CO" b="1" dirty="0"/>
              <a:t>df["Headquarters Location"]= df3[0] </a:t>
            </a:r>
          </a:p>
          <a:p>
            <a:r>
              <a:rPr lang="es-CO" b="1" dirty="0"/>
              <a:t>df["Departamento"]= df3[1] </a:t>
            </a:r>
          </a:p>
          <a:p>
            <a:r>
              <a:rPr lang="es-CO" b="1" dirty="0"/>
              <a:t>df["Pais"]= df3[2]</a:t>
            </a:r>
          </a:p>
          <a:p>
            <a:r>
              <a:rPr lang="es-CO" dirty="0"/>
              <a:t>############################################################################</a:t>
            </a:r>
          </a:p>
          <a:p>
            <a:endParaRPr lang="es-CO" dirty="0"/>
          </a:p>
          <a:p>
            <a:r>
              <a:rPr lang="es-CO" dirty="0"/>
              <a:t># Se elimina espacio al inicio y al final de cada string</a:t>
            </a:r>
          </a:p>
          <a:p>
            <a:r>
              <a:rPr lang="es-CO" b="1" dirty="0"/>
              <a:t>df.columns = df.columns.str.strip()</a:t>
            </a:r>
          </a:p>
          <a:p>
            <a:endParaRPr lang="es-CO" dirty="0"/>
          </a:p>
          <a:p>
            <a:r>
              <a:rPr lang="es-CO" dirty="0"/>
              <a:t># se renombra nombre columna Organization Name a Organization</a:t>
            </a:r>
          </a:p>
          <a:p>
            <a:r>
              <a:rPr lang="es-CO" b="1" dirty="0"/>
              <a:t>df.rename(columns={"Organization Name": 'Organization'}, inplace=True)</a:t>
            </a:r>
          </a:p>
          <a:p>
            <a:endParaRPr lang="es-CO" dirty="0"/>
          </a:p>
          <a:p>
            <a:r>
              <a:rPr lang="es-CO" dirty="0"/>
              <a:t># con estos cambios hasta aquí, se genera dataframe dfx = df</a:t>
            </a:r>
          </a:p>
          <a:p>
            <a:r>
              <a:rPr lang="es-CO" b="1" dirty="0"/>
              <a:t>dfx = df.copy()</a:t>
            </a:r>
          </a:p>
          <a:p>
            <a:endParaRPr lang="es-CO" dirty="0"/>
          </a:p>
          <a:p>
            <a:r>
              <a:rPr lang="es-CO" dirty="0"/>
              <a:t># Se eliminan las columnas Website, Twitter, Facebook y Linkedin</a:t>
            </a:r>
          </a:p>
          <a:p>
            <a:r>
              <a:rPr lang="es-CO" b="1" dirty="0"/>
              <a:t>del dfx["Website"]</a:t>
            </a:r>
          </a:p>
          <a:p>
            <a:r>
              <a:rPr lang="es-CO" b="1" dirty="0"/>
              <a:t>del dfx["Twitter"]</a:t>
            </a:r>
          </a:p>
          <a:p>
            <a:r>
              <a:rPr lang="es-CO" b="1" dirty="0"/>
              <a:t>del dfx["Facebook"]</a:t>
            </a:r>
          </a:p>
          <a:p>
            <a:r>
              <a:rPr lang="es-CO" b="1" dirty="0"/>
              <a:t>del dfx["LinkedIn"]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0D373-BA79-4E80-A5E0-BC09CEEEF4CC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0825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570E-7C92-4ADC-AD46-0FAE0758508B}"/>
              </a:ext>
            </a:extLst>
          </p:cNvPr>
          <p:cNvSpPr txBox="1"/>
          <p:nvPr/>
        </p:nvSpPr>
        <p:spPr>
          <a:xfrm>
            <a:off x="72679" y="307186"/>
            <a:ext cx="12000952" cy="49398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############################################################################</a:t>
            </a:r>
          </a:p>
          <a:p>
            <a:endParaRPr lang="es-CO" dirty="0"/>
          </a:p>
          <a:p>
            <a:r>
              <a:rPr lang="es-CO" dirty="0"/>
              <a:t># CBrank tiene datos no numericos, se convierten a numeros</a:t>
            </a:r>
          </a:p>
          <a:p>
            <a:r>
              <a:rPr lang="es-CO" b="1" dirty="0"/>
              <a:t>dfx["CBRank"] = dfx["CBRank"].str.replace(r'\D', '')</a:t>
            </a:r>
          </a:p>
          <a:p>
            <a:r>
              <a:rPr lang="es-CO" b="1" dirty="0"/>
              <a:t>dfx["CBRank"] = pd.to_numeric(dfx["CBRank"])</a:t>
            </a:r>
          </a:p>
          <a:p>
            <a:endParaRPr lang="es-CO" dirty="0"/>
          </a:p>
          <a:p>
            <a:r>
              <a:rPr lang="es-CO" dirty="0"/>
              <a:t># Number of Articles tiene datos no numericos, se convierten a numeros</a:t>
            </a:r>
          </a:p>
          <a:p>
            <a:r>
              <a:rPr lang="es-CO" b="1" dirty="0"/>
              <a:t>dfx[["Number of Articles"]] = dfx[["Number of Articles"]].fillna('')</a:t>
            </a:r>
          </a:p>
          <a:p>
            <a:r>
              <a:rPr lang="es-CO" b="1" dirty="0"/>
              <a:t>dfx["Number of Articles"] = dfx["Number of Articles"].str.replace(r'\D', '')</a:t>
            </a:r>
          </a:p>
          <a:p>
            <a:r>
              <a:rPr lang="es-CO" b="1" dirty="0"/>
              <a:t>dfx["Number of Articles"] = pd.to_numeric(dfx["Number of Articles"])</a:t>
            </a:r>
          </a:p>
          <a:p>
            <a:endParaRPr lang="es-CO" dirty="0"/>
          </a:p>
          <a:p>
            <a:r>
              <a:rPr lang="es-CO" dirty="0"/>
              <a:t># CBrank Organization tiene datos no numericos, se convierten a numeros</a:t>
            </a:r>
          </a:p>
          <a:p>
            <a:r>
              <a:rPr lang="es-CO" b="1" dirty="0"/>
              <a:t>dfx[["CB Rank (Organization)"]] = dfx[["CB Rank (Organization)"]].fillna('')</a:t>
            </a:r>
          </a:p>
          <a:p>
            <a:r>
              <a:rPr lang="es-CO" b="1" dirty="0"/>
              <a:t>dfx["CB Rank (Organization)"] = dfx["CB Rank (Organization)"].str.replace(r'\D', '')</a:t>
            </a:r>
          </a:p>
          <a:p>
            <a:r>
              <a:rPr lang="es-CO" b="1" dirty="0"/>
              <a:t>dfx["CB Rank (Organization)"] = pd.to_numeric(dfx["CB Rank (Organization)"])</a:t>
            </a:r>
          </a:p>
          <a:p>
            <a:endParaRPr lang="es-CO" dirty="0"/>
          </a:p>
          <a:p>
            <a:r>
              <a:rPr lang="es-CO" b="1" dirty="0"/>
              <a:t>dfx = dfx.drop(['Contact Email'], axis=1) # elimina columna Contact Email </a:t>
            </a:r>
          </a:p>
          <a:p>
            <a:r>
              <a:rPr lang="es-CO" b="1" dirty="0"/>
              <a:t>dfx = dfx.drop(['Phone Number'], axis=1)  # elimina columna Phone Number</a:t>
            </a:r>
          </a:p>
          <a:p>
            <a:r>
              <a:rPr lang="es-CO" b="1" dirty="0"/>
              <a:t>dfx = dfx.drop(['Full Description'], axis=1) # elimina columna Full Description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0D373-BA79-4E80-A5E0-BC09CEEEF4CC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0495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570E-7C92-4ADC-AD46-0FAE0758508B}"/>
              </a:ext>
            </a:extLst>
          </p:cNvPr>
          <p:cNvSpPr txBox="1"/>
          <p:nvPr/>
        </p:nvSpPr>
        <p:spPr>
          <a:xfrm>
            <a:off x="72679" y="307186"/>
            <a:ext cx="12000952" cy="6417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s-CO" dirty="0"/>
              <a:t>############################################################################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#Funcion que corrige espacios </a:t>
            </a:r>
          </a:p>
          <a:p>
            <a:r>
              <a:rPr lang="es-CO" b="1" dirty="0"/>
              <a:t>def correct_word(word):</a:t>
            </a:r>
          </a:p>
          <a:p>
            <a:r>
              <a:rPr lang="es-CO" b="1" dirty="0"/>
              <a:t>    </a:t>
            </a:r>
          </a:p>
          <a:p>
            <a:r>
              <a:rPr lang="es-CO" b="1" dirty="0"/>
              <a:t>    new_word = word.split()[0]</a:t>
            </a:r>
          </a:p>
          <a:p>
            <a:r>
              <a:rPr lang="es-CO" b="1" dirty="0"/>
              <a:t>    return new_word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#Aplicandon la funcion para la columna Departamento</a:t>
            </a:r>
          </a:p>
          <a:p>
            <a:r>
              <a:rPr lang="es-CO" b="1" dirty="0"/>
              <a:t>dfx['Departamento'] = dfx['Departamento'].apply(correct_word)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#Aplicandon la funcion para la columna Pais</a:t>
            </a:r>
          </a:p>
          <a:p>
            <a:r>
              <a:rPr lang="es-CO" b="1" dirty="0"/>
              <a:t>dfx['Pais'] = dfx['Pais'].apply(correct_word)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#Cambiar las siguientes 2 variable a formato fecha</a:t>
            </a:r>
          </a:p>
          <a:p>
            <a:r>
              <a:rPr lang="es-CO" b="1" dirty="0"/>
              <a:t>dfx['Last Funding Date'] = pd.to_datetime(dfx['Last Funding Date'])</a:t>
            </a:r>
          </a:p>
          <a:p>
            <a:r>
              <a:rPr lang="es-CO" b="1" dirty="0"/>
              <a:t>dfx['Founded Date'] = pd.to_datetime(dfx['Founded Date’])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################################################################################</a:t>
            </a:r>
          </a:p>
          <a:p>
            <a:r>
              <a:rPr lang="es-CO" b="1" dirty="0"/>
              <a:t>df2 = dfx.copy()</a:t>
            </a:r>
          </a:p>
          <a:p>
            <a:r>
              <a:rPr lang="es-CO" sz="1000" dirty="0"/>
              <a:t> </a:t>
            </a:r>
          </a:p>
          <a:p>
            <a:r>
              <a:rPr lang="es-CO" dirty="0"/>
              <a:t>################## CrunchBase vs Unicorn vs Top 100</a:t>
            </a:r>
          </a:p>
          <a:p>
            <a:r>
              <a:rPr lang="es-CO" b="1" dirty="0"/>
              <a:t>df2["y"]=0</a:t>
            </a:r>
          </a:p>
          <a:p>
            <a:r>
              <a:rPr lang="es-CO" b="1" u="sng" dirty="0"/>
              <a:t>intersect3=set(df['Organization']).intersection(set(dftop['Organization'])).intersection(set(dfunicorn['Name']))</a:t>
            </a:r>
          </a:p>
          <a:p>
            <a:r>
              <a:rPr lang="es-CO" b="1" dirty="0"/>
              <a:t>len(intersect3)</a:t>
            </a:r>
          </a:p>
          <a:p>
            <a:r>
              <a:rPr lang="es-CO" sz="1000" b="1" dirty="0"/>
              <a:t> </a:t>
            </a:r>
          </a:p>
          <a:p>
            <a:r>
              <a:rPr lang="es-CO" b="1" dirty="0"/>
              <a:t>for l in intersect3:</a:t>
            </a:r>
          </a:p>
          <a:p>
            <a:r>
              <a:rPr lang="es-CO" b="1" dirty="0"/>
              <a:t>    df2.loc[df2['Organization'] == l, ['y']] = 1</a:t>
            </a:r>
          </a:p>
          <a:p>
            <a:r>
              <a:rPr lang="es-CO" sz="1000" b="1" dirty="0"/>
              <a:t> </a:t>
            </a:r>
          </a:p>
          <a:p>
            <a:r>
              <a:rPr lang="es-CO" b="1" dirty="0"/>
              <a:t>df2.to_excel("BD_Final.xlsx")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0D373-BA79-4E80-A5E0-BC09CEEEF4CC}"/>
              </a:ext>
            </a:extLst>
          </p:cNvPr>
          <p:cNvSpPr txBox="1"/>
          <p:nvPr/>
        </p:nvSpPr>
        <p:spPr>
          <a:xfrm>
            <a:off x="0" y="-62146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Calibri-Light"/>
              </a:rPr>
              <a:t>D</a:t>
            </a:r>
            <a:r>
              <a:rPr lang="es-CO" sz="1800" b="1" i="0" u="none" strike="noStrike" baseline="0" dirty="0">
                <a:latin typeface="Calibri-Light"/>
              </a:rPr>
              <a:t>ata </a:t>
            </a:r>
            <a:r>
              <a:rPr lang="es-CO" b="1" dirty="0">
                <a:latin typeface="Calibri-Light"/>
              </a:rPr>
              <a:t>W</a:t>
            </a:r>
            <a:r>
              <a:rPr lang="es-CO" sz="1800" b="1" i="0" u="none" strike="noStrike" baseline="0" dirty="0">
                <a:latin typeface="Calibri-Light"/>
              </a:rPr>
              <a:t>arehouse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94111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F743B-33BC-47C4-A5E8-DE4BA3AF531D}"/>
              </a:ext>
            </a:extLst>
          </p:cNvPr>
          <p:cNvSpPr txBox="1"/>
          <p:nvPr/>
        </p:nvSpPr>
        <p:spPr>
          <a:xfrm>
            <a:off x="-53267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La base de datos para empezar a trabajar en el análisis de datos es el dataframe </a:t>
            </a:r>
            <a:r>
              <a:rPr lang="es-CO" sz="3600" b="1" dirty="0"/>
              <a:t>df2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53757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B420D-4E4E-4D99-87A2-58C11110C8A3}"/>
              </a:ext>
            </a:extLst>
          </p:cNvPr>
          <p:cNvSpPr txBox="1"/>
          <p:nvPr/>
        </p:nvSpPr>
        <p:spPr>
          <a:xfrm>
            <a:off x="-53267" y="278266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Análisis de Variables</a:t>
            </a:r>
          </a:p>
        </p:txBody>
      </p:sp>
    </p:spTree>
    <p:extLst>
      <p:ext uri="{BB962C8B-B14F-4D97-AF65-F5344CB8AC3E}">
        <p14:creationId xmlns:p14="http://schemas.microsoft.com/office/powerpoint/2010/main" val="288764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C3D3A-F8DE-40DD-A4C4-C89D98B2C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3" r="15680"/>
          <a:stretch/>
        </p:blipFill>
        <p:spPr>
          <a:xfrm>
            <a:off x="275207" y="568172"/>
            <a:ext cx="11346188" cy="6142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FD5FA-D71D-43F1-A51F-170B1EB767E2}"/>
              </a:ext>
            </a:extLst>
          </p:cNvPr>
          <p:cNvSpPr txBox="1"/>
          <p:nvPr/>
        </p:nvSpPr>
        <p:spPr>
          <a:xfrm>
            <a:off x="0" y="0"/>
            <a:ext cx="631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Matriz de Correlación, sin filtro de columnas con mas 80% de nan</a:t>
            </a:r>
          </a:p>
        </p:txBody>
      </p:sp>
    </p:spTree>
    <p:extLst>
      <p:ext uri="{BB962C8B-B14F-4D97-AF65-F5344CB8AC3E}">
        <p14:creationId xmlns:p14="http://schemas.microsoft.com/office/powerpoint/2010/main" val="314589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FD5FA-D71D-43F1-A51F-170B1EB767E2}"/>
              </a:ext>
            </a:extLst>
          </p:cNvPr>
          <p:cNvSpPr txBox="1"/>
          <p:nvPr/>
        </p:nvSpPr>
        <p:spPr>
          <a:xfrm>
            <a:off x="0" y="0"/>
            <a:ext cx="638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Matriz de Correlación, con filtro de columnas con mas 80% de nan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DAA1C-426B-402B-9729-AF77D2801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10096" r="16189"/>
          <a:stretch/>
        </p:blipFill>
        <p:spPr>
          <a:xfrm>
            <a:off x="195309" y="493159"/>
            <a:ext cx="11336784" cy="612944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34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2E90A-C199-439C-BA03-D9F1DC713C98}"/>
              </a:ext>
            </a:extLst>
          </p:cNvPr>
          <p:cNvSpPr txBox="1"/>
          <p:nvPr/>
        </p:nvSpPr>
        <p:spPr>
          <a:xfrm>
            <a:off x="0" y="-71024"/>
            <a:ext cx="561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Headquarters Location Frequency for Successful Start-Ups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EBA6-197B-4D9C-91A2-220A4E27031E}"/>
              </a:ext>
            </a:extLst>
          </p:cNvPr>
          <p:cNvSpPr txBox="1"/>
          <p:nvPr/>
        </p:nvSpPr>
        <p:spPr>
          <a:xfrm>
            <a:off x="79899" y="6296225"/>
            <a:ext cx="11889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Si Importa la localización de la startup para su éxito.  Bogotá y Medellín tienen las Start-ups con éxito, sin embargo </a:t>
            </a:r>
            <a:r>
              <a:rPr lang="es-CO" sz="1600" b="1" u="sng" dirty="0"/>
              <a:t>se elimina</a:t>
            </a:r>
            <a:r>
              <a:rPr lang="es-CO" sz="1600" dirty="0"/>
              <a:t> para evitar sesgo de que sólo hay éxito en Bogotá y Medellín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19349-9A58-43F9-BE48-821222B8C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7483" r="8106"/>
          <a:stretch/>
        </p:blipFill>
        <p:spPr>
          <a:xfrm>
            <a:off x="292963" y="341184"/>
            <a:ext cx="10743845" cy="59258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31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7E43D-7BDB-4967-8B2E-F14A51408862}"/>
              </a:ext>
            </a:extLst>
          </p:cNvPr>
          <p:cNvSpPr txBox="1"/>
          <p:nvPr/>
        </p:nvSpPr>
        <p:spPr>
          <a:xfrm>
            <a:off x="0" y="-625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Punto-1                                                                    C</a:t>
            </a:r>
            <a:r>
              <a:rPr lang="es-CO" sz="1800" b="0" i="0" u="none" strike="noStrike" baseline="0" dirty="0">
                <a:latin typeface="Calibri-Light"/>
              </a:rPr>
              <a:t>apital invertido en </a:t>
            </a:r>
            <a:r>
              <a:rPr lang="es-CO" sz="1800" b="0" i="0" u="none" strike="noStrike" baseline="0" dirty="0" err="1">
                <a:latin typeface="Calibri-Light"/>
              </a:rPr>
              <a:t>LaTAM</a:t>
            </a:r>
            <a:r>
              <a:rPr lang="es-CO" sz="1800" b="0" i="0" u="none" strike="noStrike" baseline="0" dirty="0">
                <a:latin typeface="Calibri-Light"/>
              </a:rPr>
              <a:t> durante el año</a:t>
            </a:r>
            <a:r>
              <a:rPr lang="es-CO" dirty="0">
                <a:latin typeface="Calibri-Light"/>
              </a:rPr>
              <a:t> 2021</a:t>
            </a:r>
            <a:r>
              <a:rPr lang="es-CO" sz="1800" b="0" i="0" u="none" strike="noStrike" baseline="0" dirty="0">
                <a:latin typeface="Calibri-Light"/>
              </a:rPr>
              <a:t> Desagregue gráficamente por país.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4F40-5CAE-44BE-A024-036A6D74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t="6902" r="7962"/>
          <a:stretch/>
        </p:blipFill>
        <p:spPr>
          <a:xfrm>
            <a:off x="577049" y="349251"/>
            <a:ext cx="11203620" cy="61594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25CD3-AB43-437F-BE8E-4E7CAD175AC9}"/>
              </a:ext>
            </a:extLst>
          </p:cNvPr>
          <p:cNvSpPr txBox="1"/>
          <p:nvPr/>
        </p:nvSpPr>
        <p:spPr>
          <a:xfrm>
            <a:off x="186431" y="6480699"/>
            <a:ext cx="803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lo que va de 2021: Brasil y México son los países con mayor inversión en </a:t>
            </a:r>
            <a:r>
              <a:rPr lang="es-CO" dirty="0" err="1"/>
              <a:t>start</a:t>
            </a:r>
            <a:r>
              <a:rPr lang="es-CO" dirty="0"/>
              <a:t>-ups</a:t>
            </a:r>
          </a:p>
        </p:txBody>
      </p:sp>
    </p:spTree>
    <p:extLst>
      <p:ext uri="{BB962C8B-B14F-4D97-AF65-F5344CB8AC3E}">
        <p14:creationId xmlns:p14="http://schemas.microsoft.com/office/powerpoint/2010/main" val="24204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08DEF-A684-442C-904F-0D2A4986961E}"/>
              </a:ext>
            </a:extLst>
          </p:cNvPr>
          <p:cNvSpPr txBox="1"/>
          <p:nvPr/>
        </p:nvSpPr>
        <p:spPr>
          <a:xfrm>
            <a:off x="0" y="-71024"/>
            <a:ext cx="308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CBRank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04CB6-B7F1-45E1-A11D-6030752275B5}"/>
              </a:ext>
            </a:extLst>
          </p:cNvPr>
          <p:cNvSpPr txBox="1"/>
          <p:nvPr/>
        </p:nvSpPr>
        <p:spPr>
          <a:xfrm>
            <a:off x="79899" y="6515681"/>
            <a:ext cx="402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Cbrank para éxito de Startups.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D7A29-DA15-4491-9EB6-876B6F7D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5593" r="8034" b="6101"/>
          <a:stretch/>
        </p:blipFill>
        <p:spPr>
          <a:xfrm>
            <a:off x="177553" y="443883"/>
            <a:ext cx="11310534" cy="60013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45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8C36B-F578-4F59-90A5-27EE0ACBDAFD}"/>
              </a:ext>
            </a:extLst>
          </p:cNvPr>
          <p:cNvSpPr txBox="1"/>
          <p:nvPr/>
        </p:nvSpPr>
        <p:spPr>
          <a:xfrm>
            <a:off x="0" y="-71024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Headquarters Regions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70E7-64F5-466E-9539-89E1756991F3}"/>
              </a:ext>
            </a:extLst>
          </p:cNvPr>
          <p:cNvSpPr txBox="1"/>
          <p:nvPr/>
        </p:nvSpPr>
        <p:spPr>
          <a:xfrm>
            <a:off x="79899" y="6515681"/>
            <a:ext cx="542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Headquarters Regions</a:t>
            </a:r>
            <a:r>
              <a:rPr lang="es-CO" dirty="0"/>
              <a:t> para éxito de Startups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4191FA-FA06-4F4C-9D89-0312A64DA4F2}"/>
              </a:ext>
            </a:extLst>
          </p:cNvPr>
          <p:cNvGrpSpPr/>
          <p:nvPr/>
        </p:nvGrpSpPr>
        <p:grpSpPr>
          <a:xfrm>
            <a:off x="301840" y="431106"/>
            <a:ext cx="10928411" cy="6084575"/>
            <a:chOff x="301840" y="431106"/>
            <a:chExt cx="10928411" cy="6084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32D7B0-4CBF-4D4B-8769-A9D1BD5AD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0" t="7338" r="8688"/>
            <a:stretch/>
          </p:blipFill>
          <p:spPr>
            <a:xfrm>
              <a:off x="301840" y="431106"/>
              <a:ext cx="10928411" cy="608457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F8393-B511-4351-84E5-C8C7D123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995" y="6296606"/>
              <a:ext cx="1685925" cy="2190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4718C5-D161-4BCD-82F8-433C196DF95E}"/>
                </a:ext>
              </a:extLst>
            </p:cNvPr>
            <p:cNvSpPr txBox="1"/>
            <p:nvPr/>
          </p:nvSpPr>
          <p:spPr>
            <a:xfrm>
              <a:off x="4749553" y="5768542"/>
              <a:ext cx="274320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Latin America</a:t>
              </a:r>
              <a:endParaRPr lang="es-CO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515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C9587-7A6E-418D-88D2-5C41BED20BBC}"/>
              </a:ext>
            </a:extLst>
          </p:cNvPr>
          <p:cNvSpPr txBox="1"/>
          <p:nvPr/>
        </p:nvSpPr>
        <p:spPr>
          <a:xfrm>
            <a:off x="0" y="-71024"/>
            <a:ext cx="480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Revenue Range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15802-8CB9-4807-93E0-A498E553C6EF}"/>
              </a:ext>
            </a:extLst>
          </p:cNvPr>
          <p:cNvSpPr txBox="1"/>
          <p:nvPr/>
        </p:nvSpPr>
        <p:spPr>
          <a:xfrm>
            <a:off x="79899" y="6515681"/>
            <a:ext cx="59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Estimated Revenue Range</a:t>
            </a:r>
            <a:r>
              <a:rPr lang="es-CO" dirty="0"/>
              <a:t> para éxito de Startups.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8CDFFA-E5D6-47E1-BED2-647D24457D2B}"/>
              </a:ext>
            </a:extLst>
          </p:cNvPr>
          <p:cNvGrpSpPr/>
          <p:nvPr/>
        </p:nvGrpSpPr>
        <p:grpSpPr>
          <a:xfrm>
            <a:off x="859933" y="570841"/>
            <a:ext cx="10244831" cy="5672307"/>
            <a:chOff x="859933" y="570841"/>
            <a:chExt cx="10244831" cy="5672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1CA66B-70F0-4BA8-B149-E1FA8C41C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4" t="7047" r="8106"/>
            <a:stretch/>
          </p:blipFill>
          <p:spPr>
            <a:xfrm>
              <a:off x="859933" y="570841"/>
              <a:ext cx="10244831" cy="567230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DF2B63-5DF7-410B-B364-653F0EC0EDD5}"/>
                </a:ext>
              </a:extLst>
            </p:cNvPr>
            <p:cNvSpPr txBox="1"/>
            <p:nvPr/>
          </p:nvSpPr>
          <p:spPr>
            <a:xfrm>
              <a:off x="4960585" y="5978590"/>
              <a:ext cx="16754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Estimated Revenue Range</a:t>
              </a:r>
              <a:endParaRPr lang="es-CO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815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B85C7-9875-47B4-B4ED-4ABF0A7B3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6756" r="8544" b="1883"/>
          <a:stretch/>
        </p:blipFill>
        <p:spPr>
          <a:xfrm>
            <a:off x="914400" y="790113"/>
            <a:ext cx="10235953" cy="55751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497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Operating Status</a:t>
            </a:r>
            <a:r>
              <a:rPr lang="es-CO" dirty="0"/>
              <a:t> 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399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Operating Status</a:t>
            </a:r>
            <a:r>
              <a:rPr lang="es-CO" dirty="0"/>
              <a:t>  </a:t>
            </a:r>
            <a:r>
              <a:rPr lang="en-US" dirty="0"/>
              <a:t>vs Successful Start-Ups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449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473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Founded Date</a:t>
            </a:r>
            <a:r>
              <a:rPr lang="es-CO" dirty="0"/>
              <a:t> 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369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Founded Date vs Successful Start-Ups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33818-BD32-4888-BBCA-2075BD0B9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6756" r="8179" b="5956"/>
          <a:stretch/>
        </p:blipFill>
        <p:spPr>
          <a:xfrm>
            <a:off x="230819" y="445400"/>
            <a:ext cx="11594237" cy="60702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759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FA7B4-ABD5-4631-B704-3F04C97710A4}"/>
              </a:ext>
            </a:extLst>
          </p:cNvPr>
          <p:cNvSpPr txBox="1"/>
          <p:nvPr/>
        </p:nvSpPr>
        <p:spPr>
          <a:xfrm>
            <a:off x="0" y="-71024"/>
            <a:ext cx="459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Founded Date Precision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AC1E4-B258-4D73-968B-C7AF6AF500BF}"/>
              </a:ext>
            </a:extLst>
          </p:cNvPr>
          <p:cNvSpPr txBox="1"/>
          <p:nvPr/>
        </p:nvSpPr>
        <p:spPr>
          <a:xfrm>
            <a:off x="79899" y="6515681"/>
            <a:ext cx="109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Founded Date Precision </a:t>
            </a:r>
            <a:r>
              <a:rPr lang="es-CO" dirty="0"/>
              <a:t>para éxito de Startups.  Founded date Precision tiene valores de día, mes o año.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1AB7D-FF88-4C91-A3FD-F39E34596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6902" r="7669" b="2174"/>
          <a:stretch/>
        </p:blipFill>
        <p:spPr>
          <a:xfrm>
            <a:off x="195308" y="381740"/>
            <a:ext cx="11345335" cy="61339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4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479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Company Type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375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Type vs Successful Start-Ups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A18BC-55B3-4033-82D2-DF45F2D8E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7629" r="8835"/>
          <a:stretch/>
        </p:blipFill>
        <p:spPr>
          <a:xfrm>
            <a:off x="195308" y="348640"/>
            <a:ext cx="10919535" cy="60871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179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07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Articles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414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Articles vs Successful Start-Ups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B9199-B9C7-40F0-9FFB-538E27F75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6902" r="8981"/>
          <a:stretch/>
        </p:blipFill>
        <p:spPr>
          <a:xfrm>
            <a:off x="301841" y="585926"/>
            <a:ext cx="10337181" cy="58232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5ABDD2-4BED-49FC-8B31-BD0B3EB04804}"/>
              </a:ext>
            </a:extLst>
          </p:cNvPr>
          <p:cNvSpPr/>
          <p:nvPr/>
        </p:nvSpPr>
        <p:spPr>
          <a:xfrm>
            <a:off x="9880847" y="5069150"/>
            <a:ext cx="452761" cy="50602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6CF90-1675-4FAD-8C64-F6DF6F91A731}"/>
              </a:ext>
            </a:extLst>
          </p:cNvPr>
          <p:cNvCxnSpPr/>
          <p:nvPr/>
        </p:nvCxnSpPr>
        <p:spPr>
          <a:xfrm flipV="1">
            <a:off x="10253709" y="3675355"/>
            <a:ext cx="639192" cy="13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5E24AA-D08A-4528-9830-DE62AC383779}"/>
              </a:ext>
            </a:extLst>
          </p:cNvPr>
          <p:cNvSpPr txBox="1"/>
          <p:nvPr/>
        </p:nvSpPr>
        <p:spPr>
          <a:xfrm>
            <a:off x="10892901" y="3429000"/>
            <a:ext cx="1270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Outlier </a:t>
            </a:r>
          </a:p>
          <a:p>
            <a:r>
              <a:rPr lang="es-CO" dirty="0"/>
              <a:t>o</a:t>
            </a:r>
          </a:p>
          <a:p>
            <a:r>
              <a:rPr lang="es-CO" dirty="0"/>
              <a:t>Dato mal</a:t>
            </a:r>
          </a:p>
          <a:p>
            <a:r>
              <a:rPr lang="es-CO" dirty="0"/>
              <a:t>Introducido</a:t>
            </a:r>
          </a:p>
          <a:p>
            <a:r>
              <a:rPr lang="es-CO" dirty="0"/>
              <a:t>En BD</a:t>
            </a:r>
          </a:p>
        </p:txBody>
      </p:sp>
    </p:spTree>
    <p:extLst>
      <p:ext uri="{BB962C8B-B14F-4D97-AF65-F5344CB8AC3E}">
        <p14:creationId xmlns:p14="http://schemas.microsoft.com/office/powerpoint/2010/main" val="3050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07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Articles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659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Articles vs Successful Start-Ups                         </a:t>
            </a:r>
            <a:r>
              <a:rPr lang="en-US" b="1" dirty="0"/>
              <a:t>PLOT ZOOM</a:t>
            </a:r>
            <a:endParaRPr lang="es-CO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9F3F7-18EB-4ECC-BC35-C98489FEE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7339" r="8907" b="6101"/>
          <a:stretch/>
        </p:blipFill>
        <p:spPr>
          <a:xfrm>
            <a:off x="310718" y="427863"/>
            <a:ext cx="11132599" cy="58308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59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24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Founders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628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Founders vs Successful Start-Ups  (Variable Númerica)</a:t>
            </a:r>
            <a:endParaRPr lang="es-CO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B2EBF-6CC6-4891-9337-14A35A4FE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7629" r="8981" b="5956"/>
          <a:stretch/>
        </p:blipFill>
        <p:spPr>
          <a:xfrm>
            <a:off x="150919" y="461639"/>
            <a:ext cx="11491001" cy="60244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5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5A110-FE9D-430D-BE83-2894460149B1}"/>
              </a:ext>
            </a:extLst>
          </p:cNvPr>
          <p:cNvSpPr txBox="1"/>
          <p:nvPr/>
        </p:nvSpPr>
        <p:spPr>
          <a:xfrm>
            <a:off x="0" y="-745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627BC-F474-4EFD-80BD-0BF59E5A2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7775" r="8835"/>
          <a:stretch/>
        </p:blipFill>
        <p:spPr>
          <a:xfrm>
            <a:off x="489753" y="294762"/>
            <a:ext cx="11212494" cy="61594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FBAD3-69EF-4878-9B3A-4E7B1BF68D23}"/>
              </a:ext>
            </a:extLst>
          </p:cNvPr>
          <p:cNvSpPr txBox="1"/>
          <p:nvPr/>
        </p:nvSpPr>
        <p:spPr>
          <a:xfrm>
            <a:off x="186431" y="6480699"/>
            <a:ext cx="1111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los últimos 6 años Brasil y México son los países con mayor inversión en </a:t>
            </a:r>
            <a:r>
              <a:rPr lang="es-CO" dirty="0" err="1"/>
              <a:t>start</a:t>
            </a:r>
            <a:r>
              <a:rPr lang="es-CO" dirty="0"/>
              <a:t>-ups.  Colombia y chile en 3er puesto</a:t>
            </a:r>
          </a:p>
        </p:txBody>
      </p:sp>
    </p:spTree>
    <p:extLst>
      <p:ext uri="{BB962C8B-B14F-4D97-AF65-F5344CB8AC3E}">
        <p14:creationId xmlns:p14="http://schemas.microsoft.com/office/powerpoint/2010/main" val="1993608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24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Founders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63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Founders vs Successful Start-Ups  (Variable Categórica)</a:t>
            </a:r>
            <a:endParaRPr lang="es-CO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93DF3-B46C-4C87-9F62-4CFFE821E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7339" r="8544" b="5810"/>
          <a:stretch/>
        </p:blipFill>
        <p:spPr>
          <a:xfrm>
            <a:off x="229142" y="577050"/>
            <a:ext cx="11147557" cy="57971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8361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38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Employees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445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Employees vs Successful Start-Ups</a:t>
            </a:r>
            <a:endParaRPr lang="es-CO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FD1C0-37A8-47BE-AC48-FB001CAF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6902" r="7815"/>
          <a:stretch/>
        </p:blipFill>
        <p:spPr>
          <a:xfrm>
            <a:off x="266330" y="314314"/>
            <a:ext cx="11026066" cy="613034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767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82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Funding Rounds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494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Funding Rounds vs Successful Start-Ups</a:t>
            </a:r>
            <a:endParaRPr lang="es-CO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6ACF0-91AE-4089-A8D9-F164454FA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6465" r="8763" b="4210"/>
          <a:stretch/>
        </p:blipFill>
        <p:spPr>
          <a:xfrm>
            <a:off x="248575" y="417250"/>
            <a:ext cx="11151424" cy="597467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47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46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Funding Status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Funding Status vs Successful Start-Ups</a:t>
            </a:r>
            <a:endParaRPr lang="es-CO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FEAF4-4F80-41EC-AC6D-883087D7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7338" r="8616"/>
          <a:stretch/>
        </p:blipFill>
        <p:spPr>
          <a:xfrm>
            <a:off x="213063" y="399495"/>
            <a:ext cx="11013996" cy="611618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76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160573"/>
            <a:ext cx="91029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00" dirty="0"/>
              <a:t>Si importa </a:t>
            </a:r>
            <a:r>
              <a:rPr lang="en-US" sz="1500" dirty="0"/>
              <a:t> </a:t>
            </a:r>
            <a:r>
              <a:rPr lang="en-US" sz="1500" b="1" dirty="0"/>
              <a:t>Last Funding Amount Currency (in USD)</a:t>
            </a:r>
            <a:r>
              <a:rPr lang="en-US" sz="1500" dirty="0"/>
              <a:t> </a:t>
            </a:r>
            <a:r>
              <a:rPr lang="es-CO" sz="1500" dirty="0"/>
              <a:t>para éxito de Startups</a:t>
            </a:r>
          </a:p>
          <a:p>
            <a:r>
              <a:rPr lang="es-CO" sz="1500" dirty="0"/>
              <a:t>La variable </a:t>
            </a:r>
            <a:r>
              <a:rPr lang="en-US" sz="1500" b="1" dirty="0"/>
              <a:t>Last Funding Amount </a:t>
            </a:r>
            <a:r>
              <a:rPr lang="en-US" sz="1500" b="1" u="sng" dirty="0"/>
              <a:t>NO</a:t>
            </a:r>
            <a:r>
              <a:rPr lang="en-US" sz="1500" b="1" dirty="0"/>
              <a:t> se analiza porque tiene valores numéricos de dinero en diferentes monedas</a:t>
            </a:r>
          </a:p>
          <a:p>
            <a:r>
              <a:rPr lang="en-US" sz="1500" b="1" dirty="0"/>
              <a:t>Se analiza Last Funding Amount Currency (in USD)</a:t>
            </a:r>
            <a:endParaRPr lang="es-CO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607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Last Funding Amount Currency (in USD) vs Successful Start-Ups</a:t>
            </a:r>
            <a:endParaRPr lang="es-CO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78CB-2342-4336-A67C-D38EB4BEB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8067" r="8397" b="6247"/>
          <a:stretch/>
        </p:blipFill>
        <p:spPr>
          <a:xfrm>
            <a:off x="221940" y="273170"/>
            <a:ext cx="11548449" cy="59302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CDE15E-F525-4EE7-A060-3F7FD4700E8C}"/>
              </a:ext>
            </a:extLst>
          </p:cNvPr>
          <p:cNvSpPr/>
          <p:nvPr/>
        </p:nvSpPr>
        <p:spPr>
          <a:xfrm>
            <a:off x="10901779" y="5391673"/>
            <a:ext cx="452761" cy="50602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DAC98-B1E9-47D6-9B62-FE0753192766}"/>
              </a:ext>
            </a:extLst>
          </p:cNvPr>
          <p:cNvCxnSpPr>
            <a:cxnSpLocks/>
          </p:cNvCxnSpPr>
          <p:nvPr/>
        </p:nvCxnSpPr>
        <p:spPr>
          <a:xfrm flipH="1" flipV="1">
            <a:off x="10306975" y="4167664"/>
            <a:ext cx="701336" cy="122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520E03-C578-4B39-9DDE-EE03CCB06A28}"/>
              </a:ext>
            </a:extLst>
          </p:cNvPr>
          <p:cNvSpPr txBox="1"/>
          <p:nvPr/>
        </p:nvSpPr>
        <p:spPr>
          <a:xfrm>
            <a:off x="9351519" y="3721106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Avianca Holdings</a:t>
            </a:r>
          </a:p>
        </p:txBody>
      </p:sp>
    </p:spTree>
    <p:extLst>
      <p:ext uri="{BB962C8B-B14F-4D97-AF65-F5344CB8AC3E}">
        <p14:creationId xmlns:p14="http://schemas.microsoft.com/office/powerpoint/2010/main" val="3313416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F38521-94AD-4032-A983-E86667732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7339" r="8726" b="6538"/>
          <a:stretch/>
        </p:blipFill>
        <p:spPr>
          <a:xfrm>
            <a:off x="265321" y="426128"/>
            <a:ext cx="11661357" cy="60895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769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 Last Equity Funding Amount Currency (in USD)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688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Last Equity Funding Amount Currency (in USD)  vs Successful Start-Ups</a:t>
            </a:r>
            <a:endParaRPr lang="es-CO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CDE15E-F525-4EE7-A060-3F7FD4700E8C}"/>
              </a:ext>
            </a:extLst>
          </p:cNvPr>
          <p:cNvSpPr/>
          <p:nvPr/>
        </p:nvSpPr>
        <p:spPr>
          <a:xfrm>
            <a:off x="10901778" y="5519494"/>
            <a:ext cx="452761" cy="50602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DAC98-B1E9-47D6-9B62-FE0753192766}"/>
              </a:ext>
            </a:extLst>
          </p:cNvPr>
          <p:cNvCxnSpPr>
            <a:cxnSpLocks/>
          </p:cNvCxnSpPr>
          <p:nvPr/>
        </p:nvCxnSpPr>
        <p:spPr>
          <a:xfrm flipH="1" flipV="1">
            <a:off x="10306975" y="4167664"/>
            <a:ext cx="701336" cy="122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520E03-C578-4B39-9DDE-EE03CCB06A28}"/>
              </a:ext>
            </a:extLst>
          </p:cNvPr>
          <p:cNvSpPr txBox="1"/>
          <p:nvPr/>
        </p:nvSpPr>
        <p:spPr>
          <a:xfrm>
            <a:off x="9351519" y="372110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Ocensa</a:t>
            </a:r>
          </a:p>
        </p:txBody>
      </p:sp>
    </p:spTree>
    <p:extLst>
      <p:ext uri="{BB962C8B-B14F-4D97-AF65-F5344CB8AC3E}">
        <p14:creationId xmlns:p14="http://schemas.microsoft.com/office/powerpoint/2010/main" val="3048184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7E97A-A937-44E7-ACCD-5F4CD35FBEBE}"/>
              </a:ext>
            </a:extLst>
          </p:cNvPr>
          <p:cNvSpPr txBox="1"/>
          <p:nvPr/>
        </p:nvSpPr>
        <p:spPr>
          <a:xfrm>
            <a:off x="79899" y="6515681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 Last Equity Funding Type </a:t>
            </a:r>
            <a:r>
              <a:rPr lang="es-CO" dirty="0"/>
              <a:t>para éxito de Startups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88D0-A558-406E-9CA2-D4D790254328}"/>
              </a:ext>
            </a:extLst>
          </p:cNvPr>
          <p:cNvSpPr txBox="1"/>
          <p:nvPr/>
        </p:nvSpPr>
        <p:spPr>
          <a:xfrm>
            <a:off x="0" y="-71024"/>
            <a:ext cx="474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Last Equity Funding Type vs Successful Start-Ups</a:t>
            </a:r>
            <a:endParaRPr lang="es-CO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B17F9-F4E8-4E77-B154-03B1484E8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7047" r="8325"/>
          <a:stretch/>
        </p:blipFill>
        <p:spPr>
          <a:xfrm>
            <a:off x="150919" y="506028"/>
            <a:ext cx="10778873" cy="60096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5993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679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Equity Funding Amount Currency (in USD)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772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Total Equity Funding Amount Currency (in USD)  </a:t>
            </a:r>
            <a:r>
              <a:rPr lang="es-CO" dirty="0"/>
              <a:t>para éxito de Startups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1A097-07C1-4983-90A9-C1B07C358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7339" r="8544" b="4937"/>
          <a:stretch/>
        </p:blipFill>
        <p:spPr>
          <a:xfrm>
            <a:off x="248574" y="532654"/>
            <a:ext cx="11301275" cy="59830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6ED665-B852-4C2A-9BFF-ED208FE740F5}"/>
              </a:ext>
            </a:extLst>
          </p:cNvPr>
          <p:cNvSpPr/>
          <p:nvPr/>
        </p:nvSpPr>
        <p:spPr>
          <a:xfrm>
            <a:off x="10657643" y="5447650"/>
            <a:ext cx="452761" cy="50602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B3C74A-5303-47BA-9424-FBC7EF5FA546}"/>
              </a:ext>
            </a:extLst>
          </p:cNvPr>
          <p:cNvCxnSpPr>
            <a:cxnSpLocks/>
          </p:cNvCxnSpPr>
          <p:nvPr/>
        </p:nvCxnSpPr>
        <p:spPr>
          <a:xfrm flipH="1" flipV="1">
            <a:off x="10000695" y="4141979"/>
            <a:ext cx="701336" cy="122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734F8C-66A3-4CEF-BA51-96893EDDB3C2}"/>
              </a:ext>
            </a:extLst>
          </p:cNvPr>
          <p:cNvSpPr txBox="1"/>
          <p:nvPr/>
        </p:nvSpPr>
        <p:spPr>
          <a:xfrm>
            <a:off x="9351519" y="37211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Rappi</a:t>
            </a:r>
          </a:p>
        </p:txBody>
      </p:sp>
    </p:spTree>
    <p:extLst>
      <p:ext uri="{BB962C8B-B14F-4D97-AF65-F5344CB8AC3E}">
        <p14:creationId xmlns:p14="http://schemas.microsoft.com/office/powerpoint/2010/main" val="809810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558E23-40F2-47B9-B3E8-257D2568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7047" r="7815" b="6392"/>
          <a:stretch/>
        </p:blipFill>
        <p:spPr>
          <a:xfrm>
            <a:off x="168675" y="509624"/>
            <a:ext cx="11638626" cy="600605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610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Funding Amount Currency (in USD)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713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Total Funding Amount Currency (in USD)  </a:t>
            </a:r>
            <a:r>
              <a:rPr lang="es-CO" dirty="0"/>
              <a:t>para éxito de Startups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B0890-5215-4457-B452-702D71E0F832}"/>
              </a:ext>
            </a:extLst>
          </p:cNvPr>
          <p:cNvSpPr/>
          <p:nvPr/>
        </p:nvSpPr>
        <p:spPr>
          <a:xfrm>
            <a:off x="10795244" y="5560348"/>
            <a:ext cx="452761" cy="50602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FD40D6-C452-4119-98F0-B5FCCE07FF5E}"/>
              </a:ext>
            </a:extLst>
          </p:cNvPr>
          <p:cNvCxnSpPr>
            <a:cxnSpLocks/>
          </p:cNvCxnSpPr>
          <p:nvPr/>
        </p:nvCxnSpPr>
        <p:spPr>
          <a:xfrm flipH="1" flipV="1">
            <a:off x="10200440" y="4336339"/>
            <a:ext cx="701336" cy="122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6C41CA-8706-4CEF-9CF3-D19FDA3B81C8}"/>
              </a:ext>
            </a:extLst>
          </p:cNvPr>
          <p:cNvSpPr txBox="1"/>
          <p:nvPr/>
        </p:nvSpPr>
        <p:spPr>
          <a:xfrm>
            <a:off x="9244984" y="3889781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Avianca Holdings</a:t>
            </a:r>
          </a:p>
        </p:txBody>
      </p:sp>
    </p:spTree>
    <p:extLst>
      <p:ext uri="{BB962C8B-B14F-4D97-AF65-F5344CB8AC3E}">
        <p14:creationId xmlns:p14="http://schemas.microsoft.com/office/powerpoint/2010/main" val="158514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539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Investors vs Successful Start-Ups (Númerica)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521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Investors </a:t>
            </a:r>
            <a:r>
              <a:rPr lang="es-CO" dirty="0"/>
              <a:t>para éxito de Startups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773AD-5B45-43C7-8CD6-20F9AAE17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7305" r="8000" b="6385"/>
          <a:stretch/>
        </p:blipFill>
        <p:spPr>
          <a:xfrm>
            <a:off x="266329" y="528995"/>
            <a:ext cx="11274641" cy="58185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3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77F80-B89A-4F7C-9C79-931D932AF9A4}"/>
              </a:ext>
            </a:extLst>
          </p:cNvPr>
          <p:cNvSpPr txBox="1"/>
          <p:nvPr/>
        </p:nvSpPr>
        <p:spPr>
          <a:xfrm>
            <a:off x="0" y="-777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2AD7D-4659-43AE-BE1B-8936C0C9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7047" r="7961"/>
          <a:stretch/>
        </p:blipFill>
        <p:spPr>
          <a:xfrm>
            <a:off x="603681" y="247156"/>
            <a:ext cx="10776129" cy="59050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4E5B-E2A6-41B0-AC14-F2DF5153AC3C}"/>
              </a:ext>
            </a:extLst>
          </p:cNvPr>
          <p:cNvSpPr txBox="1"/>
          <p:nvPr/>
        </p:nvSpPr>
        <p:spPr>
          <a:xfrm>
            <a:off x="186431" y="6169977"/>
            <a:ext cx="1191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Las </a:t>
            </a:r>
            <a:r>
              <a:rPr lang="es-CO" dirty="0" err="1"/>
              <a:t>start</a:t>
            </a:r>
            <a:r>
              <a:rPr lang="es-CO" dirty="0"/>
              <a:t>-ups de </a:t>
            </a:r>
            <a:r>
              <a:rPr lang="es-CO" dirty="0" err="1"/>
              <a:t>brazil</a:t>
            </a:r>
            <a:r>
              <a:rPr lang="es-CO" dirty="0"/>
              <a:t> ofrecen muchos mas productos que en el resto de países.  Colombia, Chile y Argentina con nivel similar</a:t>
            </a:r>
          </a:p>
          <a:p>
            <a:r>
              <a:rPr lang="es-CO" dirty="0"/>
              <a:t>Para </a:t>
            </a:r>
            <a:r>
              <a:rPr lang="es-CO" dirty="0" err="1"/>
              <a:t>Mexico</a:t>
            </a:r>
            <a:r>
              <a:rPr lang="es-CO" dirty="0"/>
              <a:t> y Uruguay la base de datos no tiene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146040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547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Investors vs Successful Start-Ups (Categórica)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521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Number of Investors </a:t>
            </a:r>
            <a:r>
              <a:rPr lang="es-CO" dirty="0"/>
              <a:t>para éxito de Startups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5E368-A22C-42D1-8B6E-68EA539EC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7921" r="8471" b="5083"/>
          <a:stretch/>
        </p:blipFill>
        <p:spPr>
          <a:xfrm>
            <a:off x="218299" y="559293"/>
            <a:ext cx="11394827" cy="59563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842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IPO Status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437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importa </a:t>
            </a:r>
            <a:r>
              <a:rPr lang="en-US" dirty="0"/>
              <a:t>IPO Status </a:t>
            </a:r>
            <a:r>
              <a:rPr lang="es-CO" dirty="0"/>
              <a:t>para éxito de Startups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79BB6-4C41-4FAF-A5CB-57533944E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7920" r="8616"/>
          <a:stretch/>
        </p:blipFill>
        <p:spPr>
          <a:xfrm>
            <a:off x="239697" y="333266"/>
            <a:ext cx="11203620" cy="618241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949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642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BuiltWith - Active Tech Count vs Successful Start-Ups (Categórica)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617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BuiltWith - Active Tech Count </a:t>
            </a:r>
            <a:r>
              <a:rPr lang="es-CO" dirty="0"/>
              <a:t>para éxito de Startups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337C8-1A55-480E-915D-6D2B1FD2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7629" r="8471" b="5665"/>
          <a:stretch/>
        </p:blipFill>
        <p:spPr>
          <a:xfrm>
            <a:off x="230818" y="514906"/>
            <a:ext cx="11241278" cy="58770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884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430-8499-4B82-9473-C95A2410D03B}"/>
              </a:ext>
            </a:extLst>
          </p:cNvPr>
          <p:cNvSpPr txBox="1"/>
          <p:nvPr/>
        </p:nvSpPr>
        <p:spPr>
          <a:xfrm>
            <a:off x="0" y="0"/>
            <a:ext cx="531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Stack - Total Products Active vs Successful Start-Ups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E7D4C-163C-4179-B713-FE1560B83220}"/>
              </a:ext>
            </a:extLst>
          </p:cNvPr>
          <p:cNvSpPr txBox="1"/>
          <p:nvPr/>
        </p:nvSpPr>
        <p:spPr>
          <a:xfrm>
            <a:off x="79899" y="6515681"/>
            <a:ext cx="630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 importa </a:t>
            </a:r>
            <a:r>
              <a:rPr lang="en-US" dirty="0"/>
              <a:t>G2 Stack - Total Products Active </a:t>
            </a:r>
            <a:r>
              <a:rPr lang="es-CO" dirty="0"/>
              <a:t>para éxito de Startups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6E72A-4A0C-4AF2-B2BC-3D279B60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t="6756" r="8689" b="5810"/>
          <a:stretch/>
        </p:blipFill>
        <p:spPr>
          <a:xfrm>
            <a:off x="249164" y="506028"/>
            <a:ext cx="11419345" cy="60096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538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4EB9E-2197-4255-92A7-8E17F26A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7483" r="8981" b="-882"/>
          <a:stretch/>
        </p:blipFill>
        <p:spPr>
          <a:xfrm>
            <a:off x="381739" y="128997"/>
            <a:ext cx="11176987" cy="637833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5B6F5-B715-4B5B-9925-E7C8D16938D9}"/>
              </a:ext>
            </a:extLst>
          </p:cNvPr>
          <p:cNvSpPr txBox="1"/>
          <p:nvPr/>
        </p:nvSpPr>
        <p:spPr>
          <a:xfrm>
            <a:off x="204186" y="6533964"/>
            <a:ext cx="783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Bogota y Medellín tienen las start-ups con mayor inversión por parte de terceros</a:t>
            </a:r>
          </a:p>
        </p:txBody>
      </p:sp>
    </p:spTree>
    <p:extLst>
      <p:ext uri="{BB962C8B-B14F-4D97-AF65-F5344CB8AC3E}">
        <p14:creationId xmlns:p14="http://schemas.microsoft.com/office/powerpoint/2010/main" val="1043441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D77B-BCC0-4F4D-8108-2FEAB79AD43E}"/>
              </a:ext>
            </a:extLst>
          </p:cNvPr>
          <p:cNvSpPr txBox="1"/>
          <p:nvPr/>
        </p:nvSpPr>
        <p:spPr>
          <a:xfrm>
            <a:off x="0" y="0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variables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E8FCF-C2A1-425E-8E57-5F729689C2B8}"/>
              </a:ext>
            </a:extLst>
          </p:cNvPr>
          <p:cNvSpPr txBox="1"/>
          <p:nvPr/>
        </p:nvSpPr>
        <p:spPr>
          <a:xfrm>
            <a:off x="0" y="577049"/>
            <a:ext cx="11736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CBRank</a:t>
            </a:r>
            <a:r>
              <a:rPr lang="en-US" dirty="0"/>
              <a:t>						 Númerica</a:t>
            </a:r>
          </a:p>
          <a:p>
            <a:r>
              <a:rPr lang="en-US" dirty="0"/>
              <a:t>Estimated Revenue Range				 Categórica</a:t>
            </a:r>
          </a:p>
          <a:p>
            <a:r>
              <a:rPr lang="en-US" dirty="0"/>
              <a:t>Number of Articles					 Númerica</a:t>
            </a:r>
          </a:p>
          <a:p>
            <a:r>
              <a:rPr lang="en-US" dirty="0"/>
              <a:t>Number of Founders				 Númerica</a:t>
            </a:r>
          </a:p>
          <a:p>
            <a:r>
              <a:rPr lang="en-US" dirty="0"/>
              <a:t>Number of Employees				 Categórica</a:t>
            </a:r>
          </a:p>
          <a:p>
            <a:r>
              <a:rPr lang="en-US" dirty="0"/>
              <a:t>Number of Funding Rounds				 Númerica</a:t>
            </a:r>
          </a:p>
          <a:p>
            <a:r>
              <a:rPr lang="en-US" dirty="0"/>
              <a:t>Funding Status					 Categórica</a:t>
            </a:r>
          </a:p>
          <a:p>
            <a:r>
              <a:rPr lang="en-US" dirty="0"/>
              <a:t>Last Funding Amount Currency (in USD)		 Númerica</a:t>
            </a:r>
          </a:p>
          <a:p>
            <a:r>
              <a:rPr lang="en-US" dirty="0"/>
              <a:t>Last Equity Funding Amount Currency (in USD)		 Númerica</a:t>
            </a:r>
          </a:p>
          <a:p>
            <a:r>
              <a:rPr lang="en-US" dirty="0"/>
              <a:t>Last Equity Funding Type				 Categórica</a:t>
            </a:r>
          </a:p>
          <a:p>
            <a:r>
              <a:rPr lang="en-US" dirty="0"/>
              <a:t>Total Equity Funding Amount Currency (in USD)		 Númerica</a:t>
            </a:r>
          </a:p>
          <a:p>
            <a:r>
              <a:rPr lang="en-US" dirty="0"/>
              <a:t>Total Funding Amount Currency (in USD)		 Númerica</a:t>
            </a:r>
          </a:p>
          <a:p>
            <a:r>
              <a:rPr lang="en-US" dirty="0"/>
              <a:t>Number of Investors				 Númerica</a:t>
            </a:r>
          </a:p>
          <a:p>
            <a:r>
              <a:rPr lang="en-US" dirty="0"/>
              <a:t>BuiltWith - Active Tech Count				 Númerica</a:t>
            </a:r>
          </a:p>
          <a:p>
            <a:r>
              <a:rPr lang="en-US" dirty="0"/>
              <a:t>G2 Stack - Total Products Active			 Númerica</a:t>
            </a:r>
          </a:p>
          <a:p>
            <a:endParaRPr lang="en-US" dirty="0"/>
          </a:p>
          <a:p>
            <a:r>
              <a:rPr lang="en-US" dirty="0"/>
              <a:t>Se deja Dataframe con las 15 variables de entrada y la variable objetivo “y”</a:t>
            </a:r>
          </a:p>
          <a:p>
            <a:r>
              <a:rPr lang="en-US" dirty="0"/>
              <a:t>Se realiza get dummies a las variables 'Estimated Revenue Range', 'Number of Employees', 'Funding Status', 'Last Equity Funding Type’ quedando un </a:t>
            </a:r>
            <a:r>
              <a:rPr lang="en-US" b="1" dirty="0"/>
              <a:t>dataframe con 935 filas y 50 variables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02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B420D-4E4E-4D99-87A2-58C11110C8A3}"/>
              </a:ext>
            </a:extLst>
          </p:cNvPr>
          <p:cNvSpPr txBox="1"/>
          <p:nvPr/>
        </p:nvSpPr>
        <p:spPr>
          <a:xfrm>
            <a:off x="-53267" y="278266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218338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D77B-BCC0-4F4D-8108-2FEAB79AD43E}"/>
              </a:ext>
            </a:extLst>
          </p:cNvPr>
          <p:cNvSpPr txBox="1"/>
          <p:nvPr/>
        </p:nvSpPr>
        <p:spPr>
          <a:xfrm>
            <a:off x="0" y="0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Regresión Logística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E8FCF-C2A1-425E-8E57-5F729689C2B8}"/>
              </a:ext>
            </a:extLst>
          </p:cNvPr>
          <p:cNvSpPr txBox="1"/>
          <p:nvPr/>
        </p:nvSpPr>
        <p:spPr>
          <a:xfrm>
            <a:off x="0" y="577049"/>
            <a:ext cx="11736280" cy="64940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n-US" sz="1600" dirty="0"/>
              <a:t>Se generó Variable Xtrain con 48 Variables y Ytrain con variable objetivo “y” y se obtuvo matriz singular.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Se analizó la base de datos encontrándose que las variables get dummies generadas donde el 95% o mas de los datos son ceros son los causantes de la matriz singular.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Se generó function para determiner columnas con mas del 95% de sus datos con ceros y se eliminaron 28 variables de entrada, quedando 20 variables de entrada.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def cols_90per_zeros(data, perc):</a:t>
            </a:r>
          </a:p>
          <a:p>
            <a:r>
              <a:rPr lang="en-US" sz="1600" dirty="0"/>
              <a:t>    count = 0</a:t>
            </a:r>
          </a:p>
          <a:p>
            <a:r>
              <a:rPr lang="en-US" sz="1600" dirty="0"/>
              <a:t>    cols_to_drop = {}</a:t>
            </a:r>
          </a:p>
          <a:p>
            <a:r>
              <a:rPr lang="en-US" sz="1600" dirty="0"/>
              <a:t>    for col in data.columns: </a:t>
            </a:r>
          </a:p>
          <a:p>
            <a:r>
              <a:rPr lang="en-US" sz="1600" dirty="0"/>
              <a:t>        per_zeros = data[col][data[col]==0].count()/len(data[col])</a:t>
            </a:r>
          </a:p>
          <a:p>
            <a:r>
              <a:rPr lang="en-US" sz="1600" dirty="0"/>
              <a:t>        if per_zeros &gt;= perc:</a:t>
            </a:r>
          </a:p>
          <a:p>
            <a:r>
              <a:rPr lang="en-US" sz="1600" dirty="0"/>
              <a:t>            cols_to_drop[col] = per_zeros </a:t>
            </a:r>
          </a:p>
          <a:p>
            <a:r>
              <a:rPr lang="en-US" sz="1600" dirty="0"/>
              <a:t>            # print(col, per_nulls)</a:t>
            </a:r>
          </a:p>
          <a:p>
            <a:r>
              <a:rPr lang="en-US" sz="1600" dirty="0"/>
              <a:t>            count+=1</a:t>
            </a:r>
          </a:p>
          <a:p>
            <a:r>
              <a:rPr lang="en-US" sz="1600" dirty="0"/>
              <a:t>        else:</a:t>
            </a:r>
          </a:p>
          <a:p>
            <a:r>
              <a:rPr lang="en-US" sz="1600" dirty="0"/>
              <a:t>            None</a:t>
            </a:r>
          </a:p>
          <a:p>
            <a:r>
              <a:rPr lang="en-US" sz="1600" dirty="0"/>
              <a:t>     </a:t>
            </a:r>
          </a:p>
          <a:p>
            <a:r>
              <a:rPr lang="en-US" sz="1600" dirty="0"/>
              <a:t>    print('Number of cols with &gt; ', perc*100, '% Zeros:', count)</a:t>
            </a:r>
          </a:p>
          <a:p>
            <a:r>
              <a:rPr lang="en-US" sz="1600" dirty="0"/>
              <a:t>    return cols_to_drop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este diccionario tiene los nombres de Columnas con mas del 80% de datos con ceros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dict_col_zeros=cols_90per_zeros(Xtrain, 0.95)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079509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D77B-BCC0-4F4D-8108-2FEAB79AD43E}"/>
              </a:ext>
            </a:extLst>
          </p:cNvPr>
          <p:cNvSpPr txBox="1"/>
          <p:nvPr/>
        </p:nvSpPr>
        <p:spPr>
          <a:xfrm>
            <a:off x="0" y="0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Regresión Logística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E8FCF-C2A1-425E-8E57-5F729689C2B8}"/>
              </a:ext>
            </a:extLst>
          </p:cNvPr>
          <p:cNvSpPr txBox="1"/>
          <p:nvPr/>
        </p:nvSpPr>
        <p:spPr>
          <a:xfrm>
            <a:off x="0" y="577049"/>
            <a:ext cx="11736280" cy="4524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500"/>
            </a:lvl1pPr>
          </a:lstStyle>
          <a:p>
            <a:r>
              <a:rPr lang="en-US" sz="1600" dirty="0"/>
              <a:t>Se corrió modelo de regression logística con statsmodels.api y no se obtuvo convergencia con 2000 iteraciones.  Nuevamente se revisó la base de datos y se eliminaron las siguientes variables de entrada con alto volume de ceros en sus datos: </a:t>
            </a:r>
          </a:p>
          <a:p>
            <a:endParaRPr lang="en-US" sz="1600" dirty="0"/>
          </a:p>
          <a:p>
            <a:r>
              <a:rPr lang="en-US" sz="1600" dirty="0"/>
              <a:t>Number of Employees_1-10], Funding Status_Seed, Last Equity Funding Type_Pre-Seed y Last Equity Funding Type_Seed</a:t>
            </a:r>
          </a:p>
          <a:p>
            <a:endParaRPr lang="en-US" sz="1600" dirty="0"/>
          </a:p>
          <a:p>
            <a:r>
              <a:rPr lang="en-US" sz="1600" dirty="0"/>
              <a:t>Se corrió modelo de regression logística con statsmodels.api con 16 variables de entrada y en 15 iteraciones se obtuvo convergencia</a:t>
            </a:r>
          </a:p>
          <a:p>
            <a:endParaRPr lang="en-US" sz="1600" dirty="0"/>
          </a:p>
          <a:p>
            <a:r>
              <a:rPr lang="es-CO" sz="1600" dirty="0"/>
              <a:t>Previamente se realizo SMOTE de los datos y se generó conjunto de training con 70% y conjunto de prueba con 30% de los datos:</a:t>
            </a:r>
          </a:p>
          <a:p>
            <a:endParaRPr lang="es-CO" sz="1600" dirty="0"/>
          </a:p>
          <a:p>
            <a:r>
              <a:rPr lang="es-CO" sz="1600" dirty="0"/>
              <a:t>from sklearn.model_selection import train_test_split</a:t>
            </a:r>
          </a:p>
          <a:p>
            <a:r>
              <a:rPr lang="es-CO" sz="1600" dirty="0"/>
              <a:t>from imblearn.over_sampling import SMOTE</a:t>
            </a:r>
          </a:p>
          <a:p>
            <a:endParaRPr lang="es-CO" sz="1600" dirty="0"/>
          </a:p>
          <a:p>
            <a:r>
              <a:rPr lang="es-CO" sz="1600" dirty="0"/>
              <a:t>X_train, X_test, y_train, y_test = train_test_split(X, y, test_size=0.3, random_state=0)</a:t>
            </a:r>
          </a:p>
          <a:p>
            <a:endParaRPr lang="es-CO" sz="1600" dirty="0"/>
          </a:p>
          <a:p>
            <a:r>
              <a:rPr lang="es-CO" sz="1600" dirty="0"/>
              <a:t>smt = SMOTE(random_state=0)</a:t>
            </a:r>
          </a:p>
          <a:p>
            <a:r>
              <a:rPr lang="es-CO" sz="1600" dirty="0"/>
              <a:t>data_X,data_y=smt.fit_sample(X_train, y_train)</a:t>
            </a:r>
          </a:p>
          <a:p>
            <a:endParaRPr lang="es-CO" sz="1600" dirty="0"/>
          </a:p>
          <a:p>
            <a:r>
              <a:rPr lang="es-CO" sz="1600" b="1" dirty="0"/>
              <a:t>Al realizar SMOTE los datos de training subieron a 1288 y los de testing a 281.  Sin el SMOTE el pseudo R-Squared da entre 0.74 – 0.78</a:t>
            </a:r>
          </a:p>
        </p:txBody>
      </p:sp>
    </p:spTree>
    <p:extLst>
      <p:ext uri="{BB962C8B-B14F-4D97-AF65-F5344CB8AC3E}">
        <p14:creationId xmlns:p14="http://schemas.microsoft.com/office/powerpoint/2010/main" val="154344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60FAA-36A9-422B-B947-34E456040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" r="533" b="3091"/>
          <a:stretch/>
        </p:blipFill>
        <p:spPr>
          <a:xfrm>
            <a:off x="62146" y="492497"/>
            <a:ext cx="12029243" cy="6267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26D48-BA0A-4A41-AA55-2EEE1EBCD8A4}"/>
              </a:ext>
            </a:extLst>
          </p:cNvPr>
          <p:cNvSpPr txBox="1"/>
          <p:nvPr/>
        </p:nvSpPr>
        <p:spPr>
          <a:xfrm>
            <a:off x="115410" y="44390"/>
            <a:ext cx="338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Ejemplo de SMOTE con Count-Plot</a:t>
            </a:r>
          </a:p>
        </p:txBody>
      </p:sp>
    </p:spTree>
    <p:extLst>
      <p:ext uri="{BB962C8B-B14F-4D97-AF65-F5344CB8AC3E}">
        <p14:creationId xmlns:p14="http://schemas.microsoft.com/office/powerpoint/2010/main" val="7185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BB2B2-7BD0-451F-9C75-F924DF44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7338" r="8543" b="1154"/>
          <a:stretch/>
        </p:blipFill>
        <p:spPr>
          <a:xfrm>
            <a:off x="532659" y="245043"/>
            <a:ext cx="11024732" cy="60669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42B7B-C530-4636-9DAD-FF4D52A9576B}"/>
              </a:ext>
            </a:extLst>
          </p:cNvPr>
          <p:cNvSpPr txBox="1"/>
          <p:nvPr/>
        </p:nvSpPr>
        <p:spPr>
          <a:xfrm>
            <a:off x="0" y="-798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02813-0445-4939-95A8-E15133E2A82C}"/>
              </a:ext>
            </a:extLst>
          </p:cNvPr>
          <p:cNvSpPr txBox="1"/>
          <p:nvPr/>
        </p:nvSpPr>
        <p:spPr>
          <a:xfrm>
            <a:off x="168675" y="6257847"/>
            <a:ext cx="1191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Prácticamente en todos los países, las startups más numerosas son las que ganan entre 1 y 10 MMUSD.  </a:t>
            </a:r>
            <a:r>
              <a:rPr lang="es-CO" dirty="0" err="1"/>
              <a:t>Brazil</a:t>
            </a:r>
            <a:r>
              <a:rPr lang="es-CO" dirty="0"/>
              <a:t>, Alemania, España y Suiza los países con mas startups en el rango de 1-10 MMUSD</a:t>
            </a:r>
          </a:p>
        </p:txBody>
      </p:sp>
    </p:spTree>
    <p:extLst>
      <p:ext uri="{BB962C8B-B14F-4D97-AF65-F5344CB8AC3E}">
        <p14:creationId xmlns:p14="http://schemas.microsoft.com/office/powerpoint/2010/main" val="189105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D77B-BCC0-4F4D-8108-2FEAB79AD43E}"/>
              </a:ext>
            </a:extLst>
          </p:cNvPr>
          <p:cNvSpPr txBox="1"/>
          <p:nvPr/>
        </p:nvSpPr>
        <p:spPr>
          <a:xfrm>
            <a:off x="0" y="-71024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Regresión Logística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8E481-4C51-4898-B933-8F8185EE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10027"/>
            <a:ext cx="10963275" cy="64865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7776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8B9824-D725-49AA-9315-4A89DC68F52F}"/>
              </a:ext>
            </a:extLst>
          </p:cNvPr>
          <p:cNvSpPr txBox="1"/>
          <p:nvPr/>
        </p:nvSpPr>
        <p:spPr>
          <a:xfrm>
            <a:off x="948617" y="2110878"/>
            <a:ext cx="350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Matriz de confusión y accuracy Test</a:t>
            </a:r>
          </a:p>
          <a:p>
            <a:r>
              <a:rPr lang="es-CO" dirty="0"/>
              <a:t>Para datos de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FA67D-C8FF-44B7-9A86-9B8BA24D8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288527" y="2989768"/>
            <a:ext cx="5396671" cy="1326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F1551-E077-4D63-A868-A12A6C574D33}"/>
              </a:ext>
            </a:extLst>
          </p:cNvPr>
          <p:cNvSpPr txBox="1"/>
          <p:nvPr/>
        </p:nvSpPr>
        <p:spPr>
          <a:xfrm>
            <a:off x="6618211" y="2110877"/>
            <a:ext cx="350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Matriz de confusión y accuracy Test</a:t>
            </a:r>
          </a:p>
          <a:p>
            <a:r>
              <a:rPr lang="es-CO" dirty="0"/>
              <a:t>Para datos de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F2AAD-9FA3-4A05-A37B-D6E0492D7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00"/>
          <a:stretch/>
        </p:blipFill>
        <p:spPr>
          <a:xfrm>
            <a:off x="6096000" y="2984898"/>
            <a:ext cx="5780341" cy="13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5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6D77B-BCC0-4F4D-8108-2FEAB79AD43E}"/>
              </a:ext>
            </a:extLst>
          </p:cNvPr>
          <p:cNvSpPr txBox="1"/>
          <p:nvPr/>
        </p:nvSpPr>
        <p:spPr>
          <a:xfrm>
            <a:off x="0" y="-710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Conclusión</a:t>
            </a:r>
            <a:endParaRPr lang="es-CO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F34EB-C904-46CA-82DD-42A88ABDF8C4}"/>
              </a:ext>
            </a:extLst>
          </p:cNvPr>
          <p:cNvSpPr txBox="1"/>
          <p:nvPr/>
        </p:nvSpPr>
        <p:spPr>
          <a:xfrm>
            <a:off x="0" y="577049"/>
            <a:ext cx="11736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CBRank</a:t>
            </a:r>
            <a:r>
              <a:rPr lang="en-US" dirty="0"/>
              <a:t>						 Númerica</a:t>
            </a:r>
          </a:p>
          <a:p>
            <a:r>
              <a:rPr lang="en-US" dirty="0"/>
              <a:t>Estimated Revenue Range				 Categórica</a:t>
            </a:r>
          </a:p>
          <a:p>
            <a:r>
              <a:rPr lang="en-US" dirty="0"/>
              <a:t>Number of Articles					 Númerica</a:t>
            </a:r>
          </a:p>
          <a:p>
            <a:r>
              <a:rPr lang="en-US" dirty="0"/>
              <a:t>Number of Founders				 Númerica</a:t>
            </a:r>
          </a:p>
          <a:p>
            <a:r>
              <a:rPr lang="en-US" dirty="0"/>
              <a:t>Number of Employees				 Categórica</a:t>
            </a:r>
          </a:p>
          <a:p>
            <a:r>
              <a:rPr lang="en-US" dirty="0"/>
              <a:t>Number of Funding Rounds				 Númerica</a:t>
            </a:r>
          </a:p>
          <a:p>
            <a:r>
              <a:rPr lang="en-US" dirty="0">
                <a:solidFill>
                  <a:srgbClr val="FF0000"/>
                </a:solidFill>
              </a:rPr>
              <a:t>Funding Status	</a:t>
            </a:r>
            <a:r>
              <a:rPr lang="en-US" dirty="0"/>
              <a:t>				 Categórica</a:t>
            </a:r>
          </a:p>
          <a:p>
            <a:r>
              <a:rPr lang="en-US" dirty="0"/>
              <a:t>Last Funding Amount Currency (in USD)		 Númerica</a:t>
            </a:r>
          </a:p>
          <a:p>
            <a:r>
              <a:rPr lang="en-US" dirty="0"/>
              <a:t>Last Equity Funding Amount Currency (in USD)		 Númerica</a:t>
            </a:r>
          </a:p>
          <a:p>
            <a:r>
              <a:rPr lang="en-US" dirty="0">
                <a:solidFill>
                  <a:srgbClr val="FF0000"/>
                </a:solidFill>
              </a:rPr>
              <a:t>Last Equity Funding Type	</a:t>
            </a:r>
            <a:r>
              <a:rPr lang="en-US" dirty="0"/>
              <a:t>			 Categórica</a:t>
            </a:r>
          </a:p>
          <a:p>
            <a:r>
              <a:rPr lang="en-US" dirty="0"/>
              <a:t>Total Equity Funding Amount Currency (in USD)		 Númerica</a:t>
            </a:r>
          </a:p>
          <a:p>
            <a:r>
              <a:rPr lang="en-US" dirty="0"/>
              <a:t>Total Funding Amount Currency (in USD)		 Númerica</a:t>
            </a:r>
          </a:p>
          <a:p>
            <a:r>
              <a:rPr lang="en-US" dirty="0"/>
              <a:t>Number of Investors				 Númerica</a:t>
            </a:r>
          </a:p>
          <a:p>
            <a:r>
              <a:rPr lang="en-US" dirty="0"/>
              <a:t>BuiltWith - Active Tech Count				 Númerica</a:t>
            </a:r>
          </a:p>
          <a:p>
            <a:r>
              <a:rPr lang="en-US" dirty="0"/>
              <a:t>G2 Stack - Total Products Active			 Númerica</a:t>
            </a:r>
          </a:p>
          <a:p>
            <a:endParaRPr lang="en-US" dirty="0"/>
          </a:p>
          <a:p>
            <a:r>
              <a:rPr lang="en-US" dirty="0"/>
              <a:t>13 de las 15 variables originales son representativas para el modelo que identifica las startups exitosas.  Las que están en rojo fueron descartadas finalmente</a:t>
            </a:r>
            <a:endParaRPr lang="en-US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26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5C3EE-1285-464C-9917-9E313638C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7483" r="8253" b="719"/>
          <a:stretch/>
        </p:blipFill>
        <p:spPr>
          <a:xfrm>
            <a:off x="630315" y="289432"/>
            <a:ext cx="11044442" cy="61024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97A80-8FA7-4437-AE49-EACAA495379C}"/>
              </a:ext>
            </a:extLst>
          </p:cNvPr>
          <p:cNvSpPr txBox="1"/>
          <p:nvPr/>
        </p:nvSpPr>
        <p:spPr>
          <a:xfrm>
            <a:off x="0" y="-798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44C2-BE21-4182-B966-E5795DF26209}"/>
              </a:ext>
            </a:extLst>
          </p:cNvPr>
          <p:cNvSpPr txBox="1"/>
          <p:nvPr/>
        </p:nvSpPr>
        <p:spPr>
          <a:xfrm>
            <a:off x="168675" y="6408773"/>
            <a:ext cx="1191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startups más numerosas son las que ganan entre 1 y 10 MMUSD y están entre el 40 y 60% de las startups de cada país</a:t>
            </a:r>
          </a:p>
        </p:txBody>
      </p:sp>
    </p:spTree>
    <p:extLst>
      <p:ext uri="{BB962C8B-B14F-4D97-AF65-F5344CB8AC3E}">
        <p14:creationId xmlns:p14="http://schemas.microsoft.com/office/powerpoint/2010/main" val="273643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DEFD3-C359-46B1-841A-128982849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7920" r="8253" b="572"/>
          <a:stretch/>
        </p:blipFill>
        <p:spPr>
          <a:xfrm>
            <a:off x="1075677" y="390617"/>
            <a:ext cx="10040646" cy="55840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87850-88C3-4075-8F45-CE8029D730B8}"/>
              </a:ext>
            </a:extLst>
          </p:cNvPr>
          <p:cNvSpPr txBox="1"/>
          <p:nvPr/>
        </p:nvSpPr>
        <p:spPr>
          <a:xfrm>
            <a:off x="0" y="-7989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BC838-03D7-4FF1-B154-832B3AFB3E4E}"/>
              </a:ext>
            </a:extLst>
          </p:cNvPr>
          <p:cNvSpPr txBox="1"/>
          <p:nvPr/>
        </p:nvSpPr>
        <p:spPr>
          <a:xfrm>
            <a:off x="168675" y="6408773"/>
            <a:ext cx="1191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USA y Alemania con mayor inversión en startups, independiente de los niveles de ingresos</a:t>
            </a:r>
          </a:p>
        </p:txBody>
      </p:sp>
    </p:spTree>
    <p:extLst>
      <p:ext uri="{BB962C8B-B14F-4D97-AF65-F5344CB8AC3E}">
        <p14:creationId xmlns:p14="http://schemas.microsoft.com/office/powerpoint/2010/main" val="110521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CC265-20A8-4441-AB9D-A08648C57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8502" r="8107" b="864"/>
          <a:stretch/>
        </p:blipFill>
        <p:spPr>
          <a:xfrm>
            <a:off x="1100831" y="523782"/>
            <a:ext cx="10253709" cy="55307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7568B-0B0C-4CE5-912D-64AEA53A31D2}"/>
              </a:ext>
            </a:extLst>
          </p:cNvPr>
          <p:cNvSpPr txBox="1"/>
          <p:nvPr/>
        </p:nvSpPr>
        <p:spPr>
          <a:xfrm>
            <a:off x="0" y="440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-Light"/>
              </a:rPr>
              <a:t>Punto-2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75A3A-0477-472E-85A2-9478611BB906}"/>
              </a:ext>
            </a:extLst>
          </p:cNvPr>
          <p:cNvSpPr txBox="1"/>
          <p:nvPr/>
        </p:nvSpPr>
        <p:spPr>
          <a:xfrm>
            <a:off x="168675" y="6195705"/>
            <a:ext cx="1191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 normalizar las inversiones por el numero de habitantes de cada país, se ve que las potencias generando startups son Israel y Suiza !!!!! Hasta Alemania de acuerdo a este indicador esta por encima de USA !!!</a:t>
            </a:r>
          </a:p>
        </p:txBody>
      </p:sp>
    </p:spTree>
    <p:extLst>
      <p:ext uri="{BB962C8B-B14F-4D97-AF65-F5344CB8AC3E}">
        <p14:creationId xmlns:p14="http://schemas.microsoft.com/office/powerpoint/2010/main" val="69017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4420</Words>
  <Application>Microsoft Office PowerPoint</Application>
  <PresentationFormat>Widescreen</PresentationFormat>
  <Paragraphs>441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Calibri-Light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Prentt</dc:creator>
  <cp:lastModifiedBy>Larry Prentt</cp:lastModifiedBy>
  <cp:revision>98</cp:revision>
  <cp:lastPrinted>2021-04-04T22:46:03Z</cp:lastPrinted>
  <dcterms:created xsi:type="dcterms:W3CDTF">2021-03-20T20:44:40Z</dcterms:created>
  <dcterms:modified xsi:type="dcterms:W3CDTF">2021-04-07T04:13:37Z</dcterms:modified>
</cp:coreProperties>
</file>