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77B4-4BB8-4004-82E1-25FF36E74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6EFD0-061F-4461-95AA-575C5B3C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3EDF-D076-4B76-98AD-2307E321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AE5B-3C17-4E3E-96EE-CC8060A8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DF1E-3E81-4463-A1B5-69F2BBB3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1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DDBF-E771-4668-9E82-60EF8801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DCDC8-3CA9-4FC0-8EF8-703FB8BA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94DF-354B-4335-A589-ECDC06F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C3C9-1D38-4096-ADCC-C0F2FDC3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169B-8AEF-438F-A8B6-EC098E03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0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6A6C8-6A4F-4F70-AD12-2237415D1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125A-87C3-4EF4-A10B-1AC7460FE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27AC-DAEA-4437-B64D-8C0FA57B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4DDF-2D53-4155-A7BA-AA4B7B64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B24F-7915-4F4C-868F-153E318C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0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A44E-C43F-4979-A475-0B5EA12D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72B2-FB18-43FB-B9C0-0A123EF2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6EFE-728D-4BF8-9FF3-E7F1EF36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E597-D1F3-4F0C-9816-28BEC160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EAED-09F0-425A-84FB-6DC62D3D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48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ED81-D19C-4746-B8C9-95D23A63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6092-C638-406F-B0DA-A4C669AE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E465-DAF3-44D8-84FA-6F7878BC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5A95-2DFE-4B0A-9C06-9F628377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2CA1-1FD4-482C-B8F0-154E8959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95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92D5-9120-494E-A840-A6518F9D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02D3-AAD0-4807-869F-6DFF8576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6519E-137F-43CD-B447-90493A5A3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E5EF2-0CCB-4DE4-A589-E1D05EB6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2A0F-B8B6-402C-81C1-9955C9F4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CC76C-947C-4EDB-A65B-4E965B0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24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75DA-B1E6-4345-ACDC-81D751C5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9EB62-3BBB-4A6C-B3DB-735BE1474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333DA-A426-4D4E-8AC8-990109BD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5CA7D-23B3-46E7-9B4F-85B7114B7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0DA46-C3E4-45D8-AFC5-01BBB6F25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8B2D8-5E65-4E7F-BDEB-D52251C3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B135E-5703-4607-8385-80D256B8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65CEC-9B70-443D-96F9-E31863BE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98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D7F1-F66D-4E09-A0AC-984D7FEB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98F4A-C58F-4F6B-B69C-5613ABC1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67314-9952-42BE-AFEF-54ED34C5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E7ED9-094B-47DC-BB7A-D7EBDFCC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8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58468-8BD0-48EB-9FD7-04B0CEA8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E3D36-4C12-471A-BD23-861D3AA7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0D20-E202-4509-8AD8-64F4B769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70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41C1-6E20-45E9-AC34-99D55212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EE57-1497-4C68-A411-CB03BC91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E7EC1-5B98-4E92-ACB6-FF2D7E1B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F334-09EB-4A37-9125-5C6589E8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153CA-9E6A-456F-89C0-855B139E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3D638-73C2-4AD9-BBA2-D4B20592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319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6721-033A-4D5D-BD5C-ADB3E8BF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44F8-C076-4CB9-A184-4AAD0F1C3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E12FB-9710-4004-878A-311743601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8A4F8-9AE6-4295-9963-A1511A4B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46268-1524-438F-8567-DA89A4FD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FBBC0-9044-4B0C-82C7-3AC08403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95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67C95-F56F-4EF9-BB4A-10EC0B53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AEB05-CFCB-4E6A-B328-4571A065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73B1-86EA-4743-BD81-F25B77943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3284-4516-420B-BA0F-F2E9C1CFBF7B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2F1B-4648-46FE-9C6C-4E5B28FFC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5436-F955-4051-B58A-753A20B07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3789-B5B2-491B-B59E-151CC98670D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28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4568A-BD40-4F21-8EE6-B4BE334F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70"/>
            <a:ext cx="7219950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A03C8-A844-40C3-BE5E-65B0D564520E}"/>
              </a:ext>
            </a:extLst>
          </p:cNvPr>
          <p:cNvSpPr txBox="1"/>
          <p:nvPr/>
        </p:nvSpPr>
        <p:spPr>
          <a:xfrm>
            <a:off x="35510" y="3278072"/>
            <a:ext cx="11596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base de datos tiene 1599 filas (registros) x 12 columnas (Variables)</a:t>
            </a:r>
          </a:p>
          <a:p>
            <a:r>
              <a:rPr lang="es-CO" dirty="0"/>
              <a:t>Las variables de predictivas (sin análisis previo de datos) son: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fixed</a:t>
            </a:r>
            <a:r>
              <a:rPr lang="es-CO" dirty="0"/>
              <a:t> </a:t>
            </a:r>
            <a:r>
              <a:rPr lang="es-CO" dirty="0" err="1"/>
              <a:t>acidity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volatile</a:t>
            </a:r>
            <a:r>
              <a:rPr lang="es-CO" dirty="0"/>
              <a:t> </a:t>
            </a:r>
            <a:r>
              <a:rPr lang="es-CO" dirty="0" err="1"/>
              <a:t>acidity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citric</a:t>
            </a:r>
            <a:r>
              <a:rPr lang="es-CO" dirty="0"/>
              <a:t> </a:t>
            </a:r>
            <a:r>
              <a:rPr lang="es-CO" dirty="0" err="1"/>
              <a:t>acid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residual </a:t>
            </a:r>
            <a:r>
              <a:rPr lang="es-CO" dirty="0" err="1"/>
              <a:t>sugar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Chlorides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free </a:t>
            </a:r>
            <a:r>
              <a:rPr lang="es-CO" dirty="0" err="1"/>
              <a:t>sulfur</a:t>
            </a:r>
            <a:r>
              <a:rPr lang="es-CO" dirty="0"/>
              <a:t> </a:t>
            </a:r>
            <a:r>
              <a:rPr lang="es-CO" dirty="0" err="1"/>
              <a:t>dioxide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total </a:t>
            </a:r>
            <a:r>
              <a:rPr lang="es-CO" dirty="0" err="1"/>
              <a:t>sulfur</a:t>
            </a:r>
            <a:r>
              <a:rPr lang="es-CO" dirty="0"/>
              <a:t> </a:t>
            </a:r>
            <a:r>
              <a:rPr lang="es-CO" dirty="0" err="1"/>
              <a:t>dioxide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Density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pH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Sulphates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alcohol</a:t>
            </a:r>
          </a:p>
          <a:p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4BB7D-8238-4E28-8104-D3A067122CC0}"/>
              </a:ext>
            </a:extLst>
          </p:cNvPr>
          <p:cNvSpPr txBox="1"/>
          <p:nvPr/>
        </p:nvSpPr>
        <p:spPr>
          <a:xfrm>
            <a:off x="8202967" y="967666"/>
            <a:ext cx="3741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Ninguna variable tiene datos faltantes</a:t>
            </a:r>
          </a:p>
          <a:p>
            <a:endParaRPr lang="es-CO" dirty="0"/>
          </a:p>
          <a:p>
            <a:r>
              <a:rPr lang="es-CO" dirty="0"/>
              <a:t>La variable respuesta a predecir es:</a:t>
            </a:r>
          </a:p>
          <a:p>
            <a:r>
              <a:rPr lang="es-CO" b="1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331495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6C2CEF-35CE-405E-99D5-38CB72C1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4" y="300930"/>
            <a:ext cx="11553240" cy="5404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DDDA63-34A2-43E4-8FE6-40E441F36C80}"/>
              </a:ext>
            </a:extLst>
          </p:cNvPr>
          <p:cNvSpPr txBox="1"/>
          <p:nvPr/>
        </p:nvSpPr>
        <p:spPr>
          <a:xfrm>
            <a:off x="470517" y="6187738"/>
            <a:ext cx="106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Determinacion</a:t>
            </a:r>
            <a:r>
              <a:rPr lang="es-CO" dirty="0"/>
              <a:t> de k (# de vecinos) para método KNN, </a:t>
            </a:r>
            <a:r>
              <a:rPr lang="es-CO" dirty="0" err="1"/>
              <a:t>notese</a:t>
            </a:r>
            <a:r>
              <a:rPr lang="es-CO" dirty="0"/>
              <a:t> el cambio de tendencia para k = 15, antes y </a:t>
            </a:r>
            <a:r>
              <a:rPr lang="es-CO" dirty="0" err="1"/>
              <a:t>despues</a:t>
            </a:r>
            <a:endParaRPr lang="es-CO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F6DA77-6943-49D4-B2E8-39EF61D69B2B}"/>
              </a:ext>
            </a:extLst>
          </p:cNvPr>
          <p:cNvCxnSpPr>
            <a:cxnSpLocks/>
          </p:cNvCxnSpPr>
          <p:nvPr/>
        </p:nvCxnSpPr>
        <p:spPr>
          <a:xfrm flipV="1">
            <a:off x="1171852" y="470516"/>
            <a:ext cx="6684885" cy="341790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37855F-153C-4654-BA83-37B07CFA4ED5}"/>
              </a:ext>
            </a:extLst>
          </p:cNvPr>
          <p:cNvCxnSpPr/>
          <p:nvPr/>
        </p:nvCxnSpPr>
        <p:spPr>
          <a:xfrm>
            <a:off x="6489577" y="1207364"/>
            <a:ext cx="665825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3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4141A-3F93-48B9-BBDE-CF83B352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1" y="168306"/>
            <a:ext cx="8039100" cy="373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F6837-4B47-4E97-973F-91285311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65353"/>
            <a:ext cx="5172075" cy="162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0762D-9939-490B-B5DE-F39173422CAC}"/>
              </a:ext>
            </a:extLst>
          </p:cNvPr>
          <p:cNvSpPr txBox="1"/>
          <p:nvPr/>
        </p:nvSpPr>
        <p:spPr>
          <a:xfrm>
            <a:off x="8478174" y="194540"/>
            <a:ext cx="354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Reporte de clasificación con 11 variables </a:t>
            </a:r>
            <a:r>
              <a:rPr lang="es-CO" dirty="0" err="1"/>
              <a:t>predicitivas</a:t>
            </a:r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A50DA-7B1C-4663-86CD-FC2AA559E6F7}"/>
              </a:ext>
            </a:extLst>
          </p:cNvPr>
          <p:cNvSpPr txBox="1"/>
          <p:nvPr/>
        </p:nvSpPr>
        <p:spPr>
          <a:xfrm>
            <a:off x="167751" y="4907051"/>
            <a:ext cx="3029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Matriz de Confusión con 11 variables </a:t>
            </a:r>
            <a:r>
              <a:rPr lang="es-CO" dirty="0" err="1"/>
              <a:t>predicitivas</a:t>
            </a:r>
            <a:endParaRPr lang="es-CO" dirty="0"/>
          </a:p>
          <a:p>
            <a:r>
              <a:rPr lang="es-CO" dirty="0"/>
              <a:t># total de aciertos = 133+113+18 = 264.   El modelo no predice quality de 3, 4 y 8</a:t>
            </a:r>
          </a:p>
        </p:txBody>
      </p:sp>
    </p:spTree>
    <p:extLst>
      <p:ext uri="{BB962C8B-B14F-4D97-AF65-F5344CB8AC3E}">
        <p14:creationId xmlns:p14="http://schemas.microsoft.com/office/powerpoint/2010/main" val="42523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00762D-9939-490B-B5DE-F39173422CAC}"/>
              </a:ext>
            </a:extLst>
          </p:cNvPr>
          <p:cNvSpPr txBox="1"/>
          <p:nvPr/>
        </p:nvSpPr>
        <p:spPr>
          <a:xfrm>
            <a:off x="8478174" y="194540"/>
            <a:ext cx="3546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Reporte de clasificación con 7 variables </a:t>
            </a:r>
            <a:r>
              <a:rPr lang="es-CO" dirty="0" err="1"/>
              <a:t>predicitivas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dirty="0"/>
              <a:t>Hay mejoras respecto al de 11 variables y se comprueba que las variables </a:t>
            </a:r>
            <a:r>
              <a:rPr lang="es-CO" sz="18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fixed</a:t>
            </a:r>
            <a:r>
              <a:rPr lang="es-CO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CO" sz="18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acidity</a:t>
            </a:r>
            <a:r>
              <a:rPr lang="es-CO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, residual </a:t>
            </a:r>
            <a:r>
              <a:rPr lang="es-CO" sz="18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sugar</a:t>
            </a:r>
            <a:r>
              <a:rPr lang="es-CO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, free </a:t>
            </a:r>
            <a:r>
              <a:rPr lang="es-CO" sz="18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sulfur</a:t>
            </a:r>
            <a:r>
              <a:rPr lang="es-CO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CO" sz="18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dioxide</a:t>
            </a:r>
            <a:r>
              <a:rPr lang="es-CO" b="1" dirty="0">
                <a:solidFill>
                  <a:srgbClr val="FF0000"/>
                </a:solidFill>
                <a:latin typeface="Calibri" panose="020F0502020204030204" pitchFamily="34" charset="0"/>
              </a:rPr>
              <a:t> y </a:t>
            </a:r>
            <a:r>
              <a:rPr lang="es-CO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pH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NO tienen </a:t>
            </a:r>
            <a:r>
              <a:rPr lang="es-CO" dirty="0" err="1">
                <a:solidFill>
                  <a:srgbClr val="000000"/>
                </a:solidFill>
                <a:latin typeface="Calibri" panose="020F0502020204030204" pitchFamily="34" charset="0"/>
              </a:rPr>
              <a:t>corelacion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 con </a:t>
            </a:r>
            <a:r>
              <a:rPr lang="es-CO" b="1" dirty="0">
                <a:solidFill>
                  <a:srgbClr val="000000"/>
                </a:solidFill>
                <a:latin typeface="Calibri" panose="020F0502020204030204" pitchFamily="34" charset="0"/>
              </a:rPr>
              <a:t>quality</a:t>
            </a:r>
            <a:endParaRPr lang="es-CO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A50DA-7B1C-4663-86CD-FC2AA559E6F7}"/>
              </a:ext>
            </a:extLst>
          </p:cNvPr>
          <p:cNvSpPr txBox="1"/>
          <p:nvPr/>
        </p:nvSpPr>
        <p:spPr>
          <a:xfrm>
            <a:off x="167750" y="4138955"/>
            <a:ext cx="4834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Matriz de Confusión con 7 variables </a:t>
            </a:r>
            <a:r>
              <a:rPr lang="es-CO" dirty="0" err="1"/>
              <a:t>predicitivas</a:t>
            </a:r>
            <a:r>
              <a:rPr lang="es-CO" dirty="0"/>
              <a:t>, mejoró respecto a modelo de 11 variables</a:t>
            </a:r>
          </a:p>
          <a:p>
            <a:endParaRPr lang="es-CO" dirty="0"/>
          </a:p>
          <a:p>
            <a:r>
              <a:rPr lang="es-CO" dirty="0"/>
              <a:t># total de aciertos = 141+126+20 = 287.   El modelo no predice quality de 3, 4 y 8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4E60A-A871-4909-AE6B-B6CBBFF2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1" y="188824"/>
            <a:ext cx="8039100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151FCB-2A6B-4A9A-8A52-FB6E5B21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498" y="4339823"/>
            <a:ext cx="7111874" cy="22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4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EC1BC-906C-4BD1-AEFA-6D59F4C5800E}"/>
              </a:ext>
            </a:extLst>
          </p:cNvPr>
          <p:cNvSpPr txBox="1"/>
          <p:nvPr/>
        </p:nvSpPr>
        <p:spPr>
          <a:xfrm>
            <a:off x="747203" y="621437"/>
            <a:ext cx="10697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ROC no fue posible generarla por que el argumento </a:t>
            </a:r>
            <a:r>
              <a:rPr lang="es-CO" dirty="0" err="1"/>
              <a:t>multiclass</a:t>
            </a:r>
            <a:r>
              <a:rPr lang="es-CO" dirty="0"/>
              <a:t> en las variables y no es </a:t>
            </a:r>
            <a:r>
              <a:rPr lang="es-CO" dirty="0" err="1"/>
              <a:t>sopoprtado</a:t>
            </a:r>
            <a:r>
              <a:rPr lang="es-CO" dirty="0"/>
              <a:t> al momento de calcular:</a:t>
            </a:r>
            <a:br>
              <a:rPr lang="es-CO" dirty="0"/>
            </a:br>
            <a:endParaRPr lang="es-CO" dirty="0"/>
          </a:p>
          <a:p>
            <a:r>
              <a:rPr lang="es-CO" dirty="0" err="1"/>
              <a:t>fpr</a:t>
            </a:r>
            <a:r>
              <a:rPr lang="es-CO" dirty="0"/>
              <a:t>, </a:t>
            </a:r>
            <a:r>
              <a:rPr lang="es-CO" dirty="0" err="1"/>
              <a:t>tpr</a:t>
            </a:r>
            <a:r>
              <a:rPr lang="es-CO" dirty="0"/>
              <a:t>, </a:t>
            </a:r>
            <a:r>
              <a:rPr lang="es-CO" dirty="0" err="1"/>
              <a:t>threshold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AC84D-BEC9-4448-885E-629BEF6A4B27}"/>
              </a:ext>
            </a:extLst>
          </p:cNvPr>
          <p:cNvSpPr txBox="1"/>
          <p:nvPr/>
        </p:nvSpPr>
        <p:spPr>
          <a:xfrm>
            <a:off x="553374" y="2327429"/>
            <a:ext cx="1069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Accuracy</a:t>
            </a:r>
            <a:r>
              <a:rPr lang="es-CO" dirty="0"/>
              <a:t> calculado con </a:t>
            </a:r>
            <a:r>
              <a:rPr lang="es-CO" dirty="0" err="1"/>
              <a:t>cross</a:t>
            </a:r>
            <a:r>
              <a:rPr lang="es-CO" dirty="0"/>
              <a:t>-val-score método da 0.56 y compara muy bien con </a:t>
            </a:r>
            <a:r>
              <a:rPr lang="es-CO" dirty="0" err="1"/>
              <a:t>accuracy</a:t>
            </a:r>
            <a:r>
              <a:rPr lang="es-CO" dirty="0"/>
              <a:t> de reporte de </a:t>
            </a:r>
            <a:r>
              <a:rPr lang="es-CO" dirty="0" err="1"/>
              <a:t>clasificacion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26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C5EC3-4062-4551-8566-D79CC97F9131}"/>
              </a:ext>
            </a:extLst>
          </p:cNvPr>
          <p:cNvSpPr txBox="1"/>
          <p:nvPr/>
        </p:nvSpPr>
        <p:spPr>
          <a:xfrm>
            <a:off x="79899" y="0"/>
            <a:ext cx="117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genero código para validar el valor de </a:t>
            </a:r>
            <a:r>
              <a:rPr lang="es-CO" b="1" dirty="0"/>
              <a:t>k</a:t>
            </a:r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62D00-2829-4030-B89F-62F269B6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453"/>
            <a:ext cx="12192000" cy="5994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8C985-FA2F-4C7B-BA36-A6FD1C008C91}"/>
              </a:ext>
            </a:extLst>
          </p:cNvPr>
          <p:cNvSpPr txBox="1"/>
          <p:nvPr/>
        </p:nvSpPr>
        <p:spPr>
          <a:xfrm>
            <a:off x="6175899" y="63639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DBACD-D4E8-4033-8C45-46A31349A206}"/>
              </a:ext>
            </a:extLst>
          </p:cNvPr>
          <p:cNvSpPr txBox="1"/>
          <p:nvPr/>
        </p:nvSpPr>
        <p:spPr>
          <a:xfrm rot="16200000">
            <a:off x="-665631" y="2878324"/>
            <a:ext cx="149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accuracy</a:t>
            </a:r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55EF3-55C7-421B-9874-8A315789E576}"/>
              </a:ext>
            </a:extLst>
          </p:cNvPr>
          <p:cNvSpPr txBox="1"/>
          <p:nvPr/>
        </p:nvSpPr>
        <p:spPr>
          <a:xfrm>
            <a:off x="8602462" y="6363992"/>
            <a:ext cx="259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 valida modelo de K=15</a:t>
            </a:r>
          </a:p>
        </p:txBody>
      </p:sp>
    </p:spTree>
    <p:extLst>
      <p:ext uri="{BB962C8B-B14F-4D97-AF65-F5344CB8AC3E}">
        <p14:creationId xmlns:p14="http://schemas.microsoft.com/office/powerpoint/2010/main" val="421419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24E8B2-FE61-4DE7-A546-AA378B6B195B}"/>
              </a:ext>
            </a:extLst>
          </p:cNvPr>
          <p:cNvSpPr txBox="1"/>
          <p:nvPr/>
        </p:nvSpPr>
        <p:spPr>
          <a:xfrm>
            <a:off x="692458" y="1624613"/>
            <a:ext cx="10999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Conclusión:</a:t>
            </a:r>
          </a:p>
          <a:p>
            <a:endParaRPr lang="es-CO" dirty="0"/>
          </a:p>
          <a:p>
            <a:r>
              <a:rPr lang="es-CO" dirty="0"/>
              <a:t>El modelo es capaz de predecir quality = 5, 6 y 7, y tiene buenos indicadores para esos datos,</a:t>
            </a:r>
          </a:p>
          <a:p>
            <a:endParaRPr lang="es-CO" dirty="0"/>
          </a:p>
          <a:p>
            <a:r>
              <a:rPr lang="es-CO" dirty="0"/>
              <a:t>Pero el objetivo es que prediga todas las </a:t>
            </a:r>
            <a:r>
              <a:rPr lang="es-CO" dirty="0" err="1"/>
              <a:t>qualitys</a:t>
            </a:r>
            <a:r>
              <a:rPr lang="es-CO" dirty="0"/>
              <a:t> y a pesar del balanceo, eso no se logra.</a:t>
            </a:r>
          </a:p>
          <a:p>
            <a:endParaRPr lang="es-CO" dirty="0"/>
          </a:p>
          <a:p>
            <a:r>
              <a:rPr lang="es-CO" dirty="0"/>
              <a:t>Por lo anterior el modelo no permite predecir todos los tipos de quality y eso se puede deber a que falta información para las </a:t>
            </a:r>
            <a:r>
              <a:rPr lang="es-CO" dirty="0" err="1"/>
              <a:t>qualitys</a:t>
            </a:r>
            <a:r>
              <a:rPr lang="es-CO" dirty="0"/>
              <a:t> diferentes de 5 y 6 (82.5% de los datos)</a:t>
            </a:r>
          </a:p>
        </p:txBody>
      </p:sp>
    </p:spTree>
    <p:extLst>
      <p:ext uri="{BB962C8B-B14F-4D97-AF65-F5344CB8AC3E}">
        <p14:creationId xmlns:p14="http://schemas.microsoft.com/office/powerpoint/2010/main" val="167814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BE5A9-1415-4C7C-B962-3BC9C279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7" y="240298"/>
            <a:ext cx="7248525" cy="2790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39BEB2-401E-4257-8F07-01373D9BE870}"/>
              </a:ext>
            </a:extLst>
          </p:cNvPr>
          <p:cNvSpPr txBox="1"/>
          <p:nvPr/>
        </p:nvSpPr>
        <p:spPr>
          <a:xfrm>
            <a:off x="8043169" y="719091"/>
            <a:ext cx="25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Tampoco hay datos nulos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82386-A280-4A05-BD40-95B68F55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67" y="3985056"/>
            <a:ext cx="5543550" cy="1924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3AB4DF-7E80-4F05-9527-C245F8440F19}"/>
              </a:ext>
            </a:extLst>
          </p:cNvPr>
          <p:cNvSpPr txBox="1"/>
          <p:nvPr/>
        </p:nvSpPr>
        <p:spPr>
          <a:xfrm>
            <a:off x="6767691" y="4191739"/>
            <a:ext cx="5208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% de datos, de acuerdo a cada calidad de vino.</a:t>
            </a:r>
          </a:p>
          <a:p>
            <a:endParaRPr lang="es-CO" dirty="0"/>
          </a:p>
          <a:p>
            <a:r>
              <a:rPr lang="es-CO" dirty="0"/>
              <a:t>Los vinos de calidad 5 y 6 representan el 82.5 % de toda la data.  </a:t>
            </a:r>
            <a:r>
              <a:rPr lang="es-CO" b="1" dirty="0"/>
              <a:t> Balanceo de la data es necesario !!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638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DEB0C-EFAC-4B38-8625-1A659604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1" y="574249"/>
            <a:ext cx="11135557" cy="5542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690100-7D1D-46E9-A951-B2DD378C2A79}"/>
              </a:ext>
            </a:extLst>
          </p:cNvPr>
          <p:cNvSpPr txBox="1"/>
          <p:nvPr/>
        </p:nvSpPr>
        <p:spPr>
          <a:xfrm>
            <a:off x="528221" y="248575"/>
            <a:ext cx="492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Counplot</a:t>
            </a:r>
            <a:r>
              <a:rPr lang="es-CO" b="1" dirty="0"/>
              <a:t> </a:t>
            </a:r>
            <a:r>
              <a:rPr lang="es-CO" b="1" dirty="0" err="1"/>
              <a:t>of</a:t>
            </a:r>
            <a:r>
              <a:rPr lang="es-CO" b="1" dirty="0"/>
              <a:t> </a:t>
            </a:r>
            <a:r>
              <a:rPr lang="es-CO" b="1" dirty="0" err="1"/>
              <a:t>Wine</a:t>
            </a:r>
            <a:r>
              <a:rPr lang="es-CO" b="1" dirty="0"/>
              <a:t> quality = Histograma de 6 bines</a:t>
            </a:r>
          </a:p>
        </p:txBody>
      </p:sp>
    </p:spTree>
    <p:extLst>
      <p:ext uri="{BB962C8B-B14F-4D97-AF65-F5344CB8AC3E}">
        <p14:creationId xmlns:p14="http://schemas.microsoft.com/office/powerpoint/2010/main" val="13900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BD120-4135-418A-8487-EA1B0593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399"/>
            <a:ext cx="12192000" cy="62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1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246A6-9CDE-42B7-BDC0-B7662046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70"/>
            <a:ext cx="12192000" cy="63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24A8B-231F-46E2-AAEC-AB741DB8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5" y="0"/>
            <a:ext cx="10396842" cy="6090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A84C84-16A4-4687-8951-3C5D0CAFF91F}"/>
              </a:ext>
            </a:extLst>
          </p:cNvPr>
          <p:cNvSpPr txBox="1"/>
          <p:nvPr/>
        </p:nvSpPr>
        <p:spPr>
          <a:xfrm>
            <a:off x="10559037" y="221942"/>
            <a:ext cx="16329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Las variables que mas correlacionan con quality, en orden de importancia son:</a:t>
            </a:r>
          </a:p>
          <a:p>
            <a:pPr algn="just"/>
            <a:endParaRPr lang="es-CO" dirty="0"/>
          </a:p>
          <a:p>
            <a:pPr algn="just"/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alcohol</a:t>
            </a:r>
            <a:r>
              <a:rPr lang="es-CO" dirty="0"/>
              <a:t> </a:t>
            </a:r>
          </a:p>
          <a:p>
            <a:pPr algn="just"/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volatile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acidity</a:t>
            </a:r>
            <a:endParaRPr lang="es-CO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Sulphates</a:t>
            </a:r>
            <a:endParaRPr lang="es-CO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citric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acid</a:t>
            </a:r>
            <a:endParaRPr lang="es-CO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sulfur</a:t>
            </a:r>
            <a:endParaRPr lang="es-CO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dioxide</a:t>
            </a:r>
            <a:r>
              <a:rPr lang="es-CO" dirty="0"/>
              <a:t>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density</a:t>
            </a:r>
            <a:endParaRPr lang="es-CO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s-CO" dirty="0"/>
              <a:t>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chlorides</a:t>
            </a:r>
            <a:endParaRPr lang="es-CO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/>
            <a:endParaRPr lang="es-CO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s-CO" i="1" dirty="0">
                <a:solidFill>
                  <a:srgbClr val="000000"/>
                </a:solidFill>
                <a:latin typeface="Calibri" panose="020F0502020204030204" pitchFamily="34" charset="0"/>
              </a:rPr>
              <a:t>El resto aportan muy poco a la predicción de quality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0A89B-00C3-40B7-9CC9-239DB6CB4E74}"/>
              </a:ext>
            </a:extLst>
          </p:cNvPr>
          <p:cNvSpPr txBox="1"/>
          <p:nvPr/>
        </p:nvSpPr>
        <p:spPr>
          <a:xfrm>
            <a:off x="1632963" y="6537960"/>
            <a:ext cx="1029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https://towardsdatascience.com/comparing-classification-models-for-wine-quality-prediction-6c5f26669a4f</a:t>
            </a:r>
          </a:p>
        </p:txBody>
      </p:sp>
    </p:spTree>
    <p:extLst>
      <p:ext uri="{BB962C8B-B14F-4D97-AF65-F5344CB8AC3E}">
        <p14:creationId xmlns:p14="http://schemas.microsoft.com/office/powerpoint/2010/main" val="286195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A128D4-AC5F-4930-A1CD-446DEB9F9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6" r="1752"/>
          <a:stretch/>
        </p:blipFill>
        <p:spPr>
          <a:xfrm>
            <a:off x="1" y="1"/>
            <a:ext cx="10369118" cy="59029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02F6B-4A70-4EC8-B01B-993F57C09E91}"/>
              </a:ext>
            </a:extLst>
          </p:cNvPr>
          <p:cNvSpPr txBox="1"/>
          <p:nvPr/>
        </p:nvSpPr>
        <p:spPr>
          <a:xfrm>
            <a:off x="10449017" y="0"/>
            <a:ext cx="165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aplico método de identificación de </a:t>
            </a:r>
            <a:r>
              <a:rPr lang="es-CO" dirty="0" err="1"/>
              <a:t>outliers</a:t>
            </a:r>
            <a:r>
              <a:rPr lang="es-CO" dirty="0"/>
              <a:t> </a:t>
            </a:r>
            <a:r>
              <a:rPr lang="es-CO" dirty="0" err="1"/>
              <a:t>unsando</a:t>
            </a:r>
            <a:endParaRPr lang="es-CO" dirty="0"/>
          </a:p>
          <a:p>
            <a:r>
              <a:rPr lang="es-CO" dirty="0"/>
              <a:t>Z=(X-</a:t>
            </a:r>
            <a:r>
              <a:rPr lang="es-CO" dirty="0" err="1"/>
              <a:t>mhu</a:t>
            </a:r>
            <a:r>
              <a:rPr lang="es-CO" dirty="0"/>
              <a:t>)/</a:t>
            </a:r>
            <a:r>
              <a:rPr lang="es-CO" dirty="0" err="1"/>
              <a:t>Desv_std</a:t>
            </a:r>
            <a:r>
              <a:rPr lang="es-CO" dirty="0"/>
              <a:t>, quedando 1451 datos</a:t>
            </a:r>
          </a:p>
        </p:txBody>
      </p:sp>
    </p:spTree>
    <p:extLst>
      <p:ext uri="{BB962C8B-B14F-4D97-AF65-F5344CB8AC3E}">
        <p14:creationId xmlns:p14="http://schemas.microsoft.com/office/powerpoint/2010/main" val="195719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9497E7-EDE4-4B87-931B-550A3B605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63"/>
          <a:stretch/>
        </p:blipFill>
        <p:spPr>
          <a:xfrm>
            <a:off x="46706" y="310712"/>
            <a:ext cx="11974295" cy="1482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A2BCFA-CA79-494D-88B3-64E14926F180}"/>
              </a:ext>
            </a:extLst>
          </p:cNvPr>
          <p:cNvSpPr txBox="1"/>
          <p:nvPr/>
        </p:nvSpPr>
        <p:spPr>
          <a:xfrm>
            <a:off x="541538" y="26627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 1599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405E9-28E3-44BD-A3C6-602718F63CAF}"/>
              </a:ext>
            </a:extLst>
          </p:cNvPr>
          <p:cNvSpPr txBox="1"/>
          <p:nvPr/>
        </p:nvSpPr>
        <p:spPr>
          <a:xfrm>
            <a:off x="541538" y="1998949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 1451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E4148-D897-41E2-BE58-52B6954FD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64" r="1752"/>
          <a:stretch/>
        </p:blipFill>
        <p:spPr>
          <a:xfrm>
            <a:off x="37827" y="2573946"/>
            <a:ext cx="12170026" cy="14474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EF244-B92A-44A6-B68C-4E904B1D60A5}"/>
              </a:ext>
            </a:extLst>
          </p:cNvPr>
          <p:cNvSpPr txBox="1"/>
          <p:nvPr/>
        </p:nvSpPr>
        <p:spPr>
          <a:xfrm>
            <a:off x="46707" y="4093908"/>
            <a:ext cx="12161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coeficientes de correlación de quality con 1451 datos, son similares a los coeficientes de correlación de la misma variable con 1599 datos por consiguiente: </a:t>
            </a:r>
            <a:r>
              <a:rPr lang="es-CO" b="1" dirty="0"/>
              <a:t>No se justifica aplicar método de determinación de </a:t>
            </a:r>
            <a:r>
              <a:rPr lang="es-CO" b="1" dirty="0" err="1"/>
              <a:t>outliers</a:t>
            </a:r>
            <a:r>
              <a:rPr lang="es-CO" b="1" dirty="0"/>
              <a:t> asumiendo que las variables tienen distribución normal, lo cual NO es cierto y esto ultimo se puede verificar con el </a:t>
            </a:r>
            <a:r>
              <a:rPr lang="es-CO" b="1" dirty="0" err="1"/>
              <a:t>profile</a:t>
            </a:r>
            <a:r>
              <a:rPr lang="es-CO" b="1" dirty="0"/>
              <a:t> </a:t>
            </a:r>
            <a:r>
              <a:rPr lang="es-CO" b="1" dirty="0" err="1"/>
              <a:t>report</a:t>
            </a:r>
            <a:endParaRPr lang="es-CO" b="1" dirty="0"/>
          </a:p>
          <a:p>
            <a:endParaRPr lang="es-CO" b="1" dirty="0"/>
          </a:p>
          <a:p>
            <a:pPr algn="just"/>
            <a:r>
              <a:rPr lang="es-CO" b="1" dirty="0"/>
              <a:t>Si se aplica </a:t>
            </a:r>
            <a:r>
              <a:rPr lang="es-CO" b="1" dirty="0" err="1"/>
              <a:t>drop</a:t>
            </a:r>
            <a:r>
              <a:rPr lang="es-CO" b="1" dirty="0"/>
              <a:t> y se mantienen las siguientes variables: 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alcohol,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volatile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acidity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Sulphates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citric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acid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total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sulfur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dioxide</a:t>
            </a:r>
            <a:r>
              <a:rPr lang="es-CO" dirty="0"/>
              <a:t>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density</a:t>
            </a:r>
            <a:r>
              <a:rPr lang="es-CO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s-CO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chlorides</a:t>
            </a:r>
            <a:endParaRPr lang="es-CO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855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544D4D-AEFA-4B7A-8AC3-51B1C2788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" t="3584" r="1480" b="3239"/>
          <a:stretch/>
        </p:blipFill>
        <p:spPr>
          <a:xfrm>
            <a:off x="79899" y="186426"/>
            <a:ext cx="11896078" cy="6027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B056E9-316D-4081-9C3F-74D5CF56F434}"/>
              </a:ext>
            </a:extLst>
          </p:cNvPr>
          <p:cNvSpPr txBox="1"/>
          <p:nvPr/>
        </p:nvSpPr>
        <p:spPr>
          <a:xfrm>
            <a:off x="-35507" y="-86165"/>
            <a:ext cx="2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Balanceo de los datos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5AA58-B497-486F-8DA5-E0F67CCF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519" y="6054016"/>
            <a:ext cx="4555495" cy="7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8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543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Prentt</dc:creator>
  <cp:lastModifiedBy>Larry Prentt</cp:lastModifiedBy>
  <cp:revision>22</cp:revision>
  <dcterms:created xsi:type="dcterms:W3CDTF">2020-12-12T17:13:00Z</dcterms:created>
  <dcterms:modified xsi:type="dcterms:W3CDTF">2020-12-13T02:59:00Z</dcterms:modified>
</cp:coreProperties>
</file>