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0" r:id="rId4"/>
    <p:sldId id="281" r:id="rId5"/>
    <p:sldId id="282" r:id="rId6"/>
    <p:sldId id="295" r:id="rId7"/>
    <p:sldId id="288" r:id="rId8"/>
    <p:sldId id="291" r:id="rId9"/>
    <p:sldId id="290" r:id="rId10"/>
    <p:sldId id="294"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09" autoAdjust="0"/>
  </p:normalViewPr>
  <p:slideViewPr>
    <p:cSldViewPr snapToGrid="0" snapToObjects="1">
      <p:cViewPr varScale="1">
        <p:scale>
          <a:sx n="86" d="100"/>
          <a:sy n="86" d="100"/>
        </p:scale>
        <p:origin x="422"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503277" y="399494"/>
            <a:ext cx="9558299" cy="1402673"/>
          </a:xfrm>
        </p:spPr>
        <p:txBody>
          <a:bodyPr/>
          <a:lstStyle/>
          <a:p>
            <a:r>
              <a:rPr lang="en-US" sz="3600" dirty="0">
                <a:effectLst>
                  <a:outerShdw blurRad="38100" dist="38100" dir="2700000" algn="tl">
                    <a:srgbClr val="000000">
                      <a:alpha val="43137"/>
                    </a:srgbClr>
                  </a:outerShdw>
                </a:effectLst>
                <a:latin typeface="Bookman Old Style" panose="02050604050505020204" pitchFamily="18" charset="0"/>
              </a:rPr>
              <a:t>Software quality Engineering </a:t>
            </a:r>
            <a:r>
              <a:rPr lang="en-US" sz="2800" dirty="0">
                <a:effectLst>
                  <a:outerShdw blurRad="38100" dist="38100" dir="2700000" algn="tl">
                    <a:srgbClr val="000000">
                      <a:alpha val="43137"/>
                    </a:srgbClr>
                  </a:outerShdw>
                </a:effectLst>
                <a:latin typeface="Bookman Old Style" panose="02050604050505020204" pitchFamily="18" charset="0"/>
              </a:rPr>
              <a:t> </a:t>
            </a:r>
            <a:br>
              <a:rPr lang="en-US" sz="2800" dirty="0">
                <a:effectLst>
                  <a:outerShdw blurRad="38100" dist="38100" dir="2700000" algn="tl">
                    <a:srgbClr val="000000">
                      <a:alpha val="43137"/>
                    </a:srgbClr>
                  </a:outerShdw>
                </a:effectLst>
                <a:latin typeface="Bookman Old Style" panose="02050604050505020204" pitchFamily="18" charset="0"/>
              </a:rPr>
            </a:br>
            <a:r>
              <a:rPr lang="en-US" sz="2800" spc="600" dirty="0">
                <a:effectLst>
                  <a:outerShdw blurRad="38100" dist="38100" dir="2700000" algn="tl">
                    <a:srgbClr val="000000">
                      <a:alpha val="43137"/>
                    </a:srgbClr>
                  </a:outerShdw>
                </a:effectLst>
                <a:latin typeface="Bookman Old Style" panose="02050604050505020204" pitchFamily="18" charset="0"/>
              </a:rPr>
              <a:t>PRESENTATION </a:t>
            </a:r>
            <a:br>
              <a:rPr lang="en-US" dirty="0"/>
            </a:br>
            <a:endParaRPr lang="en-US" dirty="0"/>
          </a:p>
        </p:txBody>
      </p:sp>
      <p:sp>
        <p:nvSpPr>
          <p:cNvPr id="6" name="TextBox 5">
            <a:extLst>
              <a:ext uri="{FF2B5EF4-FFF2-40B4-BE49-F238E27FC236}">
                <a16:creationId xmlns:a16="http://schemas.microsoft.com/office/drawing/2014/main" id="{9EDC3E24-E925-4F21-BE1E-58E4DC5C0CF7}"/>
              </a:ext>
            </a:extLst>
          </p:cNvPr>
          <p:cNvSpPr txBox="1"/>
          <p:nvPr/>
        </p:nvSpPr>
        <p:spPr>
          <a:xfrm>
            <a:off x="3326902" y="2215451"/>
            <a:ext cx="6159624" cy="1846659"/>
          </a:xfrm>
          <a:prstGeom prst="rect">
            <a:avLst/>
          </a:prstGeom>
          <a:noFill/>
        </p:spPr>
        <p:txBody>
          <a:bodyPr wrap="square" rtlCol="0">
            <a:spAutoFit/>
          </a:bodyPr>
          <a:lstStyle/>
          <a:p>
            <a:r>
              <a:rPr lang="en-US" sz="2400" b="1" dirty="0">
                <a:latin typeface="Bookman Old Style" panose="02050604050505020204" pitchFamily="18" charset="0"/>
              </a:rPr>
              <a:t>Presented by:</a:t>
            </a:r>
          </a:p>
          <a:p>
            <a:pPr algn="ctr"/>
            <a:r>
              <a:rPr lang="en-US" sz="2400" dirty="0">
                <a:latin typeface="Bookman Old Style" panose="02050604050505020204" pitchFamily="18" charset="0"/>
              </a:rPr>
              <a:t> Muhammad Memooon(20-SE-030)</a:t>
            </a:r>
          </a:p>
          <a:p>
            <a:pPr algn="ctr"/>
            <a:r>
              <a:rPr lang="en-US" sz="2400" dirty="0">
                <a:latin typeface="Bookman Old Style" panose="02050604050505020204" pitchFamily="18" charset="0"/>
              </a:rPr>
              <a:t>Sabha Rani(20-SE-032)</a:t>
            </a:r>
          </a:p>
          <a:p>
            <a:pPr algn="ctr"/>
            <a:r>
              <a:rPr lang="en-US" sz="2400" dirty="0">
                <a:latin typeface="Bookman Old Style" panose="02050604050505020204" pitchFamily="18" charset="0"/>
              </a:rPr>
              <a:t>Muhammad Huzaifa(20-SE-045)</a:t>
            </a:r>
          </a:p>
          <a:p>
            <a:pPr algn="ctr"/>
            <a:endParaRPr lang="en-US" dirty="0"/>
          </a:p>
        </p:txBody>
      </p:sp>
      <p:sp>
        <p:nvSpPr>
          <p:cNvPr id="3" name="TextBox 2">
            <a:extLst>
              <a:ext uri="{FF2B5EF4-FFF2-40B4-BE49-F238E27FC236}">
                <a16:creationId xmlns:a16="http://schemas.microsoft.com/office/drawing/2014/main" id="{6E71D77B-9069-43E3-A1E2-DEB0B813C8AE}"/>
              </a:ext>
            </a:extLst>
          </p:cNvPr>
          <p:cNvSpPr txBox="1"/>
          <p:nvPr/>
        </p:nvSpPr>
        <p:spPr>
          <a:xfrm flipH="1">
            <a:off x="2974344" y="5537058"/>
            <a:ext cx="6616163" cy="523220"/>
          </a:xfrm>
          <a:prstGeom prst="rect">
            <a:avLst/>
          </a:prstGeom>
          <a:noFill/>
        </p:spPr>
        <p:txBody>
          <a:bodyPr wrap="square" rtlCol="0">
            <a:spAutoFit/>
          </a:bodyPr>
          <a:lstStyle/>
          <a:p>
            <a:r>
              <a:rPr lang="en-US" sz="2800" b="1" dirty="0">
                <a:solidFill>
                  <a:schemeClr val="bg1"/>
                </a:solidFill>
                <a:effectLst>
                  <a:outerShdw blurRad="38100" dist="38100" dir="2700000" algn="tl">
                    <a:srgbClr val="000000">
                      <a:alpha val="43137"/>
                    </a:srgbClr>
                  </a:outerShdw>
                </a:effectLst>
                <a:latin typeface="Bookman Old Style" panose="02050604050505020204" pitchFamily="18" charset="0"/>
              </a:rPr>
              <a:t>(CAFETERIA ORDERING SYSTEM)</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Test Execution</a:t>
            </a:r>
            <a:br>
              <a:rPr lang="en-US" dirty="0"/>
            </a:br>
            <a:endParaRPr lang="en-US" dirty="0"/>
          </a:p>
        </p:txBody>
      </p:sp>
      <p:sp>
        <p:nvSpPr>
          <p:cNvPr id="8" name="Content Placeholder 7">
            <a:extLst>
              <a:ext uri="{FF2B5EF4-FFF2-40B4-BE49-F238E27FC236}">
                <a16:creationId xmlns:a16="http://schemas.microsoft.com/office/drawing/2014/main" id="{3B9DE277-DBFF-47C0-83BC-D40F2824DBAA}"/>
              </a:ext>
            </a:extLst>
          </p:cNvPr>
          <p:cNvSpPr>
            <a:spLocks noGrp="1"/>
          </p:cNvSpPr>
          <p:nvPr>
            <p:ph sz="quarter" idx="4"/>
          </p:nvPr>
        </p:nvSpPr>
        <p:spPr>
          <a:xfrm>
            <a:off x="4347411" y="2877312"/>
            <a:ext cx="7148629" cy="3684588"/>
          </a:xfrm>
        </p:spPr>
        <p:txBody>
          <a:bodyPr/>
          <a:lstStyle/>
          <a:p>
            <a:r>
              <a:rPr lang="en-US" sz="3200" dirty="0"/>
              <a:t>Test Environment Setup</a:t>
            </a:r>
          </a:p>
          <a:p>
            <a:r>
              <a:rPr lang="en-US" sz="3200" dirty="0"/>
              <a:t>Test Data Preparation</a:t>
            </a:r>
          </a:p>
          <a:p>
            <a:r>
              <a:rPr lang="en-US" sz="3200" dirty="0"/>
              <a:t>Test Case Execution</a:t>
            </a:r>
          </a:p>
          <a:p>
            <a:r>
              <a:rPr lang="en-US" sz="3200" dirty="0"/>
              <a:t>Test Case Logging</a:t>
            </a:r>
          </a:p>
          <a:p>
            <a:r>
              <a:rPr lang="en-US" sz="3200" dirty="0"/>
              <a:t>Defect Reporting</a:t>
            </a:r>
          </a:p>
          <a:p>
            <a:r>
              <a:rPr lang="en-US" sz="3200" dirty="0"/>
              <a:t>Test Result Analysis</a:t>
            </a:r>
            <a:endParaRPr lang="en-US" sz="2400"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96893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926336"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2925383" y="183785"/>
            <a:ext cx="5854913" cy="768096"/>
          </a:xfrm>
        </p:spPr>
        <p:txBody>
          <a:bodyPr/>
          <a:lstStyle/>
          <a:p>
            <a:r>
              <a:rPr lang="en-US" sz="3600" b="1" dirty="0">
                <a:solidFill>
                  <a:srgbClr val="202C8F"/>
                </a:solidFill>
                <a:latin typeface="Bookman Old Style" panose="02050604050505020204" pitchFamily="18" charset="0"/>
                <a:cs typeface="Arial Black" panose="020B0604020202020204" pitchFamily="34" charset="0"/>
              </a:rPr>
              <a:t>Table of contents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type="body" sz="quarter" idx="14"/>
          </p:nvPr>
        </p:nvSpPr>
        <p:spPr>
          <a:xfrm>
            <a:off x="1271016" y="3107826"/>
            <a:ext cx="2029968" cy="694944"/>
          </a:xfrm>
        </p:spPr>
        <p:txBody>
          <a:bodyPr/>
          <a:lstStyle/>
          <a:p>
            <a:r>
              <a:rPr lang="en-US" sz="1800" dirty="0">
                <a:solidFill>
                  <a:schemeClr val="tx1"/>
                </a:solidFill>
                <a:latin typeface="Bookman Old Style" panose="02050604050505020204" pitchFamily="18" charset="0"/>
                <a:ea typeface="Teko"/>
                <a:cs typeface="Teko"/>
                <a:sym typeface="Teko"/>
              </a:rPr>
              <a:t>IN</a:t>
            </a:r>
            <a:r>
              <a:rPr lang="en-US" sz="1800" cap="none" dirty="0">
                <a:solidFill>
                  <a:schemeClr val="tx1"/>
                </a:solidFill>
                <a:latin typeface="Bookman Old Style" panose="02050604050505020204" pitchFamily="18" charset="0"/>
                <a:ea typeface="Teko"/>
                <a:cs typeface="Teko"/>
                <a:sym typeface="Teko"/>
              </a:rPr>
              <a:t>TRODUCTION</a:t>
            </a:r>
          </a:p>
          <a:p>
            <a:endParaRPr lang="en-US" sz="1800" dirty="0">
              <a:solidFill>
                <a:schemeClr val="tx1"/>
              </a:solidFill>
              <a:latin typeface="Bookman Old Style" panose="02050604050505020204" pitchFamily="18" charset="0"/>
            </a:endParaRPr>
          </a:p>
        </p:txBody>
      </p:sp>
      <p:sp>
        <p:nvSpPr>
          <p:cNvPr id="21" name="Text Placeholder 20">
            <a:extLst>
              <a:ext uri="{FF2B5EF4-FFF2-40B4-BE49-F238E27FC236}">
                <a16:creationId xmlns:a16="http://schemas.microsoft.com/office/drawing/2014/main" id="{360166D9-8CD2-4E9F-8641-4811F85873F6}"/>
              </a:ext>
            </a:extLst>
          </p:cNvPr>
          <p:cNvSpPr>
            <a:spLocks noGrp="1"/>
          </p:cNvSpPr>
          <p:nvPr>
            <p:ph type="body" sz="quarter" idx="29"/>
          </p:nvPr>
        </p:nvSpPr>
        <p:spPr/>
        <p:txBody>
          <a:bodyPr/>
          <a:lstStyle/>
          <a:p>
            <a:r>
              <a:rPr lang="en-US" sz="1800" dirty="0">
                <a:solidFill>
                  <a:schemeClr val="tx1"/>
                </a:solidFill>
                <a:latin typeface="Bookman Old Style" panose="02050604050505020204" pitchFamily="18" charset="0"/>
                <a:ea typeface="Teko"/>
                <a:cs typeface="Teko"/>
                <a:sym typeface="Teko"/>
              </a:rPr>
              <a:t>TEST CASES</a:t>
            </a:r>
          </a:p>
          <a:p>
            <a:endParaRPr lang="en-US" sz="1800" dirty="0">
              <a:solidFill>
                <a:schemeClr val="tx1"/>
              </a:solidFill>
              <a:latin typeface="Bookman Old Style" panose="02050604050505020204" pitchFamily="18" charset="0"/>
            </a:endParaRPr>
          </a:p>
        </p:txBody>
      </p:sp>
      <p:sp>
        <p:nvSpPr>
          <p:cNvPr id="8" name="Text Placeholder 7">
            <a:extLst>
              <a:ext uri="{FF2B5EF4-FFF2-40B4-BE49-F238E27FC236}">
                <a16:creationId xmlns:a16="http://schemas.microsoft.com/office/drawing/2014/main" id="{713CD1D6-8F97-41D2-BA98-6FC26998179E}"/>
              </a:ext>
            </a:extLst>
          </p:cNvPr>
          <p:cNvSpPr>
            <a:spLocks noGrp="1"/>
          </p:cNvSpPr>
          <p:nvPr>
            <p:ph type="body" sz="quarter" idx="16"/>
          </p:nvPr>
        </p:nvSpPr>
        <p:spPr/>
        <p:txBody>
          <a:bodyPr/>
          <a:lstStyle/>
          <a:p>
            <a:r>
              <a:rPr lang="en-US" sz="1800" dirty="0">
                <a:solidFill>
                  <a:schemeClr val="tx1"/>
                </a:solidFill>
                <a:latin typeface="Bookman Old Style" panose="02050604050505020204" pitchFamily="18" charset="0"/>
                <a:ea typeface="Teko"/>
                <a:cs typeface="Teko"/>
                <a:sym typeface="Teko"/>
              </a:rPr>
              <a:t>TYPES OF TESTING</a:t>
            </a:r>
          </a:p>
          <a:p>
            <a:endParaRPr lang="en-US" sz="1800" dirty="0">
              <a:solidFill>
                <a:schemeClr val="tx1"/>
              </a:solidFill>
              <a:latin typeface="Bookman Old Style" panose="02050604050505020204" pitchFamily="18" charset="0"/>
            </a:endParaRPr>
          </a:p>
        </p:txBody>
      </p:sp>
      <p:sp>
        <p:nvSpPr>
          <p:cNvPr id="23" name="Text Placeholder 22">
            <a:extLst>
              <a:ext uri="{FF2B5EF4-FFF2-40B4-BE49-F238E27FC236}">
                <a16:creationId xmlns:a16="http://schemas.microsoft.com/office/drawing/2014/main" id="{89A547E0-C9E7-4B40-B222-FB1C8630A0CB}"/>
              </a:ext>
            </a:extLst>
          </p:cNvPr>
          <p:cNvSpPr>
            <a:spLocks noGrp="1"/>
          </p:cNvSpPr>
          <p:nvPr>
            <p:ph type="body" sz="quarter" idx="31"/>
          </p:nvPr>
        </p:nvSpPr>
        <p:spPr>
          <a:xfrm>
            <a:off x="6388268" y="5839810"/>
            <a:ext cx="2029968" cy="694944"/>
          </a:xfrm>
        </p:spPr>
        <p:txBody>
          <a:bodyPr/>
          <a:lstStyle/>
          <a:p>
            <a:r>
              <a:rPr lang="en-US" sz="1800" dirty="0">
                <a:solidFill>
                  <a:schemeClr val="tx1"/>
                </a:solidFill>
                <a:latin typeface="Bookman Old Style" panose="02050604050505020204" pitchFamily="18" charset="0"/>
                <a:cs typeface="Teko"/>
                <a:sym typeface="Teko"/>
              </a:rPr>
              <a:t>TEST  EXECUTION</a:t>
            </a:r>
          </a:p>
          <a:p>
            <a:endParaRPr lang="en-US" sz="1800" dirty="0">
              <a:solidFill>
                <a:schemeClr val="tx1"/>
              </a:solidFill>
              <a:latin typeface="Bookman Old Style" panose="02050604050505020204" pitchFamily="18" charset="0"/>
            </a:endParaRPr>
          </a:p>
        </p:txBody>
      </p:sp>
      <p:sp>
        <p:nvSpPr>
          <p:cNvPr id="11" name="Text Placeholder 10">
            <a:extLst>
              <a:ext uri="{FF2B5EF4-FFF2-40B4-BE49-F238E27FC236}">
                <a16:creationId xmlns:a16="http://schemas.microsoft.com/office/drawing/2014/main" id="{040A285A-5FC9-4BD1-B25E-6D0595255495}"/>
              </a:ext>
            </a:extLst>
          </p:cNvPr>
          <p:cNvSpPr>
            <a:spLocks noGrp="1"/>
          </p:cNvSpPr>
          <p:nvPr>
            <p:ph type="body" sz="quarter" idx="19"/>
          </p:nvPr>
        </p:nvSpPr>
        <p:spPr/>
        <p:txBody>
          <a:bodyPr/>
          <a:lstStyle/>
          <a:p>
            <a:r>
              <a:rPr lang="en-US" sz="1800" cap="none" dirty="0">
                <a:solidFill>
                  <a:schemeClr val="tx1"/>
                </a:solidFill>
                <a:latin typeface="Bookman Old Style" panose="02050604050505020204" pitchFamily="18" charset="0"/>
                <a:ea typeface="Teko"/>
                <a:cs typeface="Teko"/>
                <a:sym typeface="Teko"/>
              </a:rPr>
              <a:t>STRATEGIC APPROACH</a:t>
            </a:r>
          </a:p>
          <a:p>
            <a:endParaRPr lang="en-US" sz="1800" dirty="0">
              <a:solidFill>
                <a:schemeClr val="tx1"/>
              </a:solidFill>
              <a:latin typeface="Bookman Old Style" panose="02050604050505020204" pitchFamily="18" charset="0"/>
            </a:endParaRPr>
          </a:p>
        </p:txBody>
      </p:sp>
      <p:sp>
        <p:nvSpPr>
          <p:cNvPr id="25" name="Text Placeholder 24">
            <a:extLst>
              <a:ext uri="{FF2B5EF4-FFF2-40B4-BE49-F238E27FC236}">
                <a16:creationId xmlns:a16="http://schemas.microsoft.com/office/drawing/2014/main" id="{B39B7B8F-43DF-4AA8-875E-948D361F2213}"/>
              </a:ext>
            </a:extLst>
          </p:cNvPr>
          <p:cNvSpPr>
            <a:spLocks noGrp="1"/>
          </p:cNvSpPr>
          <p:nvPr>
            <p:ph type="body" sz="quarter" idx="33"/>
          </p:nvPr>
        </p:nvSpPr>
        <p:spPr>
          <a:xfrm>
            <a:off x="8940124" y="5839810"/>
            <a:ext cx="2029968" cy="694944"/>
          </a:xfrm>
        </p:spPr>
        <p:txBody>
          <a:bodyPr/>
          <a:lstStyle/>
          <a:p>
            <a:r>
              <a:rPr lang="en-US" sz="1800" dirty="0">
                <a:solidFill>
                  <a:schemeClr val="tx1"/>
                </a:solidFill>
                <a:latin typeface="Bookman Old Style" panose="02050604050505020204" pitchFamily="18" charset="0"/>
                <a:ea typeface="Teko"/>
                <a:cs typeface="Teko"/>
                <a:sym typeface="Teko"/>
              </a:rPr>
              <a:t>TEST REPORT</a:t>
            </a:r>
          </a:p>
          <a:p>
            <a:endParaRPr lang="en-US" sz="1800" dirty="0">
              <a:solidFill>
                <a:schemeClr val="tx1"/>
              </a:solidFill>
              <a:latin typeface="Bookman Old Style" panose="02050604050505020204" pitchFamily="18" charset="0"/>
            </a:endParaRPr>
          </a:p>
        </p:txBody>
      </p:sp>
      <p:sp>
        <p:nvSpPr>
          <p:cNvPr id="14" name="Text Placeholder 13">
            <a:extLst>
              <a:ext uri="{FF2B5EF4-FFF2-40B4-BE49-F238E27FC236}">
                <a16:creationId xmlns:a16="http://schemas.microsoft.com/office/drawing/2014/main" id="{A8492479-7ECB-48D3-BA5A-A25CC74DFAEA}"/>
              </a:ext>
            </a:extLst>
          </p:cNvPr>
          <p:cNvSpPr>
            <a:spLocks noGrp="1"/>
          </p:cNvSpPr>
          <p:nvPr>
            <p:ph type="body" sz="quarter" idx="22"/>
          </p:nvPr>
        </p:nvSpPr>
        <p:spPr/>
        <p:txBody>
          <a:bodyPr/>
          <a:lstStyle/>
          <a:p>
            <a:r>
              <a:rPr lang="en-US" sz="1800" dirty="0">
                <a:solidFill>
                  <a:schemeClr val="tx1"/>
                </a:solidFill>
                <a:latin typeface="Bookman Old Style" panose="02050604050505020204" pitchFamily="18" charset="0"/>
                <a:ea typeface="Teko"/>
                <a:cs typeface="Teko"/>
                <a:sym typeface="Teko"/>
              </a:rPr>
              <a:t>TEST PLAN</a:t>
            </a:r>
          </a:p>
          <a:p>
            <a:endParaRPr lang="en-US" sz="1800" dirty="0">
              <a:solidFill>
                <a:schemeClr val="tx1"/>
              </a:solidFill>
              <a:latin typeface="Bookman Old Style" panose="02050604050505020204" pitchFamily="18" charset="0"/>
            </a:endParaRPr>
          </a:p>
        </p:txBody>
      </p:sp>
      <p:sp>
        <p:nvSpPr>
          <p:cNvPr id="27" name="Text Placeholder 26">
            <a:extLst>
              <a:ext uri="{FF2B5EF4-FFF2-40B4-BE49-F238E27FC236}">
                <a16:creationId xmlns:a16="http://schemas.microsoft.com/office/drawing/2014/main" id="{7028D8DE-4FAC-4D5F-B63A-E1F8B61B71CF}"/>
              </a:ext>
            </a:extLst>
          </p:cNvPr>
          <p:cNvSpPr>
            <a:spLocks noGrp="1"/>
          </p:cNvSpPr>
          <p:nvPr>
            <p:ph type="body" sz="quarter" idx="35"/>
          </p:nvPr>
        </p:nvSpPr>
        <p:spPr>
          <a:xfrm>
            <a:off x="3822872" y="5766658"/>
            <a:ext cx="2029968" cy="768096"/>
          </a:xfrm>
        </p:spPr>
        <p:txBody>
          <a:bodyPr/>
          <a:lstStyle/>
          <a:p>
            <a:r>
              <a:rPr lang="en-US" sz="1800" dirty="0">
                <a:solidFill>
                  <a:schemeClr val="tx1"/>
                </a:solidFill>
                <a:latin typeface="Bookman Old Style" panose="02050604050505020204" pitchFamily="18" charset="0"/>
                <a:ea typeface="Teko"/>
                <a:cs typeface="Teko"/>
                <a:sym typeface="Teko"/>
              </a:rPr>
              <a:t>TEST PLAN ACTVITIES</a:t>
            </a:r>
          </a:p>
          <a:p>
            <a:endParaRPr lang="en-US" sz="1800" dirty="0">
              <a:solidFill>
                <a:schemeClr val="tx1"/>
              </a:solidFill>
              <a:latin typeface="Bookman Old Style" panose="02050604050505020204" pitchFamily="18" charset="0"/>
            </a:endParaRPr>
          </a:p>
        </p:txBody>
      </p:sp>
      <p:pic>
        <p:nvPicPr>
          <p:cNvPr id="2062" name="Picture 14" descr="websites to learn software testing">
            <a:extLst>
              <a:ext uri="{FF2B5EF4-FFF2-40B4-BE49-F238E27FC236}">
                <a16:creationId xmlns:a16="http://schemas.microsoft.com/office/drawing/2014/main" id="{0727CE76-2ECA-4685-BAFF-826B2ED7905D}"/>
              </a:ext>
            </a:extLst>
          </p:cNvPr>
          <p:cNvPicPr>
            <a:picLocks noGrp="1" noChangeAspect="1" noChangeArrowheads="1"/>
          </p:cNvPicPr>
          <p:nvPr>
            <p:ph type="pic" sz="quarter" idx="17"/>
          </p:nvPr>
        </p:nvPicPr>
        <p:blipFill>
          <a:blip r:embed="rId2">
            <a:extLst>
              <a:ext uri="{28A0092B-C50C-407E-A947-70E740481C1C}">
                <a14:useLocalDpi xmlns:a14="http://schemas.microsoft.com/office/drawing/2010/main" val="0"/>
              </a:ext>
            </a:extLst>
          </a:blip>
          <a:srcRect t="1596" b="1596"/>
          <a:stretch>
            <a:fillRect/>
          </a:stretch>
        </p:blipFill>
        <p:spPr bwMode="auto">
          <a:xfrm>
            <a:off x="3829431" y="1461739"/>
            <a:ext cx="2028825" cy="16462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13,400+ Software Tester Stock Photos, Pictures &amp; Royalty-Free Images -  iStock | Software testing, Software developer">
            <a:extLst>
              <a:ext uri="{FF2B5EF4-FFF2-40B4-BE49-F238E27FC236}">
                <a16:creationId xmlns:a16="http://schemas.microsoft.com/office/drawing/2014/main" id="{DBAA5FF8-FA63-4AA3-9519-68389EB148C7}"/>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11541" b="11541"/>
          <a:stretch>
            <a:fillRect/>
          </a:stretch>
        </p:blipFill>
        <p:spPr bwMode="auto">
          <a:xfrm>
            <a:off x="1271588" y="1544638"/>
            <a:ext cx="2028825" cy="1560512"/>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1,717,800+ Strategy Stock Photos, Pictures &amp; Royalty-Free Images - iStock |  Business strategy, Policies and procedures, Planning">
            <a:extLst>
              <a:ext uri="{FF2B5EF4-FFF2-40B4-BE49-F238E27FC236}">
                <a16:creationId xmlns:a16="http://schemas.microsoft.com/office/drawing/2014/main" id="{DDF9D2C8-D618-41A9-9CC4-0E1B3E5E03BB}"/>
              </a:ext>
            </a:extLst>
          </p:cNvPr>
          <p:cNvPicPr>
            <a:picLocks noGrp="1" noChangeAspect="1" noChangeArrowheads="1"/>
          </p:cNvPicPr>
          <p:nvPr>
            <p:ph type="pic" sz="quarter" idx="20"/>
          </p:nvPr>
        </p:nvPicPr>
        <p:blipFill>
          <a:blip r:embed="rId4">
            <a:extLst>
              <a:ext uri="{28A0092B-C50C-407E-A947-70E740481C1C}">
                <a14:useLocalDpi xmlns:a14="http://schemas.microsoft.com/office/drawing/2010/main" val="0"/>
              </a:ext>
            </a:extLst>
          </a:blip>
          <a:srcRect l="20702" r="2070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Performance Testing Planning | Performance Test Plan Template">
            <a:extLst>
              <a:ext uri="{FF2B5EF4-FFF2-40B4-BE49-F238E27FC236}">
                <a16:creationId xmlns:a16="http://schemas.microsoft.com/office/drawing/2014/main" id="{A42969F8-F9B0-4684-A3C1-95EBE734A263}"/>
              </a:ext>
            </a:extLst>
          </p:cNvPr>
          <p:cNvPicPr>
            <a:picLocks noGrp="1" noChangeAspect="1" noChangeArrowheads="1"/>
          </p:cNvPicPr>
          <p:nvPr>
            <p:ph type="pic" sz="quarter" idx="23"/>
          </p:nvPr>
        </p:nvPicPr>
        <p:blipFill>
          <a:blip r:embed="rId5">
            <a:extLst>
              <a:ext uri="{28A0092B-C50C-407E-A947-70E740481C1C}">
                <a14:useLocalDpi xmlns:a14="http://schemas.microsoft.com/office/drawing/2010/main" val="0"/>
              </a:ext>
            </a:extLst>
          </a:blip>
          <a:srcRect t="5456" b="5456"/>
          <a:stretch>
            <a:fillRect/>
          </a:stretch>
        </p:blipFill>
        <p:spPr bwMode="auto">
          <a:xfrm>
            <a:off x="8942832" y="1545336"/>
            <a:ext cx="2029968" cy="1715866"/>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Test Cases For Text Area - Online Test Case For Text Area">
            <a:extLst>
              <a:ext uri="{FF2B5EF4-FFF2-40B4-BE49-F238E27FC236}">
                <a16:creationId xmlns:a16="http://schemas.microsoft.com/office/drawing/2014/main" id="{D4D1F9D9-B1A8-48F5-8D79-D03E9F9DBD18}"/>
              </a:ext>
            </a:extLst>
          </p:cNvPr>
          <p:cNvPicPr>
            <a:picLocks noGrp="1" noChangeAspect="1" noChangeArrowheads="1"/>
          </p:cNvPicPr>
          <p:nvPr>
            <p:ph type="pic" sz="quarter" idx="25"/>
          </p:nvPr>
        </p:nvPicPr>
        <p:blipFill>
          <a:blip r:embed="rId6">
            <a:extLst>
              <a:ext uri="{28A0092B-C50C-407E-A947-70E740481C1C}">
                <a14:useLocalDpi xmlns:a14="http://schemas.microsoft.com/office/drawing/2010/main" val="0"/>
              </a:ext>
            </a:extLst>
          </a:blip>
          <a:srcRect t="4930" b="4930"/>
          <a:stretch>
            <a:fillRect/>
          </a:stretch>
        </p:blipFill>
        <p:spPr bwMode="auto">
          <a:xfrm>
            <a:off x="1270445" y="3937858"/>
            <a:ext cx="2029968"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Test Plan Template | What is a test Plan | Test Plan Sections">
            <a:extLst>
              <a:ext uri="{FF2B5EF4-FFF2-40B4-BE49-F238E27FC236}">
                <a16:creationId xmlns:a16="http://schemas.microsoft.com/office/drawing/2014/main" id="{1C4FE2B9-B305-4A5A-95E2-97F7B7A38FC5}"/>
              </a:ext>
            </a:extLst>
          </p:cNvPr>
          <p:cNvPicPr>
            <a:picLocks noGrp="1" noChangeAspect="1" noChangeArrowheads="1"/>
          </p:cNvPicPr>
          <p:nvPr>
            <p:ph type="pic" sz="quarter" idx="26"/>
          </p:nvPr>
        </p:nvPicPr>
        <p:blipFill>
          <a:blip r:embed="rId7">
            <a:extLst>
              <a:ext uri="{28A0092B-C50C-407E-A947-70E740481C1C}">
                <a14:useLocalDpi xmlns:a14="http://schemas.microsoft.com/office/drawing/2010/main" val="0"/>
              </a:ext>
            </a:extLst>
          </a:blip>
          <a:srcRect t="766" b="766"/>
          <a:stretch>
            <a:fillRect/>
          </a:stretch>
        </p:blipFill>
        <p:spPr bwMode="auto">
          <a:xfrm>
            <a:off x="3828288" y="4144264"/>
            <a:ext cx="2029968" cy="1622394"/>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Order of test execution - Jenkins Video Tutorial | LinkedIn Learning,  formerly Lynda.com">
            <a:extLst>
              <a:ext uri="{FF2B5EF4-FFF2-40B4-BE49-F238E27FC236}">
                <a16:creationId xmlns:a16="http://schemas.microsoft.com/office/drawing/2014/main" id="{A25556E9-9114-4B7C-A552-0BED6829AEBA}"/>
              </a:ext>
            </a:extLst>
          </p:cNvPr>
          <p:cNvPicPr>
            <a:picLocks noGrp="1" noChangeAspect="1" noChangeArrowheads="1"/>
          </p:cNvPicPr>
          <p:nvPr>
            <p:ph type="pic" sz="quarter" idx="27"/>
          </p:nvPr>
        </p:nvPicPr>
        <p:blipFill>
          <a:blip r:embed="rId8">
            <a:extLst>
              <a:ext uri="{28A0092B-C50C-407E-A947-70E740481C1C}">
                <a14:useLocalDpi xmlns:a14="http://schemas.microsoft.com/office/drawing/2010/main" val="0"/>
              </a:ext>
            </a:extLst>
          </a:blip>
          <a:srcRect l="18774" r="18774"/>
          <a:stretch>
            <a:fillRect/>
          </a:stretch>
        </p:blipFill>
        <p:spPr bwMode="auto">
          <a:xfrm>
            <a:off x="6385560" y="4144264"/>
            <a:ext cx="2029968" cy="1695546"/>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heck Report, Cliparts &amp; Cartoons - Jing.fm">
            <a:extLst>
              <a:ext uri="{FF2B5EF4-FFF2-40B4-BE49-F238E27FC236}">
                <a16:creationId xmlns:a16="http://schemas.microsoft.com/office/drawing/2014/main" id="{12E65B21-FECC-4844-9C5E-8412B32AC65A}"/>
              </a:ext>
            </a:extLst>
          </p:cNvPr>
          <p:cNvPicPr>
            <a:picLocks noGrp="1" noChangeAspect="1" noChangeArrowheads="1"/>
          </p:cNvPicPr>
          <p:nvPr>
            <p:ph type="pic" sz="quarter" idx="28"/>
          </p:nvPr>
        </p:nvPicPr>
        <p:blipFill>
          <a:blip r:embed="rId9">
            <a:extLst>
              <a:ext uri="{28A0092B-C50C-407E-A947-70E740481C1C}">
                <a14:useLocalDpi xmlns:a14="http://schemas.microsoft.com/office/drawing/2010/main" val="0"/>
              </a:ext>
            </a:extLst>
          </a:blip>
          <a:srcRect l="5332" r="5332"/>
          <a:stretch>
            <a:fillRect/>
          </a:stretch>
        </p:blipFill>
        <p:spPr bwMode="auto">
          <a:xfrm>
            <a:off x="8942832" y="4144264"/>
            <a:ext cx="2029968" cy="1695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05436" y="0"/>
            <a:ext cx="6766560" cy="768096"/>
          </a:xfrm>
        </p:spPr>
        <p:txBody>
          <a:bodyPr/>
          <a:lstStyle/>
          <a:p>
            <a:r>
              <a:rPr lang="en-US" sz="3600" dirty="0">
                <a:effectLst>
                  <a:outerShdw blurRad="38100" dist="38100" dir="2700000" algn="tl">
                    <a:srgbClr val="000000">
                      <a:alpha val="43137"/>
                    </a:srgbClr>
                  </a:outerShdw>
                </a:effectLst>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391271" y="843379"/>
            <a:ext cx="8673482" cy="5805995"/>
          </a:xfrm>
        </p:spPr>
        <p:txBody>
          <a:bodyPr/>
          <a:lstStyle/>
          <a:p>
            <a:pPr marL="342900" marR="0" indent="-342900" algn="just">
              <a:lnSpc>
                <a:spcPct val="107000"/>
              </a:lnSpc>
              <a:spcBef>
                <a:spcPts val="0"/>
              </a:spcBef>
              <a:spcAft>
                <a:spcPts val="500"/>
              </a:spcAft>
              <a:buFont typeface="Arial" panose="020B0604020202020204" pitchFamily="34" charset="0"/>
              <a:buChar char="•"/>
            </a:pPr>
            <a:r>
              <a:rPr lang="en-US" sz="24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Software testing is a critical process in software development that involves assessing a software application to identify defects and ensure it meets requirements.</a:t>
            </a:r>
          </a:p>
          <a:p>
            <a:pPr marR="0" algn="just">
              <a:lnSpc>
                <a:spcPct val="107000"/>
              </a:lnSpc>
              <a:spcBef>
                <a:spcPts val="0"/>
              </a:spcBef>
              <a:spcAft>
                <a:spcPts val="500"/>
              </a:spcAft>
            </a:pPr>
            <a:endParaRPr lang="en-US" sz="24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endParaRPr>
          </a:p>
          <a:p>
            <a:pPr marL="342900" marR="0" indent="-342900" algn="just">
              <a:lnSpc>
                <a:spcPct val="107000"/>
              </a:lnSpc>
              <a:spcBef>
                <a:spcPts val="0"/>
              </a:spcBef>
              <a:spcAft>
                <a:spcPts val="500"/>
              </a:spcAft>
              <a:buFont typeface="Arial" panose="020B0604020202020204" pitchFamily="34" charset="0"/>
              <a:buChar char="•"/>
            </a:pPr>
            <a:r>
              <a:rPr lang="en-US" sz="24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 It includes designing and executing test cases, comparing actual and expected results, and employing various testing techniques. </a:t>
            </a:r>
          </a:p>
          <a:p>
            <a:pPr marR="0" algn="just">
              <a:lnSpc>
                <a:spcPct val="107000"/>
              </a:lnSpc>
              <a:spcBef>
                <a:spcPts val="0"/>
              </a:spcBef>
              <a:spcAft>
                <a:spcPts val="500"/>
              </a:spcAft>
            </a:pPr>
            <a:endParaRPr lang="en-US" sz="24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endParaRPr>
          </a:p>
          <a:p>
            <a:pPr marL="342900" marR="0" indent="-342900" algn="just">
              <a:lnSpc>
                <a:spcPct val="107000"/>
              </a:lnSpc>
              <a:spcBef>
                <a:spcPts val="0"/>
              </a:spcBef>
              <a:spcAft>
                <a:spcPts val="500"/>
              </a:spcAft>
              <a:buFont typeface="Arial" panose="020B0604020202020204" pitchFamily="34" charset="0"/>
              <a:buChar char="•"/>
            </a:pPr>
            <a:r>
              <a:rPr lang="en-US" sz="24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By uncovering issues, testing improves software quality and user satisfaction.</a:t>
            </a:r>
            <a:endParaRPr lang="en-US" sz="2400"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endParaRPr>
          </a:p>
          <a:p>
            <a:pPr marR="0" algn="just">
              <a:lnSpc>
                <a:spcPct val="107000"/>
              </a:lnSpc>
              <a:spcBef>
                <a:spcPts val="0"/>
              </a:spcBef>
              <a:spcAft>
                <a:spcPts val="800"/>
              </a:spcAft>
            </a:pPr>
            <a:endParaRPr lang="en-US" sz="2400" dirty="0">
              <a:solidFill>
                <a:srgbClr val="000000"/>
              </a:solidFill>
              <a:effectLst/>
              <a:latin typeface="Bookman Old Style" panose="02050604050505020204" pitchFamily="18" charset="0"/>
              <a:ea typeface="Calibri" panose="020F0502020204030204" pitchFamily="34" charset="0"/>
              <a:cs typeface="Arial" panose="020B0604020202020204" pitchFamily="34" charset="0"/>
            </a:endParaRPr>
          </a:p>
          <a:p>
            <a:pPr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9D5F8F2-AB4C-4678-AE1C-B4D77FDDC7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795"/>
          <a:stretch/>
        </p:blipFill>
        <p:spPr bwMode="auto">
          <a:xfrm>
            <a:off x="2760954" y="1318334"/>
            <a:ext cx="6134471" cy="509254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0542E07-31C1-4EEE-A904-42272F958389}"/>
              </a:ext>
            </a:extLst>
          </p:cNvPr>
          <p:cNvSpPr txBox="1"/>
          <p:nvPr/>
        </p:nvSpPr>
        <p:spPr>
          <a:xfrm>
            <a:off x="0" y="223361"/>
            <a:ext cx="5379868" cy="584775"/>
          </a:xfrm>
          <a:prstGeom prst="rect">
            <a:avLst/>
          </a:prstGeom>
          <a:noFill/>
        </p:spPr>
        <p:txBody>
          <a:bodyPr wrap="square" rtlCol="0">
            <a:spAutoFit/>
          </a:bodyPr>
          <a:lstStyle/>
          <a:p>
            <a:r>
              <a:rPr lang="en-US" sz="3200" b="1" dirty="0">
                <a:solidFill>
                  <a:srgbClr val="202C8F"/>
                </a:solidFill>
                <a:effectLst>
                  <a:outerShdw blurRad="38100" dist="38100" dir="2700000" algn="tl">
                    <a:srgbClr val="000000">
                      <a:alpha val="43137"/>
                    </a:srgbClr>
                  </a:outerShdw>
                </a:effectLst>
                <a:latin typeface="Bookman Old Style" panose="02050604050505020204" pitchFamily="18" charset="0"/>
              </a:rPr>
              <a:t>STRATEGIC APPROACH </a:t>
            </a:r>
          </a:p>
        </p:txBody>
      </p:sp>
    </p:spTree>
    <p:extLst>
      <p:ext uri="{BB962C8B-B14F-4D97-AF65-F5344CB8AC3E}">
        <p14:creationId xmlns:p14="http://schemas.microsoft.com/office/powerpoint/2010/main" val="295292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wheel(1)">
                                      <p:cBhvr>
                                        <p:cTn id="13"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07689" y="362875"/>
            <a:ext cx="9296550" cy="6132250"/>
          </a:xfrm>
        </p:spPr>
        <p:txBody>
          <a:bodyPr/>
          <a:lstStyle/>
          <a:p>
            <a:r>
              <a:rPr lang="en-US" sz="2400" b="0" i="0" cap="none" dirty="0">
                <a:solidFill>
                  <a:schemeClr val="tx1"/>
                </a:solidFill>
                <a:effectLst/>
                <a:latin typeface="Bookman Old Style" panose="02050604050505020204" pitchFamily="18" charset="0"/>
              </a:rPr>
              <a:t>A test plan in software quality engineering is a comprehensive document that outlines the objectives, scope, approach, and schedule of the testing activities for a software application or system.</a:t>
            </a:r>
            <a:br>
              <a:rPr lang="en-US" sz="2400" b="0" i="0" cap="none" dirty="0">
                <a:solidFill>
                  <a:schemeClr val="tx1"/>
                </a:solidFill>
                <a:effectLst/>
                <a:latin typeface="Bookman Old Style" panose="02050604050505020204" pitchFamily="18" charset="0"/>
              </a:rPr>
            </a:br>
            <a:r>
              <a:rPr lang="en-US" sz="2400" b="0" i="0" cap="none" dirty="0">
                <a:solidFill>
                  <a:schemeClr val="tx1"/>
                </a:solidFill>
                <a:effectLst/>
                <a:latin typeface="Bookman Old Style" panose="02050604050505020204" pitchFamily="18" charset="0"/>
              </a:rPr>
              <a:t> </a:t>
            </a:r>
            <a:br>
              <a:rPr lang="en-US" sz="2400" b="0" i="0" cap="none" dirty="0">
                <a:solidFill>
                  <a:schemeClr val="tx1"/>
                </a:solidFill>
                <a:effectLst/>
                <a:latin typeface="Bookman Old Style" panose="02050604050505020204" pitchFamily="18" charset="0"/>
              </a:rPr>
            </a:br>
            <a:r>
              <a:rPr lang="en-US" sz="2400" b="0" i="0" cap="none" dirty="0">
                <a:solidFill>
                  <a:schemeClr val="tx1"/>
                </a:solidFill>
                <a:effectLst/>
                <a:latin typeface="Bookman Old Style" panose="02050604050505020204" pitchFamily="18" charset="0"/>
              </a:rPr>
              <a:t>It defines the specific goals, testing techniques, and levels of testing to be performed. </a:t>
            </a:r>
            <a:br>
              <a:rPr lang="en-US" sz="2400" b="0" i="0" cap="none" dirty="0">
                <a:solidFill>
                  <a:schemeClr val="tx1"/>
                </a:solidFill>
                <a:effectLst/>
                <a:latin typeface="Bookman Old Style" panose="02050604050505020204" pitchFamily="18" charset="0"/>
              </a:rPr>
            </a:br>
            <a:br>
              <a:rPr lang="en-US" sz="2400" b="0" i="0" cap="none" dirty="0">
                <a:solidFill>
                  <a:schemeClr val="tx1"/>
                </a:solidFill>
                <a:effectLst/>
                <a:latin typeface="Bookman Old Style" panose="02050604050505020204" pitchFamily="18" charset="0"/>
              </a:rPr>
            </a:br>
            <a:r>
              <a:rPr lang="en-US" sz="2400" b="0" i="0" cap="none" dirty="0">
                <a:solidFill>
                  <a:schemeClr val="tx1"/>
                </a:solidFill>
                <a:effectLst/>
                <a:latin typeface="Bookman Old Style" panose="02050604050505020204" pitchFamily="18" charset="0"/>
              </a:rPr>
              <a:t>The test plan also includes information about the test environment, required resources, deliverables, risks, and exit criteria for the testing phase. </a:t>
            </a:r>
            <a:br>
              <a:rPr lang="en-US" sz="2400" b="0" i="0" cap="none" dirty="0">
                <a:solidFill>
                  <a:schemeClr val="tx1"/>
                </a:solidFill>
                <a:effectLst/>
                <a:latin typeface="Bookman Old Style" panose="02050604050505020204" pitchFamily="18" charset="0"/>
              </a:rPr>
            </a:br>
            <a:br>
              <a:rPr lang="en-US" sz="2400" b="0" i="0" cap="none" dirty="0">
                <a:solidFill>
                  <a:schemeClr val="tx1"/>
                </a:solidFill>
                <a:effectLst/>
                <a:latin typeface="Bookman Old Style" panose="02050604050505020204" pitchFamily="18" charset="0"/>
              </a:rPr>
            </a:br>
            <a:r>
              <a:rPr lang="en-US" sz="2400" b="0" i="0" cap="none" dirty="0">
                <a:solidFill>
                  <a:schemeClr val="tx1"/>
                </a:solidFill>
                <a:effectLst/>
                <a:latin typeface="Bookman Old Style" panose="02050604050505020204" pitchFamily="18" charset="0"/>
              </a:rPr>
              <a:t>It serves as a roadmap for the testing process, ensuring that all necessary activities are conducted efficiently and effectively to achieve the desired quality standards for the software.</a:t>
            </a:r>
            <a:endParaRPr lang="en-US" sz="2400" cap="none" dirty="0">
              <a:solidFill>
                <a:schemeClr val="tx1"/>
              </a:solidFill>
              <a:latin typeface="Bookman Old Style" panose="02050604050505020204" pitchFamily="18" charset="0"/>
            </a:endParaRPr>
          </a:p>
        </p:txBody>
      </p:sp>
      <p:sp>
        <p:nvSpPr>
          <p:cNvPr id="10" name="TextBox 9">
            <a:extLst>
              <a:ext uri="{FF2B5EF4-FFF2-40B4-BE49-F238E27FC236}">
                <a16:creationId xmlns:a16="http://schemas.microsoft.com/office/drawing/2014/main" id="{EB23C3E6-7BCC-4859-B504-FCF46D9CFA7F}"/>
              </a:ext>
            </a:extLst>
          </p:cNvPr>
          <p:cNvSpPr txBox="1"/>
          <p:nvPr/>
        </p:nvSpPr>
        <p:spPr>
          <a:xfrm flipH="1">
            <a:off x="63473" y="2844225"/>
            <a:ext cx="2644216" cy="584775"/>
          </a:xfrm>
          <a:prstGeom prst="rect">
            <a:avLst/>
          </a:prstGeom>
          <a:noFill/>
        </p:spPr>
        <p:txBody>
          <a:bodyPr wrap="square" rtlCol="0">
            <a:spAutoFit/>
          </a:bodyPr>
          <a:lstStyle/>
          <a:p>
            <a:r>
              <a:rPr lang="en-US" sz="3200" b="1" dirty="0">
                <a:latin typeface="Bookman Old Style" panose="02050604050505020204" pitchFamily="18" charset="0"/>
              </a:rPr>
              <a:t>TEST PLAN </a:t>
            </a:r>
          </a:p>
        </p:txBody>
      </p:sp>
    </p:spTree>
    <p:extLst>
      <p:ext uri="{BB962C8B-B14F-4D97-AF65-F5344CB8AC3E}">
        <p14:creationId xmlns:p14="http://schemas.microsoft.com/office/powerpoint/2010/main" val="68568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C515CA-77AE-4913-837C-E0B8CB8BB374}"/>
              </a:ext>
            </a:extLst>
          </p:cNvPr>
          <p:cNvSpPr>
            <a:spLocks noGrp="1"/>
          </p:cNvSpPr>
          <p:nvPr>
            <p:ph type="title"/>
          </p:nvPr>
        </p:nvSpPr>
        <p:spPr>
          <a:xfrm>
            <a:off x="3465095" y="73152"/>
            <a:ext cx="8726905" cy="768096"/>
          </a:xfrm>
        </p:spPr>
        <p:txBody>
          <a:bodyPr/>
          <a:lstStyle/>
          <a:p>
            <a:r>
              <a:rPr lang="en-US" dirty="0"/>
              <a:t>Test Plan Activities</a:t>
            </a:r>
            <a:br>
              <a:rPr lang="en-US" dirty="0"/>
            </a:br>
            <a:endParaRPr lang="en-US" dirty="0"/>
          </a:p>
        </p:txBody>
      </p:sp>
      <p:sp>
        <p:nvSpPr>
          <p:cNvPr id="4" name="Text Placeholder 3">
            <a:extLst>
              <a:ext uri="{FF2B5EF4-FFF2-40B4-BE49-F238E27FC236}">
                <a16:creationId xmlns:a16="http://schemas.microsoft.com/office/drawing/2014/main" id="{731630D6-D048-4AE4-9FA4-3536338B7421}"/>
              </a:ext>
            </a:extLst>
          </p:cNvPr>
          <p:cNvSpPr>
            <a:spLocks noGrp="1"/>
          </p:cNvSpPr>
          <p:nvPr>
            <p:ph idx="1"/>
          </p:nvPr>
        </p:nvSpPr>
        <p:spPr>
          <a:xfrm>
            <a:off x="3465095" y="1249573"/>
            <a:ext cx="6766560" cy="2700528"/>
          </a:xfrm>
        </p:spPr>
        <p:txBody>
          <a:bodyPr/>
          <a:lstStyle/>
          <a:p>
            <a:pPr marL="457200" indent="-457200">
              <a:buFont typeface="Arial" panose="020B0604020202020204" pitchFamily="34" charset="0"/>
              <a:buChar char="•"/>
            </a:pPr>
            <a:r>
              <a:rPr lang="en-US" sz="2800" b="1" dirty="0"/>
              <a:t>Defining</a:t>
            </a:r>
          </a:p>
          <a:p>
            <a:pPr marL="457200" indent="-457200">
              <a:buFont typeface="Arial" panose="020B0604020202020204" pitchFamily="34" charset="0"/>
              <a:buChar char="•"/>
            </a:pPr>
            <a:r>
              <a:rPr lang="en-US" sz="2800" b="1" dirty="0"/>
              <a:t>Test Schedule</a:t>
            </a:r>
          </a:p>
          <a:p>
            <a:pPr marL="457200" indent="-457200">
              <a:buFont typeface="Arial" panose="020B0604020202020204" pitchFamily="34" charset="0"/>
              <a:buChar char="•"/>
            </a:pPr>
            <a:r>
              <a:rPr lang="en-US" sz="2800" b="1" dirty="0"/>
              <a:t>Test Deliverables</a:t>
            </a:r>
          </a:p>
          <a:p>
            <a:pPr marL="457200" indent="-457200">
              <a:buFont typeface="Arial" panose="020B0604020202020204" pitchFamily="34" charset="0"/>
              <a:buChar char="•"/>
            </a:pPr>
            <a:r>
              <a:rPr lang="en-US" sz="2800" b="1" dirty="0"/>
              <a:t>Test Resources</a:t>
            </a:r>
          </a:p>
          <a:p>
            <a:pPr marL="457200" indent="-457200">
              <a:buFont typeface="Arial" panose="020B0604020202020204" pitchFamily="34" charset="0"/>
              <a:buChar char="•"/>
            </a:pPr>
            <a:r>
              <a:rPr lang="en-US" sz="2800" b="1" dirty="0"/>
              <a:t>Stakeholder Review and Approval</a:t>
            </a:r>
          </a:p>
          <a:p>
            <a:pPr marL="457200" indent="-457200">
              <a:buFont typeface="Arial" panose="020B0604020202020204" pitchFamily="34" charset="0"/>
              <a:buChar char="•"/>
            </a:pPr>
            <a:r>
              <a:rPr lang="en-US" sz="2800" b="1" dirty="0"/>
              <a:t>Test Execution</a:t>
            </a:r>
          </a:p>
        </p:txBody>
      </p:sp>
      <p:sp>
        <p:nvSpPr>
          <p:cNvPr id="6" name="Slide Number Placeholder 5">
            <a:extLst>
              <a:ext uri="{FF2B5EF4-FFF2-40B4-BE49-F238E27FC236}">
                <a16:creationId xmlns:a16="http://schemas.microsoft.com/office/drawing/2014/main" id="{7794AF21-133B-496C-AC0A-365ADB2B140B}"/>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39611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4216153" y="173736"/>
            <a:ext cx="3759693" cy="768096"/>
          </a:xfrm>
        </p:spPr>
        <p:txBody>
          <a:bodyPr/>
          <a:lstStyle/>
          <a:p>
            <a:r>
              <a:rPr lang="en-US" sz="3600" dirty="0">
                <a:effectLst>
                  <a:outerShdw blurRad="38100" dist="38100" dir="2700000" algn="tl">
                    <a:srgbClr val="000000">
                      <a:alpha val="43137"/>
                    </a:srgbClr>
                  </a:outerShdw>
                </a:effectLst>
                <a:latin typeface="Bookman Old Style" panose="02050604050505020204" pitchFamily="18" charset="0"/>
              </a:rPr>
              <a:t>Test cases </a:t>
            </a:r>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a:xfrm>
            <a:off x="164592" y="941832"/>
            <a:ext cx="1563653" cy="1890145"/>
          </a:xfrm>
        </p:spPr>
        <p:txBody>
          <a:bodyPr/>
          <a:lstStyle/>
          <a:p>
            <a:pPr lvl="0"/>
            <a:r>
              <a:rPr lang="en-US" dirty="0"/>
              <a:t>Account creation</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15"/>
          </p:nvPr>
        </p:nvSpPr>
        <p:spPr>
          <a:xfrm>
            <a:off x="2177810" y="941832"/>
            <a:ext cx="1563654" cy="1890145"/>
          </a:xfrm>
        </p:spPr>
        <p:txBody>
          <a:bodyPr/>
          <a:lstStyle/>
          <a:p>
            <a:r>
              <a:rPr lang="en-US" dirty="0"/>
              <a:t>Search Bar</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7"/>
          </p:nvPr>
        </p:nvSpPr>
        <p:spPr>
          <a:xfrm>
            <a:off x="4179902" y="941828"/>
            <a:ext cx="1563654" cy="1890145"/>
          </a:xfrm>
        </p:spPr>
        <p:txBody>
          <a:bodyPr/>
          <a:lstStyle/>
          <a:p>
            <a:r>
              <a:rPr lang="en-US" dirty="0"/>
              <a:t>Place Order</a:t>
            </a:r>
          </a:p>
        </p:txBody>
      </p:sp>
      <p:sp>
        <p:nvSpPr>
          <p:cNvPr id="36" name="Text Placeholder 19">
            <a:extLst>
              <a:ext uri="{FF2B5EF4-FFF2-40B4-BE49-F238E27FC236}">
                <a16:creationId xmlns:a16="http://schemas.microsoft.com/office/drawing/2014/main" id="{36249893-4ED0-49E6-A07D-84683541064A}"/>
              </a:ext>
            </a:extLst>
          </p:cNvPr>
          <p:cNvSpPr txBox="1">
            <a:spLocks/>
          </p:cNvSpPr>
          <p:nvPr/>
        </p:nvSpPr>
        <p:spPr>
          <a:xfrm>
            <a:off x="6372124" y="941829"/>
            <a:ext cx="1563654" cy="1890145"/>
          </a:xfrm>
          <a:prstGeom prst="rect">
            <a:avLst/>
          </a:prstGeom>
          <a:noFill/>
          <a:ln w="12700">
            <a:solidFill>
              <a:schemeClr val="accent1"/>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Previous Orders</a:t>
            </a:r>
          </a:p>
        </p:txBody>
      </p:sp>
      <p:sp>
        <p:nvSpPr>
          <p:cNvPr id="38" name="Text Placeholder 20">
            <a:extLst>
              <a:ext uri="{FF2B5EF4-FFF2-40B4-BE49-F238E27FC236}">
                <a16:creationId xmlns:a16="http://schemas.microsoft.com/office/drawing/2014/main" id="{61DBBA5A-EED4-4C5F-A610-06C4B6737FDA}"/>
              </a:ext>
            </a:extLst>
          </p:cNvPr>
          <p:cNvSpPr txBox="1">
            <a:spLocks/>
          </p:cNvSpPr>
          <p:nvPr/>
        </p:nvSpPr>
        <p:spPr>
          <a:xfrm>
            <a:off x="8450535" y="941830"/>
            <a:ext cx="1563654" cy="1890145"/>
          </a:xfrm>
          <a:prstGeom prst="rect">
            <a:avLst/>
          </a:prstGeom>
          <a:noFill/>
          <a:ln w="12700">
            <a:solidFill>
              <a:schemeClr val="accent4"/>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Payment Option</a:t>
            </a:r>
          </a:p>
        </p:txBody>
      </p:sp>
      <p:sp>
        <p:nvSpPr>
          <p:cNvPr id="40" name="Text Placeholder 19">
            <a:extLst>
              <a:ext uri="{FF2B5EF4-FFF2-40B4-BE49-F238E27FC236}">
                <a16:creationId xmlns:a16="http://schemas.microsoft.com/office/drawing/2014/main" id="{1D99CD1E-2AD1-4E70-8903-CA2C0D1CC606}"/>
              </a:ext>
            </a:extLst>
          </p:cNvPr>
          <p:cNvSpPr txBox="1">
            <a:spLocks/>
          </p:cNvSpPr>
          <p:nvPr/>
        </p:nvSpPr>
        <p:spPr>
          <a:xfrm>
            <a:off x="10528946" y="941831"/>
            <a:ext cx="1563654" cy="1890145"/>
          </a:xfrm>
          <a:prstGeom prst="rect">
            <a:avLst/>
          </a:prstGeom>
          <a:noFill/>
          <a:ln w="12700">
            <a:solidFill>
              <a:schemeClr val="accent1"/>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Bookman Old Style" panose="02050604050505020204" pitchFamily="18" charset="0"/>
              </a:rPr>
              <a:t>Payment Confirm</a:t>
            </a:r>
          </a:p>
        </p:txBody>
      </p:sp>
      <p:sp>
        <p:nvSpPr>
          <p:cNvPr id="42" name="Text Placeholder 20">
            <a:extLst>
              <a:ext uri="{FF2B5EF4-FFF2-40B4-BE49-F238E27FC236}">
                <a16:creationId xmlns:a16="http://schemas.microsoft.com/office/drawing/2014/main" id="{23AD6766-FE7F-4F59-83AB-5A001D923D9C}"/>
              </a:ext>
            </a:extLst>
          </p:cNvPr>
          <p:cNvSpPr txBox="1">
            <a:spLocks/>
          </p:cNvSpPr>
          <p:nvPr/>
        </p:nvSpPr>
        <p:spPr>
          <a:xfrm>
            <a:off x="6372124" y="3151750"/>
            <a:ext cx="1563654" cy="1890145"/>
          </a:xfrm>
          <a:prstGeom prst="rect">
            <a:avLst/>
          </a:prstGeom>
          <a:noFill/>
          <a:ln w="12700">
            <a:solidFill>
              <a:schemeClr val="accent4"/>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Bookman Old Style" panose="02050604050505020204" pitchFamily="18" charset="0"/>
              </a:rPr>
              <a:t>Modify Menu</a:t>
            </a:r>
            <a:endParaRPr lang="en-US" dirty="0"/>
          </a:p>
        </p:txBody>
      </p:sp>
      <p:sp>
        <p:nvSpPr>
          <p:cNvPr id="52" name="Text Placeholder 20">
            <a:extLst>
              <a:ext uri="{FF2B5EF4-FFF2-40B4-BE49-F238E27FC236}">
                <a16:creationId xmlns:a16="http://schemas.microsoft.com/office/drawing/2014/main" id="{B1CD15D9-D305-408A-95BD-194EF29FB4A0}"/>
              </a:ext>
            </a:extLst>
          </p:cNvPr>
          <p:cNvSpPr txBox="1">
            <a:spLocks/>
          </p:cNvSpPr>
          <p:nvPr/>
        </p:nvSpPr>
        <p:spPr>
          <a:xfrm>
            <a:off x="4216153" y="3145741"/>
            <a:ext cx="1563654" cy="1890145"/>
          </a:xfrm>
          <a:prstGeom prst="rect">
            <a:avLst/>
          </a:prstGeom>
          <a:noFill/>
          <a:ln w="12700">
            <a:solidFill>
              <a:schemeClr val="accent4"/>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Bookman Old Style" panose="02050604050505020204" pitchFamily="18" charset="0"/>
              </a:rPr>
              <a:t>Create Menu</a:t>
            </a:r>
            <a:endParaRPr lang="en-US" dirty="0"/>
          </a:p>
        </p:txBody>
      </p:sp>
      <p:sp>
        <p:nvSpPr>
          <p:cNvPr id="53" name="Text Placeholder 20">
            <a:extLst>
              <a:ext uri="{FF2B5EF4-FFF2-40B4-BE49-F238E27FC236}">
                <a16:creationId xmlns:a16="http://schemas.microsoft.com/office/drawing/2014/main" id="{53D798BF-85C2-4E8B-A902-C209FC32E48E}"/>
              </a:ext>
            </a:extLst>
          </p:cNvPr>
          <p:cNvSpPr txBox="1">
            <a:spLocks/>
          </p:cNvSpPr>
          <p:nvPr/>
        </p:nvSpPr>
        <p:spPr>
          <a:xfrm>
            <a:off x="152279" y="3151750"/>
            <a:ext cx="1563654" cy="1890145"/>
          </a:xfrm>
          <a:prstGeom prst="rect">
            <a:avLst/>
          </a:prstGeom>
          <a:noFill/>
          <a:ln w="12700">
            <a:solidFill>
              <a:schemeClr val="accent4"/>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Bookman Old Style" panose="02050604050505020204" pitchFamily="18" charset="0"/>
              </a:rPr>
              <a:t>Payment Deduct</a:t>
            </a:r>
            <a:endParaRPr lang="en-US" dirty="0"/>
          </a:p>
          <a:p>
            <a:endParaRPr lang="en-US" dirty="0"/>
          </a:p>
        </p:txBody>
      </p:sp>
      <p:sp>
        <p:nvSpPr>
          <p:cNvPr id="58" name="Text Placeholder 20">
            <a:extLst>
              <a:ext uri="{FF2B5EF4-FFF2-40B4-BE49-F238E27FC236}">
                <a16:creationId xmlns:a16="http://schemas.microsoft.com/office/drawing/2014/main" id="{E1F4B47E-6C82-4F52-BBA0-2AE316E977DA}"/>
              </a:ext>
            </a:extLst>
          </p:cNvPr>
          <p:cNvSpPr txBox="1">
            <a:spLocks/>
          </p:cNvSpPr>
          <p:nvPr/>
        </p:nvSpPr>
        <p:spPr>
          <a:xfrm>
            <a:off x="2164789" y="3145742"/>
            <a:ext cx="1563654" cy="1890145"/>
          </a:xfrm>
          <a:prstGeom prst="rect">
            <a:avLst/>
          </a:prstGeom>
          <a:noFill/>
          <a:ln w="12700">
            <a:solidFill>
              <a:schemeClr val="accent4"/>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Bookman Old Style" panose="02050604050505020204" pitchFamily="18" charset="0"/>
              </a:rPr>
              <a:t>Update Menu and </a:t>
            </a:r>
            <a:r>
              <a:rPr lang="en-US" sz="1600" dirty="0">
                <a:latin typeface="Bookman Old Style" panose="02050604050505020204" pitchFamily="18" charset="0"/>
              </a:rPr>
              <a:t>Inventory</a:t>
            </a:r>
            <a:endParaRPr lang="en-US" dirty="0"/>
          </a:p>
        </p:txBody>
      </p:sp>
      <p:sp>
        <p:nvSpPr>
          <p:cNvPr id="61" name="Text Placeholder 20">
            <a:extLst>
              <a:ext uri="{FF2B5EF4-FFF2-40B4-BE49-F238E27FC236}">
                <a16:creationId xmlns:a16="http://schemas.microsoft.com/office/drawing/2014/main" id="{51E96C8F-2777-4125-A038-3C7FE5F10E63}"/>
              </a:ext>
            </a:extLst>
          </p:cNvPr>
          <p:cNvSpPr txBox="1">
            <a:spLocks/>
          </p:cNvSpPr>
          <p:nvPr/>
        </p:nvSpPr>
        <p:spPr>
          <a:xfrm>
            <a:off x="10528946" y="3145740"/>
            <a:ext cx="1563654" cy="1890145"/>
          </a:xfrm>
          <a:prstGeom prst="rect">
            <a:avLst/>
          </a:prstGeom>
          <a:noFill/>
          <a:ln w="12700">
            <a:solidFill>
              <a:schemeClr val="accent4"/>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Bookman Old Style" panose="02050604050505020204" pitchFamily="18" charset="0"/>
              </a:rPr>
              <a:t>View menu </a:t>
            </a:r>
            <a:endParaRPr lang="en-US" dirty="0"/>
          </a:p>
        </p:txBody>
      </p:sp>
      <p:sp>
        <p:nvSpPr>
          <p:cNvPr id="62" name="Text Placeholder 20">
            <a:extLst>
              <a:ext uri="{FF2B5EF4-FFF2-40B4-BE49-F238E27FC236}">
                <a16:creationId xmlns:a16="http://schemas.microsoft.com/office/drawing/2014/main" id="{5323FB6C-C551-49EC-B70C-D775698C7C49}"/>
              </a:ext>
            </a:extLst>
          </p:cNvPr>
          <p:cNvSpPr txBox="1">
            <a:spLocks/>
          </p:cNvSpPr>
          <p:nvPr/>
        </p:nvSpPr>
        <p:spPr>
          <a:xfrm>
            <a:off x="8463557" y="3151750"/>
            <a:ext cx="1563654" cy="1890145"/>
          </a:xfrm>
          <a:prstGeom prst="rect">
            <a:avLst/>
          </a:prstGeom>
          <a:noFill/>
          <a:ln w="12700">
            <a:solidFill>
              <a:schemeClr val="accent4"/>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Bookman Old Style" panose="02050604050505020204" pitchFamily="18" charset="0"/>
              </a:rPr>
              <a:t>Delete menu </a:t>
            </a:r>
            <a:endParaRPr lang="en-US" dirty="0"/>
          </a:p>
        </p:txBody>
      </p:sp>
      <p:sp>
        <p:nvSpPr>
          <p:cNvPr id="63" name="Text Placeholder 20">
            <a:extLst>
              <a:ext uri="{FF2B5EF4-FFF2-40B4-BE49-F238E27FC236}">
                <a16:creationId xmlns:a16="http://schemas.microsoft.com/office/drawing/2014/main" id="{74943D98-2E7A-45C6-A4C7-C852A8D08176}"/>
              </a:ext>
            </a:extLst>
          </p:cNvPr>
          <p:cNvSpPr txBox="1">
            <a:spLocks/>
          </p:cNvSpPr>
          <p:nvPr/>
        </p:nvSpPr>
        <p:spPr>
          <a:xfrm>
            <a:off x="4077502" y="5216393"/>
            <a:ext cx="1768454" cy="1550166"/>
          </a:xfrm>
          <a:prstGeom prst="rect">
            <a:avLst/>
          </a:prstGeom>
          <a:noFill/>
          <a:ln w="12700">
            <a:solidFill>
              <a:schemeClr val="accent4"/>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Bookman Old Style" panose="02050604050505020204" pitchFamily="18" charset="0"/>
              </a:rPr>
              <a:t>Feedback submission </a:t>
            </a:r>
            <a:endParaRPr lang="en-US" dirty="0"/>
          </a:p>
          <a:p>
            <a:endParaRPr lang="en-US" dirty="0"/>
          </a:p>
        </p:txBody>
      </p:sp>
      <p:sp>
        <p:nvSpPr>
          <p:cNvPr id="64" name="Text Placeholder 20">
            <a:extLst>
              <a:ext uri="{FF2B5EF4-FFF2-40B4-BE49-F238E27FC236}">
                <a16:creationId xmlns:a16="http://schemas.microsoft.com/office/drawing/2014/main" id="{6EBC6E1B-85ED-4FA5-80EC-6D2A14C313D5}"/>
              </a:ext>
            </a:extLst>
          </p:cNvPr>
          <p:cNvSpPr txBox="1">
            <a:spLocks/>
          </p:cNvSpPr>
          <p:nvPr/>
        </p:nvSpPr>
        <p:spPr>
          <a:xfrm>
            <a:off x="6372124" y="5216394"/>
            <a:ext cx="1908276" cy="1550166"/>
          </a:xfrm>
          <a:prstGeom prst="rect">
            <a:avLst/>
          </a:prstGeom>
          <a:noFill/>
          <a:ln w="12700">
            <a:solidFill>
              <a:schemeClr val="accent4"/>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Bookman Old Style" panose="02050604050505020204" pitchFamily="18" charset="0"/>
              </a:rPr>
              <a:t>Display Feedback to Admin</a:t>
            </a:r>
            <a:endParaRPr lang="en-US" dirty="0"/>
          </a:p>
        </p:txBody>
      </p:sp>
    </p:spTree>
    <p:extLst>
      <p:ext uri="{BB962C8B-B14F-4D97-AF65-F5344CB8AC3E}">
        <p14:creationId xmlns:p14="http://schemas.microsoft.com/office/powerpoint/2010/main" val="160049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1604661" y="33017"/>
            <a:ext cx="7667244" cy="768096"/>
          </a:xfrm>
        </p:spPr>
        <p:txBody>
          <a:bodyPr/>
          <a:lstStyle/>
          <a:p>
            <a:r>
              <a:rPr lang="en-US" sz="3600" dirty="0">
                <a:effectLst>
                  <a:outerShdw blurRad="38100" dist="38100" dir="2700000" algn="tl">
                    <a:srgbClr val="000000">
                      <a:alpha val="43137"/>
                    </a:srgbClr>
                  </a:outerShdw>
                </a:effectLst>
                <a:latin typeface="Bookman Old Style" panose="02050604050505020204" pitchFamily="18" charset="0"/>
              </a:rPr>
              <a:t>Types of testing </a:t>
            </a:r>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42950" y="1766656"/>
            <a:ext cx="3328416" cy="4390304"/>
          </a:xfrm>
        </p:spPr>
        <p:txBody>
          <a:bodyPr/>
          <a:lstStyle/>
          <a:p>
            <a:r>
              <a:rPr lang="en-US" sz="2000" dirty="0">
                <a:latin typeface="Bookman Old Style" panose="02050604050505020204" pitchFamily="18" charset="0"/>
              </a:rPr>
              <a:t>Black box testing </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1938415" y="833968"/>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867835" y="2858432"/>
            <a:ext cx="3073849" cy="3089740"/>
          </a:xfrm>
        </p:spPr>
        <p:txBody>
          <a:bodyPr/>
          <a:lstStyle/>
          <a:p>
            <a:pPr algn="l">
              <a:buFont typeface="+mj-lt"/>
              <a:buAutoNum type="arabicPeriod"/>
            </a:pPr>
            <a:r>
              <a:rPr lang="en-US" b="1" i="0" dirty="0">
                <a:solidFill>
                  <a:srgbClr val="374151"/>
                </a:solidFill>
                <a:effectLst/>
                <a:latin typeface="Bookman Old Style" panose="02050604050505020204" pitchFamily="18" charset="0"/>
              </a:rPr>
              <a:t>Functional Testing</a:t>
            </a:r>
          </a:p>
          <a:p>
            <a:pPr algn="l">
              <a:buFont typeface="+mj-lt"/>
              <a:buAutoNum type="arabicPeriod"/>
            </a:pPr>
            <a:r>
              <a:rPr lang="en-US" b="1" i="0" dirty="0">
                <a:solidFill>
                  <a:srgbClr val="374151"/>
                </a:solidFill>
                <a:effectLst/>
                <a:latin typeface="Bookman Old Style" panose="02050604050505020204" pitchFamily="18" charset="0"/>
              </a:rPr>
              <a:t>Integration Testing</a:t>
            </a:r>
          </a:p>
          <a:p>
            <a:pPr algn="l">
              <a:buFont typeface="+mj-lt"/>
              <a:buAutoNum type="arabicPeriod"/>
            </a:pPr>
            <a:r>
              <a:rPr lang="en-US" b="1" i="0" dirty="0">
                <a:solidFill>
                  <a:srgbClr val="374151"/>
                </a:solidFill>
                <a:effectLst/>
                <a:latin typeface="Bookman Old Style" panose="02050604050505020204" pitchFamily="18" charset="0"/>
              </a:rPr>
              <a:t>System Testing</a:t>
            </a:r>
          </a:p>
          <a:p>
            <a:pPr algn="l">
              <a:buFont typeface="+mj-lt"/>
              <a:buAutoNum type="arabicPeriod"/>
            </a:pPr>
            <a:r>
              <a:rPr lang="en-US" b="1" i="0" dirty="0">
                <a:solidFill>
                  <a:srgbClr val="374151"/>
                </a:solidFill>
                <a:effectLst/>
                <a:latin typeface="Bookman Old Style" panose="02050604050505020204" pitchFamily="18" charset="0"/>
              </a:rPr>
              <a:t>Regression Testing</a:t>
            </a:r>
          </a:p>
          <a:p>
            <a:pPr algn="l">
              <a:buFont typeface="+mj-lt"/>
              <a:buAutoNum type="arabicPeriod"/>
            </a:pPr>
            <a:r>
              <a:rPr lang="en-US" b="1" i="0" dirty="0">
                <a:solidFill>
                  <a:srgbClr val="374151"/>
                </a:solidFill>
                <a:effectLst/>
                <a:latin typeface="Bookman Old Style" panose="02050604050505020204" pitchFamily="18" charset="0"/>
              </a:rPr>
              <a:t>User Acceptance Testing</a:t>
            </a:r>
          </a:p>
          <a:p>
            <a:pPr algn="l">
              <a:buFont typeface="+mj-lt"/>
              <a:buAutoNum type="arabicPeriod"/>
            </a:pPr>
            <a:r>
              <a:rPr lang="en-US" b="1" i="0" dirty="0">
                <a:solidFill>
                  <a:srgbClr val="374151"/>
                </a:solidFill>
                <a:effectLst/>
                <a:latin typeface="Bookman Old Style" panose="02050604050505020204" pitchFamily="18" charset="0"/>
              </a:rPr>
              <a:t>Performance Testing</a:t>
            </a:r>
          </a:p>
          <a:p>
            <a:pPr algn="l">
              <a:buFont typeface="+mj-lt"/>
              <a:buAutoNum type="arabicPeriod"/>
            </a:pPr>
            <a:r>
              <a:rPr lang="en-US" b="1" i="0" dirty="0">
                <a:solidFill>
                  <a:srgbClr val="374151"/>
                </a:solidFill>
                <a:effectLst/>
                <a:latin typeface="Bookman Old Style" panose="02050604050505020204" pitchFamily="18" charset="0"/>
              </a:rPr>
              <a:t>Security Testing</a:t>
            </a:r>
          </a:p>
          <a:p>
            <a:pPr algn="l">
              <a:buFont typeface="+mj-lt"/>
              <a:buAutoNum type="arabicPeriod"/>
            </a:pPr>
            <a:r>
              <a:rPr lang="en-US" b="1" i="0" dirty="0">
                <a:solidFill>
                  <a:srgbClr val="374151"/>
                </a:solidFill>
                <a:effectLst/>
                <a:latin typeface="Bookman Old Style" panose="02050604050505020204" pitchFamily="18" charset="0"/>
              </a:rPr>
              <a:t>Usability Testing</a:t>
            </a:r>
          </a:p>
          <a:p>
            <a:pPr algn="l">
              <a:buFont typeface="+mj-lt"/>
              <a:buAutoNum type="arabicPeriod"/>
            </a:pPr>
            <a:r>
              <a:rPr lang="en-US" b="1" i="0" dirty="0">
                <a:solidFill>
                  <a:srgbClr val="374151"/>
                </a:solidFill>
                <a:effectLst/>
                <a:latin typeface="Bookman Old Style" panose="02050604050505020204" pitchFamily="18" charset="0"/>
              </a:rPr>
              <a:t>Compatibility Testing</a:t>
            </a:r>
          </a:p>
          <a:p>
            <a:pPr algn="l">
              <a:buFont typeface="+mj-lt"/>
              <a:buAutoNum type="arabicPeriod"/>
            </a:pPr>
            <a:r>
              <a:rPr lang="en-US" b="1" i="0" dirty="0">
                <a:solidFill>
                  <a:srgbClr val="374151"/>
                </a:solidFill>
                <a:effectLst/>
                <a:latin typeface="Bookman Old Style" panose="02050604050505020204" pitchFamily="18" charset="0"/>
              </a:rPr>
              <a:t>Exploratory Testing</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7429500" y="1766656"/>
            <a:ext cx="3328416" cy="4390304"/>
          </a:xfrm>
        </p:spPr>
        <p:txBody>
          <a:bodyPr/>
          <a:lstStyle/>
          <a:p>
            <a:r>
              <a:rPr lang="en-US" sz="2000" dirty="0">
                <a:latin typeface="Bookman Old Style" panose="02050604050505020204" pitchFamily="18" charset="0"/>
              </a:rPr>
              <a:t>White box testing </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8627364" y="833968"/>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7429500" y="2982542"/>
            <a:ext cx="3328416" cy="3174418"/>
          </a:xfrm>
        </p:spPr>
        <p:txBody>
          <a:bodyPr/>
          <a:lstStyle/>
          <a:p>
            <a:pPr algn="l">
              <a:buFont typeface="+mj-lt"/>
              <a:buAutoNum type="arabicPeriod"/>
            </a:pPr>
            <a:r>
              <a:rPr lang="en-US" b="1" i="0" dirty="0">
                <a:solidFill>
                  <a:srgbClr val="374151"/>
                </a:solidFill>
                <a:effectLst/>
                <a:latin typeface="Bookman Old Style" panose="02050604050505020204" pitchFamily="18" charset="0"/>
              </a:rPr>
              <a:t>Unit Testing</a:t>
            </a:r>
          </a:p>
          <a:p>
            <a:pPr algn="l">
              <a:buFont typeface="+mj-lt"/>
              <a:buAutoNum type="arabicPeriod"/>
            </a:pPr>
            <a:r>
              <a:rPr lang="en-US" b="1" i="0" dirty="0">
                <a:solidFill>
                  <a:srgbClr val="374151"/>
                </a:solidFill>
                <a:effectLst/>
                <a:latin typeface="Bookman Old Style" panose="02050604050505020204" pitchFamily="18" charset="0"/>
              </a:rPr>
              <a:t>Integration Testing</a:t>
            </a:r>
          </a:p>
          <a:p>
            <a:pPr algn="l">
              <a:buFont typeface="+mj-lt"/>
              <a:buAutoNum type="arabicPeriod"/>
            </a:pPr>
            <a:r>
              <a:rPr lang="en-US" b="1" i="0" dirty="0">
                <a:solidFill>
                  <a:srgbClr val="374151"/>
                </a:solidFill>
                <a:effectLst/>
                <a:latin typeface="Bookman Old Style" panose="02050604050505020204" pitchFamily="18" charset="0"/>
              </a:rPr>
              <a:t>Statement Coverage Testing</a:t>
            </a:r>
          </a:p>
          <a:p>
            <a:pPr algn="l">
              <a:buFont typeface="+mj-lt"/>
              <a:buAutoNum type="arabicPeriod"/>
            </a:pPr>
            <a:r>
              <a:rPr lang="en-US" b="1" i="0" dirty="0">
                <a:solidFill>
                  <a:srgbClr val="374151"/>
                </a:solidFill>
                <a:effectLst/>
                <a:latin typeface="Bookman Old Style" panose="02050604050505020204" pitchFamily="18" charset="0"/>
              </a:rPr>
              <a:t>Branch Coverage Testing</a:t>
            </a:r>
          </a:p>
          <a:p>
            <a:pPr algn="l">
              <a:buFont typeface="+mj-lt"/>
              <a:buAutoNum type="arabicPeriod"/>
            </a:pPr>
            <a:r>
              <a:rPr lang="en-US" b="1" i="0" dirty="0">
                <a:solidFill>
                  <a:srgbClr val="374151"/>
                </a:solidFill>
                <a:effectLst/>
                <a:latin typeface="Bookman Old Style" panose="02050604050505020204" pitchFamily="18" charset="0"/>
              </a:rPr>
              <a:t>Path Coverage Testing</a:t>
            </a:r>
          </a:p>
          <a:p>
            <a:pPr algn="l">
              <a:buFont typeface="+mj-lt"/>
              <a:buAutoNum type="arabicPeriod"/>
            </a:pPr>
            <a:r>
              <a:rPr lang="en-US" b="1" i="0" dirty="0">
                <a:solidFill>
                  <a:srgbClr val="374151"/>
                </a:solidFill>
                <a:effectLst/>
                <a:latin typeface="Bookman Old Style" panose="02050604050505020204" pitchFamily="18" charset="0"/>
              </a:rPr>
              <a:t>Condition Coverage Testing</a:t>
            </a:r>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Test Execution</a:t>
            </a:r>
            <a:br>
              <a:rPr lang="en-US" dirty="0"/>
            </a:br>
            <a:endParaRPr lang="en-US" dirty="0"/>
          </a:p>
        </p:txBody>
      </p:sp>
      <p:sp>
        <p:nvSpPr>
          <p:cNvPr id="8" name="Content Placeholder 7">
            <a:extLst>
              <a:ext uri="{FF2B5EF4-FFF2-40B4-BE49-F238E27FC236}">
                <a16:creationId xmlns:a16="http://schemas.microsoft.com/office/drawing/2014/main" id="{3B9DE277-DBFF-47C0-83BC-D40F2824DBAA}"/>
              </a:ext>
            </a:extLst>
          </p:cNvPr>
          <p:cNvSpPr>
            <a:spLocks noGrp="1"/>
          </p:cNvSpPr>
          <p:nvPr>
            <p:ph sz="quarter" idx="4"/>
          </p:nvPr>
        </p:nvSpPr>
        <p:spPr>
          <a:xfrm>
            <a:off x="4347411" y="2877312"/>
            <a:ext cx="7148629" cy="3684588"/>
          </a:xfrm>
        </p:spPr>
        <p:txBody>
          <a:bodyPr/>
          <a:lstStyle/>
          <a:p>
            <a:r>
              <a:rPr lang="en-US" sz="2400" dirty="0"/>
              <a:t>Test execution refers to the process of running and executing the planned test cases or test scripts against the software application or system under test. It is a crucial phase of the testing lifecycle where the actual tests are executed to validate the behavior, functionality, and performance of the software.</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1702803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{07A5AC21-EBD6-4B03-AB4B-21D5BCF9C82F}tf78438558_win32</Template>
  <TotalTime>380</TotalTime>
  <Words>406</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Bookman Old Style</vt:lpstr>
      <vt:lpstr>Sabon Next LT</vt:lpstr>
      <vt:lpstr>Times New Roman</vt:lpstr>
      <vt:lpstr>Office Theme</vt:lpstr>
      <vt:lpstr>Software quality Engineering   PRESENTATION  </vt:lpstr>
      <vt:lpstr>Table of contents</vt:lpstr>
      <vt:lpstr>Introduction</vt:lpstr>
      <vt:lpstr>PowerPoint Presentation</vt:lpstr>
      <vt:lpstr>A test plan in software quality engineering is a comprehensive document that outlines the objectives, scope, approach, and schedule of the testing activities for a software application or system.   It defines the specific goals, testing techniques, and levels of testing to be performed.   The test plan also includes information about the test environment, required resources, deliverables, risks, and exit criteria for the testing phase.   It serves as a roadmap for the testing process, ensuring that all necessary activities are conducted efficiently and effectively to achieve the desired quality standards for the software.</vt:lpstr>
      <vt:lpstr>Test Plan Activities </vt:lpstr>
      <vt:lpstr>Test cases </vt:lpstr>
      <vt:lpstr>Types of testing </vt:lpstr>
      <vt:lpstr>Test Execution </vt:lpstr>
      <vt:lpstr>Test Execution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Alpha</dc:creator>
  <cp:lastModifiedBy>Alpha</cp:lastModifiedBy>
  <cp:revision>19</cp:revision>
  <dcterms:created xsi:type="dcterms:W3CDTF">2023-06-13T05:24:45Z</dcterms:created>
  <dcterms:modified xsi:type="dcterms:W3CDTF">2023-06-16T16:29:11Z</dcterms:modified>
</cp:coreProperties>
</file>