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69" r:id="rId17"/>
    <p:sldId id="270"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A0EB4-C9D2-448D-AD62-A1917299A702}" type="datetimeFigureOut">
              <a:rPr lang="ru-RU" smtClean="0"/>
              <a:t>16.06.2023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BE56F-17B8-457B-8B98-85D3C39F186A}" type="slidenum">
              <a:rPr lang="ru-RU" smtClean="0"/>
              <a:t>‹#›</a:t>
            </a:fld>
            <a:endParaRPr lang="ru-RU"/>
          </a:p>
        </p:txBody>
      </p:sp>
    </p:spTree>
    <p:extLst>
      <p:ext uri="{BB962C8B-B14F-4D97-AF65-F5344CB8AC3E}">
        <p14:creationId xmlns:p14="http://schemas.microsoft.com/office/powerpoint/2010/main" val="107556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44BE56F-17B8-457B-8B98-85D3C39F186A}" type="slidenum">
              <a:rPr lang="ru-RU" smtClean="0"/>
              <a:t>10</a:t>
            </a:fld>
            <a:endParaRPr lang="ru-RU"/>
          </a:p>
        </p:txBody>
      </p:sp>
    </p:spTree>
    <p:extLst>
      <p:ext uri="{BB962C8B-B14F-4D97-AF65-F5344CB8AC3E}">
        <p14:creationId xmlns:p14="http://schemas.microsoft.com/office/powerpoint/2010/main" val="379356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44BE56F-17B8-457B-8B98-85D3C39F186A}" type="slidenum">
              <a:rPr lang="ru-RU" smtClean="0"/>
              <a:t>12</a:t>
            </a:fld>
            <a:endParaRPr lang="ru-RU"/>
          </a:p>
        </p:txBody>
      </p:sp>
    </p:spTree>
    <p:extLst>
      <p:ext uri="{BB962C8B-B14F-4D97-AF65-F5344CB8AC3E}">
        <p14:creationId xmlns:p14="http://schemas.microsoft.com/office/powerpoint/2010/main" val="266121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44BE56F-17B8-457B-8B98-85D3C39F186A}" type="slidenum">
              <a:rPr lang="ru-RU" smtClean="0"/>
              <a:t>17</a:t>
            </a:fld>
            <a:endParaRPr lang="ru-RU"/>
          </a:p>
        </p:txBody>
      </p:sp>
    </p:spTree>
    <p:extLst>
      <p:ext uri="{BB962C8B-B14F-4D97-AF65-F5344CB8AC3E}">
        <p14:creationId xmlns:p14="http://schemas.microsoft.com/office/powerpoint/2010/main" val="123592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4B6A3A6-6DBF-45E3-8C77-F98A2BCA182A}" type="datetimeFigureOut">
              <a:rPr lang="ru-RU" smtClean="0"/>
              <a:t>16.06.2023</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F05448C-47A6-407F-9FDF-0EF96B96A918}"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57816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B6A3A6-6DBF-45E3-8C77-F98A2BCA182A}"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240253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B6A3A6-6DBF-45E3-8C77-F98A2BCA182A}"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184345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4B6A3A6-6DBF-45E3-8C77-F98A2BCA182A}"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38354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smtClean="0"/>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B6A3A6-6DBF-45E3-8C77-F98A2BCA182A}"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05448C-47A6-407F-9FDF-0EF96B96A918}"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809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4B6A3A6-6DBF-45E3-8C77-F98A2BCA182A}"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19374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smtClean="0"/>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4B6A3A6-6DBF-45E3-8C77-F98A2BCA182A}" type="datetimeFigureOut">
              <a:rPr lang="ru-RU" smtClean="0"/>
              <a:t>16.06.2023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331912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4B6A3A6-6DBF-45E3-8C77-F98A2BCA182A}" type="datetimeFigureOut">
              <a:rPr lang="ru-RU" smtClean="0"/>
              <a:t>16.06.2023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107541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6A3A6-6DBF-45E3-8C77-F98A2BCA182A}" type="datetimeFigureOut">
              <a:rPr lang="ru-RU" smtClean="0"/>
              <a:t>16.06.2023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327428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B6A3A6-6DBF-45E3-8C77-F98A2BCA182A}"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426881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B6A3A6-6DBF-45E3-8C77-F98A2BCA182A}"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05448C-47A6-407F-9FDF-0EF96B96A918}" type="slidenum">
              <a:rPr lang="ru-RU" smtClean="0"/>
              <a:t>‹#›</a:t>
            </a:fld>
            <a:endParaRPr lang="ru-RU"/>
          </a:p>
        </p:txBody>
      </p:sp>
    </p:spTree>
    <p:extLst>
      <p:ext uri="{BB962C8B-B14F-4D97-AF65-F5344CB8AC3E}">
        <p14:creationId xmlns:p14="http://schemas.microsoft.com/office/powerpoint/2010/main" val="73614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4B6A3A6-6DBF-45E3-8C77-F98A2BCA182A}" type="datetimeFigureOut">
              <a:rPr lang="ru-RU" smtClean="0"/>
              <a:t>16.06.2023</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F05448C-47A6-407F-9FDF-0EF96B96A918}" type="slidenum">
              <a:rPr lang="ru-RU" smtClean="0"/>
              <a:t>‹#›</a:t>
            </a:fld>
            <a:endParaRPr lang="ru-RU"/>
          </a:p>
        </p:txBody>
      </p:sp>
    </p:spTree>
    <p:extLst>
      <p:ext uri="{BB962C8B-B14F-4D97-AF65-F5344CB8AC3E}">
        <p14:creationId xmlns:p14="http://schemas.microsoft.com/office/powerpoint/2010/main" val="400113305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memorisecodead" TargetMode="External"/><Relationship Id="rId7" Type="http://schemas.openxmlformats.org/officeDocument/2006/relationships/hyperlink" Target="https://github.com/memorisecodead/BeastExamp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github.com/f1nal3/Juniorgram" TargetMode="External"/><Relationship Id="rId10" Type="http://schemas.openxmlformats.org/officeDocument/2006/relationships/image" Target="../media/image20.png"/><Relationship Id="rId4" Type="http://schemas.openxmlformats.org/officeDocument/2006/relationships/image" Target="../media/image17.jpeg"/><Relationship Id="rId9" Type="http://schemas.openxmlformats.org/officeDocument/2006/relationships/hyperlink" Target="https://github.com/boostorg/beas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867426" y="1240752"/>
            <a:ext cx="3867129" cy="1015663"/>
          </a:xfrm>
          <a:prstGeom prst="rect">
            <a:avLst/>
          </a:prstGeom>
          <a:effectLst>
            <a:outerShdw blurRad="50800" dist="38100" dir="5400000" algn="t" rotWithShape="0">
              <a:prstClr val="black">
                <a:alpha val="40000"/>
              </a:prstClr>
            </a:outerShdw>
          </a:effectLst>
        </p:spPr>
        <p:txBody>
          <a:bodyPr wrap="square">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BOOST::BEAST</a:t>
            </a:r>
            <a:endParaRPr lang="ru-RU"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Nova Cond Light" panose="020B0306020202020204" pitchFamily="34" charset="0"/>
            </a:endParaRPr>
          </a:p>
        </p:txBody>
      </p:sp>
      <p:sp>
        <p:nvSpPr>
          <p:cNvPr id="6" name="Прямоугольник 5"/>
          <p:cNvSpPr/>
          <p:nvPr/>
        </p:nvSpPr>
        <p:spPr>
          <a:xfrm>
            <a:off x="4895134" y="2256415"/>
            <a:ext cx="1811714" cy="1015663"/>
          </a:xfrm>
          <a:prstGeom prst="rect">
            <a:avLst/>
          </a:prstGeom>
          <a:effectLst>
            <a:outerShdw blurRad="50800" dist="38100" dir="5400000" algn="t" rotWithShape="0">
              <a:prstClr val="black">
                <a:alpha val="40000"/>
              </a:prstClr>
            </a:outerShdw>
          </a:effectLst>
        </p:spPr>
        <p:txBody>
          <a:bodyPr wrap="none">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REST </a:t>
            </a: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A</a:t>
            </a: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PI</a:t>
            </a:r>
            <a:endParaRPr lang="ru-RU"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Nova Cond Light" panose="020B0306020202020204" pitchFamily="34" charset="0"/>
            </a:endParaRPr>
          </a:p>
        </p:txBody>
      </p:sp>
      <p:sp>
        <p:nvSpPr>
          <p:cNvPr id="8" name="Прямоугольник 7"/>
          <p:cNvSpPr/>
          <p:nvPr/>
        </p:nvSpPr>
        <p:spPr>
          <a:xfrm>
            <a:off x="4371752" y="3272078"/>
            <a:ext cx="2858476" cy="1015663"/>
          </a:xfrm>
          <a:prstGeom prst="rect">
            <a:avLst/>
          </a:prstGeom>
          <a:effectLst>
            <a:outerShdw blurRad="50800" dist="38100" dir="5400000" algn="t" rotWithShape="0">
              <a:prstClr val="black">
                <a:alpha val="40000"/>
              </a:prstClr>
            </a:outerShdw>
          </a:effectLst>
        </p:spPr>
        <p:txBody>
          <a:bodyPr wrap="none">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USING IN C</a:t>
            </a:r>
            <a:r>
              <a:rPr lang="ru-RU"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a:t>
            </a:r>
            <a:endParaRPr lang="ru-RU"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Nova Cond Light" panose="020B0306020202020204" pitchFamily="34" charset="0"/>
            </a:endParaRPr>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849" y="612475"/>
            <a:ext cx="6245526" cy="6245526"/>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47405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706" y="-4002657"/>
            <a:ext cx="6858000" cy="6858000"/>
          </a:xfrm>
          <a:prstGeom prst="rect">
            <a:avLst/>
          </a:prstGeom>
        </p:spPr>
      </p:pic>
      <p:sp>
        <p:nvSpPr>
          <p:cNvPr id="4" name="Прямоугольник 3"/>
          <p:cNvSpPr/>
          <p:nvPr/>
        </p:nvSpPr>
        <p:spPr>
          <a:xfrm>
            <a:off x="460075" y="1031528"/>
            <a:ext cx="6096000" cy="2677656"/>
          </a:xfrm>
          <a:prstGeom prst="rect">
            <a:avLst/>
          </a:prstGeom>
        </p:spPr>
        <p:txBody>
          <a:bodyPr>
            <a:spAutoFit/>
          </a:bodyPr>
          <a:lstStyle/>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Multi-protocol support: Beast supports both HTTP and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WebSocket</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allowing developers to create applications that work with these protocols in a single library.</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Cross-platform: Beast is part of the Boost library which is cross-platform and can be used on most operating systems, including Windows, Linux and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macOS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Extensibility: Beast provides the ability to extend the functionality of the library by creating custom handlers to handle I/O events.</a:t>
            </a:r>
            <a:endParaRPr lang="ru-RU"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
        <p:nvSpPr>
          <p:cNvPr id="5" name="Прямоугольник 4"/>
          <p:cNvSpPr/>
          <p:nvPr/>
        </p:nvSpPr>
        <p:spPr>
          <a:xfrm>
            <a:off x="460075" y="262087"/>
            <a:ext cx="999761"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BEAST</a:t>
            </a:r>
          </a:p>
        </p:txBody>
      </p:sp>
      <p:pic>
        <p:nvPicPr>
          <p:cNvPr id="6146" name="Picture 2" descr="Cross Device Platform - Free vector graphic on Pixabay -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218" y="2855343"/>
            <a:ext cx="3372227" cy="188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95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89058" y="181957"/>
            <a:ext cx="3639907"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Linking BEAST WITH ASIO</a:t>
            </a:r>
          </a:p>
        </p:txBody>
      </p:sp>
      <p:sp>
        <p:nvSpPr>
          <p:cNvPr id="2" name="Прямоугольник 1"/>
          <p:cNvSpPr/>
          <p:nvPr/>
        </p:nvSpPr>
        <p:spPr>
          <a:xfrm>
            <a:off x="489058" y="953890"/>
            <a:ext cx="6096000" cy="3539430"/>
          </a:xfrm>
          <a:prstGeom prst="rect">
            <a:avLst/>
          </a:prstGeom>
        </p:spPr>
        <p:txBody>
          <a:bodyPr>
            <a:spAutoFit/>
          </a:bodyPr>
          <a:lstStyle/>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Beast at its core uses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to implement the asynchronous I/O needed to handle HTTP and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WebSocket</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protocols.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mechanisms for asynchronous data reading and writing as well as for managing network connections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endParaRPr lang="ru-RU"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Thanks to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it is possible to use SSL to make a secure HTTPS request.</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Thus</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Beast and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are closely related: Beast uses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to implement asynchronous I/O, and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the necessary functions and classes to handle asynchronous I/O in Beast. Using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allows Beast to provide high performance and efficiency with HTTP and </a:t>
            </a:r>
            <a:r>
              <a:rPr lang="en-US" sz="1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WebSocket</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protocols.</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pic>
        <p:nvPicPr>
          <p:cNvPr id="5" name="Picture 2" descr="Difference between HTTP and HTTPS - GeeksforGee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4193" y="1788750"/>
            <a:ext cx="2444598" cy="142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1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232" y="0"/>
            <a:ext cx="4046220" cy="6858000"/>
          </a:xfrm>
          <a:prstGeom prst="rect">
            <a:avLst/>
          </a:prstGeom>
        </p:spPr>
      </p:pic>
      <p:sp>
        <p:nvSpPr>
          <p:cNvPr id="4" name="Прямоугольник 3"/>
          <p:cNvSpPr/>
          <p:nvPr/>
        </p:nvSpPr>
        <p:spPr>
          <a:xfrm>
            <a:off x="687900" y="199209"/>
            <a:ext cx="1378904"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REST API</a:t>
            </a:r>
          </a:p>
        </p:txBody>
      </p:sp>
      <p:sp>
        <p:nvSpPr>
          <p:cNvPr id="7" name="Прямоугольник 6"/>
          <p:cNvSpPr/>
          <p:nvPr/>
        </p:nvSpPr>
        <p:spPr>
          <a:xfrm>
            <a:off x="687900" y="968650"/>
            <a:ext cx="6096000" cy="5693866"/>
          </a:xfrm>
          <a:prstGeom prst="rect">
            <a:avLst/>
          </a:prstGeom>
        </p:spPr>
        <p:txBody>
          <a:bodyPr>
            <a:spAutoFit/>
          </a:bodyPr>
          <a:lstStyle/>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REST API (Representational State Transfer Application Programming Interface) is an architectural style used to create web services that exchange data with clients over HTTP</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 REST API is used to exchange data between client and server applications using the HTTP protocol.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 REST API relies on the use of standard HTTP methods such as GET, POST, PUT and </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DELETE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to perform operations on resources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In the REST API, each resource is </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represented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by a unique URL, and client applications can send requests to that address to access the resource</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 REST API uses data formats, such as JSON or XML, to represent resources and transfer data between the client and the server</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 REST API is used in many applications, such as social networks, messengers, online stores, and others, and allows you to create flexible and scalable web services that can exchange data with client applications on different platforms and devices.</a:t>
            </a:r>
            <a:endParaRPr lang="ru-RU"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21251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T API: Best Practices, Concepts, Structure, and Benefits | AltexSof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83" r="3587" b="12500"/>
          <a:stretch/>
        </p:blipFill>
        <p:spPr bwMode="auto">
          <a:xfrm>
            <a:off x="1492370" y="1282161"/>
            <a:ext cx="8077354" cy="431638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87900" y="199209"/>
            <a:ext cx="1378904"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REST API</a:t>
            </a:r>
          </a:p>
        </p:txBody>
      </p:sp>
    </p:spTree>
    <p:extLst>
      <p:ext uri="{BB962C8B-B14F-4D97-AF65-F5344CB8AC3E}">
        <p14:creationId xmlns:p14="http://schemas.microsoft.com/office/powerpoint/2010/main" val="32799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89246">
            <a:off x="1403261" y="-684536"/>
            <a:ext cx="6858000" cy="6858000"/>
          </a:xfrm>
          <a:prstGeom prst="rect">
            <a:avLst/>
          </a:prstGeom>
        </p:spPr>
      </p:pic>
      <p:sp>
        <p:nvSpPr>
          <p:cNvPr id="5" name="Прямоугольник 4"/>
          <p:cNvSpPr/>
          <p:nvPr/>
        </p:nvSpPr>
        <p:spPr>
          <a:xfrm>
            <a:off x="491946" y="190583"/>
            <a:ext cx="2460931"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HTTP PROTOCOLS</a:t>
            </a:r>
          </a:p>
        </p:txBody>
      </p:sp>
      <p:sp>
        <p:nvSpPr>
          <p:cNvPr id="3" name="Прямоугольник 2"/>
          <p:cNvSpPr/>
          <p:nvPr/>
        </p:nvSpPr>
        <p:spPr>
          <a:xfrm>
            <a:off x="491946" y="960024"/>
            <a:ext cx="8860118" cy="6124754"/>
          </a:xfrm>
          <a:prstGeom prst="rect">
            <a:avLst/>
          </a:prstGeom>
        </p:spPr>
        <p:txBody>
          <a:bodyPr wrap="none">
            <a:spAutoFit/>
          </a:bodyPr>
          <a:lstStyle/>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HyperText</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Transfer Protocol)</a:t>
            </a:r>
          </a:p>
          <a:p>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s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an</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application</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layer</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protocol</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used</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to</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transfer</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data</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between</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client</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and</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server</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on</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ru-RU"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Internet</a:t>
            </a:r>
            <a:r>
              <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There are several versions of the HTTP protocol</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HTTP/0.9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the first version of the protocol,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which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was created in 1991 and allowed only to receive documents in HTML format.</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HTTP/1.0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is a more advanced version that was released in 1996</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It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added support for request and response headers, </a:t>
            </a: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the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ability to transfer files and the use of different request methods.</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HTTP/1.1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is the current version of the protocol,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which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was released in 1999. It includes improved support for caching,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connection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management, and support for additional request methods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such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 OPTIONS, PUT, and DELETE.</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HTTP/2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is a new version of the protocol released in 2015.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It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added support for multiple streams in a single connection,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binary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message format, and header compression, which improves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performance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and reduces the load on the server.</a:t>
            </a:r>
            <a:b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HTTP/3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is the newest version of the protocol, released in 2020. </a:t>
            </a:r>
            <a:endPar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It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uses the QUIC protocol as the transport, </a:t>
            </a:r>
          </a:p>
          <a:p>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which </a:t>
            </a: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reduces data latency and improves performance on low-speed connections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
        <p:nvSpPr>
          <p:cNvPr id="4" name="Прямоугольник 3"/>
          <p:cNvSpPr/>
          <p:nvPr/>
        </p:nvSpPr>
        <p:spPr>
          <a:xfrm>
            <a:off x="3048000" y="3105835"/>
            <a:ext cx="6096000" cy="369332"/>
          </a:xfrm>
          <a:prstGeom prst="rect">
            <a:avLst/>
          </a:prstGeom>
        </p:spPr>
        <p:txBody>
          <a:bodyPr>
            <a:spAutoFit/>
          </a:bodyPr>
          <a:lstStyle/>
          <a:p>
            <a:endParaRPr lang="ru-RU" dirty="0"/>
          </a:p>
        </p:txBody>
      </p:sp>
    </p:spTree>
    <p:extLst>
      <p:ext uri="{BB962C8B-B14F-4D97-AF65-F5344CB8AC3E}">
        <p14:creationId xmlns:p14="http://schemas.microsoft.com/office/powerpoint/2010/main" val="250525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935677">
            <a:off x="-1499558" y="1065913"/>
            <a:ext cx="6858000" cy="6858000"/>
          </a:xfrm>
          <a:prstGeom prst="rect">
            <a:avLst/>
          </a:prstGeom>
        </p:spPr>
      </p:pic>
      <p:sp>
        <p:nvSpPr>
          <p:cNvPr id="4" name="Прямоугольник 3"/>
          <p:cNvSpPr/>
          <p:nvPr/>
        </p:nvSpPr>
        <p:spPr>
          <a:xfrm>
            <a:off x="491946" y="190583"/>
            <a:ext cx="2460931"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HTTP PROTOCOLS</a:t>
            </a:r>
          </a:p>
        </p:txBody>
      </p:sp>
      <p:sp>
        <p:nvSpPr>
          <p:cNvPr id="5" name="Прямоугольник 4"/>
          <p:cNvSpPr/>
          <p:nvPr/>
        </p:nvSpPr>
        <p:spPr>
          <a:xfrm>
            <a:off x="491946" y="960024"/>
            <a:ext cx="6096000" cy="1384995"/>
          </a:xfrm>
          <a:prstGeom prst="rect">
            <a:avLst/>
          </a:prstGeom>
        </p:spPr>
        <p:txBody>
          <a:bodyPr>
            <a:spAutoFit/>
          </a:bodyPr>
          <a:lstStyle/>
          <a:p>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Beast supports the following versions of the HTTP protocol</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p>
          <a:p>
            <a:endPar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HTTP/1.0</a:t>
            </a: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HTTP/1.1</a:t>
            </a:r>
          </a:p>
          <a:p>
            <a:pPr marL="285750" indent="-285750">
              <a:buFont typeface="Arial" panose="020B0604020202020204" pitchFamily="34" charset="0"/>
              <a:buChar char="•"/>
            </a:pPr>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HTTP/2</a:t>
            </a:r>
          </a:p>
        </p:txBody>
      </p:sp>
      <p:pic>
        <p:nvPicPr>
          <p:cNvPr id="3074" name="Picture 2" descr="How HTTP request and response works – BytesofGigabyt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9600" y="2345019"/>
            <a:ext cx="5196691" cy="21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2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Обои эсдес - 62 фо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522" y="0"/>
            <a:ext cx="1218838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719923" y="2614607"/>
            <a:ext cx="2957861" cy="1200329"/>
          </a:xfrm>
          <a:prstGeom prst="rect">
            <a:avLst/>
          </a:prstGeom>
          <a:effectLst>
            <a:outerShdw blurRad="50800" dist="38100" algn="l" rotWithShape="0">
              <a:prstClr val="black">
                <a:alpha val="40000"/>
              </a:prstClr>
            </a:outerShdw>
          </a:effectLst>
        </p:spPr>
        <p:txBody>
          <a:bodyPr wrap="none">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CONCLUSION</a:t>
            </a:r>
          </a:p>
        </p:txBody>
      </p:sp>
    </p:spTree>
    <p:extLst>
      <p:ext uri="{BB962C8B-B14F-4D97-AF65-F5344CB8AC3E}">
        <p14:creationId xmlns:p14="http://schemas.microsoft.com/office/powerpoint/2010/main" val="2756871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75238" y="424599"/>
            <a:ext cx="2209259" cy="923330"/>
          </a:xfrm>
          <a:prstGeom prst="rect">
            <a:avLst/>
          </a:prstGeom>
          <a:effectLst>
            <a:outerShdw blurRad="50800" dist="38100" algn="l" rotWithShape="0">
              <a:prstClr val="black">
                <a:alpha val="40000"/>
              </a:prstClr>
            </a:outerShdw>
          </a:effectLst>
        </p:spPr>
        <p:txBody>
          <a:bodyPr wrap="none">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REFERENCES</a:t>
            </a:r>
          </a:p>
        </p:txBody>
      </p:sp>
      <p:pic>
        <p:nvPicPr>
          <p:cNvPr id="5" name="Рисунок 4">
            <a:hlinkClick r:id="rId3" tooltip="author"/>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9914" y="1635050"/>
            <a:ext cx="1982638" cy="1982638"/>
          </a:xfrm>
          <a:prstGeom prst="rect">
            <a:avLst/>
          </a:prstGeom>
        </p:spPr>
      </p:pic>
      <p:pic>
        <p:nvPicPr>
          <p:cNvPr id="6" name="Picture 2" descr="https://camo.githubusercontent.com/51a293ccb96358c3df8229f7cd018d6c7f178106f016e5df4fa1cf1dfa97ed1d/68747470733a2f2f692e6962622e636f2f734338574a51732f6c6f676f322e706e6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80052" y="3753998"/>
            <a:ext cx="1802362" cy="28634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Repository Icon png images | PNGEg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7184" y="4366474"/>
            <a:ext cx="1785368" cy="101567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GitHub - boostorg/beast: HTTP and WebSocket built on Boost.Asio in C++11">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98927" y="5708281"/>
            <a:ext cx="3162357" cy="28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17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06237">
            <a:off x="1429938" y="-89409"/>
            <a:ext cx="6858000" cy="6858000"/>
          </a:xfrm>
          <a:prstGeom prst="rect">
            <a:avLst/>
          </a:prstGeom>
        </p:spPr>
      </p:pic>
      <p:sp>
        <p:nvSpPr>
          <p:cNvPr id="4" name="Прямоугольник 3"/>
          <p:cNvSpPr/>
          <p:nvPr/>
        </p:nvSpPr>
        <p:spPr>
          <a:xfrm>
            <a:off x="2353022" y="215660"/>
            <a:ext cx="5971469" cy="6247864"/>
          </a:xfrm>
          <a:prstGeom prst="rect">
            <a:avLst/>
          </a:prstGeom>
          <a:effectLst>
            <a:outerShdw blurRad="50800" dist="38100" algn="l" rotWithShape="0">
              <a:prstClr val="black">
                <a:alpha val="40000"/>
              </a:prstClr>
            </a:outerShdw>
          </a:effectLst>
        </p:spPr>
        <p:txBody>
          <a:bodyPr wrap="square">
            <a:spAutoFit/>
          </a:bodyPr>
          <a:lstStyle/>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Common part</a:t>
            </a: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Something about </a:t>
            </a: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FOR WHAT</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endParaRP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ASIO</a:t>
            </a: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BEAST</a:t>
            </a: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Linking BEAST WITH ASIO</a:t>
            </a:r>
            <a:b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b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REST</a:t>
            </a:r>
            <a:b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b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HTTP Protocols</a:t>
            </a:r>
            <a:b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b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CONCLUSION</a:t>
            </a:r>
            <a:endParaRPr lang="ru-RU"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endParaRPr>
          </a:p>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REFERENCES</a:t>
            </a:r>
            <a:endPar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endParaRPr>
          </a:p>
        </p:txBody>
      </p:sp>
    </p:spTree>
    <p:extLst>
      <p:ext uri="{BB962C8B-B14F-4D97-AF65-F5344CB8AC3E}">
        <p14:creationId xmlns:p14="http://schemas.microsoft.com/office/powerpoint/2010/main" val="4150537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684" y="-4502988"/>
            <a:ext cx="6858000" cy="6858000"/>
          </a:xfrm>
          <a:prstGeom prst="rect">
            <a:avLst/>
          </a:prstGeom>
        </p:spPr>
      </p:pic>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92" y="1163736"/>
            <a:ext cx="10128135" cy="5694263"/>
          </a:xfrm>
          <a:prstGeom prst="rect">
            <a:avLst/>
          </a:prstGeom>
        </p:spPr>
      </p:pic>
      <p:sp>
        <p:nvSpPr>
          <p:cNvPr id="4" name="Прямоугольник 3"/>
          <p:cNvSpPr/>
          <p:nvPr/>
        </p:nvSpPr>
        <p:spPr>
          <a:xfrm>
            <a:off x="240150" y="121572"/>
            <a:ext cx="2757486"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Something about </a:t>
            </a:r>
          </a:p>
        </p:txBody>
      </p:sp>
      <p:sp>
        <p:nvSpPr>
          <p:cNvPr id="6" name="Прямоугольник 5"/>
          <p:cNvSpPr/>
          <p:nvPr/>
        </p:nvSpPr>
        <p:spPr>
          <a:xfrm>
            <a:off x="207706" y="1130863"/>
            <a:ext cx="6982168" cy="2031325"/>
          </a:xfrm>
          <a:prstGeom prst="rect">
            <a:avLst/>
          </a:prstGeom>
        </p:spPr>
        <p:txBody>
          <a:bodyPr wrap="none">
            <a:spAutoFit/>
          </a:bodyPr>
          <a:lstStyle/>
          <a:p>
            <a:pPr algn="ct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What you need to know to understand boost::beast :</a:t>
            </a:r>
          </a:p>
          <a:p>
            <a:pPr marL="285750" indent="-285750">
              <a:buFont typeface="Arial" panose="020B0604020202020204" pitchFamily="34" charset="0"/>
              <a:buChar char="•"/>
            </a:pP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Layered Network Model (ISO/OSI)</a:t>
            </a:r>
          </a:p>
          <a:p>
            <a:pPr marL="285750" indent="-285750">
              <a:buFont typeface="Arial" panose="020B0604020202020204" pitchFamily="34" charset="0"/>
              <a:buChar char="•"/>
            </a:pP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ASIO</a:t>
            </a:r>
          </a:p>
          <a:p>
            <a:pPr marL="285750" indent="-285750">
              <a:buFont typeface="Arial" panose="020B0604020202020204" pitchFamily="34" charset="0"/>
              <a:buChar char="•"/>
            </a:pP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Network Protocols</a:t>
            </a:r>
          </a:p>
          <a:p>
            <a:endPar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lgn="ctr">
              <a:buFont typeface="Arial" panose="020B0604020202020204" pitchFamily="34" charset="0"/>
              <a:buChar char="•"/>
            </a:pPr>
            <a:endPar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lgn="ctr">
              <a:buFont typeface="Arial" panose="020B0604020202020204" pitchFamily="34" charset="0"/>
              <a:buChar char="•"/>
            </a:pPr>
            <a:endPar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863651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Internet Protocol Stack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61" y="457637"/>
            <a:ext cx="4872827" cy="4872827"/>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51" y="457637"/>
            <a:ext cx="3343340" cy="4364528"/>
          </a:xfrm>
          <a:prstGeom prst="rect">
            <a:avLst/>
          </a:prstGeom>
        </p:spPr>
      </p:pic>
      <p:sp>
        <p:nvSpPr>
          <p:cNvPr id="6" name="Прямоугольник 5"/>
          <p:cNvSpPr/>
          <p:nvPr/>
        </p:nvSpPr>
        <p:spPr>
          <a:xfrm>
            <a:off x="1623646" y="5330464"/>
            <a:ext cx="2935419" cy="261610"/>
          </a:xfrm>
          <a:prstGeom prst="rect">
            <a:avLst/>
          </a:prstGeom>
        </p:spPr>
        <p:txBody>
          <a:bodyPr wrap="none">
            <a:spAutoFit/>
          </a:bodyPr>
          <a:lstStyle/>
          <a:p>
            <a:r>
              <a:rPr lang="en-US" sz="1100" b="1" dirty="0" smtClean="0">
                <a:ln w="12700">
                  <a:solidFill>
                    <a:schemeClr val="accent1"/>
                  </a:solidFill>
                  <a:prstDash val="solid"/>
                </a:ln>
                <a:effectLst>
                  <a:outerShdw dist="38100" dir="2640000" algn="bl" rotWithShape="0">
                    <a:schemeClr val="accent1"/>
                  </a:outerShdw>
                </a:effectLst>
                <a:latin typeface="Cascadia Code" panose="020B0609020000020004" pitchFamily="49" charset="0"/>
                <a:cs typeface="Cascadia Code" panose="020B0609020000020004" pitchFamily="49" charset="0"/>
              </a:rPr>
              <a:t>The Internet Protocol Stack Model</a:t>
            </a:r>
          </a:p>
        </p:txBody>
      </p:sp>
      <p:sp>
        <p:nvSpPr>
          <p:cNvPr id="7" name="Прямоугольник 6"/>
          <p:cNvSpPr/>
          <p:nvPr/>
        </p:nvSpPr>
        <p:spPr>
          <a:xfrm>
            <a:off x="7107967" y="5068854"/>
            <a:ext cx="2768707" cy="261610"/>
          </a:xfrm>
          <a:prstGeom prst="rect">
            <a:avLst/>
          </a:prstGeom>
        </p:spPr>
        <p:txBody>
          <a:bodyPr wrap="none">
            <a:spAutoFit/>
          </a:bodyPr>
          <a:lstStyle/>
          <a:p>
            <a:r>
              <a:rPr lang="en-US" sz="1100" b="1" dirty="0" smtClean="0">
                <a:ln w="12700">
                  <a:solidFill>
                    <a:schemeClr val="accent1"/>
                  </a:solidFill>
                  <a:prstDash val="solid"/>
                </a:ln>
                <a:effectLst>
                  <a:outerShdw dist="38100" dir="2640000" algn="bl" rotWithShape="0">
                    <a:schemeClr val="accent1"/>
                  </a:outerShdw>
                </a:effectLst>
                <a:latin typeface="Cascadia Code" panose="020B0609020000020004" pitchFamily="49" charset="0"/>
                <a:cs typeface="Cascadia Code" panose="020B0609020000020004" pitchFamily="49" charset="0"/>
              </a:rPr>
              <a:t>Layered Network Model (ISO/OSI)</a:t>
            </a:r>
          </a:p>
        </p:txBody>
      </p:sp>
    </p:spTree>
    <p:extLst>
      <p:ext uri="{BB962C8B-B14F-4D97-AF65-F5344CB8AC3E}">
        <p14:creationId xmlns:p14="http://schemas.microsoft.com/office/powerpoint/2010/main" val="1621295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560"/>
            <a:ext cx="11179834" cy="5806440"/>
          </a:xfrm>
          <a:prstGeom prst="rect">
            <a:avLst/>
          </a:prstGeom>
        </p:spPr>
      </p:pic>
      <p:sp>
        <p:nvSpPr>
          <p:cNvPr id="4" name="Прямоугольник 3"/>
          <p:cNvSpPr/>
          <p:nvPr/>
        </p:nvSpPr>
        <p:spPr>
          <a:xfrm>
            <a:off x="2933826" y="2433449"/>
            <a:ext cx="4407254" cy="1200329"/>
          </a:xfrm>
          <a:prstGeom prst="rect">
            <a:avLst/>
          </a:prstGeom>
          <a:effectLst>
            <a:outerShdw blurRad="50800" dist="38100" algn="l" rotWithShape="0">
              <a:prstClr val="black">
                <a:alpha val="40000"/>
              </a:prstClr>
            </a:outerShdw>
          </a:effectLst>
        </p:spPr>
        <p:txBody>
          <a:bodyPr wrap="square">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FOR WHAT?</a:t>
            </a:r>
          </a:p>
        </p:txBody>
      </p:sp>
    </p:spTree>
    <p:extLst>
      <p:ext uri="{BB962C8B-B14F-4D97-AF65-F5344CB8AC3E}">
        <p14:creationId xmlns:p14="http://schemas.microsoft.com/office/powerpoint/2010/main" val="3896530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Эсдес обои на телефон - 55 фо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69" y="7937"/>
            <a:ext cx="12174283"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826781" y="2476583"/>
            <a:ext cx="2502608" cy="1200329"/>
          </a:xfrm>
          <a:prstGeom prst="rect">
            <a:avLst/>
          </a:prstGeom>
          <a:effectLst>
            <a:outerShdw blurRad="50800" dist="38100" dir="5400000" algn="t" rotWithShape="0">
              <a:prstClr val="black">
                <a:alpha val="40000"/>
              </a:prstClr>
            </a:outerShdw>
          </a:effectLst>
        </p:spPr>
        <p:txBody>
          <a:bodyPr wrap="none">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JG REBOOT</a:t>
            </a:r>
          </a:p>
        </p:txBody>
      </p:sp>
      <p:sp>
        <p:nvSpPr>
          <p:cNvPr id="5" name="AutoShape 2" descr="Эсдэт картинка #52567 - Скачать обои Эсдес из Akame Ga Kill - скачать"/>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Эсдэт картинка #52567 - Скачать обои Эсдес из Akame Ga Kill - скачать"/>
          <p:cNvSpPr>
            <a:spLocks noChangeAspect="1" noChangeArrowheads="1"/>
          </p:cNvSpPr>
          <p:nvPr/>
        </p:nvSpPr>
        <p:spPr bwMode="auto">
          <a:xfrm>
            <a:off x="307975" y="7937"/>
            <a:ext cx="5238810" cy="52388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395093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4893">
            <a:off x="3068486" y="-284672"/>
            <a:ext cx="6858000" cy="6858000"/>
          </a:xfrm>
          <a:prstGeom prst="rect">
            <a:avLst/>
          </a:prstGeom>
        </p:spPr>
      </p:pic>
      <p:sp>
        <p:nvSpPr>
          <p:cNvPr id="4" name="Прямоугольник 3"/>
          <p:cNvSpPr/>
          <p:nvPr/>
        </p:nvSpPr>
        <p:spPr>
          <a:xfrm>
            <a:off x="401486" y="259594"/>
            <a:ext cx="813044"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ASIO</a:t>
            </a:r>
          </a:p>
        </p:txBody>
      </p:sp>
      <p:sp>
        <p:nvSpPr>
          <p:cNvPr id="5" name="Прямоугольник 4"/>
          <p:cNvSpPr/>
          <p:nvPr/>
        </p:nvSpPr>
        <p:spPr>
          <a:xfrm>
            <a:off x="401486" y="1029035"/>
            <a:ext cx="6096000" cy="5262979"/>
          </a:xfrm>
          <a:prstGeom prst="rect">
            <a:avLst/>
          </a:prstGeom>
        </p:spPr>
        <p:txBody>
          <a:bodyPr>
            <a:spAutoFit/>
          </a:bodyPr>
          <a:lstStyle/>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Asynchronous programming model: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an asynchronous programming model that allows you to create efficient and scalable applications capable of handling a large number of connections simultaneously. Asynchrony avoids thread blocking and improves application performance.</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Multi-threading support: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supports multi-threading of I/O events, which allows it to handle a large number of connections simultaneously. This is achieved by creating a pool of threads each of which can handle several connections.</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Support of various protocols: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supports many network protocols such as TCP, UDP, SSL, etc. This allows developers to build applications running on the network. This allows developers to create applications working with different protocols using a single library.</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Cross-platform: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is a cross-platform library that can be used on most operating systems including Windows, Linux and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macOS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pic>
        <p:nvPicPr>
          <p:cNvPr id="8194" name="Picture 2" descr="Page 16 | Logo Www - Free Vectors &amp; PSDs to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9362" y="2285999"/>
            <a:ext cx="1960444" cy="196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1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643751">
            <a:off x="29113" y="1401586"/>
            <a:ext cx="6858000" cy="6858000"/>
          </a:xfrm>
          <a:prstGeom prst="rect">
            <a:avLst/>
          </a:prstGeom>
        </p:spPr>
      </p:pic>
      <p:sp>
        <p:nvSpPr>
          <p:cNvPr id="4" name="Прямоугольник 3"/>
          <p:cNvSpPr/>
          <p:nvPr/>
        </p:nvSpPr>
        <p:spPr>
          <a:xfrm>
            <a:off x="410112" y="985904"/>
            <a:ext cx="6096000" cy="2462213"/>
          </a:xfrm>
          <a:prstGeom prst="rect">
            <a:avLst/>
          </a:prstGeom>
        </p:spPr>
        <p:txBody>
          <a:bodyPr>
            <a:spAutoFit/>
          </a:bodyPr>
          <a:lstStyle/>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Ease of use: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a simple and intuitive application programming interface (API) for handling sockets and other network protocols. This makes the library accessible to novice developers.</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Wide user community: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is part of the Boost library, which has a wide community of users and developers. This means that you can get support and help from other developers as well as find a lot of useful materials and examples of how to use the library online.</a:t>
            </a:r>
            <a:endParaRPr lang="ru-RU"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
        <p:nvSpPr>
          <p:cNvPr id="5" name="Прямоугольник 4"/>
          <p:cNvSpPr/>
          <p:nvPr/>
        </p:nvSpPr>
        <p:spPr>
          <a:xfrm>
            <a:off x="410112" y="216463"/>
            <a:ext cx="813044"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ASIO</a:t>
            </a:r>
          </a:p>
        </p:txBody>
      </p:sp>
      <p:pic>
        <p:nvPicPr>
          <p:cNvPr id="7170" name="Picture 2" descr="Community PNG Transparent Images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57" y="3901170"/>
            <a:ext cx="5886514" cy="19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43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507" y="0"/>
            <a:ext cx="6745573" cy="6858000"/>
          </a:xfrm>
          <a:prstGeom prst="rect">
            <a:avLst/>
          </a:prstGeom>
        </p:spPr>
      </p:pic>
      <p:sp>
        <p:nvSpPr>
          <p:cNvPr id="4" name="Прямоугольник 3"/>
          <p:cNvSpPr/>
          <p:nvPr/>
        </p:nvSpPr>
        <p:spPr>
          <a:xfrm>
            <a:off x="420275" y="190583"/>
            <a:ext cx="999761" cy="769441"/>
          </a:xfrm>
          <a:prstGeom prst="rect">
            <a:avLst/>
          </a:prstGeom>
          <a:effectLst>
            <a:outerShdw blurRad="50800" dist="38100" algn="l" rotWithShape="0">
              <a:prstClr val="black">
                <a:alpha val="40000"/>
              </a:prstClr>
            </a:outerShdw>
          </a:effectLst>
        </p:spPr>
        <p:txBody>
          <a:bodyPr wrap="none">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treet Threat" panose="02000500000000000000" pitchFamily="2" charset="0"/>
              </a:rPr>
              <a:t>BEAST</a:t>
            </a:r>
          </a:p>
        </p:txBody>
      </p:sp>
      <p:sp>
        <p:nvSpPr>
          <p:cNvPr id="5" name="Прямоугольник 4"/>
          <p:cNvSpPr/>
          <p:nvPr/>
        </p:nvSpPr>
        <p:spPr>
          <a:xfrm>
            <a:off x="420275" y="960024"/>
            <a:ext cx="6096000" cy="4185761"/>
          </a:xfrm>
          <a:prstGeom prst="rect">
            <a:avLst/>
          </a:prstGeom>
        </p:spPr>
        <p:txBody>
          <a:bodyPr>
            <a:spAutoFit/>
          </a:bodyPr>
          <a:lstStyle/>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Ease of use: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Boost.Beast</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a convenient and intuitive application programming interface (API) for handling HTTP and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WebSocket</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protocols. This makes the library accessible to novice developers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Also have supported HTTPS protocol</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thanks to 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High performance: Beast is built on top of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and uses it to provide asynchronous I/O processing which gives you high performance and efficiency with network protocols.</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a:p>
            <a:pPr marL="285750" indent="-285750">
              <a:buFont typeface="Arial" panose="020B0604020202020204" pitchFamily="34" charset="0"/>
              <a:buChar char="•"/>
            </a:pP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Multithreading support: Beast takes advantage of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Boost.Asio's</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capabilities to handle network protocols, allowing it to achieve high performance and efficiency. </a:t>
            </a:r>
            <a:r>
              <a:rPr lang="en-US" sz="1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Boost.Asio</a:t>
            </a:r>
            <a: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t> provides multi-threaded I/O events and also supports asynchronous I/O, allowing Beast to scale and handle a large number of connections simultaneously.</a:t>
            </a:r>
            <a:br>
              <a:rPr lang="en-US"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rPr>
            </a:br>
            <a:endParaRPr lang="ru-RU" sz="1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112079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Синий">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318</TotalTime>
  <Words>514</Words>
  <Application>Microsoft Office PowerPoint</Application>
  <PresentationFormat>Широкоэкранный</PresentationFormat>
  <Paragraphs>89</Paragraphs>
  <Slides>17</Slides>
  <Notes>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Arial</vt:lpstr>
      <vt:lpstr>Arial Nova Cond Light</vt:lpstr>
      <vt:lpstr>Calibri</vt:lpstr>
      <vt:lpstr>Cascadia Code</vt:lpstr>
      <vt:lpstr>Century Schoolbook</vt:lpstr>
      <vt:lpstr>Street Threat</vt:lpstr>
      <vt:lpstr>Wingdings 2</vt:lpstr>
      <vt:lpstr>View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Учетная запись Майкрософт</cp:lastModifiedBy>
  <cp:revision>24</cp:revision>
  <dcterms:created xsi:type="dcterms:W3CDTF">2023-06-15T13:17:44Z</dcterms:created>
  <dcterms:modified xsi:type="dcterms:W3CDTF">2023-06-16T11:54:19Z</dcterms:modified>
</cp:coreProperties>
</file>