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B22121"/>
    <a:srgbClr val="3FE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>
      <p:cViewPr>
        <p:scale>
          <a:sx n="105" d="100"/>
          <a:sy n="105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B1FE-78CE-8FC9-768F-A19A8F44D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D5512A-FE07-888B-A5E3-D03757E2C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CA543-A8DF-D790-4C66-40A1C758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11344-B822-F0E2-6B67-6167ECCF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D65049-623B-3BA8-FAEB-28C899A3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51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5C6DD-3A57-C477-B6D4-FA7ECD00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709841-F498-094C-B170-878CF5FC3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947AD-5D93-B1C3-0A99-3359D2C5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ADED6C-0386-60A2-B105-C82F39B7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242E5-9D61-B382-762E-08B0A331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4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979F25-6BB4-5A41-BFFA-D74A490F5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843B52-312B-5D7E-FF99-C3C54F0B0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2F690F-1CC3-5574-B43B-F0E66596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8431D8-7D34-C7A1-0928-CBCB9163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42B11-AB92-8A2A-9531-229DB5B6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71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CFF95-0611-4F34-9553-9369FDECC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66B9D-4F44-0AEA-7DD4-4FD3A683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9744F5-DADD-E2F3-02C9-91A4479E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AED05-3646-8C7B-E534-D6C62EA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20E8C-A86B-9D83-D1B1-8DF1B671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77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00C6-6824-C497-AE8C-A8FC248C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8CDA9E-5874-8342-4A53-1C956EDC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E7476-C122-7364-2EEE-2AF1538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B1BEB-DD44-FFD3-D0E2-4E55C5D3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BB98C3-6A1B-0712-7355-BF7CC826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65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19971-A3E4-D9D9-003C-93AADD33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12F87-AB25-5940-08D5-2921C9489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C71294-5210-DFD5-85F0-9D901B96F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00AA07-5E97-F33E-11E6-7933C781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BB62E2-71E0-8A87-50B5-19AB42B9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F536D0-58C9-7093-E199-E00CB404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03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B9FA9-849F-975D-EA6B-696D64BE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BD7572-1C92-952F-E5FE-E0746F1DB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AB6126-580E-E234-2E79-B9B7A3988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DC9DEC-8B73-D9F5-A799-156321965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C6FB3E-0271-1D67-2C05-E5B6D6AB7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41C734-18D7-DA1E-9188-27EEA15C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C2E295-E1C8-D91B-1975-5582FC2A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8F9082-897D-3EF9-B001-204311A2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64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F3B8C-3D4C-742B-558E-5A6B59A8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321E00-727B-1A97-CD8E-21118D7B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5C3AE1-AEC7-7B7F-09F9-B2586F12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924244-5C93-EE16-CAAE-15E778AF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0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13D1E8-5DA2-570D-32E9-3AE7A5FE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F399F7-614B-0AEB-532B-A45CAA74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BEEFD-3CA2-2A9B-8A4B-03A6BAA8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76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182B0-3F5D-C500-F3F1-F1D5721F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B4841-B34C-31DD-FFC1-5240B21E4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CB3147-54A0-EFB5-4FD8-95C14A048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73776-EB88-4CF0-8C4D-DCEEAAC8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38C7C-8DDE-FE6D-BD07-AD4714C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19434-88E2-9FA2-7161-38D575D0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4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7B5A-1BD7-70B5-4CBD-ED3BEBAF6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5A0157-9AD3-E34A-1F19-39D2CCDD3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CFCB25-238A-0D27-A030-8EB0A4A5D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5936F6-1022-5B4E-AE60-2A7DDFA3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B0A68B-84D5-1F20-BC6C-B70084EB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130481-5573-57BD-4F69-51E4B5B0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74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066F34-ECE1-1CD6-4B4D-A103C567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18EAEE-21C4-2FA0-F916-68D69E07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F7CCE-1A8B-0B98-1D4A-632DD3E31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1A7F9-915E-EF4E-9E52-55B599C16BA6}" type="datetimeFigureOut">
              <a:rPr lang="es-ES" smtClean="0"/>
              <a:t>2/3/25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20296-ACD2-BC3A-8023-27BA498FD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E00090-A2E1-1FC1-ECD9-1D39D56A0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0BD55-2C47-FD4C-983F-BBFC1F0092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75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Gráfico de dispersión&#10;&#10;El contenido generado por IA puede ser incorrecto.">
            <a:extLst>
              <a:ext uri="{FF2B5EF4-FFF2-40B4-BE49-F238E27FC236}">
                <a16:creationId xmlns:a16="http://schemas.microsoft.com/office/drawing/2014/main" id="{90B08EA3-E8F8-4BB6-3EDE-C3317B99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525"/>
          <a:stretch/>
        </p:blipFill>
        <p:spPr>
          <a:xfrm>
            <a:off x="5734049" y="522288"/>
            <a:ext cx="5872163" cy="54864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AF76106-64CE-2145-5595-4FCD3BC71BDD}"/>
              </a:ext>
            </a:extLst>
          </p:cNvPr>
          <p:cNvSpPr txBox="1"/>
          <p:nvPr/>
        </p:nvSpPr>
        <p:spPr>
          <a:xfrm>
            <a:off x="11577638" y="8366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FE1D1"/>
                </a:solidFill>
              </a:rPr>
              <a:t>36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B5FCC3-6A0D-2418-8A30-128450B13A11}"/>
              </a:ext>
            </a:extLst>
          </p:cNvPr>
          <p:cNvSpPr txBox="1"/>
          <p:nvPr/>
        </p:nvSpPr>
        <p:spPr>
          <a:xfrm>
            <a:off x="11577638" y="15478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FE1D1"/>
                </a:solidFill>
              </a:rPr>
              <a:t>36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8C8727-FE47-C05C-F28C-01E523C01367}"/>
              </a:ext>
            </a:extLst>
          </p:cNvPr>
          <p:cNvSpPr txBox="1"/>
          <p:nvPr/>
        </p:nvSpPr>
        <p:spPr>
          <a:xfrm>
            <a:off x="11587163" y="22717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08080"/>
                </a:solidFill>
              </a:rPr>
              <a:t>24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DE1C88B-9E23-003C-8962-435F1341F06D}"/>
              </a:ext>
            </a:extLst>
          </p:cNvPr>
          <p:cNvSpPr txBox="1"/>
          <p:nvPr/>
        </p:nvSpPr>
        <p:spPr>
          <a:xfrm>
            <a:off x="11587163" y="29702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08080"/>
                </a:solidFill>
              </a:rPr>
              <a:t>24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1519E54-19EA-76D7-F2F6-C16812DC015E}"/>
              </a:ext>
            </a:extLst>
          </p:cNvPr>
          <p:cNvSpPr txBox="1"/>
          <p:nvPr/>
        </p:nvSpPr>
        <p:spPr>
          <a:xfrm>
            <a:off x="11590338" y="36941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B22121"/>
                </a:solidFill>
              </a:rPr>
              <a:t>12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595ECB-22EF-7017-5E7E-5E0684D2D566}"/>
              </a:ext>
            </a:extLst>
          </p:cNvPr>
          <p:cNvSpPr txBox="1"/>
          <p:nvPr/>
        </p:nvSpPr>
        <p:spPr>
          <a:xfrm>
            <a:off x="11587163" y="43926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B22121"/>
                </a:solidFill>
              </a:rPr>
              <a:t>12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CA76D96-FB85-9BB6-CA22-B86C2F9CE733}"/>
              </a:ext>
            </a:extLst>
          </p:cNvPr>
          <p:cNvSpPr txBox="1"/>
          <p:nvPr/>
        </p:nvSpPr>
        <p:spPr>
          <a:xfrm>
            <a:off x="7323138" y="1127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FE1D1"/>
                </a:solidFill>
              </a:rPr>
              <a:t>36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91E616D-26CB-CDE6-FC6A-234A13F2C2FF}"/>
              </a:ext>
            </a:extLst>
          </p:cNvPr>
          <p:cNvSpPr txBox="1"/>
          <p:nvPr/>
        </p:nvSpPr>
        <p:spPr>
          <a:xfrm>
            <a:off x="8021638" y="1000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FE1D1"/>
                </a:solidFill>
              </a:rPr>
              <a:t>36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45B2C0E-9924-698C-4085-77605E837569}"/>
              </a:ext>
            </a:extLst>
          </p:cNvPr>
          <p:cNvSpPr txBox="1"/>
          <p:nvPr/>
        </p:nvSpPr>
        <p:spPr>
          <a:xfrm>
            <a:off x="8742363" y="1254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08080"/>
                </a:solidFill>
              </a:rPr>
              <a:t>24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FD2108-8139-A5D2-572C-D681FAE096D0}"/>
              </a:ext>
            </a:extLst>
          </p:cNvPr>
          <p:cNvSpPr txBox="1"/>
          <p:nvPr/>
        </p:nvSpPr>
        <p:spPr>
          <a:xfrm>
            <a:off x="9428163" y="1254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08080"/>
                </a:solidFill>
              </a:rPr>
              <a:t>24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8FB0BA-E6B4-BF5B-4F6A-B7462464626E}"/>
              </a:ext>
            </a:extLst>
          </p:cNvPr>
          <p:cNvSpPr txBox="1"/>
          <p:nvPr/>
        </p:nvSpPr>
        <p:spPr>
          <a:xfrm>
            <a:off x="10117138" y="1254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B22121"/>
                </a:solidFill>
              </a:rPr>
              <a:t>12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55B4AE9-D9B5-9AC8-322D-818127C29894}"/>
              </a:ext>
            </a:extLst>
          </p:cNvPr>
          <p:cNvSpPr txBox="1"/>
          <p:nvPr/>
        </p:nvSpPr>
        <p:spPr>
          <a:xfrm>
            <a:off x="10799763" y="125413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B22121"/>
                </a:solidFill>
              </a:rPr>
              <a:t>12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754DACB-E70D-C308-3570-311001C399B4}"/>
              </a:ext>
            </a:extLst>
          </p:cNvPr>
          <p:cNvSpPr txBox="1"/>
          <p:nvPr/>
        </p:nvSpPr>
        <p:spPr>
          <a:xfrm>
            <a:off x="11387138" y="36513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144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31A0FD3-131C-021D-2356-1E2C6E45274C}"/>
              </a:ext>
            </a:extLst>
          </p:cNvPr>
          <p:cNvSpPr/>
          <p:nvPr/>
        </p:nvSpPr>
        <p:spPr>
          <a:xfrm>
            <a:off x="7239000" y="101600"/>
            <a:ext cx="4864100" cy="431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FF6C77D-DA19-EAE1-81A8-8EDE2B211733}"/>
              </a:ext>
            </a:extLst>
          </p:cNvPr>
          <p:cNvSpPr/>
          <p:nvPr/>
        </p:nvSpPr>
        <p:spPr>
          <a:xfrm rot="5400000">
            <a:off x="9394003" y="2160856"/>
            <a:ext cx="4770780" cy="6474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80057AF-A523-596F-EC54-8814FBBE9B90}"/>
              </a:ext>
            </a:extLst>
          </p:cNvPr>
          <p:cNvSpPr/>
          <p:nvPr/>
        </p:nvSpPr>
        <p:spPr>
          <a:xfrm>
            <a:off x="11461262" y="106650"/>
            <a:ext cx="637788" cy="4169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Imagen 28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F15D08CF-AEFA-B930-23B8-07B31EFF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42" y="1178493"/>
            <a:ext cx="483619" cy="483619"/>
          </a:xfrm>
          <a:prstGeom prst="rect">
            <a:avLst/>
          </a:prstGeom>
        </p:spPr>
      </p:pic>
      <p:pic>
        <p:nvPicPr>
          <p:cNvPr id="30" name="Imagen 29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766A433-05B1-89DA-C12E-531042C99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088" y="2162763"/>
            <a:ext cx="483619" cy="483619"/>
          </a:xfrm>
          <a:prstGeom prst="rect">
            <a:avLst/>
          </a:prstGeom>
        </p:spPr>
      </p:pic>
      <p:pic>
        <p:nvPicPr>
          <p:cNvPr id="31" name="Imagen 30" descr="Forma, Círculo&#10;&#10;Descripción generada automáticamente">
            <a:extLst>
              <a:ext uri="{FF2B5EF4-FFF2-40B4-BE49-F238E27FC236}">
                <a16:creationId xmlns:a16="http://schemas.microsoft.com/office/drawing/2014/main" id="{31F7BBC5-0F49-E50D-8B6D-0CF107C91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747" y="1965282"/>
            <a:ext cx="483619" cy="483619"/>
          </a:xfrm>
          <a:prstGeom prst="rect">
            <a:avLst/>
          </a:prstGeom>
        </p:spPr>
      </p:pic>
      <p:pic>
        <p:nvPicPr>
          <p:cNvPr id="32" name="Imagen 31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F8F580E2-0435-4C87-D69E-8BE99A831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1557" y="1192494"/>
            <a:ext cx="483619" cy="483619"/>
          </a:xfrm>
          <a:prstGeom prst="rect">
            <a:avLst/>
          </a:prstGeom>
        </p:spPr>
      </p:pic>
      <p:sp>
        <p:nvSpPr>
          <p:cNvPr id="33" name="Elipse 32">
            <a:extLst>
              <a:ext uri="{FF2B5EF4-FFF2-40B4-BE49-F238E27FC236}">
                <a16:creationId xmlns:a16="http://schemas.microsoft.com/office/drawing/2014/main" id="{EAD97789-3563-207B-5362-89F8B7022E65}"/>
              </a:ext>
            </a:extLst>
          </p:cNvPr>
          <p:cNvSpPr/>
          <p:nvPr/>
        </p:nvSpPr>
        <p:spPr>
          <a:xfrm>
            <a:off x="1177515" y="3054607"/>
            <a:ext cx="485116" cy="469501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640E7CB-42F2-A3FA-0262-BACD038D11CF}"/>
              </a:ext>
            </a:extLst>
          </p:cNvPr>
          <p:cNvSpPr txBox="1"/>
          <p:nvPr/>
        </p:nvSpPr>
        <p:spPr>
          <a:xfrm>
            <a:off x="781090" y="3061280"/>
            <a:ext cx="36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819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45DD3A89-2B55-218A-2225-1258D673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20" r="26107"/>
          <a:stretch/>
        </p:blipFill>
        <p:spPr>
          <a:xfrm>
            <a:off x="7268146" y="600075"/>
            <a:ext cx="4043363" cy="54864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FAD50BCF-E5A1-B53D-2D28-7DEB46203705}"/>
              </a:ext>
            </a:extLst>
          </p:cNvPr>
          <p:cNvSpPr/>
          <p:nvPr/>
        </p:nvSpPr>
        <p:spPr>
          <a:xfrm>
            <a:off x="8148119" y="200463"/>
            <a:ext cx="3665270" cy="431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40C737-D679-BDEC-EC3A-6F18BDDF8E4C}"/>
              </a:ext>
            </a:extLst>
          </p:cNvPr>
          <p:cNvSpPr txBox="1"/>
          <p:nvPr/>
        </p:nvSpPr>
        <p:spPr>
          <a:xfrm>
            <a:off x="11215688" y="149099"/>
            <a:ext cx="842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96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01E1BA6-AE52-B44C-D15F-25F9189EFE2B}"/>
              </a:ext>
            </a:extLst>
          </p:cNvPr>
          <p:cNvSpPr/>
          <p:nvPr/>
        </p:nvSpPr>
        <p:spPr>
          <a:xfrm rot="5400000">
            <a:off x="9108253" y="2259155"/>
            <a:ext cx="4770780" cy="6474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3A9BAF8-B80A-DCF4-0CF0-213DDDEB2F50}"/>
              </a:ext>
            </a:extLst>
          </p:cNvPr>
          <p:cNvSpPr/>
          <p:nvPr/>
        </p:nvSpPr>
        <p:spPr>
          <a:xfrm>
            <a:off x="11175512" y="217141"/>
            <a:ext cx="637788" cy="4169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20FDD0-7AF3-FD78-74B8-7CBF6944EE25}"/>
              </a:ext>
            </a:extLst>
          </p:cNvPr>
          <p:cNvSpPr txBox="1"/>
          <p:nvPr/>
        </p:nvSpPr>
        <p:spPr>
          <a:xfrm>
            <a:off x="11283951" y="820610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FE1D1"/>
                </a:solidFill>
              </a:rPr>
              <a:t>24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0C07063-ED20-70D6-3475-253DEB124CB3}"/>
              </a:ext>
            </a:extLst>
          </p:cNvPr>
          <p:cNvSpPr txBox="1"/>
          <p:nvPr/>
        </p:nvSpPr>
        <p:spPr>
          <a:xfrm>
            <a:off x="11283951" y="1531810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FE1D1"/>
                </a:solidFill>
              </a:rPr>
              <a:t>24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71409F-FF48-D50C-0DC8-4DDA6757ABD7}"/>
              </a:ext>
            </a:extLst>
          </p:cNvPr>
          <p:cNvSpPr txBox="1"/>
          <p:nvPr/>
        </p:nvSpPr>
        <p:spPr>
          <a:xfrm>
            <a:off x="11293476" y="2255710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08080"/>
                </a:solidFill>
              </a:rPr>
              <a:t>16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AAC2D2-F9A2-A6FC-A102-46B251C4B1F0}"/>
              </a:ext>
            </a:extLst>
          </p:cNvPr>
          <p:cNvSpPr txBox="1"/>
          <p:nvPr/>
        </p:nvSpPr>
        <p:spPr>
          <a:xfrm>
            <a:off x="11293476" y="2954210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808080"/>
                </a:solidFill>
              </a:rPr>
              <a:t>16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3AFD05-3A72-DAF6-2A7A-7CF2EB58BF58}"/>
              </a:ext>
            </a:extLst>
          </p:cNvPr>
          <p:cNvSpPr txBox="1"/>
          <p:nvPr/>
        </p:nvSpPr>
        <p:spPr>
          <a:xfrm>
            <a:off x="11339515" y="3751262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B22121"/>
                </a:solidFill>
              </a:rPr>
              <a:t>8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7A05D7-6029-00AC-C2CD-E3600ED70CAA}"/>
              </a:ext>
            </a:extLst>
          </p:cNvPr>
          <p:cNvSpPr txBox="1"/>
          <p:nvPr/>
        </p:nvSpPr>
        <p:spPr>
          <a:xfrm>
            <a:off x="11336340" y="4376610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B22121"/>
                </a:solidFill>
              </a:rPr>
              <a:t>8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8AD91DE-43AD-F476-9FCB-A009BDE28B63}"/>
              </a:ext>
            </a:extLst>
          </p:cNvPr>
          <p:cNvSpPr txBox="1"/>
          <p:nvPr/>
        </p:nvSpPr>
        <p:spPr>
          <a:xfrm>
            <a:off x="8264698" y="220630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FE1D1"/>
                </a:solidFill>
              </a:rPr>
              <a:t>36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3234B5-CB77-25C3-B877-56F59AB28170}"/>
              </a:ext>
            </a:extLst>
          </p:cNvPr>
          <p:cNvSpPr txBox="1"/>
          <p:nvPr/>
        </p:nvSpPr>
        <p:spPr>
          <a:xfrm>
            <a:off x="8954144" y="226037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3FE1D1"/>
                </a:solidFill>
              </a:rPr>
              <a:t>36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A98C9DA-A158-9624-EDA9-5DBE4CD06569}"/>
              </a:ext>
            </a:extLst>
          </p:cNvPr>
          <p:cNvSpPr txBox="1"/>
          <p:nvPr/>
        </p:nvSpPr>
        <p:spPr>
          <a:xfrm>
            <a:off x="9682572" y="233329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B22121"/>
                </a:solidFill>
              </a:rPr>
              <a:t>12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ED62025-0C2D-3B22-4FA4-233926CBFFEC}"/>
              </a:ext>
            </a:extLst>
          </p:cNvPr>
          <p:cNvSpPr txBox="1"/>
          <p:nvPr/>
        </p:nvSpPr>
        <p:spPr>
          <a:xfrm>
            <a:off x="10374250" y="233329"/>
            <a:ext cx="84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B22121"/>
                </a:solidFill>
              </a:rPr>
              <a:t>12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DF13986-1A06-51CE-0A22-A9293537521D}"/>
              </a:ext>
            </a:extLst>
          </p:cNvPr>
          <p:cNvSpPr txBox="1"/>
          <p:nvPr/>
        </p:nvSpPr>
        <p:spPr>
          <a:xfrm>
            <a:off x="1536192" y="2060448"/>
            <a:ext cx="5035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Problem</a:t>
            </a:r>
            <a:r>
              <a:rPr lang="es-ES" b="1" dirty="0"/>
              <a:t>: </a:t>
            </a:r>
            <a:r>
              <a:rPr lang="es-ES" dirty="0" err="1"/>
              <a:t>although</a:t>
            </a:r>
            <a:r>
              <a:rPr lang="es-ES" dirty="0"/>
              <a:t> </a:t>
            </a:r>
            <a:r>
              <a:rPr lang="es-ES" dirty="0" err="1"/>
              <a:t>proportions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visual and </a:t>
            </a:r>
            <a:r>
              <a:rPr lang="es-ES" dirty="0" err="1"/>
              <a:t>auditory</a:t>
            </a:r>
            <a:r>
              <a:rPr lang="es-ES" dirty="0"/>
              <a:t> EXP vs UEX </a:t>
            </a:r>
            <a:r>
              <a:rPr lang="es-ES" dirty="0" err="1"/>
              <a:t>remain</a:t>
            </a:r>
            <a:r>
              <a:rPr lang="es-ES" dirty="0"/>
              <a:t> </a:t>
            </a:r>
            <a:r>
              <a:rPr lang="es-ES" dirty="0" err="1"/>
              <a:t>balanced</a:t>
            </a:r>
            <a:r>
              <a:rPr lang="es-ES" dirty="0"/>
              <a:t> (.75), </a:t>
            </a:r>
            <a:r>
              <a:rPr lang="es-ES" dirty="0" err="1"/>
              <a:t>overall</a:t>
            </a:r>
            <a:r>
              <a:rPr lang="es-ES" dirty="0"/>
              <a:t>, </a:t>
            </a:r>
            <a:r>
              <a:rPr lang="es-ES" dirty="0" err="1"/>
              <a:t>auditory</a:t>
            </a:r>
            <a:r>
              <a:rPr lang="es-ES" dirty="0"/>
              <a:t> EXP are more </a:t>
            </a:r>
            <a:r>
              <a:rPr lang="es-ES" dirty="0" err="1"/>
              <a:t>likely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visual EXP (36/96 = .375 vs 24/96 = .25).</a:t>
            </a:r>
          </a:p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UEX (12/96 = .125 vs 8/96 = .083)</a:t>
            </a:r>
          </a:p>
        </p:txBody>
      </p:sp>
    </p:spTree>
    <p:extLst>
      <p:ext uri="{BB962C8B-B14F-4D97-AF65-F5344CB8AC3E}">
        <p14:creationId xmlns:p14="http://schemas.microsoft.com/office/powerpoint/2010/main" val="4236209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76</Words>
  <Application>Microsoft Macintosh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Sabio i Albert</dc:creator>
  <cp:lastModifiedBy>Marc Sabio i Albert</cp:lastModifiedBy>
  <cp:revision>3</cp:revision>
  <dcterms:created xsi:type="dcterms:W3CDTF">2025-03-02T18:23:25Z</dcterms:created>
  <dcterms:modified xsi:type="dcterms:W3CDTF">2025-03-02T19:35:17Z</dcterms:modified>
</cp:coreProperties>
</file>