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sldIdLst>
    <p:sldId id="473" r:id="rId2"/>
    <p:sldId id="474" r:id="rId3"/>
    <p:sldId id="494" r:id="rId4"/>
    <p:sldId id="510" r:id="rId5"/>
    <p:sldId id="509" r:id="rId6"/>
    <p:sldId id="495" r:id="rId7"/>
    <p:sldId id="499" r:id="rId8"/>
    <p:sldId id="501" r:id="rId9"/>
    <p:sldId id="502" r:id="rId10"/>
    <p:sldId id="511" r:id="rId11"/>
    <p:sldId id="512" r:id="rId12"/>
    <p:sldId id="503" r:id="rId13"/>
    <p:sldId id="504" r:id="rId14"/>
    <p:sldId id="500" r:id="rId15"/>
    <p:sldId id="505" r:id="rId16"/>
    <p:sldId id="506" r:id="rId17"/>
    <p:sldId id="507" r:id="rId18"/>
    <p:sldId id="508" r:id="rId19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AE4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32E3A-7624-4EED-AB1C-551B58DCDEA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1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6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6062823-C25B-4336-A047-5D151E51751E}"/>
              </a:ext>
            </a:extLst>
          </p:cNvPr>
          <p:cNvSpPr/>
          <p:nvPr userDrawn="1"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C310A0-462D-41EF-BDBD-82B90657FE6D}"/>
              </a:ext>
            </a:extLst>
          </p:cNvPr>
          <p:cNvSpPr/>
          <p:nvPr userDrawn="1"/>
        </p:nvSpPr>
        <p:spPr>
          <a:xfrm>
            <a:off x="107504" y="101196"/>
            <a:ext cx="8928992" cy="494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B6F899-1155-4583-80DB-7B112056D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52"/>
          <a:stretch/>
        </p:blipFill>
        <p:spPr>
          <a:xfrm>
            <a:off x="107504" y="2278570"/>
            <a:ext cx="8928992" cy="2765353"/>
          </a:xfrm>
          <a:prstGeom prst="rect">
            <a:avLst/>
          </a:prstGeom>
        </p:spPr>
      </p:pic>
      <p:sp>
        <p:nvSpPr>
          <p:cNvPr id="3" name="文本框 37"/>
          <p:cNvSpPr txBox="1"/>
          <p:nvPr userDrawn="1"/>
        </p:nvSpPr>
        <p:spPr>
          <a:xfrm>
            <a:off x="3726240" y="222180"/>
            <a:ext cx="1779940" cy="315455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6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3748585" y="203130"/>
            <a:ext cx="1754293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工作规划和展望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8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50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979"/>
            <a:ext cx="3505200" cy="99090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91" indent="0">
              <a:buFontTx/>
              <a:buNone/>
              <a:defRPr sz="1100"/>
            </a:lvl2pPr>
            <a:lvl3pPr marL="914583" indent="0">
              <a:buFontTx/>
              <a:buNone/>
              <a:defRPr sz="1100"/>
            </a:lvl3pPr>
            <a:lvl4pPr marL="1371874" indent="0">
              <a:buFontTx/>
              <a:buNone/>
              <a:defRPr sz="1100"/>
            </a:lvl4pPr>
            <a:lvl5pPr marL="1829166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2335"/>
            <a:ext cx="2438400" cy="30807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91" indent="0">
              <a:buFontTx/>
              <a:buNone/>
              <a:defRPr/>
            </a:lvl2pPr>
            <a:lvl3pPr marL="914583" indent="0">
              <a:buFontTx/>
              <a:buNone/>
              <a:defRPr/>
            </a:lvl3pPr>
            <a:lvl4pPr marL="1371874" indent="0">
              <a:buFontTx/>
              <a:buNone/>
              <a:defRPr/>
            </a:lvl4pPr>
            <a:lvl5pPr marL="1829166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7977"/>
            <a:ext cx="2438400" cy="4652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91" indent="0">
              <a:buFontTx/>
              <a:buNone/>
              <a:defRPr/>
            </a:lvl2pPr>
            <a:lvl3pPr marL="914583" indent="0">
              <a:buFontTx/>
              <a:buNone/>
              <a:defRPr/>
            </a:lvl3pPr>
            <a:lvl4pPr marL="1371874" indent="0">
              <a:buFontTx/>
              <a:buNone/>
              <a:defRPr/>
            </a:lvl4pPr>
            <a:lvl5pPr marL="1829166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10312"/>
            <a:ext cx="3505200" cy="35729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91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583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874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9166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957"/>
            <a:ext cx="3581400" cy="857515"/>
          </a:xfrm>
        </p:spPr>
        <p:txBody>
          <a:bodyPr>
            <a:normAutofit/>
          </a:bodyPr>
          <a:lstStyle>
            <a:lvl1pPr algn="l">
              <a:defRPr sz="2801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1" y="1257688"/>
            <a:ext cx="2188633" cy="3239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91" indent="0">
              <a:buFontTx/>
              <a:buNone/>
              <a:defRPr sz="1050">
                <a:latin typeface="Mission Gothic Regular" pitchFamily="50" charset="0"/>
              </a:defRPr>
            </a:lvl2pPr>
            <a:lvl3pPr marL="914583" indent="0">
              <a:buFontTx/>
              <a:buNone/>
              <a:defRPr sz="1050">
                <a:latin typeface="Mission Gothic Regular" pitchFamily="50" charset="0"/>
              </a:defRPr>
            </a:lvl3pPr>
            <a:lvl4pPr marL="1371874" indent="0">
              <a:buFontTx/>
              <a:buNone/>
              <a:defRPr sz="1050">
                <a:latin typeface="Mission Gothic Regular" pitchFamily="50" charset="0"/>
              </a:defRPr>
            </a:lvl4pPr>
            <a:lvl5pPr marL="1829166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3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  <a:pPr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66" r:id="rId12"/>
    <p:sldLayoutId id="2147483667" r:id="rId13"/>
    <p:sldLayoutId id="2147483668" r:id="rId14"/>
    <p:sldLayoutId id="2147483669" r:id="rId15"/>
    <p:sldLayoutId id="2147483664" r:id="rId16"/>
    <p:sldLayoutId id="2147483686" r:id="rId17"/>
    <p:sldLayoutId id="2147483688" r:id="rId18"/>
    <p:sldLayoutId id="2147483689" r:id="rId19"/>
    <p:sldLayoutId id="2147483690" r:id="rId20"/>
    <p:sldLayoutId id="2147483692" r:id="rId2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FC833F-B497-4472-AD4F-D5D99E71EBBD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E0D5A-B214-4C7D-B0E3-40ABC7D1D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101196"/>
            <a:ext cx="8928992" cy="4942727"/>
          </a:xfrm>
          <a:prstGeom prst="rect">
            <a:avLst/>
          </a:prstGeom>
        </p:spPr>
      </p:pic>
      <p:sp>
        <p:nvSpPr>
          <p:cNvPr id="11" name="Rectangle 18">
            <a:extLst>
              <a:ext uri="{FF2B5EF4-FFF2-40B4-BE49-F238E27FC236}">
                <a16:creationId xmlns:a16="http://schemas.microsoft.com/office/drawing/2014/main" id="{5D285BA1-00C6-44DB-A707-E93AAF5FF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07" y="1892784"/>
            <a:ext cx="32103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1"/>
                </a:solidFill>
                <a:latin typeface="Century Gothic" pitchFamily="34" charset="0"/>
                <a:ea typeface="微软雅黑" pitchFamily="34" charset="-122"/>
                <a:cs typeface="宋体" pitchFamily="2" charset="-122"/>
              </a:rPr>
              <a:t>— </a:t>
            </a:r>
            <a:r>
              <a:rPr lang="zh-CN" altLang="en-US" sz="1600" dirty="0">
                <a:solidFill>
                  <a:schemeClr val="accent1"/>
                </a:solidFill>
                <a:latin typeface="Century Gothic" pitchFamily="34" charset="0"/>
                <a:ea typeface="微软雅黑" pitchFamily="34" charset="-122"/>
                <a:cs typeface="宋体" pitchFamily="2" charset="-122"/>
              </a:rPr>
              <a:t>马旭阳、李西军、王豪、田丽凯</a:t>
            </a:r>
            <a:endParaRPr lang="en-US" altLang="zh-CN" sz="1600" dirty="0">
              <a:solidFill>
                <a:schemeClr val="accent1"/>
              </a:solidFill>
              <a:latin typeface="Century Gothic" pitchFamily="34" charset="0"/>
              <a:ea typeface="微软雅黑" pitchFamily="34" charset="-122"/>
              <a:cs typeface="hakuyoxingshu7000" pitchFamily="2" charset="-122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04E3B151-7E3B-455E-A9A0-6FE4D733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734" y="1073521"/>
            <a:ext cx="45005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4000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个人日程管理系统</a:t>
            </a:r>
          </a:p>
        </p:txBody>
      </p:sp>
    </p:spTree>
    <p:extLst>
      <p:ext uri="{BB962C8B-B14F-4D97-AF65-F5344CB8AC3E}">
        <p14:creationId xmlns:p14="http://schemas.microsoft.com/office/powerpoint/2010/main" val="794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11"/>
          <p:cNvSpPr/>
          <p:nvPr/>
        </p:nvSpPr>
        <p:spPr>
          <a:xfrm>
            <a:off x="4170153" y="1584483"/>
            <a:ext cx="803694" cy="717274"/>
          </a:xfrm>
          <a:custGeom>
            <a:avLst/>
            <a:gdLst>
              <a:gd name="connsiteX0" fmla="*/ 535796 w 1071592"/>
              <a:gd name="connsiteY0" fmla="*/ 0 h 956365"/>
              <a:gd name="connsiteX1" fmla="*/ 643060 w 1071592"/>
              <a:gd name="connsiteY1" fmla="*/ 89762 h 956365"/>
              <a:gd name="connsiteX2" fmla="*/ 1071592 w 1071592"/>
              <a:gd name="connsiteY2" fmla="*/ 956365 h 956365"/>
              <a:gd name="connsiteX3" fmla="*/ 0 w 1071592"/>
              <a:gd name="connsiteY3" fmla="*/ 956365 h 956365"/>
              <a:gd name="connsiteX4" fmla="*/ 428531 w 1071592"/>
              <a:gd name="connsiteY4" fmla="*/ 89762 h 956365"/>
              <a:gd name="connsiteX5" fmla="*/ 535796 w 1071592"/>
              <a:gd name="connsiteY5" fmla="*/ 0 h 9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1592" h="956365">
                <a:moveTo>
                  <a:pt x="535796" y="0"/>
                </a:moveTo>
                <a:cubicBezTo>
                  <a:pt x="579570" y="0"/>
                  <a:pt x="615330" y="29926"/>
                  <a:pt x="643060" y="89762"/>
                </a:cubicBezTo>
                <a:lnTo>
                  <a:pt x="1071592" y="956365"/>
                </a:lnTo>
                <a:lnTo>
                  <a:pt x="0" y="956365"/>
                </a:lnTo>
                <a:lnTo>
                  <a:pt x="428531" y="89762"/>
                </a:lnTo>
                <a:cubicBezTo>
                  <a:pt x="456261" y="29926"/>
                  <a:pt x="492022" y="0"/>
                  <a:pt x="5357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12"/>
          <p:cNvSpPr/>
          <p:nvPr/>
        </p:nvSpPr>
        <p:spPr>
          <a:xfrm>
            <a:off x="5124300" y="2413698"/>
            <a:ext cx="813633" cy="755059"/>
          </a:xfrm>
          <a:custGeom>
            <a:avLst/>
            <a:gdLst>
              <a:gd name="connsiteX0" fmla="*/ 0 w 1084844"/>
              <a:gd name="connsiteY0" fmla="*/ 0 h 1006745"/>
              <a:gd name="connsiteX1" fmla="*/ 962256 w 1084844"/>
              <a:gd name="connsiteY1" fmla="*/ 139923 h 1006745"/>
              <a:gd name="connsiteX2" fmla="*/ 1084844 w 1084844"/>
              <a:gd name="connsiteY2" fmla="*/ 240615 h 1006745"/>
              <a:gd name="connsiteX3" fmla="*/ 1027926 w 1084844"/>
              <a:gd name="connsiteY3" fmla="*/ 345682 h 1006745"/>
              <a:gd name="connsiteX4" fmla="*/ 350058 w 1084844"/>
              <a:gd name="connsiteY4" fmla="*/ 1006745 h 1006745"/>
              <a:gd name="connsiteX5" fmla="*/ 426715 w 1084844"/>
              <a:gd name="connsiteY5" fmla="*/ 853431 h 1006745"/>
              <a:gd name="connsiteX6" fmla="*/ 0 w 1084844"/>
              <a:gd name="connsiteY6" fmla="*/ 0 h 100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4" h="1006745">
                <a:moveTo>
                  <a:pt x="0" y="0"/>
                </a:moveTo>
                <a:lnTo>
                  <a:pt x="962256" y="139923"/>
                </a:lnTo>
                <a:cubicBezTo>
                  <a:pt x="1043970" y="153050"/>
                  <a:pt x="1084844" y="186614"/>
                  <a:pt x="1084844" y="240615"/>
                </a:cubicBezTo>
                <a:cubicBezTo>
                  <a:pt x="1084844" y="272720"/>
                  <a:pt x="1065866" y="307743"/>
                  <a:pt x="1027926" y="345682"/>
                </a:cubicBezTo>
                <a:lnTo>
                  <a:pt x="350058" y="1006745"/>
                </a:lnTo>
                <a:lnTo>
                  <a:pt x="426715" y="8534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3"/>
          <p:cNvSpPr/>
          <p:nvPr/>
        </p:nvSpPr>
        <p:spPr>
          <a:xfrm>
            <a:off x="3206067" y="2413697"/>
            <a:ext cx="813634" cy="755516"/>
          </a:xfrm>
          <a:custGeom>
            <a:avLst/>
            <a:gdLst>
              <a:gd name="connsiteX0" fmla="*/ 1084845 w 1084845"/>
              <a:gd name="connsiteY0" fmla="*/ 0 h 1007354"/>
              <a:gd name="connsiteX1" fmla="*/ 658129 w 1084845"/>
              <a:gd name="connsiteY1" fmla="*/ 853431 h 1007354"/>
              <a:gd name="connsiteX2" fmla="*/ 735091 w 1084845"/>
              <a:gd name="connsiteY2" fmla="*/ 1007354 h 1007354"/>
              <a:gd name="connsiteX3" fmla="*/ 54722 w 1084845"/>
              <a:gd name="connsiteY3" fmla="*/ 345682 h 1007354"/>
              <a:gd name="connsiteX4" fmla="*/ 0 w 1084845"/>
              <a:gd name="connsiteY4" fmla="*/ 240615 h 1007354"/>
              <a:gd name="connsiteX5" fmla="*/ 122588 w 1084845"/>
              <a:gd name="connsiteY5" fmla="*/ 139923 h 1007354"/>
              <a:gd name="connsiteX6" fmla="*/ 1084845 w 1084845"/>
              <a:gd name="connsiteY6" fmla="*/ 0 h 1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5" h="1007354">
                <a:moveTo>
                  <a:pt x="1084845" y="0"/>
                </a:moveTo>
                <a:lnTo>
                  <a:pt x="658129" y="853431"/>
                </a:lnTo>
                <a:lnTo>
                  <a:pt x="735091" y="1007354"/>
                </a:lnTo>
                <a:lnTo>
                  <a:pt x="54722" y="345682"/>
                </a:lnTo>
                <a:cubicBezTo>
                  <a:pt x="18241" y="306284"/>
                  <a:pt x="0" y="271262"/>
                  <a:pt x="0" y="240615"/>
                </a:cubicBezTo>
                <a:cubicBezTo>
                  <a:pt x="0" y="186614"/>
                  <a:pt x="40857" y="153050"/>
                  <a:pt x="122588" y="139923"/>
                </a:cubicBezTo>
                <a:lnTo>
                  <a:pt x="10848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14"/>
          <p:cNvSpPr/>
          <p:nvPr/>
        </p:nvSpPr>
        <p:spPr>
          <a:xfrm>
            <a:off x="4615757" y="3320898"/>
            <a:ext cx="826361" cy="869032"/>
          </a:xfrm>
          <a:custGeom>
            <a:avLst/>
            <a:gdLst>
              <a:gd name="connsiteX0" fmla="*/ 926688 w 1101814"/>
              <a:gd name="connsiteY0" fmla="*/ 0 h 1158709"/>
              <a:gd name="connsiteX1" fmla="*/ 1099635 w 1101814"/>
              <a:gd name="connsiteY1" fmla="*/ 1005492 h 1158709"/>
              <a:gd name="connsiteX2" fmla="*/ 1101814 w 1101814"/>
              <a:gd name="connsiteY2" fmla="*/ 1049266 h 1158709"/>
              <a:gd name="connsiteX3" fmla="*/ 1078838 w 1101814"/>
              <a:gd name="connsiteY3" fmla="*/ 1126964 h 1158709"/>
              <a:gd name="connsiteX4" fmla="*/ 1012070 w 1101814"/>
              <a:gd name="connsiteY4" fmla="*/ 1158709 h 1158709"/>
              <a:gd name="connsiteX5" fmla="*/ 924505 w 1101814"/>
              <a:gd name="connsiteY5" fmla="*/ 1132438 h 1158709"/>
              <a:gd name="connsiteX6" fmla="*/ 0 w 1101814"/>
              <a:gd name="connsiteY6" fmla="*/ 646514 h 1158709"/>
              <a:gd name="connsiteX7" fmla="*/ 603431 w 1101814"/>
              <a:gd name="connsiteY7" fmla="*/ 646514 h 1158709"/>
              <a:gd name="connsiteX8" fmla="*/ 926688 w 1101814"/>
              <a:gd name="connsiteY8" fmla="*/ 0 h 115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814" h="1158709">
                <a:moveTo>
                  <a:pt x="926688" y="0"/>
                </a:moveTo>
                <a:lnTo>
                  <a:pt x="1099635" y="1005492"/>
                </a:lnTo>
                <a:cubicBezTo>
                  <a:pt x="1101094" y="1015702"/>
                  <a:pt x="1101814" y="1030287"/>
                  <a:pt x="1101814" y="1049266"/>
                </a:cubicBezTo>
                <a:cubicBezTo>
                  <a:pt x="1101814" y="1079913"/>
                  <a:pt x="1094161" y="1105806"/>
                  <a:pt x="1078838" y="1126964"/>
                </a:cubicBezTo>
                <a:cubicBezTo>
                  <a:pt x="1063514" y="1148139"/>
                  <a:pt x="1041258" y="1158709"/>
                  <a:pt x="1012070" y="1158709"/>
                </a:cubicBezTo>
                <a:cubicBezTo>
                  <a:pt x="984340" y="1158709"/>
                  <a:pt x="955152" y="1149958"/>
                  <a:pt x="924505" y="1132438"/>
                </a:cubicBezTo>
                <a:lnTo>
                  <a:pt x="0" y="646514"/>
                </a:lnTo>
                <a:lnTo>
                  <a:pt x="603431" y="646514"/>
                </a:lnTo>
                <a:lnTo>
                  <a:pt x="9266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15"/>
          <p:cNvSpPr/>
          <p:nvPr/>
        </p:nvSpPr>
        <p:spPr>
          <a:xfrm>
            <a:off x="3700237" y="3320900"/>
            <a:ext cx="828008" cy="869031"/>
          </a:xfrm>
          <a:custGeom>
            <a:avLst/>
            <a:gdLst>
              <a:gd name="connsiteX0" fmla="*/ 177323 w 1104011"/>
              <a:gd name="connsiteY0" fmla="*/ 0 h 1158708"/>
              <a:gd name="connsiteX1" fmla="*/ 500579 w 1104011"/>
              <a:gd name="connsiteY1" fmla="*/ 646513 h 1158708"/>
              <a:gd name="connsiteX2" fmla="*/ 1104011 w 1104011"/>
              <a:gd name="connsiteY2" fmla="*/ 646513 h 1158708"/>
              <a:gd name="connsiteX3" fmla="*/ 179488 w 1104011"/>
              <a:gd name="connsiteY3" fmla="*/ 1132437 h 1158708"/>
              <a:gd name="connsiteX4" fmla="*/ 91940 w 1104011"/>
              <a:gd name="connsiteY4" fmla="*/ 1158708 h 1158708"/>
              <a:gd name="connsiteX5" fmla="*/ 22976 w 1104011"/>
              <a:gd name="connsiteY5" fmla="*/ 1126963 h 1158708"/>
              <a:gd name="connsiteX6" fmla="*/ 0 w 1104011"/>
              <a:gd name="connsiteY6" fmla="*/ 1049265 h 1158708"/>
              <a:gd name="connsiteX7" fmla="*/ 4375 w 1104011"/>
              <a:gd name="connsiteY7" fmla="*/ 1005491 h 1158708"/>
              <a:gd name="connsiteX8" fmla="*/ 177323 w 1104011"/>
              <a:gd name="connsiteY8" fmla="*/ 0 h 115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011" h="1158708">
                <a:moveTo>
                  <a:pt x="177323" y="0"/>
                </a:moveTo>
                <a:lnTo>
                  <a:pt x="500579" y="646513"/>
                </a:lnTo>
                <a:lnTo>
                  <a:pt x="1104011" y="646513"/>
                </a:lnTo>
                <a:lnTo>
                  <a:pt x="179488" y="1132437"/>
                </a:lnTo>
                <a:cubicBezTo>
                  <a:pt x="147383" y="1149957"/>
                  <a:pt x="118195" y="1158708"/>
                  <a:pt x="91940" y="1158708"/>
                </a:cubicBezTo>
                <a:cubicBezTo>
                  <a:pt x="61294" y="1158708"/>
                  <a:pt x="38300" y="1148138"/>
                  <a:pt x="22976" y="1126963"/>
                </a:cubicBezTo>
                <a:cubicBezTo>
                  <a:pt x="7653" y="1105805"/>
                  <a:pt x="0" y="1079912"/>
                  <a:pt x="0" y="1049265"/>
                </a:cubicBezTo>
                <a:cubicBezTo>
                  <a:pt x="0" y="1040513"/>
                  <a:pt x="1458" y="1025911"/>
                  <a:pt x="4375" y="1005491"/>
                </a:cubicBezTo>
                <a:lnTo>
                  <a:pt x="177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4416187" y="1881216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2" name="Rectangle 17"/>
          <p:cNvSpPr/>
          <p:nvPr/>
        </p:nvSpPr>
        <p:spPr>
          <a:xfrm>
            <a:off x="5412574" y="2569350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3" name="Rectangle 18"/>
          <p:cNvSpPr/>
          <p:nvPr/>
        </p:nvSpPr>
        <p:spPr>
          <a:xfrm>
            <a:off x="5086411" y="3753844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4" name="Rectangle 19"/>
          <p:cNvSpPr/>
          <p:nvPr/>
        </p:nvSpPr>
        <p:spPr>
          <a:xfrm>
            <a:off x="3766486" y="3753844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5" name="Rectangle 20"/>
          <p:cNvSpPr/>
          <p:nvPr/>
        </p:nvSpPr>
        <p:spPr>
          <a:xfrm>
            <a:off x="3442840" y="2569350"/>
            <a:ext cx="338554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16" name="Oval 21"/>
          <p:cNvSpPr/>
          <p:nvPr/>
        </p:nvSpPr>
        <p:spPr>
          <a:xfrm>
            <a:off x="4972049" y="1505748"/>
            <a:ext cx="135674" cy="13567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22"/>
          <p:cNvSpPr/>
          <p:nvPr/>
        </p:nvSpPr>
        <p:spPr>
          <a:xfrm>
            <a:off x="5232582" y="1494297"/>
            <a:ext cx="391616" cy="391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23"/>
          <p:cNvSpPr/>
          <p:nvPr/>
        </p:nvSpPr>
        <p:spPr>
          <a:xfrm>
            <a:off x="5243734" y="1307141"/>
            <a:ext cx="135674" cy="13567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24"/>
          <p:cNvSpPr/>
          <p:nvPr/>
        </p:nvSpPr>
        <p:spPr>
          <a:xfrm>
            <a:off x="5773946" y="1377562"/>
            <a:ext cx="206921" cy="206921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25"/>
          <p:cNvSpPr/>
          <p:nvPr/>
        </p:nvSpPr>
        <p:spPr>
          <a:xfrm>
            <a:off x="5786424" y="2039256"/>
            <a:ext cx="415491" cy="41549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6"/>
          <p:cNvSpPr/>
          <p:nvPr/>
        </p:nvSpPr>
        <p:spPr>
          <a:xfrm>
            <a:off x="6288383" y="2386908"/>
            <a:ext cx="135674" cy="13567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7"/>
          <p:cNvSpPr/>
          <p:nvPr/>
        </p:nvSpPr>
        <p:spPr>
          <a:xfrm>
            <a:off x="6356220" y="2019715"/>
            <a:ext cx="282042" cy="2820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8"/>
          <p:cNvSpPr/>
          <p:nvPr/>
        </p:nvSpPr>
        <p:spPr>
          <a:xfrm>
            <a:off x="6167995" y="2569350"/>
            <a:ext cx="67837" cy="678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9"/>
          <p:cNvSpPr/>
          <p:nvPr/>
        </p:nvSpPr>
        <p:spPr>
          <a:xfrm>
            <a:off x="5982844" y="3907889"/>
            <a:ext cx="231751" cy="2317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0"/>
          <p:cNvSpPr/>
          <p:nvPr/>
        </p:nvSpPr>
        <p:spPr>
          <a:xfrm>
            <a:off x="5937933" y="4118495"/>
            <a:ext cx="115876" cy="115876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31"/>
          <p:cNvSpPr/>
          <p:nvPr/>
        </p:nvSpPr>
        <p:spPr>
          <a:xfrm>
            <a:off x="5632087" y="4234371"/>
            <a:ext cx="208880" cy="20888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32"/>
          <p:cNvSpPr/>
          <p:nvPr/>
        </p:nvSpPr>
        <p:spPr>
          <a:xfrm>
            <a:off x="5993032" y="4355187"/>
            <a:ext cx="91346" cy="91346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33"/>
          <p:cNvSpPr/>
          <p:nvPr/>
        </p:nvSpPr>
        <p:spPr>
          <a:xfrm>
            <a:off x="3182866" y="3836452"/>
            <a:ext cx="194390" cy="1943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34"/>
          <p:cNvSpPr/>
          <p:nvPr/>
        </p:nvSpPr>
        <p:spPr>
          <a:xfrm>
            <a:off x="3450978" y="4139640"/>
            <a:ext cx="97195" cy="971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35"/>
          <p:cNvSpPr/>
          <p:nvPr/>
        </p:nvSpPr>
        <p:spPr>
          <a:xfrm>
            <a:off x="3332244" y="3529039"/>
            <a:ext cx="363305" cy="3633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36"/>
          <p:cNvSpPr/>
          <p:nvPr/>
        </p:nvSpPr>
        <p:spPr>
          <a:xfrm>
            <a:off x="3120291" y="4264999"/>
            <a:ext cx="171552" cy="17155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7"/>
          <p:cNvSpPr/>
          <p:nvPr/>
        </p:nvSpPr>
        <p:spPr>
          <a:xfrm>
            <a:off x="2942087" y="2158215"/>
            <a:ext cx="302996" cy="3029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38"/>
          <p:cNvSpPr/>
          <p:nvPr/>
        </p:nvSpPr>
        <p:spPr>
          <a:xfrm>
            <a:off x="2753199" y="1943120"/>
            <a:ext cx="96136" cy="961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39"/>
          <p:cNvSpPr/>
          <p:nvPr/>
        </p:nvSpPr>
        <p:spPr>
          <a:xfrm>
            <a:off x="2762606" y="2101046"/>
            <a:ext cx="145955" cy="145955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40"/>
          <p:cNvSpPr/>
          <p:nvPr/>
        </p:nvSpPr>
        <p:spPr>
          <a:xfrm>
            <a:off x="2455411" y="2337735"/>
            <a:ext cx="184849" cy="184849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41"/>
          <p:cNvSpPr/>
          <p:nvPr/>
        </p:nvSpPr>
        <p:spPr>
          <a:xfrm>
            <a:off x="5503951" y="3643626"/>
            <a:ext cx="337017" cy="337017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42"/>
          <p:cNvSpPr/>
          <p:nvPr/>
        </p:nvSpPr>
        <p:spPr>
          <a:xfrm>
            <a:off x="3016428" y="596347"/>
            <a:ext cx="2555938" cy="82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实现爬虫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爬取选定的兴趣类型对应的内容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设置代理，一定程度上防反爬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8" name="Rectangle 43"/>
          <p:cNvSpPr/>
          <p:nvPr/>
        </p:nvSpPr>
        <p:spPr>
          <a:xfrm>
            <a:off x="6521464" y="1739443"/>
            <a:ext cx="2245868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对爬取到的信息进行整理展示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（正则表达式）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根据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datetime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Subtract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函数得到的正负来判断状态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39" name="Rectangle 44"/>
          <p:cNvSpPr/>
          <p:nvPr/>
        </p:nvSpPr>
        <p:spPr>
          <a:xfrm>
            <a:off x="6497241" y="3589953"/>
            <a:ext cx="2028869" cy="846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打开选定事项的详情页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函数调用打开默认浏览器跳转，参数为爬取到的</a:t>
            </a:r>
            <a:r>
              <a:rPr lang="en-US" altLang="zh-CN" sz="11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45"/>
          <p:cNvSpPr/>
          <p:nvPr/>
        </p:nvSpPr>
        <p:spPr>
          <a:xfrm>
            <a:off x="787297" y="1586755"/>
            <a:ext cx="1804340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便捷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数据库记忆：每次进入时自动呈现上次所选兴趣类型的爬取信息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1" name="Rectangle 46"/>
          <p:cNvSpPr/>
          <p:nvPr/>
        </p:nvSpPr>
        <p:spPr>
          <a:xfrm>
            <a:off x="942484" y="3501789"/>
            <a:ext cx="1966555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一键添加事项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处理信息：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如将对阵双方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+VS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作为标题，根据时间判断状态等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3993830-983A-4106-BDC0-D672F0DE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4" name="TextBox 24">
            <a:extLst>
              <a:ext uri="{FF2B5EF4-FFF2-40B4-BE49-F238E27FC236}">
                <a16:creationId xmlns:a16="http://schemas.microsoft.com/office/drawing/2014/main" id="{88B1DB8F-EC1A-4AA3-B331-030396447632}"/>
              </a:ext>
            </a:extLst>
          </p:cNvPr>
          <p:cNvSpPr txBox="1"/>
          <p:nvPr/>
        </p:nvSpPr>
        <p:spPr>
          <a:xfrm>
            <a:off x="3905507" y="20699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近期推荐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5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3895472" y="3257138"/>
            <a:ext cx="909497" cy="1421155"/>
          </a:xfrm>
          <a:custGeom>
            <a:avLst/>
            <a:gdLst>
              <a:gd name="T0" fmla="*/ 148 w 589"/>
              <a:gd name="T1" fmla="*/ 258 h 921"/>
              <a:gd name="T2" fmla="*/ 271 w 589"/>
              <a:gd name="T3" fmla="*/ 462 h 921"/>
              <a:gd name="T4" fmla="*/ 148 w 589"/>
              <a:gd name="T5" fmla="*/ 665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5 h 921"/>
              <a:gd name="T12" fmla="*/ 589 w 589"/>
              <a:gd name="T13" fmla="*/ 462 h 921"/>
              <a:gd name="T14" fmla="*/ 466 w 589"/>
              <a:gd name="T15" fmla="*/ 258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8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8"/>
                </a:moveTo>
                <a:cubicBezTo>
                  <a:pt x="163" y="390"/>
                  <a:pt x="271" y="462"/>
                  <a:pt x="271" y="462"/>
                </a:cubicBezTo>
                <a:cubicBezTo>
                  <a:pt x="271" y="462"/>
                  <a:pt x="163" y="533"/>
                  <a:pt x="148" y="665"/>
                </a:cubicBezTo>
                <a:cubicBezTo>
                  <a:pt x="133" y="796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6"/>
                  <a:pt x="466" y="665"/>
                </a:cubicBezTo>
                <a:cubicBezTo>
                  <a:pt x="481" y="533"/>
                  <a:pt x="589" y="462"/>
                  <a:pt x="589" y="462"/>
                </a:cubicBezTo>
                <a:cubicBezTo>
                  <a:pt x="589" y="462"/>
                  <a:pt x="481" y="389"/>
                  <a:pt x="466" y="258"/>
                </a:cubicBezTo>
                <a:cubicBezTo>
                  <a:pt x="450" y="127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7"/>
                  <a:pt x="148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4478025" y="2530206"/>
            <a:ext cx="909497" cy="1421155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59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3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59"/>
                  <a:pt x="318" y="459"/>
                </a:cubicBezTo>
                <a:cubicBezTo>
                  <a:pt x="318" y="459"/>
                  <a:pt x="426" y="388"/>
                  <a:pt x="441" y="257"/>
                </a:cubicBezTo>
                <a:cubicBezTo>
                  <a:pt x="457" y="125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5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2"/>
                  <a:pt x="124" y="663"/>
                </a:cubicBezTo>
                <a:cubicBezTo>
                  <a:pt x="139" y="794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4"/>
                  <a:pt x="441" y="6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4478025" y="1055536"/>
            <a:ext cx="909497" cy="1421155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60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4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60"/>
                  <a:pt x="318" y="460"/>
                </a:cubicBezTo>
                <a:cubicBezTo>
                  <a:pt x="318" y="460"/>
                  <a:pt x="426" y="388"/>
                  <a:pt x="441" y="257"/>
                </a:cubicBezTo>
                <a:cubicBezTo>
                  <a:pt x="457" y="126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6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3"/>
                  <a:pt x="124" y="664"/>
                </a:cubicBezTo>
                <a:cubicBezTo>
                  <a:pt x="139" y="795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5"/>
                  <a:pt x="441" y="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70AD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3895472" y="1794360"/>
            <a:ext cx="909497" cy="1422642"/>
          </a:xfrm>
          <a:custGeom>
            <a:avLst/>
            <a:gdLst>
              <a:gd name="T0" fmla="*/ 148 w 589"/>
              <a:gd name="T1" fmla="*/ 257 h 921"/>
              <a:gd name="T2" fmla="*/ 271 w 589"/>
              <a:gd name="T3" fmla="*/ 461 h 921"/>
              <a:gd name="T4" fmla="*/ 148 w 589"/>
              <a:gd name="T5" fmla="*/ 664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4 h 921"/>
              <a:gd name="T12" fmla="*/ 589 w 589"/>
              <a:gd name="T13" fmla="*/ 461 h 921"/>
              <a:gd name="T14" fmla="*/ 466 w 589"/>
              <a:gd name="T15" fmla="*/ 257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7"/>
                </a:moveTo>
                <a:cubicBezTo>
                  <a:pt x="163" y="389"/>
                  <a:pt x="271" y="461"/>
                  <a:pt x="271" y="461"/>
                </a:cubicBezTo>
                <a:cubicBezTo>
                  <a:pt x="271" y="461"/>
                  <a:pt x="163" y="533"/>
                  <a:pt x="148" y="664"/>
                </a:cubicBezTo>
                <a:cubicBezTo>
                  <a:pt x="133" y="795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5"/>
                  <a:pt x="466" y="664"/>
                </a:cubicBezTo>
                <a:cubicBezTo>
                  <a:pt x="481" y="533"/>
                  <a:pt x="589" y="461"/>
                  <a:pt x="589" y="461"/>
                </a:cubicBezTo>
                <a:cubicBezTo>
                  <a:pt x="589" y="461"/>
                  <a:pt x="481" y="388"/>
                  <a:pt x="466" y="257"/>
                </a:cubicBezTo>
                <a:cubicBezTo>
                  <a:pt x="450" y="126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6"/>
                  <a:pt x="148" y="2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Freeform 103"/>
          <p:cNvSpPr>
            <a:spLocks noChangeAspect="1" noEditPoints="1"/>
          </p:cNvSpPr>
          <p:nvPr/>
        </p:nvSpPr>
        <p:spPr bwMode="auto">
          <a:xfrm>
            <a:off x="5427527" y="1055536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8727" y="1122949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68595" y="2604740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59993" y="1847458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9476" y="3304705"/>
            <a:ext cx="470321" cy="39253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3" name="Text Placeholder 1"/>
          <p:cNvSpPr txBox="1"/>
          <p:nvPr/>
        </p:nvSpPr>
        <p:spPr>
          <a:xfrm>
            <a:off x="5689275" y="1397751"/>
            <a:ext cx="2021261" cy="565520"/>
          </a:xfrm>
          <a:prstGeom prst="rect">
            <a:avLst/>
          </a:prstGeom>
        </p:spPr>
        <p:txBody>
          <a:bodyPr vert="horz" lIns="0" tIns="34290" rIns="68580" bIns="3429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对数据库中的待办事项进行筛选，通过对比系统获取当天日期与事项日期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 Placeholder 2"/>
          <p:cNvSpPr txBox="1"/>
          <p:nvPr/>
        </p:nvSpPr>
        <p:spPr>
          <a:xfrm>
            <a:off x="5618497" y="1055536"/>
            <a:ext cx="1940951" cy="134105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筛选出当天事项</a:t>
            </a:r>
            <a:endParaRPr lang="en-US" altLang="zh-CN" sz="20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Rectangle 71"/>
          <p:cNvSpPr/>
          <p:nvPr/>
        </p:nvSpPr>
        <p:spPr>
          <a:xfrm>
            <a:off x="1297641" y="2043727"/>
            <a:ext cx="2366857" cy="5770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、双色区分已完成、未完成的事项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2+4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提取展示重要信息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直观清晰</a:t>
            </a:r>
            <a:endParaRPr lang="en-GB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2"/>
          <p:cNvSpPr txBox="1"/>
          <p:nvPr/>
        </p:nvSpPr>
        <p:spPr>
          <a:xfrm>
            <a:off x="2223737" y="1704687"/>
            <a:ext cx="13699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1"/>
          <p:cNvSpPr txBox="1"/>
          <p:nvPr/>
        </p:nvSpPr>
        <p:spPr>
          <a:xfrm>
            <a:off x="5641821" y="2852431"/>
            <a:ext cx="1774232" cy="435802"/>
          </a:xfrm>
          <a:prstGeom prst="rect">
            <a:avLst/>
          </a:prstGeom>
        </p:spPr>
        <p:txBody>
          <a:bodyPr vert="horz" lIns="0" tIns="34290" rIns="68580" bIns="3429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双击事项进入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加入判断，若状态为已完成则不会进入，避免误触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5665532" y="2486702"/>
            <a:ext cx="1940951" cy="134105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一键进入番茄钟</a:t>
            </a:r>
            <a:endParaRPr lang="en-US" altLang="zh-CN" sz="20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Rectangle 71"/>
          <p:cNvSpPr/>
          <p:nvPr/>
        </p:nvSpPr>
        <p:spPr>
          <a:xfrm>
            <a:off x="1777279" y="3605111"/>
            <a:ext cx="1816440" cy="5770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完成某日程时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可以改变该日程的状态，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同时改变颜色</a:t>
            </a:r>
            <a:endParaRPr lang="en-GB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2"/>
          <p:cNvSpPr txBox="1"/>
          <p:nvPr/>
        </p:nvSpPr>
        <p:spPr>
          <a:xfrm>
            <a:off x="1748120" y="3258862"/>
            <a:ext cx="181986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状态改变功能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03">
            <a:extLst>
              <a:ext uri="{FF2B5EF4-FFF2-40B4-BE49-F238E27FC236}">
                <a16:creationId xmlns:a16="http://schemas.microsoft.com/office/drawing/2014/main" id="{5FCC1E82-79CA-4792-BF13-B78CB1DFB6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2189" y="1701510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5" name="Freeform 103">
            <a:extLst>
              <a:ext uri="{FF2B5EF4-FFF2-40B4-BE49-F238E27FC236}">
                <a16:creationId xmlns:a16="http://schemas.microsoft.com/office/drawing/2014/main" id="{808948C4-A048-4A71-96E5-A78572B21C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6167" y="2433632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7" name="Freeform 103">
            <a:extLst>
              <a:ext uri="{FF2B5EF4-FFF2-40B4-BE49-F238E27FC236}">
                <a16:creationId xmlns:a16="http://schemas.microsoft.com/office/drawing/2014/main" id="{A36D29EF-E5EF-43F9-93C9-455F9F1583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96685" y="3181800"/>
            <a:ext cx="232330" cy="34221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A4F37DE-B9BB-4893-9B89-B84E3F6A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30" name="TextBox 24">
            <a:extLst>
              <a:ext uri="{FF2B5EF4-FFF2-40B4-BE49-F238E27FC236}">
                <a16:creationId xmlns:a16="http://schemas.microsoft.com/office/drawing/2014/main" id="{22408A05-C12A-44E7-9723-F5D132954E68}"/>
              </a:ext>
            </a:extLst>
          </p:cNvPr>
          <p:cNvSpPr txBox="1"/>
          <p:nvPr/>
        </p:nvSpPr>
        <p:spPr>
          <a:xfrm>
            <a:off x="4108391" y="16602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4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8714DD78-2590-4778-B667-7AD7D4D8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" name="TextBox 24"/>
          <p:cNvSpPr txBox="1"/>
          <p:nvPr/>
        </p:nvSpPr>
        <p:spPr>
          <a:xfrm>
            <a:off x="3572665" y="395148"/>
            <a:ext cx="1741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番茄钟</a:t>
            </a:r>
            <a:endParaRPr lang="id-ID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61"/>
          <p:cNvGrpSpPr/>
          <p:nvPr/>
        </p:nvGrpSpPr>
        <p:grpSpPr>
          <a:xfrm rot="16200000">
            <a:off x="1354630" y="2785083"/>
            <a:ext cx="570566" cy="380377"/>
            <a:chOff x="3200400" y="1234012"/>
            <a:chExt cx="1371600" cy="728138"/>
          </a:xfrm>
        </p:grpSpPr>
        <p:sp>
          <p:nvSpPr>
            <p:cNvPr id="24" name="Round Single Corner Rectangle 51"/>
            <p:cNvSpPr/>
            <p:nvPr/>
          </p:nvSpPr>
          <p:spPr>
            <a:xfrm>
              <a:off x="4114800" y="1234012"/>
              <a:ext cx="457200" cy="728138"/>
            </a:xfrm>
            <a:prstGeom prst="round1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52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ound Single Corner Rectangle 53"/>
            <p:cNvSpPr/>
            <p:nvPr/>
          </p:nvSpPr>
          <p:spPr>
            <a:xfrm flipH="1">
              <a:off x="3200400" y="1234012"/>
              <a:ext cx="457200" cy="728138"/>
            </a:xfrm>
            <a:prstGeom prst="round1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62"/>
          <p:cNvGrpSpPr/>
          <p:nvPr/>
        </p:nvGrpSpPr>
        <p:grpSpPr>
          <a:xfrm rot="16200000">
            <a:off x="2600462" y="2785725"/>
            <a:ext cx="570566" cy="380377"/>
            <a:chOff x="3200400" y="1234012"/>
            <a:chExt cx="1371600" cy="728138"/>
          </a:xfrm>
        </p:grpSpPr>
        <p:sp>
          <p:nvSpPr>
            <p:cNvPr id="28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56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74"/>
          <p:cNvGrpSpPr/>
          <p:nvPr/>
        </p:nvGrpSpPr>
        <p:grpSpPr>
          <a:xfrm rot="16200000">
            <a:off x="3814556" y="2785971"/>
            <a:ext cx="570566" cy="380377"/>
            <a:chOff x="3200400" y="1234012"/>
            <a:chExt cx="1371600" cy="728138"/>
          </a:xfrm>
        </p:grpSpPr>
        <p:sp>
          <p:nvSpPr>
            <p:cNvPr id="32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60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Group 100"/>
          <p:cNvGrpSpPr/>
          <p:nvPr/>
        </p:nvGrpSpPr>
        <p:grpSpPr>
          <a:xfrm rot="16200000">
            <a:off x="7424162" y="2546708"/>
            <a:ext cx="572336" cy="858894"/>
            <a:chOff x="4257815" y="3604273"/>
            <a:chExt cx="632164" cy="948677"/>
          </a:xfrm>
        </p:grpSpPr>
        <p:grpSp>
          <p:nvGrpSpPr>
            <p:cNvPr id="36" name="Group 96"/>
            <p:cNvGrpSpPr/>
            <p:nvPr/>
          </p:nvGrpSpPr>
          <p:grpSpPr>
            <a:xfrm>
              <a:off x="4257815" y="3905805"/>
              <a:ext cx="632164" cy="647145"/>
              <a:chOff x="4107979" y="4055348"/>
              <a:chExt cx="966386" cy="788823"/>
            </a:xfrm>
          </p:grpSpPr>
          <p:sp>
            <p:nvSpPr>
              <p:cNvPr id="41" name="Isosceles Triangle 68"/>
              <p:cNvSpPr/>
              <p:nvPr/>
            </p:nvSpPr>
            <p:spPr bwMode="auto">
              <a:xfrm rot="10800000">
                <a:off x="4107979" y="4055348"/>
                <a:ext cx="966386" cy="785648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bg1">
                      <a:lumMod val="85000"/>
                    </a:schemeClr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Isosceles Triangle 69"/>
              <p:cNvSpPr/>
              <p:nvPr/>
            </p:nvSpPr>
            <p:spPr bwMode="auto">
              <a:xfrm rot="10800000">
                <a:off x="4472566" y="4640971"/>
                <a:ext cx="237212" cy="203200"/>
              </a:xfrm>
              <a:prstGeom prst="triangl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Group 96"/>
            <p:cNvGrpSpPr/>
            <p:nvPr/>
          </p:nvGrpSpPr>
          <p:grpSpPr>
            <a:xfrm>
              <a:off x="4259771" y="3604273"/>
              <a:ext cx="630208" cy="416793"/>
              <a:chOff x="2514600" y="3103313"/>
              <a:chExt cx="914400" cy="604745"/>
            </a:xfrm>
          </p:grpSpPr>
          <p:sp>
            <p:nvSpPr>
              <p:cNvPr id="38" name="Pentagon 65"/>
              <p:cNvSpPr/>
              <p:nvPr/>
            </p:nvSpPr>
            <p:spPr>
              <a:xfrm rot="5400000">
                <a:off x="2364628" y="3253285"/>
                <a:ext cx="604743" cy="3048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Pentagon 66"/>
              <p:cNvSpPr/>
              <p:nvPr/>
            </p:nvSpPr>
            <p:spPr>
              <a:xfrm rot="5400000">
                <a:off x="2669428" y="3253286"/>
                <a:ext cx="604743" cy="304800"/>
              </a:xfrm>
              <a:prstGeom prst="homePlat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Pentagon 67"/>
              <p:cNvSpPr/>
              <p:nvPr/>
            </p:nvSpPr>
            <p:spPr>
              <a:xfrm rot="5400000">
                <a:off x="2974228" y="3253287"/>
                <a:ext cx="604743" cy="304800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74"/>
          <p:cNvGrpSpPr/>
          <p:nvPr/>
        </p:nvGrpSpPr>
        <p:grpSpPr>
          <a:xfrm rot="16200000">
            <a:off x="4901536" y="2762524"/>
            <a:ext cx="570566" cy="380377"/>
            <a:chOff x="3200400" y="1234012"/>
            <a:chExt cx="1371600" cy="728138"/>
          </a:xfrm>
        </p:grpSpPr>
        <p:sp>
          <p:nvSpPr>
            <p:cNvPr id="44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72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74"/>
          <p:cNvGrpSpPr/>
          <p:nvPr/>
        </p:nvGrpSpPr>
        <p:grpSpPr>
          <a:xfrm rot="16200000">
            <a:off x="6032951" y="2798881"/>
            <a:ext cx="570566" cy="380377"/>
            <a:chOff x="3200400" y="1234012"/>
            <a:chExt cx="1371600" cy="728138"/>
          </a:xfrm>
        </p:grpSpPr>
        <p:sp>
          <p:nvSpPr>
            <p:cNvPr id="48" name="Round Single Corner Rectangle 63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76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ound Single Corner Rectangle 7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Rectangle 79"/>
          <p:cNvSpPr/>
          <p:nvPr/>
        </p:nvSpPr>
        <p:spPr>
          <a:xfrm>
            <a:off x="5574778" y="3654273"/>
            <a:ext cx="148691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结束后，把该任务的番茄数以及进行的时长存入数据库</a:t>
            </a:r>
          </a:p>
        </p:txBody>
      </p:sp>
      <p:sp>
        <p:nvSpPr>
          <p:cNvPr id="53" name="Rectangle 80"/>
          <p:cNvSpPr/>
          <p:nvPr/>
        </p:nvSpPr>
        <p:spPr>
          <a:xfrm>
            <a:off x="945491" y="3640475"/>
            <a:ext cx="148691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在待办事项或日程界面点击事项进入番茄钟</a:t>
            </a:r>
          </a:p>
        </p:txBody>
      </p:sp>
      <p:sp>
        <p:nvSpPr>
          <p:cNvPr id="54" name="Rectangle 82"/>
          <p:cNvSpPr/>
          <p:nvPr/>
        </p:nvSpPr>
        <p:spPr>
          <a:xfrm>
            <a:off x="2146056" y="1696816"/>
            <a:ext cx="1608885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番茄钟的番茄时长设置为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分钟，休息间隔设置为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sp>
        <p:nvSpPr>
          <p:cNvPr id="55" name="Rectangle 83"/>
          <p:cNvSpPr/>
          <p:nvPr/>
        </p:nvSpPr>
        <p:spPr>
          <a:xfrm>
            <a:off x="4443363" y="1594486"/>
            <a:ext cx="1624705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启动后，每过一个番茄循环，番茄数加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1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，番茄数在左上角显示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84"/>
          <p:cNvSpPr/>
          <p:nvPr/>
        </p:nvSpPr>
        <p:spPr>
          <a:xfrm>
            <a:off x="6914773" y="1858057"/>
            <a:ext cx="148691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返回待办事项或日程界面</a:t>
            </a:r>
          </a:p>
        </p:txBody>
      </p:sp>
      <p:cxnSp>
        <p:nvCxnSpPr>
          <p:cNvPr id="57" name="Straight Connector 93"/>
          <p:cNvCxnSpPr>
            <a:cxnSpLocks/>
            <a:stCxn id="28" idx="3"/>
            <a:endCxn id="54" idx="2"/>
          </p:cNvCxnSpPr>
          <p:nvPr/>
        </p:nvCxnSpPr>
        <p:spPr>
          <a:xfrm flipV="1">
            <a:off x="2885746" y="2587509"/>
            <a:ext cx="64753" cy="1031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95"/>
          <p:cNvCxnSpPr>
            <a:cxnSpLocks/>
            <a:stCxn id="26" idx="3"/>
          </p:cNvCxnSpPr>
          <p:nvPr/>
        </p:nvCxnSpPr>
        <p:spPr>
          <a:xfrm>
            <a:off x="1639914" y="3260555"/>
            <a:ext cx="0" cy="37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97"/>
          <p:cNvCxnSpPr>
            <a:cxnSpLocks/>
            <a:endCxn id="34" idx="3"/>
          </p:cNvCxnSpPr>
          <p:nvPr/>
        </p:nvCxnSpPr>
        <p:spPr>
          <a:xfrm flipH="1" flipV="1">
            <a:off x="4099840" y="3261443"/>
            <a:ext cx="1" cy="3799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99"/>
          <p:cNvCxnSpPr>
            <a:cxnSpLocks/>
            <a:stCxn id="44" idx="3"/>
            <a:endCxn id="55" idx="2"/>
          </p:cNvCxnSpPr>
          <p:nvPr/>
        </p:nvCxnSpPr>
        <p:spPr>
          <a:xfrm flipV="1">
            <a:off x="5186820" y="2485179"/>
            <a:ext cx="68896" cy="1822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05"/>
          <p:cNvCxnSpPr>
            <a:stCxn id="50" idx="3"/>
            <a:endCxn id="52" idx="0"/>
          </p:cNvCxnSpPr>
          <p:nvPr/>
        </p:nvCxnSpPr>
        <p:spPr>
          <a:xfrm>
            <a:off x="6318235" y="3274353"/>
            <a:ext cx="0" cy="37992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B75652C-D2E3-4D30-8CBC-1EA99FE100AC}"/>
              </a:ext>
            </a:extLst>
          </p:cNvPr>
          <p:cNvSpPr txBox="1"/>
          <p:nvPr/>
        </p:nvSpPr>
        <p:spPr>
          <a:xfrm>
            <a:off x="3295401" y="3719077"/>
            <a:ext cx="160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有三种到时提醒方式：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响铃、震动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以及响铃且震动</a:t>
            </a:r>
          </a:p>
        </p:txBody>
      </p:sp>
    </p:spTree>
    <p:extLst>
      <p:ext uri="{BB962C8B-B14F-4D97-AF65-F5344CB8AC3E}">
        <p14:creationId xmlns:p14="http://schemas.microsoft.com/office/powerpoint/2010/main" val="9768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F5119BAE-0551-4695-8A08-2B90C84A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08" y="185069"/>
            <a:ext cx="1723242" cy="459015"/>
          </a:xfrm>
          <a:prstGeom prst="rect">
            <a:avLst/>
          </a:prstGeom>
        </p:spPr>
      </p:pic>
      <p:sp>
        <p:nvSpPr>
          <p:cNvPr id="4" name="TextBox 24"/>
          <p:cNvSpPr txBox="1"/>
          <p:nvPr/>
        </p:nvSpPr>
        <p:spPr>
          <a:xfrm>
            <a:off x="4107447" y="177465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id-ID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淘宝网chenying0907出品 25"/>
          <p:cNvGrpSpPr>
            <a:grpSpLocks/>
          </p:cNvGrpSpPr>
          <p:nvPr/>
        </p:nvGrpSpPr>
        <p:grpSpPr bwMode="auto">
          <a:xfrm>
            <a:off x="4129088" y="758032"/>
            <a:ext cx="1435894" cy="1777604"/>
            <a:chOff x="5019675" y="1262177"/>
            <a:chExt cx="1733549" cy="2147774"/>
          </a:xfrm>
          <a:solidFill>
            <a:schemeClr val="accent4"/>
          </a:solidFill>
        </p:grpSpPr>
        <p:sp>
          <p:nvSpPr>
            <p:cNvPr id="27" name="淘宝网chenying0907出品 26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淘宝网chenying0907出品 27"/>
            <p:cNvSpPr txBox="1">
              <a:spLocks noChangeArrowheads="1"/>
            </p:cNvSpPr>
            <p:nvPr/>
          </p:nvSpPr>
          <p:spPr bwMode="auto">
            <a:xfrm rot="18612942">
              <a:off x="5217088" y="1769268"/>
              <a:ext cx="1338726" cy="4458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统计时间</a:t>
              </a:r>
            </a:p>
          </p:txBody>
        </p:sp>
        <p:sp>
          <p:nvSpPr>
            <p:cNvPr id="29" name="淘宝网chenying0907出品 28"/>
            <p:cNvSpPr txBox="1">
              <a:spLocks noChangeArrowheads="1"/>
            </p:cNvSpPr>
            <p:nvPr/>
          </p:nvSpPr>
          <p:spPr bwMode="auto">
            <a:xfrm>
              <a:off x="5305510" y="2588056"/>
              <a:ext cx="548077" cy="4462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淘宝网chenying0907出品 29"/>
          <p:cNvGrpSpPr>
            <a:grpSpLocks/>
          </p:cNvGrpSpPr>
          <p:nvPr/>
        </p:nvGrpSpPr>
        <p:grpSpPr bwMode="auto">
          <a:xfrm rot="5400000">
            <a:off x="4840490" y="1989737"/>
            <a:ext cx="1434703" cy="1778793"/>
            <a:chOff x="5019675" y="1262177"/>
            <a:chExt cx="1733549" cy="2147774"/>
          </a:xfrm>
          <a:solidFill>
            <a:schemeClr val="accent3"/>
          </a:solidFill>
        </p:grpSpPr>
        <p:sp>
          <p:nvSpPr>
            <p:cNvPr id="31" name="淘宝网chenying0907出品 30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淘宝网chenying0907出品 31"/>
            <p:cNvSpPr txBox="1">
              <a:spLocks noChangeArrowheads="1"/>
            </p:cNvSpPr>
            <p:nvPr/>
          </p:nvSpPr>
          <p:spPr bwMode="auto">
            <a:xfrm rot="18612942">
              <a:off x="5217535" y="1769074"/>
              <a:ext cx="1337831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展示方式</a:t>
              </a:r>
            </a:p>
          </p:txBody>
        </p:sp>
        <p:sp>
          <p:nvSpPr>
            <p:cNvPr id="33" name="淘宝网chenying0907出品 32"/>
            <p:cNvSpPr txBox="1">
              <a:spLocks noChangeArrowheads="1"/>
            </p:cNvSpPr>
            <p:nvPr/>
          </p:nvSpPr>
          <p:spPr bwMode="auto">
            <a:xfrm rot="16200000">
              <a:off x="5297782" y="2595755"/>
              <a:ext cx="548139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淘宝网chenying0907出品 33"/>
          <p:cNvGrpSpPr>
            <a:grpSpLocks/>
          </p:cNvGrpSpPr>
          <p:nvPr/>
        </p:nvGrpSpPr>
        <p:grpSpPr bwMode="auto">
          <a:xfrm rot="10800000">
            <a:off x="3612356" y="2707085"/>
            <a:ext cx="1434704" cy="1777603"/>
            <a:chOff x="5019675" y="1262177"/>
            <a:chExt cx="1733549" cy="2147774"/>
          </a:xfrm>
          <a:solidFill>
            <a:schemeClr val="accent2"/>
          </a:solidFill>
        </p:grpSpPr>
        <p:sp>
          <p:nvSpPr>
            <p:cNvPr id="35" name="淘宝网chenying0907出品 34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淘宝网chenying0907出品 35"/>
            <p:cNvSpPr txBox="1">
              <a:spLocks noChangeArrowheads="1"/>
            </p:cNvSpPr>
            <p:nvPr/>
          </p:nvSpPr>
          <p:spPr bwMode="auto">
            <a:xfrm rot="7887620">
              <a:off x="5217083" y="1769081"/>
              <a:ext cx="1338727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展示方式</a:t>
              </a:r>
            </a:p>
          </p:txBody>
        </p:sp>
        <p:sp>
          <p:nvSpPr>
            <p:cNvPr id="37" name="淘宝网chenying0907出品 36"/>
            <p:cNvSpPr txBox="1">
              <a:spLocks noChangeArrowheads="1"/>
            </p:cNvSpPr>
            <p:nvPr/>
          </p:nvSpPr>
          <p:spPr bwMode="auto">
            <a:xfrm rot="10800000">
              <a:off x="5305283" y="2603479"/>
              <a:ext cx="548532" cy="4462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8" name="淘宝网chenying0907出品 37"/>
          <p:cNvGrpSpPr>
            <a:grpSpLocks/>
          </p:cNvGrpSpPr>
          <p:nvPr/>
        </p:nvGrpSpPr>
        <p:grpSpPr bwMode="auto">
          <a:xfrm rot="5400000" flipH="1" flipV="1">
            <a:off x="2868811" y="1467049"/>
            <a:ext cx="1434704" cy="1778794"/>
            <a:chOff x="5019675" y="1262177"/>
            <a:chExt cx="1733549" cy="2147774"/>
          </a:xfrm>
          <a:solidFill>
            <a:schemeClr val="accent1"/>
          </a:solidFill>
        </p:grpSpPr>
        <p:sp>
          <p:nvSpPr>
            <p:cNvPr id="39" name="淘宝网chenying0907出品 38"/>
            <p:cNvSpPr/>
            <p:nvPr/>
          </p:nvSpPr>
          <p:spPr>
            <a:xfrm rot="10800000">
              <a:off x="5019675" y="1262177"/>
              <a:ext cx="1733549" cy="2147774"/>
            </a:xfrm>
            <a:custGeom>
              <a:avLst/>
              <a:gdLst>
                <a:gd name="connsiteX0" fmla="*/ 0 w 1437653"/>
                <a:gd name="connsiteY0" fmla="*/ 1780954 h 1781175"/>
                <a:gd name="connsiteX1" fmla="*/ 10093 w 1437653"/>
                <a:gd name="connsiteY1" fmla="*/ 1252551 h 1781175"/>
                <a:gd name="connsiteX2" fmla="*/ 506340 w 1437653"/>
                <a:gd name="connsiteY2" fmla="*/ 1053646 h 1781175"/>
                <a:gd name="connsiteX3" fmla="*/ 696817 w 1437653"/>
                <a:gd name="connsiteY3" fmla="*/ 696145 h 1781175"/>
                <a:gd name="connsiteX4" fmla="*/ 708391 w 1437653"/>
                <a:gd name="connsiteY4" fmla="*/ 566738 h 1781175"/>
                <a:gd name="connsiteX5" fmla="*/ 522153 w 1437653"/>
                <a:gd name="connsiteY5" fmla="*/ 566738 h 1781175"/>
                <a:gd name="connsiteX6" fmla="*/ 979903 w 1437653"/>
                <a:gd name="connsiteY6" fmla="*/ 0 h 1781175"/>
                <a:gd name="connsiteX7" fmla="*/ 1437653 w 1437653"/>
                <a:gd name="connsiteY7" fmla="*/ 566738 h 1781175"/>
                <a:gd name="connsiteX8" fmla="*/ 1237012 w 1437653"/>
                <a:gd name="connsiteY8" fmla="*/ 566738 h 1781175"/>
                <a:gd name="connsiteX9" fmla="*/ 1232761 w 1437653"/>
                <a:gd name="connsiteY9" fmla="*/ 675416 h 1781175"/>
                <a:gd name="connsiteX10" fmla="*/ 878592 w 1437653"/>
                <a:gd name="connsiteY10" fmla="*/ 1428798 h 1781175"/>
                <a:gd name="connsiteX11" fmla="*/ 0 w 1437653"/>
                <a:gd name="connsiteY11" fmla="*/ 1780954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7653" h="1781175">
                  <a:moveTo>
                    <a:pt x="0" y="1780954"/>
                  </a:moveTo>
                  <a:lnTo>
                    <a:pt x="10093" y="1252551"/>
                  </a:lnTo>
                  <a:cubicBezTo>
                    <a:pt x="195602" y="1256094"/>
                    <a:pt x="374633" y="1184335"/>
                    <a:pt x="506340" y="1053646"/>
                  </a:cubicBezTo>
                  <a:cubicBezTo>
                    <a:pt x="605120" y="955629"/>
                    <a:pt x="670959" y="830736"/>
                    <a:pt x="696817" y="696145"/>
                  </a:cubicBezTo>
                  <a:lnTo>
                    <a:pt x="708391" y="566738"/>
                  </a:lnTo>
                  <a:lnTo>
                    <a:pt x="522153" y="566738"/>
                  </a:lnTo>
                  <a:lnTo>
                    <a:pt x="979903" y="0"/>
                  </a:lnTo>
                  <a:lnTo>
                    <a:pt x="1437653" y="566738"/>
                  </a:lnTo>
                  <a:lnTo>
                    <a:pt x="1237012" y="566738"/>
                  </a:lnTo>
                  <a:lnTo>
                    <a:pt x="1232761" y="675416"/>
                  </a:lnTo>
                  <a:cubicBezTo>
                    <a:pt x="1207282" y="959113"/>
                    <a:pt x="1082627" y="1226340"/>
                    <a:pt x="878592" y="1428798"/>
                  </a:cubicBezTo>
                  <a:cubicBezTo>
                    <a:pt x="645409" y="1660179"/>
                    <a:pt x="328439" y="1787227"/>
                    <a:pt x="0" y="17809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淘宝网chenying0907出品 39"/>
            <p:cNvSpPr txBox="1">
              <a:spLocks noChangeArrowheads="1"/>
            </p:cNvSpPr>
            <p:nvPr/>
          </p:nvSpPr>
          <p:spPr bwMode="auto">
            <a:xfrm rot="8039922">
              <a:off x="5496246" y="1769082"/>
              <a:ext cx="780401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查询</a:t>
              </a:r>
            </a:p>
          </p:txBody>
        </p:sp>
        <p:sp>
          <p:nvSpPr>
            <p:cNvPr id="41" name="淘宝网chenying0907出品 40"/>
            <p:cNvSpPr txBox="1">
              <a:spLocks noChangeArrowheads="1"/>
            </p:cNvSpPr>
            <p:nvPr/>
          </p:nvSpPr>
          <p:spPr bwMode="auto">
            <a:xfrm rot="5400000">
              <a:off x="5305478" y="2595759"/>
              <a:ext cx="548138" cy="446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2" name="淘宝网chenying0907出品 41"/>
          <p:cNvSpPr txBox="1"/>
          <p:nvPr/>
        </p:nvSpPr>
        <p:spPr>
          <a:xfrm>
            <a:off x="6637735" y="2960689"/>
            <a:ext cx="1982390" cy="1097416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把选定时间段的任务完成状态用扇形图来表示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展示完成和未完成任务的比例以及数量</a:t>
            </a:r>
          </a:p>
        </p:txBody>
      </p:sp>
      <p:sp>
        <p:nvSpPr>
          <p:cNvPr id="43" name="淘宝网chenying0907出品 42"/>
          <p:cNvSpPr txBox="1"/>
          <p:nvPr/>
        </p:nvSpPr>
        <p:spPr>
          <a:xfrm>
            <a:off x="6603877" y="2718653"/>
            <a:ext cx="1154163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扇形图展示</a:t>
            </a:r>
          </a:p>
        </p:txBody>
      </p:sp>
      <p:sp>
        <p:nvSpPr>
          <p:cNvPr id="44" name="淘宝网chenying0907出品 43"/>
          <p:cNvSpPr txBox="1"/>
          <p:nvPr/>
        </p:nvSpPr>
        <p:spPr>
          <a:xfrm>
            <a:off x="5795964" y="987504"/>
            <a:ext cx="1982391" cy="548548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统计时间段可以选择本月、本季度或本年度</a:t>
            </a:r>
          </a:p>
        </p:txBody>
      </p:sp>
      <p:sp>
        <p:nvSpPr>
          <p:cNvPr id="45" name="淘宝网chenying0907出品 44"/>
          <p:cNvSpPr txBox="1">
            <a:spLocks noChangeArrowheads="1"/>
          </p:cNvSpPr>
          <p:nvPr/>
        </p:nvSpPr>
        <p:spPr bwMode="auto">
          <a:xfrm>
            <a:off x="5795964" y="700882"/>
            <a:ext cx="1615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</a:rPr>
              <a:t>选择统计时间段</a:t>
            </a:r>
          </a:p>
        </p:txBody>
      </p:sp>
      <p:sp>
        <p:nvSpPr>
          <p:cNvPr id="46" name="淘宝网chenying0907出品 45"/>
          <p:cNvSpPr txBox="1"/>
          <p:nvPr/>
        </p:nvSpPr>
        <p:spPr>
          <a:xfrm>
            <a:off x="970488" y="1652656"/>
            <a:ext cx="1982390" cy="306174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点击查询，显示出统计情况</a:t>
            </a:r>
          </a:p>
        </p:txBody>
      </p:sp>
      <p:sp>
        <p:nvSpPr>
          <p:cNvPr id="47" name="淘宝网chenying0907出品 46"/>
          <p:cNvSpPr txBox="1"/>
          <p:nvPr/>
        </p:nvSpPr>
        <p:spPr>
          <a:xfrm>
            <a:off x="1800164" y="1226273"/>
            <a:ext cx="461665" cy="36933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r"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sp>
        <p:nvSpPr>
          <p:cNvPr id="48" name="淘宝网chenying0907出品 47"/>
          <p:cNvSpPr txBox="1"/>
          <p:nvPr/>
        </p:nvSpPr>
        <p:spPr>
          <a:xfrm>
            <a:off x="1691073" y="3426827"/>
            <a:ext cx="2074412" cy="1161536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展示选定时间段每月获得的番茄数的柱状图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横坐标是月份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纵坐标是该月的番茄数量</a:t>
            </a:r>
          </a:p>
        </p:txBody>
      </p:sp>
      <p:sp>
        <p:nvSpPr>
          <p:cNvPr id="49" name="淘宝网chenying0907出品 48"/>
          <p:cNvSpPr txBox="1">
            <a:spLocks noChangeArrowheads="1"/>
          </p:cNvSpPr>
          <p:nvPr/>
        </p:nvSpPr>
        <p:spPr bwMode="auto">
          <a:xfrm>
            <a:off x="1800164" y="3049281"/>
            <a:ext cx="1154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柱状图展示</a:t>
            </a:r>
          </a:p>
        </p:txBody>
      </p:sp>
    </p:spTree>
    <p:extLst>
      <p:ext uri="{BB962C8B-B14F-4D97-AF65-F5344CB8AC3E}">
        <p14:creationId xmlns:p14="http://schemas.microsoft.com/office/powerpoint/2010/main" val="850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825BCD1-D2FC-42E5-9C91-7B9A1DC8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7173" name="任意多边形 33"/>
          <p:cNvSpPr>
            <a:spLocks noChangeAspect="1" noChangeArrowheads="1"/>
          </p:cNvSpPr>
          <p:nvPr/>
        </p:nvSpPr>
        <p:spPr bwMode="auto">
          <a:xfrm rot="10800000">
            <a:off x="1602443" y="2156058"/>
            <a:ext cx="1757231" cy="1618803"/>
          </a:xfrm>
          <a:custGeom>
            <a:avLst/>
            <a:gdLst>
              <a:gd name="T0" fmla="*/ 2315345 w 2836097"/>
              <a:gd name="T1" fmla="*/ 2647950 h 3067706"/>
              <a:gd name="T2" fmla="*/ 756142 w 2836097"/>
              <a:gd name="T3" fmla="*/ 2647950 h 3067706"/>
              <a:gd name="T4" fmla="*/ 0 w 2836097"/>
              <a:gd name="T5" fmla="*/ 1323975 h 3067706"/>
              <a:gd name="T6" fmla="*/ 756142 w 2836097"/>
              <a:gd name="T7" fmla="*/ 0 h 3067706"/>
              <a:gd name="T8" fmla="*/ 2315345 w 2836097"/>
              <a:gd name="T9" fmla="*/ 0 h 3067706"/>
              <a:gd name="T10" fmla="*/ 2447925 w 2836097"/>
              <a:gd name="T11" fmla="*/ 232142 h 3067706"/>
              <a:gd name="T12" fmla="*/ 1271724 w 2836097"/>
              <a:gd name="T13" fmla="*/ 232142 h 3067706"/>
              <a:gd name="T14" fmla="*/ 645067 w 2836097"/>
              <a:gd name="T15" fmla="*/ 1329395 h 3067706"/>
              <a:gd name="T16" fmla="*/ 1271724 w 2836097"/>
              <a:gd name="T17" fmla="*/ 2426647 h 3067706"/>
              <a:gd name="T18" fmla="*/ 2441735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4" name="任意多边形 34"/>
          <p:cNvSpPr>
            <a:spLocks noChangeAspect="1" noChangeArrowheads="1"/>
          </p:cNvSpPr>
          <p:nvPr/>
        </p:nvSpPr>
        <p:spPr bwMode="auto">
          <a:xfrm rot="10800000">
            <a:off x="3819777" y="2156058"/>
            <a:ext cx="1758371" cy="1618803"/>
          </a:xfrm>
          <a:custGeom>
            <a:avLst/>
            <a:gdLst>
              <a:gd name="T0" fmla="*/ 2316847 w 2836097"/>
              <a:gd name="T1" fmla="*/ 2647950 h 3067706"/>
              <a:gd name="T2" fmla="*/ 756633 w 2836097"/>
              <a:gd name="T3" fmla="*/ 2647950 h 3067706"/>
              <a:gd name="T4" fmla="*/ 0 w 2836097"/>
              <a:gd name="T5" fmla="*/ 1323975 h 3067706"/>
              <a:gd name="T6" fmla="*/ 756633 w 2836097"/>
              <a:gd name="T7" fmla="*/ 0 h 3067706"/>
              <a:gd name="T8" fmla="*/ 2316847 w 2836097"/>
              <a:gd name="T9" fmla="*/ 0 h 3067706"/>
              <a:gd name="T10" fmla="*/ 2449513 w 2836097"/>
              <a:gd name="T11" fmla="*/ 232142 h 3067706"/>
              <a:gd name="T12" fmla="*/ 1272549 w 2836097"/>
              <a:gd name="T13" fmla="*/ 232142 h 3067706"/>
              <a:gd name="T14" fmla="*/ 645485 w 2836097"/>
              <a:gd name="T15" fmla="*/ 1329395 h 3067706"/>
              <a:gd name="T16" fmla="*/ 1272549 w 2836097"/>
              <a:gd name="T17" fmla="*/ 2426647 h 3067706"/>
              <a:gd name="T18" fmla="*/ 2443319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5" name="任意多边形 35"/>
          <p:cNvSpPr>
            <a:spLocks noChangeAspect="1" noChangeArrowheads="1"/>
          </p:cNvSpPr>
          <p:nvPr/>
        </p:nvSpPr>
        <p:spPr bwMode="auto">
          <a:xfrm rot="10800000">
            <a:off x="6076762" y="2156058"/>
            <a:ext cx="1758369" cy="1618803"/>
          </a:xfrm>
          <a:custGeom>
            <a:avLst/>
            <a:gdLst>
              <a:gd name="T0" fmla="*/ 2316846 w 2836097"/>
              <a:gd name="T1" fmla="*/ 2647950 h 3067706"/>
              <a:gd name="T2" fmla="*/ 756632 w 2836097"/>
              <a:gd name="T3" fmla="*/ 2647950 h 3067706"/>
              <a:gd name="T4" fmla="*/ 0 w 2836097"/>
              <a:gd name="T5" fmla="*/ 1323975 h 3067706"/>
              <a:gd name="T6" fmla="*/ 756632 w 2836097"/>
              <a:gd name="T7" fmla="*/ 0 h 3067706"/>
              <a:gd name="T8" fmla="*/ 2316846 w 2836097"/>
              <a:gd name="T9" fmla="*/ 0 h 3067706"/>
              <a:gd name="T10" fmla="*/ 2449512 w 2836097"/>
              <a:gd name="T11" fmla="*/ 232142 h 3067706"/>
              <a:gd name="T12" fmla="*/ 1272549 w 2836097"/>
              <a:gd name="T13" fmla="*/ 232142 h 3067706"/>
              <a:gd name="T14" fmla="*/ 645485 w 2836097"/>
              <a:gd name="T15" fmla="*/ 1329395 h 3067706"/>
              <a:gd name="T16" fmla="*/ 1272549 w 2836097"/>
              <a:gd name="T17" fmla="*/ 2426647 h 3067706"/>
              <a:gd name="T18" fmla="*/ 2443318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3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6" name="文本框 36"/>
          <p:cNvSpPr>
            <a:spLocks noChangeArrowheads="1"/>
          </p:cNvSpPr>
          <p:nvPr/>
        </p:nvSpPr>
        <p:spPr bwMode="auto">
          <a:xfrm>
            <a:off x="2914891" y="2759799"/>
            <a:ext cx="403411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77" name="文本框 37"/>
          <p:cNvSpPr>
            <a:spLocks noChangeArrowheads="1"/>
          </p:cNvSpPr>
          <p:nvPr/>
        </p:nvSpPr>
        <p:spPr bwMode="auto">
          <a:xfrm>
            <a:off x="5118283" y="2759799"/>
            <a:ext cx="438738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79" name="文本框 39"/>
          <p:cNvSpPr>
            <a:spLocks noChangeArrowheads="1"/>
          </p:cNvSpPr>
          <p:nvPr/>
        </p:nvSpPr>
        <p:spPr bwMode="auto">
          <a:xfrm>
            <a:off x="1151987" y="2328485"/>
            <a:ext cx="1410371" cy="1669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提醒界面的设计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简洁，设置提醒音乐，选择本地的文件，提供了丰富的库，也支持自己下载的音乐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    有数据库记忆</a:t>
            </a:r>
          </a:p>
          <a:p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0" name="文本框 40"/>
          <p:cNvSpPr>
            <a:spLocks noChangeArrowheads="1"/>
          </p:cNvSpPr>
          <p:nvPr/>
        </p:nvSpPr>
        <p:spPr bwMode="auto">
          <a:xfrm>
            <a:off x="3378619" y="2326158"/>
            <a:ext cx="1626002" cy="14388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提醒机制的实现</a:t>
            </a:r>
            <a:endParaRPr lang="zh-CN" altLang="en-US" sz="1200" b="1" dirty="0">
              <a:solidFill>
                <a:srgbClr val="26262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pPr algn="l">
              <a:buClrTx/>
              <a:buSzTx/>
              <a:buNone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运用timer控件实现定时功能，通过分天、时、分进行分类处理，比对现在时间与提醒时间</a:t>
            </a:r>
          </a:p>
          <a:p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81" name="文本框 41"/>
          <p:cNvSpPr>
            <a:spLocks noChangeArrowheads="1"/>
          </p:cNvSpPr>
          <p:nvPr/>
        </p:nvSpPr>
        <p:spPr bwMode="auto">
          <a:xfrm>
            <a:off x="5670683" y="2326158"/>
            <a:ext cx="1596814" cy="19159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提醒的具体展示</a:t>
            </a:r>
            <a:endParaRPr lang="zh-CN" altLang="en-US" sz="1200" b="1" dirty="0">
              <a:solidFill>
                <a:srgbClr val="26262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当现在时间与提醒时间一致时，弹出提醒信息，会告知是那个待办事项并播放提醒音乐</a:t>
            </a:r>
          </a:p>
          <a:p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sym typeface="Calibri" panose="020F0502020204030204" pitchFamily="34" charset="0"/>
            </a:endParaRP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900" dirty="0">
              <a:solidFill>
                <a:srgbClr val="262626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endParaRPr lang="zh-CN" altLang="en-US" sz="9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3754941" y="171557"/>
            <a:ext cx="12496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提醒模块</a:t>
            </a:r>
            <a:endParaRPr lang="id-ID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]C]P`0H]{%A}}$VYSH1NB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95" y="977265"/>
            <a:ext cx="2327275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/>
      <p:bldP spid="7177" grpId="0"/>
      <p:bldP spid="7179" grpId="0"/>
      <p:bldP spid="7180" grpId="0"/>
      <p:bldP spid="7181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2D040A-2E51-480C-BF79-DE17A69E354B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45A38-1572-4BE8-9287-34B4F5716B28}"/>
              </a:ext>
            </a:extLst>
          </p:cNvPr>
          <p:cNvSpPr txBox="1"/>
          <p:nvPr/>
        </p:nvSpPr>
        <p:spPr>
          <a:xfrm>
            <a:off x="3140869" y="1773394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249345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2D040A-2E51-480C-BF79-DE17A69E354B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45A38-1572-4BE8-9287-34B4F5716B28}"/>
              </a:ext>
            </a:extLst>
          </p:cNvPr>
          <p:cNvSpPr txBox="1"/>
          <p:nvPr/>
        </p:nvSpPr>
        <p:spPr>
          <a:xfrm>
            <a:off x="3140869" y="1773394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团队分工</a:t>
            </a:r>
          </a:p>
        </p:txBody>
      </p:sp>
    </p:spTree>
    <p:extLst>
      <p:ext uri="{BB962C8B-B14F-4D97-AF65-F5344CB8AC3E}">
        <p14:creationId xmlns:p14="http://schemas.microsoft.com/office/powerpoint/2010/main" val="16627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C3165FAF-71D6-47DB-8350-B6A7EB96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27" name="TextBox 24">
            <a:extLst>
              <a:ext uri="{FF2B5EF4-FFF2-40B4-BE49-F238E27FC236}">
                <a16:creationId xmlns:a16="http://schemas.microsoft.com/office/drawing/2014/main" id="{661CB627-2D33-44D9-9A61-F3D12D6B1035}"/>
              </a:ext>
            </a:extLst>
          </p:cNvPr>
          <p:cNvSpPr txBox="1"/>
          <p:nvPr/>
        </p:nvSpPr>
        <p:spPr>
          <a:xfrm>
            <a:off x="3713958" y="198748"/>
            <a:ext cx="1741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id-ID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淘宝网chenying0907出品 5"/>
          <p:cNvSpPr>
            <a:spLocks noChangeArrowheads="1"/>
          </p:cNvSpPr>
          <p:nvPr/>
        </p:nvSpPr>
        <p:spPr bwMode="auto">
          <a:xfrm>
            <a:off x="1501777" y="2662636"/>
            <a:ext cx="1289447" cy="161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>
            <a:off x="3793098" y="1214835"/>
            <a:ext cx="294086" cy="37861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淘宝网chenying0907出品 7"/>
          <p:cNvCxnSpPr>
            <a:cxnSpLocks noChangeShapeType="1"/>
            <a:stCxn id="7" idx="3"/>
          </p:cNvCxnSpPr>
          <p:nvPr/>
        </p:nvCxnSpPr>
        <p:spPr bwMode="auto">
          <a:xfrm flipH="1">
            <a:off x="3936605" y="1593453"/>
            <a:ext cx="3536" cy="106918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淘宝网chenying0907出品 6"/>
          <p:cNvSpPr>
            <a:spLocks noChangeArrowheads="1"/>
          </p:cNvSpPr>
          <p:nvPr/>
        </p:nvSpPr>
        <p:spPr bwMode="auto">
          <a:xfrm>
            <a:off x="3473824" y="767160"/>
            <a:ext cx="917972" cy="4476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马旭阳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等腰三角形 7"/>
          <p:cNvSpPr>
            <a:spLocks noChangeArrowheads="1"/>
          </p:cNvSpPr>
          <p:nvPr/>
        </p:nvSpPr>
        <p:spPr bwMode="auto">
          <a:xfrm>
            <a:off x="5442745" y="1652985"/>
            <a:ext cx="314325" cy="27027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8"/>
          <p:cNvSpPr>
            <a:spLocks noChangeArrowheads="1"/>
          </p:cNvSpPr>
          <p:nvPr/>
        </p:nvSpPr>
        <p:spPr bwMode="auto">
          <a:xfrm>
            <a:off x="4280694" y="2662636"/>
            <a:ext cx="1903810" cy="1619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淘宝网chenying0907出品 9"/>
          <p:cNvCxnSpPr>
            <a:cxnSpLocks noChangeShapeType="1"/>
            <a:stCxn id="10" idx="3"/>
          </p:cNvCxnSpPr>
          <p:nvPr/>
        </p:nvCxnSpPr>
        <p:spPr bwMode="auto">
          <a:xfrm>
            <a:off x="5599906" y="1923257"/>
            <a:ext cx="0" cy="739379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淘宝网chenying0907出品 12"/>
          <p:cNvSpPr>
            <a:spLocks noChangeArrowheads="1"/>
          </p:cNvSpPr>
          <p:nvPr/>
        </p:nvSpPr>
        <p:spPr bwMode="auto">
          <a:xfrm>
            <a:off x="5140326" y="1096964"/>
            <a:ext cx="919163" cy="44767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王豪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等腰三角形 13"/>
          <p:cNvSpPr>
            <a:spLocks noChangeArrowheads="1"/>
          </p:cNvSpPr>
          <p:nvPr/>
        </p:nvSpPr>
        <p:spPr bwMode="auto">
          <a:xfrm flipV="1">
            <a:off x="1939926" y="3462663"/>
            <a:ext cx="313135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淘宝网chenying0907出品 14"/>
          <p:cNvSpPr>
            <a:spLocks noChangeArrowheads="1"/>
          </p:cNvSpPr>
          <p:nvPr/>
        </p:nvSpPr>
        <p:spPr bwMode="auto">
          <a:xfrm>
            <a:off x="2747169" y="2662636"/>
            <a:ext cx="1878806" cy="161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5"/>
          <p:cNvCxnSpPr>
            <a:cxnSpLocks noChangeShapeType="1"/>
          </p:cNvCxnSpPr>
          <p:nvPr/>
        </p:nvCxnSpPr>
        <p:spPr bwMode="auto">
          <a:xfrm flipH="1">
            <a:off x="2089091" y="2824560"/>
            <a:ext cx="594" cy="66495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淘宝网chenying0907出品 18"/>
          <p:cNvSpPr>
            <a:spLocks noChangeArrowheads="1"/>
          </p:cNvSpPr>
          <p:nvPr/>
        </p:nvSpPr>
        <p:spPr bwMode="auto">
          <a:xfrm>
            <a:off x="1668822" y="3678959"/>
            <a:ext cx="917972" cy="44767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田丽凯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等腰三角形 19"/>
          <p:cNvSpPr>
            <a:spLocks noChangeArrowheads="1"/>
          </p:cNvSpPr>
          <p:nvPr/>
        </p:nvSpPr>
        <p:spPr bwMode="auto">
          <a:xfrm flipV="1">
            <a:off x="6542883" y="3734464"/>
            <a:ext cx="335280" cy="33311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淘宝网chenying0907出品 20"/>
          <p:cNvCxnSpPr>
            <a:cxnSpLocks noChangeShapeType="1"/>
            <a:stCxn id="18" idx="3"/>
          </p:cNvCxnSpPr>
          <p:nvPr/>
        </p:nvCxnSpPr>
        <p:spPr bwMode="auto">
          <a:xfrm flipH="1" flipV="1">
            <a:off x="6700045" y="2843876"/>
            <a:ext cx="10478" cy="890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淘宝网chenying0907出品 21"/>
          <p:cNvSpPr>
            <a:spLocks noChangeArrowheads="1"/>
          </p:cNvSpPr>
          <p:nvPr/>
        </p:nvSpPr>
        <p:spPr bwMode="auto">
          <a:xfrm>
            <a:off x="5867798" y="2653110"/>
            <a:ext cx="1882378" cy="17145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24"/>
          <p:cNvSpPr>
            <a:spLocks noChangeArrowheads="1"/>
          </p:cNvSpPr>
          <p:nvPr/>
        </p:nvSpPr>
        <p:spPr bwMode="auto">
          <a:xfrm>
            <a:off x="6240463" y="4086890"/>
            <a:ext cx="917972" cy="44767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李西军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淘宝网chenying0907出品 56"/>
          <p:cNvSpPr txBox="1">
            <a:spLocks noChangeArrowheads="1"/>
          </p:cNvSpPr>
          <p:nvPr/>
        </p:nvSpPr>
        <p:spPr bwMode="auto">
          <a:xfrm>
            <a:off x="2488209" y="3008300"/>
            <a:ext cx="16190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、番茄钟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、统计界面的实现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、部分数据库的操作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淘宝网chenying0907出品 56"/>
          <p:cNvSpPr txBox="1">
            <a:spLocks noChangeArrowheads="1"/>
          </p:cNvSpPr>
          <p:nvPr/>
        </p:nvSpPr>
        <p:spPr bwMode="auto">
          <a:xfrm>
            <a:off x="4991266" y="2986337"/>
            <a:ext cx="15097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1000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数据库的搭建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、待办事项界面功能的实现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淘宝网chenying0907出品 56"/>
          <p:cNvSpPr txBox="1">
            <a:spLocks noChangeArrowheads="1"/>
          </p:cNvSpPr>
          <p:nvPr/>
        </p:nvSpPr>
        <p:spPr bwMode="auto">
          <a:xfrm>
            <a:off x="1341511" y="1275941"/>
            <a:ext cx="259863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、组长，协调分工、掌控进度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、完成近期推荐界面：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功能设计：爬虫、浏览器、添加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、完成日程界面：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功能设计：筛选、完成、双击进入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淘宝网chenying0907出品 56"/>
          <p:cNvSpPr txBox="1">
            <a:spLocks noChangeArrowheads="1"/>
          </p:cNvSpPr>
          <p:nvPr/>
        </p:nvSpPr>
        <p:spPr bwMode="auto">
          <a:xfrm>
            <a:off x="5914231" y="1697157"/>
            <a:ext cx="18823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、整体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、事项提醒功能实现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FC833F-B497-4472-AD4F-D5D99E71EBBD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E0D5A-B214-4C7D-B0E3-40ABC7D1D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101196"/>
            <a:ext cx="8928992" cy="4942727"/>
          </a:xfrm>
          <a:prstGeom prst="rect">
            <a:avLst/>
          </a:prstGeom>
        </p:spPr>
      </p:pic>
      <p:sp>
        <p:nvSpPr>
          <p:cNvPr id="12" name="Rectangle 20">
            <a:extLst>
              <a:ext uri="{FF2B5EF4-FFF2-40B4-BE49-F238E27FC236}">
                <a16:creationId xmlns:a16="http://schemas.microsoft.com/office/drawing/2014/main" id="{04E3B151-7E3B-455E-A9A0-6FE4D733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626" y="1659647"/>
            <a:ext cx="45005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谢谢欣赏！</a:t>
            </a:r>
          </a:p>
        </p:txBody>
      </p:sp>
    </p:spTree>
    <p:extLst>
      <p:ext uri="{BB962C8B-B14F-4D97-AF65-F5344CB8AC3E}">
        <p14:creationId xmlns:p14="http://schemas.microsoft.com/office/powerpoint/2010/main" val="895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31F966F-01FE-415B-850F-F080A361DC31}"/>
              </a:ext>
            </a:extLst>
          </p:cNvPr>
          <p:cNvSpPr/>
          <p:nvPr/>
        </p:nvSpPr>
        <p:spPr>
          <a:xfrm>
            <a:off x="107504" y="101196"/>
            <a:ext cx="8928992" cy="494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D650263-A392-4B69-8C74-1EF458C0C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52"/>
          <a:stretch/>
        </p:blipFill>
        <p:spPr>
          <a:xfrm>
            <a:off x="107504" y="2278570"/>
            <a:ext cx="8928992" cy="2765353"/>
          </a:xfrm>
          <a:prstGeom prst="rect">
            <a:avLst/>
          </a:prstGeom>
        </p:spPr>
      </p:pic>
      <p:cxnSp>
        <p:nvCxnSpPr>
          <p:cNvPr id="9" name="直接连接符 8"/>
          <p:cNvCxnSpPr>
            <a:cxnSpLocks/>
            <a:stCxn id="45" idx="3"/>
          </p:cNvCxnSpPr>
          <p:nvPr/>
        </p:nvCxnSpPr>
        <p:spPr>
          <a:xfrm>
            <a:off x="1197512" y="1415741"/>
            <a:ext cx="7738131" cy="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58679" y="1141236"/>
            <a:ext cx="938833" cy="5490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6" name="组合 73">
            <a:extLst>
              <a:ext uri="{FF2B5EF4-FFF2-40B4-BE49-F238E27FC236}">
                <a16:creationId xmlns:a16="http://schemas.microsoft.com/office/drawing/2014/main" id="{AEA10C50-1CBD-4D89-9BCA-2844E1D747AD}"/>
              </a:ext>
            </a:extLst>
          </p:cNvPr>
          <p:cNvGrpSpPr>
            <a:grpSpLocks/>
          </p:cNvGrpSpPr>
          <p:nvPr/>
        </p:nvGrpSpPr>
        <p:grpSpPr bwMode="auto">
          <a:xfrm>
            <a:off x="2466317" y="1174710"/>
            <a:ext cx="481913" cy="482062"/>
            <a:chOff x="0" y="0"/>
            <a:chExt cx="1248318" cy="1248318"/>
          </a:xfrm>
        </p:grpSpPr>
        <p:sp>
          <p:nvSpPr>
            <p:cNvPr id="7" name="椭圆 55">
              <a:extLst>
                <a:ext uri="{FF2B5EF4-FFF2-40B4-BE49-F238E27FC236}">
                  <a16:creationId xmlns:a16="http://schemas.microsoft.com/office/drawing/2014/main" id="{A812A508-6FA3-4B7B-9672-FF5FFD03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60">
              <a:extLst>
                <a:ext uri="{FF2B5EF4-FFF2-40B4-BE49-F238E27FC236}">
                  <a16:creationId xmlns:a16="http://schemas.microsoft.com/office/drawing/2014/main" id="{D5B15F21-39FD-4C76-A13D-B74C77F9F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71" y="207805"/>
              <a:ext cx="924399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0BD4A140-FECE-4E1C-B921-DA3BDF29615A}"/>
              </a:ext>
            </a:extLst>
          </p:cNvPr>
          <p:cNvGrpSpPr>
            <a:grpSpLocks/>
          </p:cNvGrpSpPr>
          <p:nvPr/>
        </p:nvGrpSpPr>
        <p:grpSpPr bwMode="auto">
          <a:xfrm>
            <a:off x="3864198" y="1174710"/>
            <a:ext cx="481301" cy="482062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70D11960-F3EB-4691-8E2C-FD3D5C3F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7838FA5E-0BE3-45C8-A2A0-FA671A9D3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5"/>
              <a:ext cx="924402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75">
            <a:extLst>
              <a:ext uri="{FF2B5EF4-FFF2-40B4-BE49-F238E27FC236}">
                <a16:creationId xmlns:a16="http://schemas.microsoft.com/office/drawing/2014/main" id="{F25721E9-B5CF-41EC-82F0-BD7A6827C381}"/>
              </a:ext>
            </a:extLst>
          </p:cNvPr>
          <p:cNvGrpSpPr>
            <a:grpSpLocks/>
          </p:cNvGrpSpPr>
          <p:nvPr/>
        </p:nvGrpSpPr>
        <p:grpSpPr bwMode="auto">
          <a:xfrm>
            <a:off x="5284332" y="1174710"/>
            <a:ext cx="481913" cy="482062"/>
            <a:chOff x="0" y="0"/>
            <a:chExt cx="1248318" cy="1248318"/>
          </a:xfrm>
        </p:grpSpPr>
        <p:sp>
          <p:nvSpPr>
            <p:cNvPr id="14" name="椭圆 58">
              <a:extLst>
                <a:ext uri="{FF2B5EF4-FFF2-40B4-BE49-F238E27FC236}">
                  <a16:creationId xmlns:a16="http://schemas.microsoft.com/office/drawing/2014/main" id="{8111A568-4094-46D7-9BA3-E30DB25C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62">
              <a:extLst>
                <a:ext uri="{FF2B5EF4-FFF2-40B4-BE49-F238E27FC236}">
                  <a16:creationId xmlns:a16="http://schemas.microsoft.com/office/drawing/2014/main" id="{6279C7F0-C025-46FE-8F87-8E43C12C1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28" y="207805"/>
              <a:ext cx="924399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76">
            <a:extLst>
              <a:ext uri="{FF2B5EF4-FFF2-40B4-BE49-F238E27FC236}">
                <a16:creationId xmlns:a16="http://schemas.microsoft.com/office/drawing/2014/main" id="{462FAE7E-EDFE-4159-BA7E-BEBA286BD7C7}"/>
              </a:ext>
            </a:extLst>
          </p:cNvPr>
          <p:cNvGrpSpPr>
            <a:grpSpLocks/>
          </p:cNvGrpSpPr>
          <p:nvPr/>
        </p:nvGrpSpPr>
        <p:grpSpPr bwMode="auto">
          <a:xfrm>
            <a:off x="6783353" y="1174710"/>
            <a:ext cx="481301" cy="482062"/>
            <a:chOff x="0" y="0"/>
            <a:chExt cx="1248318" cy="1248318"/>
          </a:xfrm>
        </p:grpSpPr>
        <p:sp>
          <p:nvSpPr>
            <p:cNvPr id="17" name="椭圆 59">
              <a:extLst>
                <a:ext uri="{FF2B5EF4-FFF2-40B4-BE49-F238E27FC236}">
                  <a16:creationId xmlns:a16="http://schemas.microsoft.com/office/drawing/2014/main" id="{B998F924-A46F-4346-9FAC-B9A5A048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64">
              <a:extLst>
                <a:ext uri="{FF2B5EF4-FFF2-40B4-BE49-F238E27FC236}">
                  <a16:creationId xmlns:a16="http://schemas.microsoft.com/office/drawing/2014/main" id="{E8C097F9-5B13-4DC0-8EC4-00E725E5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9" y="207805"/>
              <a:ext cx="924402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文本框 65">
            <a:extLst>
              <a:ext uri="{FF2B5EF4-FFF2-40B4-BE49-F238E27FC236}">
                <a16:creationId xmlns:a16="http://schemas.microsoft.com/office/drawing/2014/main" id="{DE4D846B-1169-48B7-AC3E-E40F0B1C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423" y="1805390"/>
            <a:ext cx="186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66">
            <a:extLst>
              <a:ext uri="{FF2B5EF4-FFF2-40B4-BE49-F238E27FC236}">
                <a16:creationId xmlns:a16="http://schemas.microsoft.com/office/drawing/2014/main" id="{D7784600-1471-4C3E-BEFE-F8193360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66" y="2251662"/>
            <a:ext cx="1864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设计介绍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7">
            <a:extLst>
              <a:ext uri="{FF2B5EF4-FFF2-40B4-BE49-F238E27FC236}">
                <a16:creationId xmlns:a16="http://schemas.microsoft.com/office/drawing/2014/main" id="{2CAF9F0A-B4C7-4BD8-BB1E-642A4646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317" y="2846552"/>
            <a:ext cx="1864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功能展示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68">
            <a:extLst>
              <a:ext uri="{FF2B5EF4-FFF2-40B4-BE49-F238E27FC236}">
                <a16:creationId xmlns:a16="http://schemas.microsoft.com/office/drawing/2014/main" id="{8977C6A6-8E1E-4646-96D8-2F23AFC9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188" y="3280361"/>
            <a:ext cx="1864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69"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团队分工</a:t>
            </a: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85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  <a:solidFill>
            <a:srgbClr val="77BAE4"/>
          </a:solidFill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BFFA29-865F-4163-86AA-B9E17A9AE075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803470-F7AA-4A31-8F86-016906C30760}"/>
              </a:ext>
            </a:extLst>
          </p:cNvPr>
          <p:cNvSpPr txBox="1"/>
          <p:nvPr/>
        </p:nvSpPr>
        <p:spPr>
          <a:xfrm>
            <a:off x="3140869" y="1712882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8332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4"/>
          <p:cNvSpPr>
            <a:spLocks noEditPoints="1"/>
          </p:cNvSpPr>
          <p:nvPr/>
        </p:nvSpPr>
        <p:spPr bwMode="auto">
          <a:xfrm>
            <a:off x="1408114" y="1708678"/>
            <a:ext cx="2016125" cy="593908"/>
          </a:xfrm>
          <a:custGeom>
            <a:avLst/>
            <a:gdLst>
              <a:gd name="T0" fmla="*/ 273 w 302"/>
              <a:gd name="T1" fmla="*/ 7 h 89"/>
              <a:gd name="T2" fmla="*/ 281 w 302"/>
              <a:gd name="T3" fmla="*/ 15 h 89"/>
              <a:gd name="T4" fmla="*/ 281 w 302"/>
              <a:gd name="T5" fmla="*/ 22 h 89"/>
              <a:gd name="T6" fmla="*/ 288 w 302"/>
              <a:gd name="T7" fmla="*/ 31 h 89"/>
              <a:gd name="T8" fmla="*/ 296 w 302"/>
              <a:gd name="T9" fmla="*/ 39 h 89"/>
              <a:gd name="T10" fmla="*/ 296 w 302"/>
              <a:gd name="T11" fmla="*/ 51 h 89"/>
              <a:gd name="T12" fmla="*/ 288 w 302"/>
              <a:gd name="T13" fmla="*/ 60 h 89"/>
              <a:gd name="T14" fmla="*/ 281 w 302"/>
              <a:gd name="T15" fmla="*/ 68 h 89"/>
              <a:gd name="T16" fmla="*/ 281 w 302"/>
              <a:gd name="T17" fmla="*/ 74 h 89"/>
              <a:gd name="T18" fmla="*/ 273 w 302"/>
              <a:gd name="T19" fmla="*/ 82 h 89"/>
              <a:gd name="T20" fmla="*/ 15 w 302"/>
              <a:gd name="T21" fmla="*/ 82 h 89"/>
              <a:gd name="T22" fmla="*/ 7 w 302"/>
              <a:gd name="T23" fmla="*/ 74 h 89"/>
              <a:gd name="T24" fmla="*/ 7 w 302"/>
              <a:gd name="T25" fmla="*/ 15 h 89"/>
              <a:gd name="T26" fmla="*/ 15 w 302"/>
              <a:gd name="T27" fmla="*/ 7 h 89"/>
              <a:gd name="T28" fmla="*/ 273 w 302"/>
              <a:gd name="T29" fmla="*/ 7 h 89"/>
              <a:gd name="T30" fmla="*/ 273 w 302"/>
              <a:gd name="T31" fmla="*/ 0 h 89"/>
              <a:gd name="T32" fmla="*/ 15 w 302"/>
              <a:gd name="T33" fmla="*/ 0 h 89"/>
              <a:gd name="T34" fmla="*/ 0 w 302"/>
              <a:gd name="T35" fmla="*/ 15 h 89"/>
              <a:gd name="T36" fmla="*/ 0 w 302"/>
              <a:gd name="T37" fmla="*/ 74 h 89"/>
              <a:gd name="T38" fmla="*/ 15 w 302"/>
              <a:gd name="T39" fmla="*/ 89 h 89"/>
              <a:gd name="T40" fmla="*/ 273 w 302"/>
              <a:gd name="T41" fmla="*/ 89 h 89"/>
              <a:gd name="T42" fmla="*/ 287 w 302"/>
              <a:gd name="T43" fmla="*/ 74 h 89"/>
              <a:gd name="T44" fmla="*/ 287 w 302"/>
              <a:gd name="T45" fmla="*/ 68 h 89"/>
              <a:gd name="T46" fmla="*/ 288 w 302"/>
              <a:gd name="T47" fmla="*/ 66 h 89"/>
              <a:gd name="T48" fmla="*/ 302 w 302"/>
              <a:gd name="T49" fmla="*/ 51 h 89"/>
              <a:gd name="T50" fmla="*/ 302 w 302"/>
              <a:gd name="T51" fmla="*/ 39 h 89"/>
              <a:gd name="T52" fmla="*/ 288 w 302"/>
              <a:gd name="T53" fmla="*/ 25 h 89"/>
              <a:gd name="T54" fmla="*/ 287 w 302"/>
              <a:gd name="T55" fmla="*/ 22 h 89"/>
              <a:gd name="T56" fmla="*/ 287 w 302"/>
              <a:gd name="T57" fmla="*/ 15 h 89"/>
              <a:gd name="T58" fmla="*/ 273 w 302"/>
              <a:gd name="T5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9">
                <a:moveTo>
                  <a:pt x="273" y="7"/>
                </a:moveTo>
                <a:cubicBezTo>
                  <a:pt x="277" y="7"/>
                  <a:pt x="281" y="10"/>
                  <a:pt x="281" y="15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7"/>
                  <a:pt x="284" y="31"/>
                  <a:pt x="288" y="31"/>
                </a:cubicBezTo>
                <a:cubicBezTo>
                  <a:pt x="292" y="31"/>
                  <a:pt x="296" y="34"/>
                  <a:pt x="296" y="39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6"/>
                  <a:pt x="292" y="60"/>
                  <a:pt x="288" y="60"/>
                </a:cubicBezTo>
                <a:cubicBezTo>
                  <a:pt x="284" y="60"/>
                  <a:pt x="281" y="63"/>
                  <a:pt x="281" y="68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9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9"/>
                  <a:pt x="7" y="7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273" y="7"/>
                  <a:pt x="273" y="7"/>
                  <a:pt x="273" y="7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273" y="89"/>
                  <a:pt x="273" y="89"/>
                  <a:pt x="273" y="89"/>
                </a:cubicBezTo>
                <a:cubicBezTo>
                  <a:pt x="281" y="89"/>
                  <a:pt x="287" y="82"/>
                  <a:pt x="287" y="74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87" y="67"/>
                  <a:pt x="288" y="66"/>
                  <a:pt x="288" y="66"/>
                </a:cubicBezTo>
                <a:cubicBezTo>
                  <a:pt x="296" y="66"/>
                  <a:pt x="302" y="59"/>
                  <a:pt x="302" y="51"/>
                </a:cubicBezTo>
                <a:cubicBezTo>
                  <a:pt x="302" y="39"/>
                  <a:pt x="302" y="39"/>
                  <a:pt x="302" y="39"/>
                </a:cubicBezTo>
                <a:cubicBezTo>
                  <a:pt x="302" y="31"/>
                  <a:pt x="296" y="25"/>
                  <a:pt x="288" y="25"/>
                </a:cubicBezTo>
                <a:cubicBezTo>
                  <a:pt x="288" y="25"/>
                  <a:pt x="287" y="24"/>
                  <a:pt x="287" y="22"/>
                </a:cubicBezTo>
                <a:cubicBezTo>
                  <a:pt x="287" y="15"/>
                  <a:pt x="287" y="15"/>
                  <a:pt x="287" y="15"/>
                </a:cubicBezTo>
                <a:cubicBezTo>
                  <a:pt x="287" y="7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2" name="Rectangle 105"/>
          <p:cNvSpPr>
            <a:spLocks noChangeArrowheads="1"/>
          </p:cNvSpPr>
          <p:nvPr/>
        </p:nvSpPr>
        <p:spPr bwMode="auto">
          <a:xfrm>
            <a:off x="1520825" y="1823013"/>
            <a:ext cx="395288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1941514" y="1823013"/>
            <a:ext cx="401637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4" name="Rectangle 107"/>
          <p:cNvSpPr>
            <a:spLocks noChangeArrowheads="1"/>
          </p:cNvSpPr>
          <p:nvPr/>
        </p:nvSpPr>
        <p:spPr bwMode="auto">
          <a:xfrm>
            <a:off x="2370138" y="1823013"/>
            <a:ext cx="393700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5" name="Rectangle 108"/>
          <p:cNvSpPr>
            <a:spLocks noChangeArrowheads="1"/>
          </p:cNvSpPr>
          <p:nvPr/>
        </p:nvSpPr>
        <p:spPr bwMode="auto">
          <a:xfrm>
            <a:off x="2790825" y="1823013"/>
            <a:ext cx="400050" cy="373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6" name="Freeform 109"/>
          <p:cNvSpPr>
            <a:spLocks noEditPoints="1"/>
          </p:cNvSpPr>
          <p:nvPr/>
        </p:nvSpPr>
        <p:spPr bwMode="auto">
          <a:xfrm>
            <a:off x="1408114" y="2356578"/>
            <a:ext cx="2016125" cy="587556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7" name="Rectangle 110"/>
          <p:cNvSpPr>
            <a:spLocks noChangeArrowheads="1"/>
          </p:cNvSpPr>
          <p:nvPr/>
        </p:nvSpPr>
        <p:spPr bwMode="auto">
          <a:xfrm>
            <a:off x="1520825" y="2462973"/>
            <a:ext cx="395288" cy="374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8" name="Rectangle 111"/>
          <p:cNvSpPr>
            <a:spLocks noChangeArrowheads="1"/>
          </p:cNvSpPr>
          <p:nvPr/>
        </p:nvSpPr>
        <p:spPr bwMode="auto">
          <a:xfrm>
            <a:off x="1941514" y="2462973"/>
            <a:ext cx="401637" cy="374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19" name="Rectangle 112"/>
          <p:cNvSpPr>
            <a:spLocks noChangeArrowheads="1"/>
          </p:cNvSpPr>
          <p:nvPr/>
        </p:nvSpPr>
        <p:spPr bwMode="auto">
          <a:xfrm>
            <a:off x="2370138" y="2462973"/>
            <a:ext cx="393700" cy="374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0" name="Rectangle 113"/>
          <p:cNvSpPr>
            <a:spLocks noChangeArrowheads="1"/>
          </p:cNvSpPr>
          <p:nvPr/>
        </p:nvSpPr>
        <p:spPr bwMode="auto">
          <a:xfrm>
            <a:off x="2790825" y="2462973"/>
            <a:ext cx="400050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1" name="Freeform 114"/>
          <p:cNvSpPr>
            <a:spLocks noEditPoints="1"/>
          </p:cNvSpPr>
          <p:nvPr/>
        </p:nvSpPr>
        <p:spPr bwMode="auto">
          <a:xfrm>
            <a:off x="1408114" y="2993363"/>
            <a:ext cx="2016125" cy="587556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0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1 h 88"/>
              <a:gd name="T20" fmla="*/ 15 w 302"/>
              <a:gd name="T21" fmla="*/ 81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0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9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0"/>
                  <a:pt x="296" y="50"/>
                  <a:pt x="296" y="50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2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1"/>
                  <a:pt x="273" y="81"/>
                </a:cubicBezTo>
                <a:cubicBezTo>
                  <a:pt x="15" y="81"/>
                  <a:pt x="15" y="81"/>
                  <a:pt x="15" y="81"/>
                </a:cubicBezTo>
                <a:cubicBezTo>
                  <a:pt x="10" y="81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8"/>
                  <a:pt x="302" y="50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2" name="Rectangle 115"/>
          <p:cNvSpPr>
            <a:spLocks noChangeArrowheads="1"/>
          </p:cNvSpPr>
          <p:nvPr/>
        </p:nvSpPr>
        <p:spPr bwMode="auto">
          <a:xfrm>
            <a:off x="1520825" y="3101345"/>
            <a:ext cx="395288" cy="373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" name="Rectangle 116"/>
          <p:cNvSpPr>
            <a:spLocks noChangeArrowheads="1"/>
          </p:cNvSpPr>
          <p:nvPr/>
        </p:nvSpPr>
        <p:spPr bwMode="auto">
          <a:xfrm>
            <a:off x="1941514" y="3101345"/>
            <a:ext cx="401637" cy="373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" name="Rectangle 117"/>
          <p:cNvSpPr>
            <a:spLocks noChangeArrowheads="1"/>
          </p:cNvSpPr>
          <p:nvPr/>
        </p:nvSpPr>
        <p:spPr bwMode="auto">
          <a:xfrm>
            <a:off x="2370138" y="3101345"/>
            <a:ext cx="393700" cy="373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5" name="Rectangle 118"/>
          <p:cNvSpPr>
            <a:spLocks noChangeArrowheads="1"/>
          </p:cNvSpPr>
          <p:nvPr/>
        </p:nvSpPr>
        <p:spPr bwMode="auto">
          <a:xfrm>
            <a:off x="2790825" y="3101345"/>
            <a:ext cx="400050" cy="373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" name="Freeform 119"/>
          <p:cNvSpPr>
            <a:spLocks noEditPoints="1"/>
          </p:cNvSpPr>
          <p:nvPr/>
        </p:nvSpPr>
        <p:spPr bwMode="auto">
          <a:xfrm>
            <a:off x="1408114" y="3641263"/>
            <a:ext cx="2016125" cy="587556"/>
          </a:xfrm>
          <a:custGeom>
            <a:avLst/>
            <a:gdLst>
              <a:gd name="T0" fmla="*/ 273 w 302"/>
              <a:gd name="T1" fmla="*/ 6 h 88"/>
              <a:gd name="T2" fmla="*/ 281 w 302"/>
              <a:gd name="T3" fmla="*/ 14 h 88"/>
              <a:gd name="T4" fmla="*/ 281 w 302"/>
              <a:gd name="T5" fmla="*/ 22 h 88"/>
              <a:gd name="T6" fmla="*/ 288 w 302"/>
              <a:gd name="T7" fmla="*/ 30 h 88"/>
              <a:gd name="T8" fmla="*/ 296 w 302"/>
              <a:gd name="T9" fmla="*/ 38 h 88"/>
              <a:gd name="T10" fmla="*/ 296 w 302"/>
              <a:gd name="T11" fmla="*/ 51 h 88"/>
              <a:gd name="T12" fmla="*/ 288 w 302"/>
              <a:gd name="T13" fmla="*/ 59 h 88"/>
              <a:gd name="T14" fmla="*/ 281 w 302"/>
              <a:gd name="T15" fmla="*/ 67 h 88"/>
              <a:gd name="T16" fmla="*/ 281 w 302"/>
              <a:gd name="T17" fmla="*/ 73 h 88"/>
              <a:gd name="T18" fmla="*/ 273 w 302"/>
              <a:gd name="T19" fmla="*/ 82 h 88"/>
              <a:gd name="T20" fmla="*/ 15 w 302"/>
              <a:gd name="T21" fmla="*/ 82 h 88"/>
              <a:gd name="T22" fmla="*/ 7 w 302"/>
              <a:gd name="T23" fmla="*/ 73 h 88"/>
              <a:gd name="T24" fmla="*/ 7 w 302"/>
              <a:gd name="T25" fmla="*/ 14 h 88"/>
              <a:gd name="T26" fmla="*/ 15 w 302"/>
              <a:gd name="T27" fmla="*/ 6 h 88"/>
              <a:gd name="T28" fmla="*/ 273 w 302"/>
              <a:gd name="T29" fmla="*/ 6 h 88"/>
              <a:gd name="T30" fmla="*/ 273 w 302"/>
              <a:gd name="T31" fmla="*/ 0 h 88"/>
              <a:gd name="T32" fmla="*/ 15 w 302"/>
              <a:gd name="T33" fmla="*/ 0 h 88"/>
              <a:gd name="T34" fmla="*/ 0 w 302"/>
              <a:gd name="T35" fmla="*/ 14 h 88"/>
              <a:gd name="T36" fmla="*/ 0 w 302"/>
              <a:gd name="T37" fmla="*/ 73 h 88"/>
              <a:gd name="T38" fmla="*/ 15 w 302"/>
              <a:gd name="T39" fmla="*/ 88 h 88"/>
              <a:gd name="T40" fmla="*/ 273 w 302"/>
              <a:gd name="T41" fmla="*/ 88 h 88"/>
              <a:gd name="T42" fmla="*/ 287 w 302"/>
              <a:gd name="T43" fmla="*/ 73 h 88"/>
              <a:gd name="T44" fmla="*/ 287 w 302"/>
              <a:gd name="T45" fmla="*/ 67 h 88"/>
              <a:gd name="T46" fmla="*/ 288 w 302"/>
              <a:gd name="T47" fmla="*/ 65 h 88"/>
              <a:gd name="T48" fmla="*/ 302 w 302"/>
              <a:gd name="T49" fmla="*/ 51 h 88"/>
              <a:gd name="T50" fmla="*/ 302 w 302"/>
              <a:gd name="T51" fmla="*/ 38 h 88"/>
              <a:gd name="T52" fmla="*/ 288 w 302"/>
              <a:gd name="T53" fmla="*/ 24 h 88"/>
              <a:gd name="T54" fmla="*/ 287 w 302"/>
              <a:gd name="T55" fmla="*/ 22 h 88"/>
              <a:gd name="T56" fmla="*/ 287 w 302"/>
              <a:gd name="T57" fmla="*/ 14 h 88"/>
              <a:gd name="T58" fmla="*/ 273 w 302"/>
              <a:gd name="T5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7" name="Rectangle 120"/>
          <p:cNvSpPr>
            <a:spLocks noChangeArrowheads="1"/>
          </p:cNvSpPr>
          <p:nvPr/>
        </p:nvSpPr>
        <p:spPr bwMode="auto">
          <a:xfrm>
            <a:off x="1520825" y="3747657"/>
            <a:ext cx="395288" cy="374766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8" name="Rectangle 121"/>
          <p:cNvSpPr>
            <a:spLocks noChangeArrowheads="1"/>
          </p:cNvSpPr>
          <p:nvPr/>
        </p:nvSpPr>
        <p:spPr bwMode="auto">
          <a:xfrm>
            <a:off x="1941514" y="3747657"/>
            <a:ext cx="401637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" name="Rectangle 122"/>
          <p:cNvSpPr>
            <a:spLocks noChangeArrowheads="1"/>
          </p:cNvSpPr>
          <p:nvPr/>
        </p:nvSpPr>
        <p:spPr bwMode="auto">
          <a:xfrm>
            <a:off x="2370138" y="3747657"/>
            <a:ext cx="393700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" name="Rectangle 123"/>
          <p:cNvSpPr>
            <a:spLocks noChangeArrowheads="1"/>
          </p:cNvSpPr>
          <p:nvPr/>
        </p:nvSpPr>
        <p:spPr bwMode="auto">
          <a:xfrm>
            <a:off x="2790825" y="3747657"/>
            <a:ext cx="400050" cy="374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>
            <a:off x="3522663" y="2019923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31"/>
          <p:cNvGrpSpPr>
            <a:grpSpLocks/>
          </p:cNvGrpSpPr>
          <p:nvPr/>
        </p:nvGrpSpPr>
        <p:grpSpPr bwMode="auto">
          <a:xfrm>
            <a:off x="5291138" y="1881769"/>
            <a:ext cx="303212" cy="276310"/>
            <a:chOff x="3842185" y="3147814"/>
            <a:chExt cx="1016001" cy="958850"/>
          </a:xfrm>
        </p:grpSpPr>
        <p:sp>
          <p:nvSpPr>
            <p:cNvPr id="33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34" name="Freeform 47"/>
            <p:cNvSpPr/>
            <p:nvPr/>
          </p:nvSpPr>
          <p:spPr bwMode="auto">
            <a:xfrm>
              <a:off x="4368803" y="3395791"/>
              <a:ext cx="489383" cy="710873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719761" y="1714200"/>
            <a:ext cx="201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、针对目前同学们容易遗忘事情，而缺少有趣实用的相关程序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、结课后可以自己使用，改进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>
            <a:off x="3522663" y="2658295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5291138" y="2520141"/>
            <a:ext cx="303212" cy="276310"/>
            <a:chOff x="3842185" y="3147814"/>
            <a:chExt cx="1016001" cy="958850"/>
          </a:xfrm>
        </p:grpSpPr>
        <p:sp>
          <p:nvSpPr>
            <p:cNvPr id="38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39" name="Freeform 47"/>
            <p:cNvSpPr/>
            <p:nvPr/>
          </p:nvSpPr>
          <p:spPr bwMode="auto">
            <a:xfrm>
              <a:off x="4368803" y="3395791"/>
              <a:ext cx="489383" cy="710873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5662613" y="2396271"/>
            <a:ext cx="23033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、设计自己喜爱的主题、提示方式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、快速阅览感兴趣的信息（近期的比赛、电影、音乐会等）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3522663" y="3296667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1138" y="3158513"/>
            <a:ext cx="303212" cy="276310"/>
            <a:chOff x="3842185" y="3147814"/>
            <a:chExt cx="1016001" cy="958850"/>
          </a:xfrm>
        </p:grpSpPr>
        <p:sp>
          <p:nvSpPr>
            <p:cNvPr id="43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44" name="Freeform 47"/>
            <p:cNvSpPr/>
            <p:nvPr/>
          </p:nvSpPr>
          <p:spPr bwMode="auto">
            <a:xfrm>
              <a:off x="4368803" y="3395791"/>
              <a:ext cx="489383" cy="710873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5662613" y="3068798"/>
            <a:ext cx="23033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综合了所学的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窗体及控件 ，数据库，文本编程，爬虫等知识，有效地复习、巩固所学知识。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>
            <a:off x="3522663" y="3935040"/>
            <a:ext cx="1625600" cy="0"/>
          </a:xfrm>
          <a:prstGeom prst="line">
            <a:avLst/>
          </a:prstGeom>
          <a:noFill/>
          <a:ln w="9525">
            <a:solidFill>
              <a:srgbClr val="7F7F7F"/>
            </a:solidFill>
            <a:prstDash val="sys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3"/>
          <p:cNvGrpSpPr>
            <a:grpSpLocks/>
          </p:cNvGrpSpPr>
          <p:nvPr/>
        </p:nvGrpSpPr>
        <p:grpSpPr bwMode="auto">
          <a:xfrm>
            <a:off x="5291138" y="3798472"/>
            <a:ext cx="303212" cy="274723"/>
            <a:chOff x="3842185" y="3147814"/>
            <a:chExt cx="1016001" cy="958850"/>
          </a:xfrm>
        </p:grpSpPr>
        <p:sp>
          <p:nvSpPr>
            <p:cNvPr id="55" name="Freeform 46"/>
            <p:cNvSpPr/>
            <p:nvPr/>
          </p:nvSpPr>
          <p:spPr bwMode="auto">
            <a:xfrm>
              <a:off x="3842185" y="3147814"/>
              <a:ext cx="601089" cy="958850"/>
            </a:xfrm>
            <a:custGeom>
              <a:avLst/>
              <a:gdLst>
                <a:gd name="T0" fmla="*/ 130 w 160"/>
                <a:gd name="T1" fmla="*/ 232 h 256"/>
                <a:gd name="T2" fmla="*/ 129 w 160"/>
                <a:gd name="T3" fmla="*/ 231 h 256"/>
                <a:gd name="T4" fmla="*/ 128 w 160"/>
                <a:gd name="T5" fmla="*/ 229 h 256"/>
                <a:gd name="T6" fmla="*/ 127 w 160"/>
                <a:gd name="T7" fmla="*/ 212 h 256"/>
                <a:gd name="T8" fmla="*/ 160 w 160"/>
                <a:gd name="T9" fmla="*/ 139 h 256"/>
                <a:gd name="T10" fmla="*/ 117 w 160"/>
                <a:gd name="T11" fmla="*/ 100 h 256"/>
                <a:gd name="T12" fmla="*/ 104 w 160"/>
                <a:gd name="T13" fmla="*/ 95 h 256"/>
                <a:gd name="T14" fmla="*/ 116 w 160"/>
                <a:gd name="T15" fmla="*/ 88 h 256"/>
                <a:gd name="T16" fmla="*/ 140 w 160"/>
                <a:gd name="T17" fmla="*/ 48 h 256"/>
                <a:gd name="T18" fmla="*/ 87 w 160"/>
                <a:gd name="T19" fmla="*/ 0 h 256"/>
                <a:gd name="T20" fmla="*/ 35 w 160"/>
                <a:gd name="T21" fmla="*/ 48 h 256"/>
                <a:gd name="T22" fmla="*/ 59 w 160"/>
                <a:gd name="T23" fmla="*/ 88 h 256"/>
                <a:gd name="T24" fmla="*/ 71 w 160"/>
                <a:gd name="T25" fmla="*/ 95 h 256"/>
                <a:gd name="T26" fmla="*/ 58 w 160"/>
                <a:gd name="T27" fmla="*/ 100 h 256"/>
                <a:gd name="T28" fmla="*/ 0 w 160"/>
                <a:gd name="T29" fmla="*/ 196 h 256"/>
                <a:gd name="T30" fmla="*/ 1 w 160"/>
                <a:gd name="T31" fmla="*/ 214 h 256"/>
                <a:gd name="T32" fmla="*/ 87 w 160"/>
                <a:gd name="T33" fmla="*/ 256 h 256"/>
                <a:gd name="T34" fmla="*/ 139 w 160"/>
                <a:gd name="T35" fmla="*/ 243 h 256"/>
                <a:gd name="T36" fmla="*/ 130 w 160"/>
                <a:gd name="T37" fmla="*/ 2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56">
                  <a:moveTo>
                    <a:pt x="130" y="232"/>
                  </a:moveTo>
                  <a:cubicBezTo>
                    <a:pt x="129" y="231"/>
                    <a:pt x="129" y="231"/>
                    <a:pt x="129" y="231"/>
                  </a:cubicBezTo>
                  <a:cubicBezTo>
                    <a:pt x="128" y="229"/>
                    <a:pt x="128" y="229"/>
                    <a:pt x="128" y="229"/>
                  </a:cubicBezTo>
                  <a:cubicBezTo>
                    <a:pt x="127" y="224"/>
                    <a:pt x="127" y="218"/>
                    <a:pt x="127" y="212"/>
                  </a:cubicBezTo>
                  <a:cubicBezTo>
                    <a:pt x="127" y="182"/>
                    <a:pt x="140" y="156"/>
                    <a:pt x="160" y="139"/>
                  </a:cubicBezTo>
                  <a:cubicBezTo>
                    <a:pt x="150" y="121"/>
                    <a:pt x="135" y="107"/>
                    <a:pt x="117" y="100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30" y="79"/>
                    <a:pt x="140" y="64"/>
                    <a:pt x="140" y="48"/>
                  </a:cubicBezTo>
                  <a:cubicBezTo>
                    <a:pt x="139" y="22"/>
                    <a:pt x="117" y="0"/>
                    <a:pt x="87" y="0"/>
                  </a:cubicBezTo>
                  <a:cubicBezTo>
                    <a:pt x="58" y="0"/>
                    <a:pt x="35" y="22"/>
                    <a:pt x="35" y="48"/>
                  </a:cubicBezTo>
                  <a:cubicBezTo>
                    <a:pt x="35" y="64"/>
                    <a:pt x="45" y="79"/>
                    <a:pt x="59" y="8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24" y="114"/>
                    <a:pt x="0" y="151"/>
                    <a:pt x="0" y="196"/>
                  </a:cubicBezTo>
                  <a:cubicBezTo>
                    <a:pt x="0" y="202"/>
                    <a:pt x="0" y="208"/>
                    <a:pt x="1" y="214"/>
                  </a:cubicBezTo>
                  <a:cubicBezTo>
                    <a:pt x="22" y="240"/>
                    <a:pt x="53" y="256"/>
                    <a:pt x="87" y="256"/>
                  </a:cubicBezTo>
                  <a:cubicBezTo>
                    <a:pt x="106" y="256"/>
                    <a:pt x="124" y="251"/>
                    <a:pt x="139" y="243"/>
                  </a:cubicBezTo>
                  <a:cubicBezTo>
                    <a:pt x="136" y="239"/>
                    <a:pt x="133" y="236"/>
                    <a:pt x="130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47"/>
            <p:cNvSpPr/>
            <p:nvPr/>
          </p:nvSpPr>
          <p:spPr bwMode="auto">
            <a:xfrm>
              <a:off x="4368803" y="3397227"/>
              <a:ext cx="489383" cy="709437"/>
            </a:xfrm>
            <a:custGeom>
              <a:avLst/>
              <a:gdLst>
                <a:gd name="T0" fmla="*/ 86 w 130"/>
                <a:gd name="T1" fmla="*/ 75 h 190"/>
                <a:gd name="T2" fmla="*/ 73 w 130"/>
                <a:gd name="T3" fmla="*/ 70 h 190"/>
                <a:gd name="T4" fmla="*/ 85 w 130"/>
                <a:gd name="T5" fmla="*/ 63 h 190"/>
                <a:gd name="T6" fmla="*/ 102 w 130"/>
                <a:gd name="T7" fmla="*/ 34 h 190"/>
                <a:gd name="T8" fmla="*/ 65 w 130"/>
                <a:gd name="T9" fmla="*/ 0 h 190"/>
                <a:gd name="T10" fmla="*/ 27 w 130"/>
                <a:gd name="T11" fmla="*/ 34 h 190"/>
                <a:gd name="T12" fmla="*/ 44 w 130"/>
                <a:gd name="T13" fmla="*/ 63 h 190"/>
                <a:gd name="T14" fmla="*/ 56 w 130"/>
                <a:gd name="T15" fmla="*/ 70 h 190"/>
                <a:gd name="T16" fmla="*/ 43 w 130"/>
                <a:gd name="T17" fmla="*/ 75 h 190"/>
                <a:gd name="T18" fmla="*/ 38 w 130"/>
                <a:gd name="T19" fmla="*/ 78 h 190"/>
                <a:gd name="T20" fmla="*/ 32 w 130"/>
                <a:gd name="T21" fmla="*/ 82 h 190"/>
                <a:gd name="T22" fmla="*/ 26 w 130"/>
                <a:gd name="T23" fmla="*/ 86 h 190"/>
                <a:gd name="T24" fmla="*/ 0 w 130"/>
                <a:gd name="T25" fmla="*/ 146 h 190"/>
                <a:gd name="T26" fmla="*/ 1 w 130"/>
                <a:gd name="T27" fmla="*/ 159 h 190"/>
                <a:gd name="T28" fmla="*/ 11 w 130"/>
                <a:gd name="T29" fmla="*/ 169 h 190"/>
                <a:gd name="T30" fmla="*/ 16 w 130"/>
                <a:gd name="T31" fmla="*/ 174 h 190"/>
                <a:gd name="T32" fmla="*/ 22 w 130"/>
                <a:gd name="T33" fmla="*/ 178 h 190"/>
                <a:gd name="T34" fmla="*/ 65 w 130"/>
                <a:gd name="T35" fmla="*/ 190 h 190"/>
                <a:gd name="T36" fmla="*/ 129 w 130"/>
                <a:gd name="T37" fmla="*/ 159 h 190"/>
                <a:gd name="T38" fmla="*/ 130 w 130"/>
                <a:gd name="T39" fmla="*/ 146 h 190"/>
                <a:gd name="T40" fmla="*/ 86 w 130"/>
                <a:gd name="T41" fmla="*/ 7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90">
                  <a:moveTo>
                    <a:pt x="86" y="75"/>
                  </a:moveTo>
                  <a:cubicBezTo>
                    <a:pt x="73" y="70"/>
                    <a:pt x="73" y="70"/>
                    <a:pt x="73" y="7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96" y="57"/>
                    <a:pt x="102" y="46"/>
                    <a:pt x="102" y="34"/>
                  </a:cubicBezTo>
                  <a:cubicBezTo>
                    <a:pt x="102" y="16"/>
                    <a:pt x="86" y="0"/>
                    <a:pt x="65" y="0"/>
                  </a:cubicBezTo>
                  <a:cubicBezTo>
                    <a:pt x="44" y="0"/>
                    <a:pt x="27" y="16"/>
                    <a:pt x="27" y="34"/>
                  </a:cubicBezTo>
                  <a:cubicBezTo>
                    <a:pt x="27" y="46"/>
                    <a:pt x="34" y="57"/>
                    <a:pt x="44" y="63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1" y="76"/>
                    <a:pt x="39" y="77"/>
                    <a:pt x="38" y="78"/>
                  </a:cubicBezTo>
                  <a:cubicBezTo>
                    <a:pt x="36" y="79"/>
                    <a:pt x="34" y="80"/>
                    <a:pt x="32" y="82"/>
                  </a:cubicBezTo>
                  <a:cubicBezTo>
                    <a:pt x="30" y="83"/>
                    <a:pt x="28" y="85"/>
                    <a:pt x="26" y="86"/>
                  </a:cubicBezTo>
                  <a:cubicBezTo>
                    <a:pt x="10" y="100"/>
                    <a:pt x="0" y="122"/>
                    <a:pt x="0" y="146"/>
                  </a:cubicBezTo>
                  <a:cubicBezTo>
                    <a:pt x="0" y="150"/>
                    <a:pt x="0" y="155"/>
                    <a:pt x="1" y="159"/>
                  </a:cubicBezTo>
                  <a:cubicBezTo>
                    <a:pt x="4" y="163"/>
                    <a:pt x="7" y="166"/>
                    <a:pt x="11" y="169"/>
                  </a:cubicBezTo>
                  <a:cubicBezTo>
                    <a:pt x="12" y="171"/>
                    <a:pt x="14" y="172"/>
                    <a:pt x="16" y="174"/>
                  </a:cubicBezTo>
                  <a:cubicBezTo>
                    <a:pt x="18" y="175"/>
                    <a:pt x="20" y="176"/>
                    <a:pt x="22" y="178"/>
                  </a:cubicBezTo>
                  <a:cubicBezTo>
                    <a:pt x="35" y="186"/>
                    <a:pt x="49" y="190"/>
                    <a:pt x="65" y="190"/>
                  </a:cubicBezTo>
                  <a:cubicBezTo>
                    <a:pt x="90" y="190"/>
                    <a:pt x="113" y="178"/>
                    <a:pt x="129" y="159"/>
                  </a:cubicBezTo>
                  <a:cubicBezTo>
                    <a:pt x="129" y="155"/>
                    <a:pt x="130" y="150"/>
                    <a:pt x="130" y="146"/>
                  </a:cubicBezTo>
                  <a:cubicBezTo>
                    <a:pt x="130" y="113"/>
                    <a:pt x="111" y="86"/>
                    <a:pt x="86" y="7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  <a:defRPr/>
              </a:pPr>
              <a:endParaRPr lang="zh-CN" altLang="en-US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724526" y="3771477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设计出该软件可以实现更加丰富多样的功能。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3740151" y="1769021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实用性强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3798656" y="2415671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趣味性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815416" y="3059253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学习价值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3815416" y="3695794"/>
            <a:ext cx="1285875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功能多样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EF4C74D-2253-4559-82DC-6240C5FB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7" name="TextBox 24">
            <a:extLst>
              <a:ext uri="{FF2B5EF4-FFF2-40B4-BE49-F238E27FC236}">
                <a16:creationId xmlns:a16="http://schemas.microsoft.com/office/drawing/2014/main" id="{FCCF6759-3518-45BF-81FC-0A550C748ADE}"/>
              </a:ext>
            </a:extLst>
          </p:cNvPr>
          <p:cNvSpPr txBox="1"/>
          <p:nvPr/>
        </p:nvSpPr>
        <p:spPr>
          <a:xfrm>
            <a:off x="3814283" y="19113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选题动机</a:t>
            </a:r>
            <a:endParaRPr lang="en-US" altLang="zh-CN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9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9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1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24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14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149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17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174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5" grpId="0"/>
      <p:bldP spid="40" grpId="0"/>
      <p:bldP spid="51" grpId="0"/>
      <p:bldP spid="57" grpId="0"/>
      <p:bldP spid="58" grpId="0"/>
      <p:bldP spid="59" grpId="0"/>
      <p:bldP spid="60" grpId="0"/>
      <p:bldP spid="61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flipV="1">
            <a:off x="5026899" y="884190"/>
            <a:ext cx="1188488" cy="361722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997386" y="2768468"/>
            <a:ext cx="1534340" cy="1702501"/>
            <a:chOff x="1538" y="671"/>
            <a:chExt cx="2684" cy="2978"/>
          </a:xfrm>
          <a:solidFill>
            <a:schemeClr val="accent3"/>
          </a:solidFill>
          <a:effectLst/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904" y="3253"/>
              <a:ext cx="45" cy="396"/>
            </a:xfrm>
            <a:custGeom>
              <a:avLst/>
              <a:gdLst>
                <a:gd name="T0" fmla="*/ 18 w 118"/>
                <a:gd name="T1" fmla="*/ 491 h 1025"/>
                <a:gd name="T2" fmla="*/ 0 w 118"/>
                <a:gd name="T3" fmla="*/ 88 h 1025"/>
                <a:gd name="T4" fmla="*/ 36 w 118"/>
                <a:gd name="T5" fmla="*/ 0 h 1025"/>
                <a:gd name="T6" fmla="*/ 82 w 118"/>
                <a:gd name="T7" fmla="*/ 78 h 1025"/>
                <a:gd name="T8" fmla="*/ 117 w 118"/>
                <a:gd name="T9" fmla="*/ 936 h 1025"/>
                <a:gd name="T10" fmla="*/ 81 w 118"/>
                <a:gd name="T11" fmla="*/ 1025 h 1025"/>
                <a:gd name="T12" fmla="*/ 35 w 118"/>
                <a:gd name="T13" fmla="*/ 936 h 1025"/>
                <a:gd name="T14" fmla="*/ 12 w 118"/>
                <a:gd name="T15" fmla="*/ 491 h 1025"/>
                <a:gd name="T16" fmla="*/ 18 w 118"/>
                <a:gd name="T17" fmla="*/ 49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025">
                  <a:moveTo>
                    <a:pt x="18" y="491"/>
                  </a:moveTo>
                  <a:cubicBezTo>
                    <a:pt x="11" y="357"/>
                    <a:pt x="2" y="223"/>
                    <a:pt x="0" y="88"/>
                  </a:cubicBezTo>
                  <a:cubicBezTo>
                    <a:pt x="0" y="59"/>
                    <a:pt x="23" y="29"/>
                    <a:pt x="36" y="0"/>
                  </a:cubicBezTo>
                  <a:cubicBezTo>
                    <a:pt x="52" y="26"/>
                    <a:pt x="80" y="51"/>
                    <a:pt x="82" y="78"/>
                  </a:cubicBezTo>
                  <a:cubicBezTo>
                    <a:pt x="97" y="364"/>
                    <a:pt x="108" y="650"/>
                    <a:pt x="117" y="936"/>
                  </a:cubicBezTo>
                  <a:cubicBezTo>
                    <a:pt x="118" y="965"/>
                    <a:pt x="94" y="995"/>
                    <a:pt x="81" y="1025"/>
                  </a:cubicBezTo>
                  <a:cubicBezTo>
                    <a:pt x="65" y="995"/>
                    <a:pt x="37" y="967"/>
                    <a:pt x="35" y="936"/>
                  </a:cubicBezTo>
                  <a:cubicBezTo>
                    <a:pt x="23" y="788"/>
                    <a:pt x="19" y="640"/>
                    <a:pt x="12" y="491"/>
                  </a:cubicBezTo>
                  <a:cubicBezTo>
                    <a:pt x="14" y="491"/>
                    <a:pt x="16" y="491"/>
                    <a:pt x="18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846" y="2352"/>
              <a:ext cx="376" cy="143"/>
            </a:xfrm>
            <a:custGeom>
              <a:avLst/>
              <a:gdLst>
                <a:gd name="T0" fmla="*/ 929 w 973"/>
                <a:gd name="T1" fmla="*/ 370 h 370"/>
                <a:gd name="T2" fmla="*/ 863 w 973"/>
                <a:gd name="T3" fmla="*/ 348 h 370"/>
                <a:gd name="T4" fmla="*/ 79 w 973"/>
                <a:gd name="T5" fmla="*/ 90 h 370"/>
                <a:gd name="T6" fmla="*/ 0 w 973"/>
                <a:gd name="T7" fmla="*/ 25 h 370"/>
                <a:gd name="T8" fmla="*/ 97 w 973"/>
                <a:gd name="T9" fmla="*/ 9 h 370"/>
                <a:gd name="T10" fmla="*/ 911 w 973"/>
                <a:gd name="T11" fmla="*/ 277 h 370"/>
                <a:gd name="T12" fmla="*/ 973 w 973"/>
                <a:gd name="T13" fmla="*/ 335 h 370"/>
                <a:gd name="T14" fmla="*/ 929 w 973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70">
                  <a:moveTo>
                    <a:pt x="929" y="370"/>
                  </a:moveTo>
                  <a:cubicBezTo>
                    <a:pt x="903" y="361"/>
                    <a:pt x="883" y="355"/>
                    <a:pt x="863" y="348"/>
                  </a:cubicBezTo>
                  <a:cubicBezTo>
                    <a:pt x="601" y="263"/>
                    <a:pt x="340" y="179"/>
                    <a:pt x="79" y="90"/>
                  </a:cubicBezTo>
                  <a:cubicBezTo>
                    <a:pt x="49" y="80"/>
                    <a:pt x="26" y="47"/>
                    <a:pt x="0" y="25"/>
                  </a:cubicBezTo>
                  <a:cubicBezTo>
                    <a:pt x="33" y="19"/>
                    <a:pt x="69" y="0"/>
                    <a:pt x="97" y="9"/>
                  </a:cubicBezTo>
                  <a:cubicBezTo>
                    <a:pt x="370" y="95"/>
                    <a:pt x="641" y="185"/>
                    <a:pt x="911" y="277"/>
                  </a:cubicBezTo>
                  <a:cubicBezTo>
                    <a:pt x="935" y="285"/>
                    <a:pt x="953" y="315"/>
                    <a:pt x="973" y="335"/>
                  </a:cubicBezTo>
                  <a:cubicBezTo>
                    <a:pt x="958" y="347"/>
                    <a:pt x="943" y="359"/>
                    <a:pt x="929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737" y="1439"/>
              <a:ext cx="338" cy="216"/>
            </a:xfrm>
            <a:custGeom>
              <a:avLst/>
              <a:gdLst>
                <a:gd name="T0" fmla="*/ 833 w 875"/>
                <a:gd name="T1" fmla="*/ 0 h 559"/>
                <a:gd name="T2" fmla="*/ 868 w 875"/>
                <a:gd name="T3" fmla="*/ 19 h 559"/>
                <a:gd name="T4" fmla="*/ 866 w 875"/>
                <a:gd name="T5" fmla="*/ 67 h 559"/>
                <a:gd name="T6" fmla="*/ 807 w 875"/>
                <a:gd name="T7" fmla="*/ 110 h 559"/>
                <a:gd name="T8" fmla="*/ 101 w 875"/>
                <a:gd name="T9" fmla="*/ 541 h 559"/>
                <a:gd name="T10" fmla="*/ 0 w 875"/>
                <a:gd name="T11" fmla="*/ 559 h 559"/>
                <a:gd name="T12" fmla="*/ 52 w 875"/>
                <a:gd name="T13" fmla="*/ 475 h 559"/>
                <a:gd name="T14" fmla="*/ 774 w 875"/>
                <a:gd name="T15" fmla="*/ 30 h 559"/>
                <a:gd name="T16" fmla="*/ 833 w 875"/>
                <a:gd name="T1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5" h="559">
                  <a:moveTo>
                    <a:pt x="833" y="0"/>
                  </a:moveTo>
                  <a:cubicBezTo>
                    <a:pt x="846" y="6"/>
                    <a:pt x="864" y="10"/>
                    <a:pt x="868" y="19"/>
                  </a:cubicBezTo>
                  <a:cubicBezTo>
                    <a:pt x="874" y="33"/>
                    <a:pt x="875" y="57"/>
                    <a:pt x="866" y="67"/>
                  </a:cubicBezTo>
                  <a:cubicBezTo>
                    <a:pt x="851" y="85"/>
                    <a:pt x="828" y="97"/>
                    <a:pt x="807" y="110"/>
                  </a:cubicBezTo>
                  <a:cubicBezTo>
                    <a:pt x="572" y="255"/>
                    <a:pt x="338" y="400"/>
                    <a:pt x="101" y="541"/>
                  </a:cubicBezTo>
                  <a:cubicBezTo>
                    <a:pt x="74" y="558"/>
                    <a:pt x="34" y="553"/>
                    <a:pt x="0" y="559"/>
                  </a:cubicBezTo>
                  <a:cubicBezTo>
                    <a:pt x="17" y="530"/>
                    <a:pt x="27" y="491"/>
                    <a:pt x="52" y="475"/>
                  </a:cubicBezTo>
                  <a:cubicBezTo>
                    <a:pt x="291" y="324"/>
                    <a:pt x="533" y="178"/>
                    <a:pt x="774" y="30"/>
                  </a:cubicBezTo>
                  <a:cubicBezTo>
                    <a:pt x="792" y="19"/>
                    <a:pt x="811" y="11"/>
                    <a:pt x="8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009" y="2999"/>
              <a:ext cx="190" cy="356"/>
            </a:xfrm>
            <a:custGeom>
              <a:avLst/>
              <a:gdLst>
                <a:gd name="T0" fmla="*/ 484 w 494"/>
                <a:gd name="T1" fmla="*/ 4 h 920"/>
                <a:gd name="T2" fmla="*/ 483 w 494"/>
                <a:gd name="T3" fmla="*/ 86 h 920"/>
                <a:gd name="T4" fmla="*/ 296 w 494"/>
                <a:gd name="T5" fmla="*/ 454 h 920"/>
                <a:gd name="T6" fmla="*/ 82 w 494"/>
                <a:gd name="T7" fmla="*/ 868 h 920"/>
                <a:gd name="T8" fmla="*/ 15 w 494"/>
                <a:gd name="T9" fmla="*/ 920 h 920"/>
                <a:gd name="T10" fmla="*/ 11 w 494"/>
                <a:gd name="T11" fmla="*/ 829 h 920"/>
                <a:gd name="T12" fmla="*/ 405 w 494"/>
                <a:gd name="T13" fmla="*/ 55 h 920"/>
                <a:gd name="T14" fmla="*/ 448 w 494"/>
                <a:gd name="T15" fmla="*/ 0 h 920"/>
                <a:gd name="T16" fmla="*/ 484 w 494"/>
                <a:gd name="T17" fmla="*/ 4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920">
                  <a:moveTo>
                    <a:pt x="484" y="4"/>
                  </a:moveTo>
                  <a:cubicBezTo>
                    <a:pt x="484" y="31"/>
                    <a:pt x="494" y="63"/>
                    <a:pt x="483" y="86"/>
                  </a:cubicBezTo>
                  <a:cubicBezTo>
                    <a:pt x="423" y="210"/>
                    <a:pt x="359" y="332"/>
                    <a:pt x="296" y="454"/>
                  </a:cubicBezTo>
                  <a:cubicBezTo>
                    <a:pt x="225" y="592"/>
                    <a:pt x="156" y="731"/>
                    <a:pt x="82" y="868"/>
                  </a:cubicBezTo>
                  <a:cubicBezTo>
                    <a:pt x="70" y="890"/>
                    <a:pt x="38" y="902"/>
                    <a:pt x="15" y="920"/>
                  </a:cubicBezTo>
                  <a:cubicBezTo>
                    <a:pt x="13" y="889"/>
                    <a:pt x="0" y="853"/>
                    <a:pt x="11" y="829"/>
                  </a:cubicBezTo>
                  <a:cubicBezTo>
                    <a:pt x="140" y="570"/>
                    <a:pt x="272" y="313"/>
                    <a:pt x="405" y="55"/>
                  </a:cubicBezTo>
                  <a:cubicBezTo>
                    <a:pt x="415" y="35"/>
                    <a:pt x="433" y="18"/>
                    <a:pt x="448" y="0"/>
                  </a:cubicBezTo>
                  <a:cubicBezTo>
                    <a:pt x="460" y="1"/>
                    <a:pt x="472" y="2"/>
                    <a:pt x="48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97" y="2924"/>
              <a:ext cx="255" cy="314"/>
            </a:xfrm>
            <a:custGeom>
              <a:avLst/>
              <a:gdLst>
                <a:gd name="T0" fmla="*/ 0 w 660"/>
                <a:gd name="T1" fmla="*/ 38 h 814"/>
                <a:gd name="T2" fmla="*/ 33 w 660"/>
                <a:gd name="T3" fmla="*/ 2 h 814"/>
                <a:gd name="T4" fmla="*/ 93 w 660"/>
                <a:gd name="T5" fmla="*/ 33 h 814"/>
                <a:gd name="T6" fmla="*/ 338 w 660"/>
                <a:gd name="T7" fmla="*/ 340 h 814"/>
                <a:gd name="T8" fmla="*/ 646 w 660"/>
                <a:gd name="T9" fmla="*/ 731 h 814"/>
                <a:gd name="T10" fmla="*/ 652 w 660"/>
                <a:gd name="T11" fmla="*/ 814 h 814"/>
                <a:gd name="T12" fmla="*/ 582 w 660"/>
                <a:gd name="T13" fmla="*/ 784 h 814"/>
                <a:gd name="T14" fmla="*/ 28 w 660"/>
                <a:gd name="T15" fmla="*/ 88 h 814"/>
                <a:gd name="T16" fmla="*/ 0 w 660"/>
                <a:gd name="T17" fmla="*/ 3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0" h="814">
                  <a:moveTo>
                    <a:pt x="0" y="38"/>
                  </a:moveTo>
                  <a:cubicBezTo>
                    <a:pt x="12" y="25"/>
                    <a:pt x="25" y="0"/>
                    <a:pt x="33" y="2"/>
                  </a:cubicBezTo>
                  <a:cubicBezTo>
                    <a:pt x="55" y="6"/>
                    <a:pt x="80" y="17"/>
                    <a:pt x="93" y="33"/>
                  </a:cubicBezTo>
                  <a:cubicBezTo>
                    <a:pt x="176" y="134"/>
                    <a:pt x="257" y="237"/>
                    <a:pt x="338" y="340"/>
                  </a:cubicBezTo>
                  <a:cubicBezTo>
                    <a:pt x="441" y="470"/>
                    <a:pt x="546" y="599"/>
                    <a:pt x="646" y="731"/>
                  </a:cubicBezTo>
                  <a:cubicBezTo>
                    <a:pt x="660" y="750"/>
                    <a:pt x="650" y="786"/>
                    <a:pt x="652" y="814"/>
                  </a:cubicBezTo>
                  <a:cubicBezTo>
                    <a:pt x="628" y="805"/>
                    <a:pt x="596" y="802"/>
                    <a:pt x="582" y="784"/>
                  </a:cubicBezTo>
                  <a:cubicBezTo>
                    <a:pt x="395" y="554"/>
                    <a:pt x="212" y="321"/>
                    <a:pt x="28" y="88"/>
                  </a:cubicBezTo>
                  <a:cubicBezTo>
                    <a:pt x="17" y="75"/>
                    <a:pt x="11" y="58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765" y="1406"/>
              <a:ext cx="309" cy="263"/>
            </a:xfrm>
            <a:custGeom>
              <a:avLst/>
              <a:gdLst>
                <a:gd name="T0" fmla="*/ 780 w 800"/>
                <a:gd name="T1" fmla="*/ 680 h 680"/>
                <a:gd name="T2" fmla="*/ 698 w 800"/>
                <a:gd name="T3" fmla="*/ 623 h 680"/>
                <a:gd name="T4" fmla="*/ 46 w 800"/>
                <a:gd name="T5" fmla="*/ 83 h 680"/>
                <a:gd name="T6" fmla="*/ 0 w 800"/>
                <a:gd name="T7" fmla="*/ 0 h 680"/>
                <a:gd name="T8" fmla="*/ 98 w 800"/>
                <a:gd name="T9" fmla="*/ 19 h 680"/>
                <a:gd name="T10" fmla="*/ 760 w 800"/>
                <a:gd name="T11" fmla="*/ 563 h 680"/>
                <a:gd name="T12" fmla="*/ 797 w 800"/>
                <a:gd name="T13" fmla="*/ 632 h 680"/>
                <a:gd name="T14" fmla="*/ 780 w 800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0" h="680">
                  <a:moveTo>
                    <a:pt x="780" y="680"/>
                  </a:moveTo>
                  <a:cubicBezTo>
                    <a:pt x="738" y="651"/>
                    <a:pt x="717" y="638"/>
                    <a:pt x="698" y="623"/>
                  </a:cubicBezTo>
                  <a:cubicBezTo>
                    <a:pt x="480" y="443"/>
                    <a:pt x="262" y="264"/>
                    <a:pt x="46" y="83"/>
                  </a:cubicBezTo>
                  <a:cubicBezTo>
                    <a:pt x="24" y="64"/>
                    <a:pt x="15" y="28"/>
                    <a:pt x="0" y="0"/>
                  </a:cubicBezTo>
                  <a:cubicBezTo>
                    <a:pt x="33" y="6"/>
                    <a:pt x="75" y="1"/>
                    <a:pt x="98" y="19"/>
                  </a:cubicBezTo>
                  <a:cubicBezTo>
                    <a:pt x="321" y="198"/>
                    <a:pt x="541" y="380"/>
                    <a:pt x="760" y="563"/>
                  </a:cubicBezTo>
                  <a:cubicBezTo>
                    <a:pt x="779" y="579"/>
                    <a:pt x="791" y="607"/>
                    <a:pt x="797" y="632"/>
                  </a:cubicBezTo>
                  <a:cubicBezTo>
                    <a:pt x="800" y="646"/>
                    <a:pt x="786" y="664"/>
                    <a:pt x="780" y="6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538" y="2321"/>
              <a:ext cx="395" cy="59"/>
            </a:xfrm>
            <a:custGeom>
              <a:avLst/>
              <a:gdLst>
                <a:gd name="T0" fmla="*/ 0 w 1023"/>
                <a:gd name="T1" fmla="*/ 104 h 153"/>
                <a:gd name="T2" fmla="*/ 85 w 1023"/>
                <a:gd name="T3" fmla="*/ 68 h 153"/>
                <a:gd name="T4" fmla="*/ 930 w 1023"/>
                <a:gd name="T5" fmla="*/ 2 h 153"/>
                <a:gd name="T6" fmla="*/ 1023 w 1023"/>
                <a:gd name="T7" fmla="*/ 36 h 153"/>
                <a:gd name="T8" fmla="*/ 932 w 1023"/>
                <a:gd name="T9" fmla="*/ 83 h 153"/>
                <a:gd name="T10" fmla="*/ 119 w 1023"/>
                <a:gd name="T11" fmla="*/ 150 h 153"/>
                <a:gd name="T12" fmla="*/ 10 w 1023"/>
                <a:gd name="T13" fmla="*/ 144 h 153"/>
                <a:gd name="T14" fmla="*/ 0 w 1023"/>
                <a:gd name="T15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3" h="153">
                  <a:moveTo>
                    <a:pt x="0" y="104"/>
                  </a:moveTo>
                  <a:cubicBezTo>
                    <a:pt x="28" y="91"/>
                    <a:pt x="56" y="70"/>
                    <a:pt x="85" y="68"/>
                  </a:cubicBezTo>
                  <a:cubicBezTo>
                    <a:pt x="367" y="43"/>
                    <a:pt x="648" y="21"/>
                    <a:pt x="930" y="2"/>
                  </a:cubicBezTo>
                  <a:cubicBezTo>
                    <a:pt x="960" y="0"/>
                    <a:pt x="992" y="24"/>
                    <a:pt x="1023" y="36"/>
                  </a:cubicBezTo>
                  <a:cubicBezTo>
                    <a:pt x="993" y="52"/>
                    <a:pt x="964" y="80"/>
                    <a:pt x="932" y="83"/>
                  </a:cubicBezTo>
                  <a:cubicBezTo>
                    <a:pt x="661" y="108"/>
                    <a:pt x="390" y="129"/>
                    <a:pt x="119" y="150"/>
                  </a:cubicBezTo>
                  <a:cubicBezTo>
                    <a:pt x="83" y="153"/>
                    <a:pt x="46" y="146"/>
                    <a:pt x="10" y="144"/>
                  </a:cubicBezTo>
                  <a:cubicBezTo>
                    <a:pt x="7" y="131"/>
                    <a:pt x="3" y="117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989148" y="1243640"/>
            <a:ext cx="452479" cy="705917"/>
            <a:chOff x="2191" y="671"/>
            <a:chExt cx="1416" cy="2209"/>
          </a:xfrm>
          <a:solidFill>
            <a:schemeClr val="accent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2675938" y="864666"/>
            <a:ext cx="1486029" cy="166022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4299702" y="864666"/>
            <a:ext cx="1450906" cy="1936730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399498" y="1033159"/>
            <a:ext cx="552880" cy="862557"/>
            <a:chOff x="2191" y="671"/>
            <a:chExt cx="1416" cy="2209"/>
          </a:xfrm>
          <a:solidFill>
            <a:schemeClr val="accent2"/>
          </a:solidFill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47281" y="1127325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07572" y="1197693"/>
            <a:ext cx="1420332" cy="16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风格清新、受欢迎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4947" y="884190"/>
            <a:ext cx="718145" cy="24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古风主题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6563" y="1205549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81285" y="1239500"/>
            <a:ext cx="1020343" cy="717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提供众多的铃声库，并支持自己下载的音乐。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实用、友好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5260" y="1005117"/>
            <a:ext cx="897682" cy="24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铃声自定义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86782" y="2442802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5728" y="3033103"/>
            <a:ext cx="1847966" cy="1092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增加的趣味功能：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将平时我们常常接触的讲座、球赛、最新电影、音乐会、舞蹈话剧演出以及电竞赛事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LPL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等汇总，可以一键查询、添加提醒。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非常实用、便捷、有趣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4366" y="2249613"/>
            <a:ext cx="1269391" cy="757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兴趣一键搜索</a:t>
            </a:r>
            <a:endParaRPr lang="en-US" altLang="zh-CN" sz="1400" b="1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一键查阅、添加</a:t>
            </a:r>
            <a:endParaRPr lang="en-US" altLang="zh-CN" sz="1400" b="1" dirty="0"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</a:rPr>
              <a:t>（爬虫）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435029" y="1247930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6403803" y="2469853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6647281" y="851781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2509E31-49B0-4DDF-84E0-66307C19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1" name="TextBox 24">
            <a:extLst>
              <a:ext uri="{FF2B5EF4-FFF2-40B4-BE49-F238E27FC236}">
                <a16:creationId xmlns:a16="http://schemas.microsoft.com/office/drawing/2014/main" id="{9C2B626E-1146-4355-B2F5-78ADE973EEA3}"/>
              </a:ext>
            </a:extLst>
          </p:cNvPr>
          <p:cNvSpPr txBox="1"/>
          <p:nvPr/>
        </p:nvSpPr>
        <p:spPr>
          <a:xfrm>
            <a:off x="3194812" y="155836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不仅仅是日程管理！</a:t>
            </a:r>
            <a:endParaRPr lang="en-US" altLang="zh-CN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AFAA01BB-E981-442B-B1F7-3BD064FDECC9}"/>
              </a:ext>
            </a:extLst>
          </p:cNvPr>
          <p:cNvSpPr/>
          <p:nvPr/>
        </p:nvSpPr>
        <p:spPr>
          <a:xfrm>
            <a:off x="2566635" y="901919"/>
            <a:ext cx="2023897" cy="1514966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3" name="Group 4">
            <a:extLst>
              <a:ext uri="{FF2B5EF4-FFF2-40B4-BE49-F238E27FC236}">
                <a16:creationId xmlns:a16="http://schemas.microsoft.com/office/drawing/2014/main" id="{326F1DB2-8BE2-45A0-AD04-224971B4FE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1104" y="2462961"/>
            <a:ext cx="552880" cy="862557"/>
            <a:chOff x="2191" y="671"/>
            <a:chExt cx="1416" cy="2209"/>
          </a:xfrm>
          <a:solidFill>
            <a:schemeClr val="accent2"/>
          </a:solidFill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9FB8426A-3C5E-42FA-831B-F64CA5FF8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432B90A-09B8-4BE6-B0BA-65813F6DE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52F41F51-6997-4E86-834E-387BE205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6A814CE5-FB34-4EB4-8E1E-E7A4F3C5B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TextBox 33">
            <a:extLst>
              <a:ext uri="{FF2B5EF4-FFF2-40B4-BE49-F238E27FC236}">
                <a16:creationId xmlns:a16="http://schemas.microsoft.com/office/drawing/2014/main" id="{3889A38E-0049-4B59-8E06-5DE63D23B0C9}"/>
              </a:ext>
            </a:extLst>
          </p:cNvPr>
          <p:cNvSpPr txBox="1"/>
          <p:nvPr/>
        </p:nvSpPr>
        <p:spPr>
          <a:xfrm>
            <a:off x="633910" y="2548865"/>
            <a:ext cx="416651" cy="40107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0653F3B8-EF15-4469-8BD1-07CB92AE8C52}"/>
              </a:ext>
            </a:extLst>
          </p:cNvPr>
          <p:cNvSpPr/>
          <p:nvPr/>
        </p:nvSpPr>
        <p:spPr>
          <a:xfrm>
            <a:off x="703830" y="2920058"/>
            <a:ext cx="1576241" cy="1092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可以从特定待办事项一键进入番茄钟，并在后台进行数据统计，可视化地呈现自己的学习情况。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将日程、番茄钟、统计分析一体化，便捷实用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id="{B73F4090-9FFA-4E6A-B904-79E53B86E782}"/>
              </a:ext>
            </a:extLst>
          </p:cNvPr>
          <p:cNvSpPr txBox="1"/>
          <p:nvPr/>
        </p:nvSpPr>
        <p:spPr>
          <a:xfrm>
            <a:off x="1232586" y="2379201"/>
            <a:ext cx="897682" cy="4947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一键番茄钟</a:t>
            </a:r>
            <a:endParaRPr lang="en-US" altLang="zh-CN" sz="1400" b="1" dirty="0">
              <a:latin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统计反馈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54" name="Freeform 48">
            <a:extLst>
              <a:ext uri="{FF2B5EF4-FFF2-40B4-BE49-F238E27FC236}">
                <a16:creationId xmlns:a16="http://schemas.microsoft.com/office/drawing/2014/main" id="{CEFA134F-2FFA-4B00-900E-28FDB8C70B76}"/>
              </a:ext>
            </a:extLst>
          </p:cNvPr>
          <p:cNvSpPr>
            <a:spLocks noEditPoints="1"/>
          </p:cNvSpPr>
          <p:nvPr/>
        </p:nvSpPr>
        <p:spPr bwMode="auto">
          <a:xfrm>
            <a:off x="342376" y="2591246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Freeform 23">
            <a:extLst>
              <a:ext uri="{FF2B5EF4-FFF2-40B4-BE49-F238E27FC236}">
                <a16:creationId xmlns:a16="http://schemas.microsoft.com/office/drawing/2014/main" id="{DD5022D9-419A-4682-A1DC-A9A22D739711}"/>
              </a:ext>
            </a:extLst>
          </p:cNvPr>
          <p:cNvSpPr/>
          <p:nvPr/>
        </p:nvSpPr>
        <p:spPr>
          <a:xfrm>
            <a:off x="3961689" y="884190"/>
            <a:ext cx="843773" cy="2035868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6" name="Group 4">
            <a:extLst>
              <a:ext uri="{FF2B5EF4-FFF2-40B4-BE49-F238E27FC236}">
                <a16:creationId xmlns:a16="http://schemas.microsoft.com/office/drawing/2014/main" id="{9DEE30E7-C201-425F-8F7F-F6589F8724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6336" y="2942834"/>
            <a:ext cx="552880" cy="862557"/>
            <a:chOff x="2191" y="671"/>
            <a:chExt cx="1416" cy="2209"/>
          </a:xfrm>
          <a:solidFill>
            <a:schemeClr val="accent2"/>
          </a:solidFill>
        </p:grpSpPr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D0411EAC-4903-4768-9172-05FBE4D4FB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F97BBF0-62CC-4EAA-AE32-D2C609588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91611620-C3FD-45AA-8D03-1D05F846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273FF606-F7DC-443E-8EE0-47923375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" name="TextBox 33">
            <a:extLst>
              <a:ext uri="{FF2B5EF4-FFF2-40B4-BE49-F238E27FC236}">
                <a16:creationId xmlns:a16="http://schemas.microsoft.com/office/drawing/2014/main" id="{92868DEE-BCD0-464B-8192-A0CB0D21D0E4}"/>
              </a:ext>
            </a:extLst>
          </p:cNvPr>
          <p:cNvSpPr txBox="1"/>
          <p:nvPr/>
        </p:nvSpPr>
        <p:spPr>
          <a:xfrm>
            <a:off x="2856576" y="4121029"/>
            <a:ext cx="416651" cy="40107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2" name="Rectangle 34">
            <a:extLst>
              <a:ext uri="{FF2B5EF4-FFF2-40B4-BE49-F238E27FC236}">
                <a16:creationId xmlns:a16="http://schemas.microsoft.com/office/drawing/2014/main" id="{F17969C3-8F8A-4772-9866-A0CC4DEB525B}"/>
              </a:ext>
            </a:extLst>
          </p:cNvPr>
          <p:cNvSpPr/>
          <p:nvPr/>
        </p:nvSpPr>
        <p:spPr>
          <a:xfrm>
            <a:off x="3236189" y="4191396"/>
            <a:ext cx="1327859" cy="538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可以在一次设置自动记录，每次打开时自动呈现相应内容，操作便捷</a:t>
            </a:r>
            <a:endParaRPr lang="en-US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35">
            <a:extLst>
              <a:ext uri="{FF2B5EF4-FFF2-40B4-BE49-F238E27FC236}">
                <a16:creationId xmlns:a16="http://schemas.microsoft.com/office/drawing/2014/main" id="{CF5AF329-E5B2-45BE-B584-85DD2673CF3C}"/>
              </a:ext>
            </a:extLst>
          </p:cNvPr>
          <p:cNvSpPr txBox="1"/>
          <p:nvPr/>
        </p:nvSpPr>
        <p:spPr>
          <a:xfrm>
            <a:off x="3356838" y="3908530"/>
            <a:ext cx="897682" cy="240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b="1" dirty="0">
                <a:latin typeface="+mn-ea"/>
                <a:sym typeface="Arial" panose="020B0604020202020204" pitchFamily="34" charset="0"/>
              </a:rPr>
              <a:t>数据库记忆</a:t>
            </a:r>
            <a:endParaRPr lang="en-US" sz="14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BD820357-AB6A-4CCD-83B2-44C63B40AED1}"/>
              </a:ext>
            </a:extLst>
          </p:cNvPr>
          <p:cNvSpPr>
            <a:spLocks noEditPoints="1"/>
          </p:cNvSpPr>
          <p:nvPr/>
        </p:nvSpPr>
        <p:spPr bwMode="auto">
          <a:xfrm>
            <a:off x="2565042" y="4163410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3" tIns="29777" rIns="59553" bIns="2977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9" grpId="0" animBg="1"/>
      <p:bldP spid="50" grpId="0" animBg="1"/>
      <p:bldP spid="51" grpId="0" animBg="1"/>
      <p:bldP spid="41" grpId="0"/>
      <p:bldP spid="42" grpId="0" animBg="1"/>
      <p:bldP spid="48" grpId="0"/>
      <p:bldP spid="52" grpId="0"/>
      <p:bldP spid="53" grpId="0"/>
      <p:bldP spid="54" grpId="0" animBg="1"/>
      <p:bldP spid="55" grpId="0" animBg="1"/>
      <p:bldP spid="61" grpId="0"/>
      <p:bldP spid="62" grpId="0"/>
      <p:bldP spid="63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093B34A-8B1D-4A71-AFE7-3C425450979E}"/>
              </a:ext>
            </a:extLst>
          </p:cNvPr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312B08-881C-42F4-9C71-342BA455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1A6FA7C-2358-4502-9C04-6EEF03CB0001}"/>
              </a:ext>
            </a:extLst>
          </p:cNvPr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2D040A-2E51-480C-BF79-DE17A69E354B}"/>
              </a:ext>
            </a:extLst>
          </p:cNvPr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45A38-1572-4BE8-9287-34B4F5716B28}"/>
              </a:ext>
            </a:extLst>
          </p:cNvPr>
          <p:cNvSpPr txBox="1"/>
          <p:nvPr/>
        </p:nvSpPr>
        <p:spPr>
          <a:xfrm>
            <a:off x="3140869" y="1773394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设计简介</a:t>
            </a:r>
          </a:p>
        </p:txBody>
      </p:sp>
    </p:spTree>
    <p:extLst>
      <p:ext uri="{BB962C8B-B14F-4D97-AF65-F5344CB8AC3E}">
        <p14:creationId xmlns:p14="http://schemas.microsoft.com/office/powerpoint/2010/main" val="2412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89146559-830F-41CB-9685-7CED730C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32" name="Freeform 20"/>
          <p:cNvSpPr/>
          <p:nvPr/>
        </p:nvSpPr>
        <p:spPr bwMode="auto">
          <a:xfrm>
            <a:off x="2539880" y="1478524"/>
            <a:ext cx="1033463" cy="1035369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2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1 w 1175"/>
              <a:gd name="T15" fmla="*/ 283 h 1175"/>
              <a:gd name="T16" fmla="*/ 0 w 1175"/>
              <a:gd name="T17" fmla="*/ 283 h 1175"/>
              <a:gd name="T18" fmla="*/ 0 w 1175"/>
              <a:gd name="T19" fmla="*/ 1175 h 1175"/>
              <a:gd name="T20" fmla="*/ 341 w 1175"/>
              <a:gd name="T21" fmla="*/ 1175 h 1175"/>
              <a:gd name="T22" fmla="*/ 285 w 1175"/>
              <a:gd name="T23" fmla="*/ 1054 h 1175"/>
              <a:gd name="T24" fmla="*/ 446 w 1175"/>
              <a:gd name="T25" fmla="*/ 893 h 1175"/>
              <a:gd name="T26" fmla="*/ 607 w 1175"/>
              <a:gd name="T27" fmla="*/ 1054 h 1175"/>
              <a:gd name="T28" fmla="*/ 552 w 1175"/>
              <a:gd name="T29" fmla="*/ 1175 h 1175"/>
              <a:gd name="T30" fmla="*/ 892 w 1175"/>
              <a:gd name="T31" fmla="*/ 1175 h 1175"/>
              <a:gd name="T32" fmla="*/ 892 w 1175"/>
              <a:gd name="T33" fmla="*/ 835 h 1175"/>
              <a:gd name="T34" fmla="*/ 1014 w 1175"/>
              <a:gd name="T35" fmla="*/ 890 h 1175"/>
              <a:gd name="T36" fmla="*/ 1175 w 1175"/>
              <a:gd name="T37" fmla="*/ 729 h 1175"/>
              <a:gd name="T38" fmla="*/ 1014 w 1175"/>
              <a:gd name="T3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2" y="283"/>
                  <a:pt x="552" y="283"/>
                  <a:pt x="552" y="283"/>
                </a:cubicBezTo>
                <a:cubicBezTo>
                  <a:pt x="586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6" y="1146"/>
                  <a:pt x="552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3" name="Freeform 21"/>
          <p:cNvSpPr/>
          <p:nvPr/>
        </p:nvSpPr>
        <p:spPr bwMode="auto">
          <a:xfrm>
            <a:off x="3332359" y="1727838"/>
            <a:ext cx="1035050" cy="1035369"/>
          </a:xfrm>
          <a:custGeom>
            <a:avLst/>
            <a:gdLst>
              <a:gd name="T0" fmla="*/ 1014 w 1175"/>
              <a:gd name="T1" fmla="*/ 285 h 1175"/>
              <a:gd name="T2" fmla="*/ 893 w 1175"/>
              <a:gd name="T3" fmla="*/ 341 h 1175"/>
              <a:gd name="T4" fmla="*/ 893 w 1175"/>
              <a:gd name="T5" fmla="*/ 0 h 1175"/>
              <a:gd name="T6" fmla="*/ 552 w 1175"/>
              <a:gd name="T7" fmla="*/ 0 h 1175"/>
              <a:gd name="T8" fmla="*/ 608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8 w 1175"/>
              <a:gd name="T37" fmla="*/ 1014 h 1175"/>
              <a:gd name="T38" fmla="*/ 552 w 1175"/>
              <a:gd name="T39" fmla="*/ 892 h 1175"/>
              <a:gd name="T40" fmla="*/ 893 w 1175"/>
              <a:gd name="T41" fmla="*/ 892 h 1175"/>
              <a:gd name="T42" fmla="*/ 893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6" y="285"/>
                  <a:pt x="922" y="307"/>
                  <a:pt x="893" y="341"/>
                </a:cubicBezTo>
                <a:cubicBezTo>
                  <a:pt x="893" y="0"/>
                  <a:pt x="893" y="0"/>
                  <a:pt x="893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8" y="73"/>
                  <a:pt x="608" y="122"/>
                </a:cubicBezTo>
                <a:cubicBezTo>
                  <a:pt x="608" y="211"/>
                  <a:pt x="535" y="283"/>
                  <a:pt x="446" y="283"/>
                </a:cubicBezTo>
                <a:cubicBezTo>
                  <a:pt x="358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8" y="1175"/>
                  <a:pt x="446" y="1175"/>
                </a:cubicBezTo>
                <a:cubicBezTo>
                  <a:pt x="535" y="1175"/>
                  <a:pt x="608" y="1103"/>
                  <a:pt x="608" y="1014"/>
                </a:cubicBezTo>
                <a:cubicBezTo>
                  <a:pt x="608" y="965"/>
                  <a:pt x="586" y="922"/>
                  <a:pt x="552" y="892"/>
                </a:cubicBezTo>
                <a:cubicBezTo>
                  <a:pt x="893" y="892"/>
                  <a:pt x="893" y="892"/>
                  <a:pt x="893" y="892"/>
                </a:cubicBezTo>
                <a:cubicBezTo>
                  <a:pt x="893" y="552"/>
                  <a:pt x="893" y="552"/>
                  <a:pt x="893" y="552"/>
                </a:cubicBezTo>
                <a:cubicBezTo>
                  <a:pt x="922" y="586"/>
                  <a:pt x="966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910" tIns="41910" rIns="41910" bIns="41910" numCol="1" spcCol="953" anchor="ctr" anchorCtr="0">
            <a:noAutofit/>
          </a:bodyPr>
          <a:lstStyle/>
          <a:p>
            <a:pPr defTabSz="68580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4" name="Freeform 22"/>
          <p:cNvSpPr/>
          <p:nvPr/>
        </p:nvSpPr>
        <p:spPr bwMode="auto">
          <a:xfrm>
            <a:off x="4109916" y="1478524"/>
            <a:ext cx="1035050" cy="1035369"/>
          </a:xfrm>
          <a:custGeom>
            <a:avLst/>
            <a:gdLst>
              <a:gd name="T0" fmla="*/ 1014 w 1175"/>
              <a:gd name="T1" fmla="*/ 568 h 1175"/>
              <a:gd name="T2" fmla="*/ 892 w 1175"/>
              <a:gd name="T3" fmla="*/ 624 h 1175"/>
              <a:gd name="T4" fmla="*/ 892 w 1175"/>
              <a:gd name="T5" fmla="*/ 283 h 1175"/>
              <a:gd name="T6" fmla="*/ 551 w 1175"/>
              <a:gd name="T7" fmla="*/ 283 h 1175"/>
              <a:gd name="T8" fmla="*/ 607 w 1175"/>
              <a:gd name="T9" fmla="*/ 161 h 1175"/>
              <a:gd name="T10" fmla="*/ 446 w 1175"/>
              <a:gd name="T11" fmla="*/ 0 h 1175"/>
              <a:gd name="T12" fmla="*/ 285 w 1175"/>
              <a:gd name="T13" fmla="*/ 161 h 1175"/>
              <a:gd name="T14" fmla="*/ 340 w 1175"/>
              <a:gd name="T15" fmla="*/ 283 h 1175"/>
              <a:gd name="T16" fmla="*/ 0 w 1175"/>
              <a:gd name="T17" fmla="*/ 283 h 1175"/>
              <a:gd name="T18" fmla="*/ 0 w 1175"/>
              <a:gd name="T19" fmla="*/ 624 h 1175"/>
              <a:gd name="T20" fmla="*/ 121 w 1175"/>
              <a:gd name="T21" fmla="*/ 568 h 1175"/>
              <a:gd name="T22" fmla="*/ 282 w 1175"/>
              <a:gd name="T23" fmla="*/ 729 h 1175"/>
              <a:gd name="T24" fmla="*/ 121 w 1175"/>
              <a:gd name="T25" fmla="*/ 890 h 1175"/>
              <a:gd name="T26" fmla="*/ 0 w 1175"/>
              <a:gd name="T27" fmla="*/ 835 h 1175"/>
              <a:gd name="T28" fmla="*/ 0 w 1175"/>
              <a:gd name="T29" fmla="*/ 1175 h 1175"/>
              <a:gd name="T30" fmla="*/ 340 w 1175"/>
              <a:gd name="T31" fmla="*/ 1175 h 1175"/>
              <a:gd name="T32" fmla="*/ 285 w 1175"/>
              <a:gd name="T33" fmla="*/ 1054 h 1175"/>
              <a:gd name="T34" fmla="*/ 446 w 1175"/>
              <a:gd name="T35" fmla="*/ 893 h 1175"/>
              <a:gd name="T36" fmla="*/ 607 w 1175"/>
              <a:gd name="T37" fmla="*/ 1054 h 1175"/>
              <a:gd name="T38" fmla="*/ 551 w 1175"/>
              <a:gd name="T39" fmla="*/ 1175 h 1175"/>
              <a:gd name="T40" fmla="*/ 892 w 1175"/>
              <a:gd name="T41" fmla="*/ 1175 h 1175"/>
              <a:gd name="T42" fmla="*/ 892 w 1175"/>
              <a:gd name="T43" fmla="*/ 835 h 1175"/>
              <a:gd name="T44" fmla="*/ 1014 w 1175"/>
              <a:gd name="T45" fmla="*/ 890 h 1175"/>
              <a:gd name="T46" fmla="*/ 1175 w 1175"/>
              <a:gd name="T47" fmla="*/ 729 h 1175"/>
              <a:gd name="T48" fmla="*/ 1014 w 1175"/>
              <a:gd name="T49" fmla="*/ 568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568"/>
                </a:moveTo>
                <a:cubicBezTo>
                  <a:pt x="965" y="568"/>
                  <a:pt x="922" y="590"/>
                  <a:pt x="892" y="624"/>
                </a:cubicBezTo>
                <a:cubicBezTo>
                  <a:pt x="892" y="283"/>
                  <a:pt x="892" y="283"/>
                  <a:pt x="892" y="283"/>
                </a:cubicBezTo>
                <a:cubicBezTo>
                  <a:pt x="551" y="283"/>
                  <a:pt x="551" y="283"/>
                  <a:pt x="551" y="283"/>
                </a:cubicBezTo>
                <a:cubicBezTo>
                  <a:pt x="585" y="253"/>
                  <a:pt x="607" y="210"/>
                  <a:pt x="607" y="161"/>
                </a:cubicBezTo>
                <a:cubicBezTo>
                  <a:pt x="607" y="72"/>
                  <a:pt x="535" y="0"/>
                  <a:pt x="446" y="0"/>
                </a:cubicBezTo>
                <a:cubicBezTo>
                  <a:pt x="357" y="0"/>
                  <a:pt x="285" y="72"/>
                  <a:pt x="285" y="161"/>
                </a:cubicBezTo>
                <a:cubicBezTo>
                  <a:pt x="285" y="210"/>
                  <a:pt x="306" y="253"/>
                  <a:pt x="340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29" y="590"/>
                  <a:pt x="73" y="568"/>
                  <a:pt x="121" y="568"/>
                </a:cubicBezTo>
                <a:cubicBezTo>
                  <a:pt x="210" y="568"/>
                  <a:pt x="282" y="640"/>
                  <a:pt x="282" y="729"/>
                </a:cubicBezTo>
                <a:cubicBezTo>
                  <a:pt x="282" y="818"/>
                  <a:pt x="210" y="890"/>
                  <a:pt x="121" y="890"/>
                </a:cubicBezTo>
                <a:cubicBezTo>
                  <a:pt x="73" y="890"/>
                  <a:pt x="29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0" y="1175"/>
                  <a:pt x="340" y="1175"/>
                  <a:pt x="340" y="1175"/>
                </a:cubicBezTo>
                <a:cubicBezTo>
                  <a:pt x="306" y="1146"/>
                  <a:pt x="285" y="1102"/>
                  <a:pt x="285" y="1054"/>
                </a:cubicBezTo>
                <a:cubicBezTo>
                  <a:pt x="285" y="965"/>
                  <a:pt x="357" y="893"/>
                  <a:pt x="446" y="893"/>
                </a:cubicBezTo>
                <a:cubicBezTo>
                  <a:pt x="535" y="893"/>
                  <a:pt x="607" y="965"/>
                  <a:pt x="607" y="1054"/>
                </a:cubicBezTo>
                <a:cubicBezTo>
                  <a:pt x="607" y="1102"/>
                  <a:pt x="585" y="1146"/>
                  <a:pt x="551" y="1175"/>
                </a:cubicBezTo>
                <a:cubicBezTo>
                  <a:pt x="892" y="1175"/>
                  <a:pt x="892" y="1175"/>
                  <a:pt x="892" y="1175"/>
                </a:cubicBezTo>
                <a:cubicBezTo>
                  <a:pt x="892" y="835"/>
                  <a:pt x="892" y="835"/>
                  <a:pt x="892" y="835"/>
                </a:cubicBezTo>
                <a:cubicBezTo>
                  <a:pt x="922" y="869"/>
                  <a:pt x="965" y="890"/>
                  <a:pt x="1014" y="890"/>
                </a:cubicBezTo>
                <a:cubicBezTo>
                  <a:pt x="1103" y="890"/>
                  <a:pt x="1175" y="818"/>
                  <a:pt x="1175" y="729"/>
                </a:cubicBezTo>
                <a:cubicBezTo>
                  <a:pt x="1175" y="640"/>
                  <a:pt x="1103" y="568"/>
                  <a:pt x="1014" y="56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5" name="Freeform 23"/>
          <p:cNvSpPr/>
          <p:nvPr/>
        </p:nvSpPr>
        <p:spPr bwMode="auto">
          <a:xfrm>
            <a:off x="4895730" y="1727838"/>
            <a:ext cx="1033463" cy="1035369"/>
          </a:xfrm>
          <a:custGeom>
            <a:avLst/>
            <a:gdLst>
              <a:gd name="T0" fmla="*/ 1014 w 1175"/>
              <a:gd name="T1" fmla="*/ 285 h 1175"/>
              <a:gd name="T2" fmla="*/ 892 w 1175"/>
              <a:gd name="T3" fmla="*/ 341 h 1175"/>
              <a:gd name="T4" fmla="*/ 892 w 1175"/>
              <a:gd name="T5" fmla="*/ 0 h 1175"/>
              <a:gd name="T6" fmla="*/ 552 w 1175"/>
              <a:gd name="T7" fmla="*/ 0 h 1175"/>
              <a:gd name="T8" fmla="*/ 607 w 1175"/>
              <a:gd name="T9" fmla="*/ 122 h 1175"/>
              <a:gd name="T10" fmla="*/ 446 w 1175"/>
              <a:gd name="T11" fmla="*/ 283 h 1175"/>
              <a:gd name="T12" fmla="*/ 285 w 1175"/>
              <a:gd name="T13" fmla="*/ 122 h 1175"/>
              <a:gd name="T14" fmla="*/ 341 w 1175"/>
              <a:gd name="T15" fmla="*/ 0 h 1175"/>
              <a:gd name="T16" fmla="*/ 0 w 1175"/>
              <a:gd name="T17" fmla="*/ 0 h 1175"/>
              <a:gd name="T18" fmla="*/ 0 w 1175"/>
              <a:gd name="T19" fmla="*/ 341 h 1175"/>
              <a:gd name="T20" fmla="*/ 122 w 1175"/>
              <a:gd name="T21" fmla="*/ 285 h 1175"/>
              <a:gd name="T22" fmla="*/ 283 w 1175"/>
              <a:gd name="T23" fmla="*/ 446 h 1175"/>
              <a:gd name="T24" fmla="*/ 122 w 1175"/>
              <a:gd name="T25" fmla="*/ 607 h 1175"/>
              <a:gd name="T26" fmla="*/ 0 w 1175"/>
              <a:gd name="T27" fmla="*/ 552 h 1175"/>
              <a:gd name="T28" fmla="*/ 0 w 1175"/>
              <a:gd name="T29" fmla="*/ 892 h 1175"/>
              <a:gd name="T30" fmla="*/ 341 w 1175"/>
              <a:gd name="T31" fmla="*/ 892 h 1175"/>
              <a:gd name="T32" fmla="*/ 285 w 1175"/>
              <a:gd name="T33" fmla="*/ 1014 h 1175"/>
              <a:gd name="T34" fmla="*/ 446 w 1175"/>
              <a:gd name="T35" fmla="*/ 1175 h 1175"/>
              <a:gd name="T36" fmla="*/ 607 w 1175"/>
              <a:gd name="T37" fmla="*/ 1014 h 1175"/>
              <a:gd name="T38" fmla="*/ 552 w 1175"/>
              <a:gd name="T39" fmla="*/ 892 h 1175"/>
              <a:gd name="T40" fmla="*/ 892 w 1175"/>
              <a:gd name="T41" fmla="*/ 892 h 1175"/>
              <a:gd name="T42" fmla="*/ 892 w 1175"/>
              <a:gd name="T43" fmla="*/ 552 h 1175"/>
              <a:gd name="T44" fmla="*/ 1014 w 1175"/>
              <a:gd name="T45" fmla="*/ 607 h 1175"/>
              <a:gd name="T46" fmla="*/ 1175 w 1175"/>
              <a:gd name="T47" fmla="*/ 446 h 1175"/>
              <a:gd name="T48" fmla="*/ 1014 w 1175"/>
              <a:gd name="T49" fmla="*/ 285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5" h="1175">
                <a:moveTo>
                  <a:pt x="1014" y="285"/>
                </a:moveTo>
                <a:cubicBezTo>
                  <a:pt x="965" y="285"/>
                  <a:pt x="922" y="307"/>
                  <a:pt x="892" y="341"/>
                </a:cubicBezTo>
                <a:cubicBezTo>
                  <a:pt x="892" y="0"/>
                  <a:pt x="892" y="0"/>
                  <a:pt x="892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30"/>
                  <a:pt x="607" y="73"/>
                  <a:pt x="607" y="122"/>
                </a:cubicBezTo>
                <a:cubicBezTo>
                  <a:pt x="607" y="211"/>
                  <a:pt x="535" y="283"/>
                  <a:pt x="446" y="283"/>
                </a:cubicBezTo>
                <a:cubicBezTo>
                  <a:pt x="357" y="283"/>
                  <a:pt x="285" y="211"/>
                  <a:pt x="285" y="122"/>
                </a:cubicBezTo>
                <a:cubicBezTo>
                  <a:pt x="285" y="73"/>
                  <a:pt x="307" y="30"/>
                  <a:pt x="3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"/>
                  <a:pt x="0" y="341"/>
                  <a:pt x="0" y="341"/>
                </a:cubicBezTo>
                <a:cubicBezTo>
                  <a:pt x="30" y="307"/>
                  <a:pt x="73" y="285"/>
                  <a:pt x="122" y="285"/>
                </a:cubicBezTo>
                <a:cubicBezTo>
                  <a:pt x="211" y="285"/>
                  <a:pt x="283" y="357"/>
                  <a:pt x="283" y="446"/>
                </a:cubicBezTo>
                <a:cubicBezTo>
                  <a:pt x="283" y="535"/>
                  <a:pt x="211" y="607"/>
                  <a:pt x="122" y="607"/>
                </a:cubicBezTo>
                <a:cubicBezTo>
                  <a:pt x="73" y="607"/>
                  <a:pt x="30" y="586"/>
                  <a:pt x="0" y="552"/>
                </a:cubicBezTo>
                <a:cubicBezTo>
                  <a:pt x="0" y="892"/>
                  <a:pt x="0" y="892"/>
                  <a:pt x="0" y="892"/>
                </a:cubicBezTo>
                <a:cubicBezTo>
                  <a:pt x="341" y="892"/>
                  <a:pt x="341" y="892"/>
                  <a:pt x="341" y="892"/>
                </a:cubicBezTo>
                <a:cubicBezTo>
                  <a:pt x="307" y="922"/>
                  <a:pt x="285" y="965"/>
                  <a:pt x="285" y="1014"/>
                </a:cubicBezTo>
                <a:cubicBezTo>
                  <a:pt x="285" y="1103"/>
                  <a:pt x="357" y="1175"/>
                  <a:pt x="446" y="1175"/>
                </a:cubicBezTo>
                <a:cubicBezTo>
                  <a:pt x="535" y="1175"/>
                  <a:pt x="607" y="1103"/>
                  <a:pt x="607" y="1014"/>
                </a:cubicBezTo>
                <a:cubicBezTo>
                  <a:pt x="607" y="965"/>
                  <a:pt x="586" y="922"/>
                  <a:pt x="552" y="892"/>
                </a:cubicBezTo>
                <a:cubicBezTo>
                  <a:pt x="892" y="892"/>
                  <a:pt x="892" y="892"/>
                  <a:pt x="892" y="892"/>
                </a:cubicBezTo>
                <a:cubicBezTo>
                  <a:pt x="892" y="552"/>
                  <a:pt x="892" y="552"/>
                  <a:pt x="892" y="552"/>
                </a:cubicBezTo>
                <a:cubicBezTo>
                  <a:pt x="922" y="586"/>
                  <a:pt x="965" y="607"/>
                  <a:pt x="1014" y="607"/>
                </a:cubicBezTo>
                <a:cubicBezTo>
                  <a:pt x="1103" y="607"/>
                  <a:pt x="1175" y="535"/>
                  <a:pt x="1175" y="446"/>
                </a:cubicBezTo>
                <a:cubicBezTo>
                  <a:pt x="1175" y="357"/>
                  <a:pt x="1103" y="285"/>
                  <a:pt x="1014" y="285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910" tIns="41910" rIns="41910" bIns="41910" numCol="1" spcCol="953" anchor="ctr" anchorCtr="0">
            <a:noAutofit/>
          </a:bodyPr>
          <a:lstStyle/>
          <a:p>
            <a:pPr defTabSz="685800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6" name="Freeform 24"/>
          <p:cNvSpPr/>
          <p:nvPr/>
        </p:nvSpPr>
        <p:spPr bwMode="auto">
          <a:xfrm>
            <a:off x="5679954" y="1478524"/>
            <a:ext cx="785813" cy="1035369"/>
          </a:xfrm>
          <a:custGeom>
            <a:avLst/>
            <a:gdLst>
              <a:gd name="T0" fmla="*/ 552 w 893"/>
              <a:gd name="T1" fmla="*/ 283 h 1175"/>
              <a:gd name="T2" fmla="*/ 608 w 893"/>
              <a:gd name="T3" fmla="*/ 161 h 1175"/>
              <a:gd name="T4" fmla="*/ 447 w 893"/>
              <a:gd name="T5" fmla="*/ 0 h 1175"/>
              <a:gd name="T6" fmla="*/ 285 w 893"/>
              <a:gd name="T7" fmla="*/ 161 h 1175"/>
              <a:gd name="T8" fmla="*/ 341 w 893"/>
              <a:gd name="T9" fmla="*/ 283 h 1175"/>
              <a:gd name="T10" fmla="*/ 0 w 893"/>
              <a:gd name="T11" fmla="*/ 283 h 1175"/>
              <a:gd name="T12" fmla="*/ 0 w 893"/>
              <a:gd name="T13" fmla="*/ 624 h 1175"/>
              <a:gd name="T14" fmla="*/ 122 w 893"/>
              <a:gd name="T15" fmla="*/ 568 h 1175"/>
              <a:gd name="T16" fmla="*/ 283 w 893"/>
              <a:gd name="T17" fmla="*/ 729 h 1175"/>
              <a:gd name="T18" fmla="*/ 122 w 893"/>
              <a:gd name="T19" fmla="*/ 890 h 1175"/>
              <a:gd name="T20" fmla="*/ 0 w 893"/>
              <a:gd name="T21" fmla="*/ 835 h 1175"/>
              <a:gd name="T22" fmla="*/ 0 w 893"/>
              <a:gd name="T23" fmla="*/ 1175 h 1175"/>
              <a:gd name="T24" fmla="*/ 341 w 893"/>
              <a:gd name="T25" fmla="*/ 1175 h 1175"/>
              <a:gd name="T26" fmla="*/ 285 w 893"/>
              <a:gd name="T27" fmla="*/ 1054 h 1175"/>
              <a:gd name="T28" fmla="*/ 447 w 893"/>
              <a:gd name="T29" fmla="*/ 893 h 1175"/>
              <a:gd name="T30" fmla="*/ 608 w 893"/>
              <a:gd name="T31" fmla="*/ 1054 h 1175"/>
              <a:gd name="T32" fmla="*/ 552 w 893"/>
              <a:gd name="T33" fmla="*/ 1175 h 1175"/>
              <a:gd name="T34" fmla="*/ 893 w 893"/>
              <a:gd name="T35" fmla="*/ 1175 h 1175"/>
              <a:gd name="T36" fmla="*/ 893 w 893"/>
              <a:gd name="T37" fmla="*/ 283 h 1175"/>
              <a:gd name="T38" fmla="*/ 552 w 893"/>
              <a:gd name="T39" fmla="*/ 283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3" h="1175">
                <a:moveTo>
                  <a:pt x="552" y="283"/>
                </a:moveTo>
                <a:cubicBezTo>
                  <a:pt x="586" y="253"/>
                  <a:pt x="608" y="210"/>
                  <a:pt x="608" y="161"/>
                </a:cubicBezTo>
                <a:cubicBezTo>
                  <a:pt x="608" y="72"/>
                  <a:pt x="536" y="0"/>
                  <a:pt x="447" y="0"/>
                </a:cubicBezTo>
                <a:cubicBezTo>
                  <a:pt x="358" y="0"/>
                  <a:pt x="285" y="72"/>
                  <a:pt x="285" y="161"/>
                </a:cubicBezTo>
                <a:cubicBezTo>
                  <a:pt x="285" y="210"/>
                  <a:pt x="307" y="253"/>
                  <a:pt x="341" y="283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624"/>
                  <a:pt x="0" y="624"/>
                  <a:pt x="0" y="624"/>
                </a:cubicBezTo>
                <a:cubicBezTo>
                  <a:pt x="30" y="590"/>
                  <a:pt x="73" y="568"/>
                  <a:pt x="122" y="568"/>
                </a:cubicBezTo>
                <a:cubicBezTo>
                  <a:pt x="211" y="568"/>
                  <a:pt x="283" y="640"/>
                  <a:pt x="283" y="729"/>
                </a:cubicBezTo>
                <a:cubicBezTo>
                  <a:pt x="283" y="818"/>
                  <a:pt x="211" y="890"/>
                  <a:pt x="122" y="890"/>
                </a:cubicBezTo>
                <a:cubicBezTo>
                  <a:pt x="73" y="890"/>
                  <a:pt x="30" y="869"/>
                  <a:pt x="0" y="835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341" y="1175"/>
                  <a:pt x="341" y="1175"/>
                  <a:pt x="341" y="1175"/>
                </a:cubicBezTo>
                <a:cubicBezTo>
                  <a:pt x="307" y="1146"/>
                  <a:pt x="285" y="1102"/>
                  <a:pt x="285" y="1054"/>
                </a:cubicBezTo>
                <a:cubicBezTo>
                  <a:pt x="285" y="965"/>
                  <a:pt x="358" y="893"/>
                  <a:pt x="447" y="893"/>
                </a:cubicBezTo>
                <a:cubicBezTo>
                  <a:pt x="536" y="893"/>
                  <a:pt x="608" y="965"/>
                  <a:pt x="608" y="1054"/>
                </a:cubicBezTo>
                <a:cubicBezTo>
                  <a:pt x="608" y="1102"/>
                  <a:pt x="586" y="1146"/>
                  <a:pt x="552" y="1175"/>
                </a:cubicBezTo>
                <a:cubicBezTo>
                  <a:pt x="893" y="1175"/>
                  <a:pt x="893" y="1175"/>
                  <a:pt x="893" y="1175"/>
                </a:cubicBezTo>
                <a:cubicBezTo>
                  <a:pt x="893" y="283"/>
                  <a:pt x="893" y="283"/>
                  <a:pt x="893" y="283"/>
                </a:cubicBezTo>
                <a:lnTo>
                  <a:pt x="552" y="28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600" dirty="0">
              <a:latin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37015" y="1531069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8565" y="1531069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8639" y="1531069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26870" y="2537714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5244" y="2537714"/>
            <a:ext cx="128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</a:p>
        </p:txBody>
      </p:sp>
      <p:cxnSp>
        <p:nvCxnSpPr>
          <p:cNvPr id="65" name="Elbow Connector 64"/>
          <p:cNvCxnSpPr/>
          <p:nvPr/>
        </p:nvCxnSpPr>
        <p:spPr>
          <a:xfrm flipH="1" flipV="1">
            <a:off x="2465697" y="1013883"/>
            <a:ext cx="494399" cy="571321"/>
          </a:xfrm>
          <a:prstGeom prst="bentConnector3">
            <a:avLst>
              <a:gd name="adj1" fmla="val 161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3" idx="17"/>
          </p:cNvCxnSpPr>
          <p:nvPr/>
        </p:nvCxnSpPr>
        <p:spPr>
          <a:xfrm flipH="1">
            <a:off x="2446646" y="2763208"/>
            <a:ext cx="1279227" cy="194408"/>
          </a:xfrm>
          <a:prstGeom prst="bentConnector3">
            <a:avLst>
              <a:gd name="adj1" fmla="val -312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47" idx="1"/>
          </p:cNvCxnSpPr>
          <p:nvPr/>
        </p:nvCxnSpPr>
        <p:spPr>
          <a:xfrm flipV="1">
            <a:off x="6073177" y="1048263"/>
            <a:ext cx="901065" cy="430530"/>
          </a:xfrm>
          <a:prstGeom prst="bentConnector3">
            <a:avLst>
              <a:gd name="adj1" fmla="val 50035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5" idx="17"/>
          </p:cNvCxnSpPr>
          <p:nvPr/>
        </p:nvCxnSpPr>
        <p:spPr>
          <a:xfrm>
            <a:off x="5288005" y="2763208"/>
            <a:ext cx="1294580" cy="194408"/>
          </a:xfrm>
          <a:prstGeom prst="bentConnector3">
            <a:avLst>
              <a:gd name="adj1" fmla="val 131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71"/>
          <p:cNvSpPr>
            <a:spLocks noEditPoints="1"/>
          </p:cNvSpPr>
          <p:nvPr/>
        </p:nvSpPr>
        <p:spPr bwMode="auto">
          <a:xfrm>
            <a:off x="5969451" y="1882911"/>
            <a:ext cx="253574" cy="253650"/>
          </a:xfrm>
          <a:custGeom>
            <a:avLst/>
            <a:gdLst/>
            <a:ahLst/>
            <a:cxnLst>
              <a:cxn ang="0">
                <a:pos x="228" y="58"/>
              </a:cxn>
              <a:cxn ang="0">
                <a:pos x="224" y="16"/>
              </a:cxn>
              <a:cxn ang="0">
                <a:pos x="214" y="2"/>
              </a:cxn>
              <a:cxn ang="0">
                <a:pos x="48" y="0"/>
              </a:cxn>
              <a:cxn ang="0">
                <a:pos x="34" y="10"/>
              </a:cxn>
              <a:cxn ang="0">
                <a:pos x="32" y="54"/>
              </a:cxn>
              <a:cxn ang="0">
                <a:pos x="4" y="90"/>
              </a:cxn>
              <a:cxn ang="0">
                <a:pos x="0" y="112"/>
              </a:cxn>
              <a:cxn ang="0">
                <a:pos x="8" y="128"/>
              </a:cxn>
              <a:cxn ang="0">
                <a:pos x="24" y="240"/>
              </a:cxn>
              <a:cxn ang="0">
                <a:pos x="28" y="252"/>
              </a:cxn>
              <a:cxn ang="0">
                <a:pos x="216" y="256"/>
              </a:cxn>
              <a:cxn ang="0">
                <a:pos x="228" y="252"/>
              </a:cxn>
              <a:cxn ang="0">
                <a:pos x="232" y="136"/>
              </a:cxn>
              <a:cxn ang="0">
                <a:pos x="248" y="128"/>
              </a:cxn>
              <a:cxn ang="0">
                <a:pos x="256" y="104"/>
              </a:cxn>
              <a:cxn ang="0">
                <a:pos x="252" y="90"/>
              </a:cxn>
              <a:cxn ang="0">
                <a:pos x="48" y="48"/>
              </a:cxn>
              <a:cxn ang="0">
                <a:pos x="82" y="120"/>
              </a:cxn>
              <a:cxn ang="0">
                <a:pos x="98" y="64"/>
              </a:cxn>
              <a:cxn ang="0">
                <a:pos x="124" y="64"/>
              </a:cxn>
              <a:cxn ang="0">
                <a:pos x="106" y="64"/>
              </a:cxn>
              <a:cxn ang="0">
                <a:pos x="166" y="120"/>
              </a:cxn>
              <a:cxn ang="0">
                <a:pos x="158" y="64"/>
              </a:cxn>
              <a:cxn ang="0">
                <a:pos x="174" y="120"/>
              </a:cxn>
              <a:cxn ang="0">
                <a:pos x="16" y="104"/>
              </a:cxn>
              <a:cxn ang="0">
                <a:pos x="42" y="68"/>
              </a:cxn>
              <a:cxn ang="0">
                <a:pos x="48" y="64"/>
              </a:cxn>
              <a:cxn ang="0">
                <a:pos x="24" y="120"/>
              </a:cxn>
              <a:cxn ang="0">
                <a:pos x="18" y="118"/>
              </a:cxn>
              <a:cxn ang="0">
                <a:pos x="160" y="240"/>
              </a:cxn>
              <a:cxn ang="0">
                <a:pos x="160" y="160"/>
              </a:cxn>
              <a:cxn ang="0">
                <a:pos x="168" y="240"/>
              </a:cxn>
              <a:cxn ang="0">
                <a:pos x="168" y="156"/>
              </a:cxn>
              <a:cxn ang="0">
                <a:pos x="160" y="152"/>
              </a:cxn>
              <a:cxn ang="0">
                <a:pos x="96" y="152"/>
              </a:cxn>
              <a:cxn ang="0">
                <a:pos x="92" y="160"/>
              </a:cxn>
              <a:cxn ang="0">
                <a:pos x="40" y="136"/>
              </a:cxn>
              <a:cxn ang="0">
                <a:pos x="240" y="112"/>
              </a:cxn>
              <a:cxn ang="0">
                <a:pos x="238" y="118"/>
              </a:cxn>
              <a:cxn ang="0">
                <a:pos x="218" y="120"/>
              </a:cxn>
              <a:cxn ang="0">
                <a:pos x="208" y="64"/>
              </a:cxn>
              <a:cxn ang="0">
                <a:pos x="238" y="100"/>
              </a:cxn>
              <a:cxn ang="0">
                <a:pos x="240" y="112"/>
              </a:cxn>
            </a:cxnLst>
            <a:rect l="0" t="0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ar-SA" sz="1600" dirty="0">
              <a:latin typeface="微软雅黑" panose="020B0503020204020204" pitchFamily="34" charset="-122"/>
            </a:endParaRPr>
          </a:p>
        </p:txBody>
      </p:sp>
      <p:grpSp>
        <p:nvGrpSpPr>
          <p:cNvPr id="2" name="Group 89"/>
          <p:cNvGrpSpPr/>
          <p:nvPr/>
        </p:nvGrpSpPr>
        <p:grpSpPr>
          <a:xfrm>
            <a:off x="3618623" y="2052426"/>
            <a:ext cx="253574" cy="253650"/>
            <a:chOff x="3149600" y="2774950"/>
            <a:chExt cx="406400" cy="406400"/>
          </a:xfrm>
          <a:solidFill>
            <a:schemeClr val="bg1"/>
          </a:solidFill>
        </p:grpSpPr>
        <p:sp>
          <p:nvSpPr>
            <p:cNvPr id="91" name="Freeform 110"/>
            <p:cNvSpPr>
              <a:spLocks noEditPoints="1"/>
            </p:cNvSpPr>
            <p:nvPr/>
          </p:nvSpPr>
          <p:spPr bwMode="auto">
            <a:xfrm>
              <a:off x="3327400" y="2978150"/>
              <a:ext cx="63500" cy="63500"/>
            </a:xfrm>
            <a:custGeom>
              <a:avLst/>
              <a:gdLst/>
              <a:ahLst/>
              <a:cxnLst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close/>
                  <a:moveTo>
                    <a:pt x="20" y="8"/>
                  </a:move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2" name="Freeform 113"/>
            <p:cNvSpPr>
              <a:spLocks noEditPoints="1"/>
            </p:cNvSpPr>
            <p:nvPr/>
          </p:nvSpPr>
          <p:spPr bwMode="auto">
            <a:xfrm>
              <a:off x="3492500" y="2774950"/>
              <a:ext cx="63500" cy="635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6" y="34"/>
                </a:cxn>
                <a:cxn ang="0">
                  <a:pos x="12" y="38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28" y="38"/>
                </a:cxn>
                <a:cxn ang="0">
                  <a:pos x="34" y="34"/>
                </a:cxn>
                <a:cxn ang="0">
                  <a:pos x="38" y="28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38" y="12"/>
                </a:cxn>
                <a:cxn ang="0">
                  <a:pos x="34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8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4" y="8"/>
                </a:cxn>
                <a:cxn ang="0">
                  <a:pos x="28" y="12"/>
                </a:cxn>
                <a:cxn ang="0">
                  <a:pos x="32" y="16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20" y="32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4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8" y="38"/>
                  </a:lnTo>
                  <a:lnTo>
                    <a:pt x="34" y="34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close/>
                  <a:moveTo>
                    <a:pt x="20" y="32"/>
                  </a:moveTo>
                  <a:lnTo>
                    <a:pt x="20" y="32"/>
                  </a:lnTo>
                  <a:lnTo>
                    <a:pt x="16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20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116"/>
            <p:cNvSpPr>
              <a:spLocks noEditPoints="1"/>
            </p:cNvSpPr>
            <p:nvPr/>
          </p:nvSpPr>
          <p:spPr bwMode="auto">
            <a:xfrm>
              <a:off x="3251200" y="2965450"/>
              <a:ext cx="50800" cy="508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4" y="20"/>
                </a:cxn>
                <a:cxn ang="0">
                  <a:pos x="22" y="22"/>
                </a:cxn>
                <a:cxn ang="0">
                  <a:pos x="20" y="24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2" y="24"/>
                </a:cxn>
                <a:cxn ang="0">
                  <a:pos x="10" y="22"/>
                </a:cxn>
                <a:cxn ang="0">
                  <a:pos x="8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8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0"/>
                  </a:lnTo>
                  <a:lnTo>
                    <a:pt x="22" y="22"/>
                  </a:lnTo>
                  <a:lnTo>
                    <a:pt x="20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4" name="Freeform 119"/>
            <p:cNvSpPr/>
            <p:nvPr/>
          </p:nvSpPr>
          <p:spPr bwMode="auto">
            <a:xfrm>
              <a:off x="3302000" y="3054350"/>
              <a:ext cx="25400" cy="2540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5" name="Freeform 121"/>
            <p:cNvSpPr/>
            <p:nvPr/>
          </p:nvSpPr>
          <p:spPr bwMode="auto">
            <a:xfrm>
              <a:off x="3505200" y="28638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6" name="Freeform 106"/>
            <p:cNvSpPr>
              <a:spLocks noEditPoints="1"/>
            </p:cNvSpPr>
            <p:nvPr/>
          </p:nvSpPr>
          <p:spPr bwMode="auto">
            <a:xfrm>
              <a:off x="3149600" y="2813050"/>
              <a:ext cx="371475" cy="368300"/>
            </a:xfrm>
            <a:custGeom>
              <a:avLst/>
              <a:gdLst/>
              <a:ahLst/>
              <a:cxnLst>
                <a:cxn ang="0">
                  <a:pos x="166" y="6"/>
                </a:cxn>
                <a:cxn ang="0">
                  <a:pos x="152" y="0"/>
                </a:cxn>
                <a:cxn ang="0">
                  <a:pos x="144" y="2"/>
                </a:cxn>
                <a:cxn ang="0">
                  <a:pos x="126" y="18"/>
                </a:cxn>
                <a:cxn ang="0">
                  <a:pos x="122" y="24"/>
                </a:cxn>
                <a:cxn ang="0">
                  <a:pos x="120" y="32"/>
                </a:cxn>
                <a:cxn ang="0">
                  <a:pos x="122" y="42"/>
                </a:cxn>
                <a:cxn ang="0">
                  <a:pos x="14" y="86"/>
                </a:cxn>
                <a:cxn ang="0">
                  <a:pos x="6" y="92"/>
                </a:cxn>
                <a:cxn ang="0">
                  <a:pos x="0" y="102"/>
                </a:cxn>
                <a:cxn ang="0">
                  <a:pos x="0" y="108"/>
                </a:cxn>
                <a:cxn ang="0">
                  <a:pos x="4" y="120"/>
                </a:cxn>
                <a:cxn ang="0">
                  <a:pos x="108" y="224"/>
                </a:cxn>
                <a:cxn ang="0">
                  <a:pos x="116" y="230"/>
                </a:cxn>
                <a:cxn ang="0">
                  <a:pos x="126" y="232"/>
                </a:cxn>
                <a:cxn ang="0">
                  <a:pos x="126" y="232"/>
                </a:cxn>
                <a:cxn ang="0">
                  <a:pos x="130" y="232"/>
                </a:cxn>
                <a:cxn ang="0">
                  <a:pos x="142" y="226"/>
                </a:cxn>
                <a:cxn ang="0">
                  <a:pos x="148" y="216"/>
                </a:cxn>
                <a:cxn ang="0">
                  <a:pos x="190" y="110"/>
                </a:cxn>
                <a:cxn ang="0">
                  <a:pos x="202" y="114"/>
                </a:cxn>
                <a:cxn ang="0">
                  <a:pos x="210" y="112"/>
                </a:cxn>
                <a:cxn ang="0">
                  <a:pos x="228" y="96"/>
                </a:cxn>
                <a:cxn ang="0">
                  <a:pos x="232" y="90"/>
                </a:cxn>
                <a:cxn ang="0">
                  <a:pos x="234" y="82"/>
                </a:cxn>
                <a:cxn ang="0">
                  <a:pos x="228" y="68"/>
                </a:cxn>
                <a:cxn ang="0">
                  <a:pos x="134" y="210"/>
                </a:cxn>
                <a:cxn ang="0">
                  <a:pos x="130" y="214"/>
                </a:cxn>
                <a:cxn ang="0">
                  <a:pos x="128" y="216"/>
                </a:cxn>
                <a:cxn ang="0">
                  <a:pos x="126" y="216"/>
                </a:cxn>
                <a:cxn ang="0">
                  <a:pos x="18" y="112"/>
                </a:cxn>
                <a:cxn ang="0">
                  <a:pos x="16" y="110"/>
                </a:cxn>
                <a:cxn ang="0">
                  <a:pos x="16" y="106"/>
                </a:cxn>
                <a:cxn ang="0">
                  <a:pos x="20" y="100"/>
                </a:cxn>
                <a:cxn ang="0">
                  <a:pos x="70" y="80"/>
                </a:cxn>
                <a:cxn ang="0">
                  <a:pos x="96" y="86"/>
                </a:cxn>
                <a:cxn ang="0">
                  <a:pos x="134" y="92"/>
                </a:cxn>
                <a:cxn ang="0">
                  <a:pos x="158" y="104"/>
                </a:cxn>
                <a:cxn ang="0">
                  <a:pos x="134" y="210"/>
                </a:cxn>
                <a:cxn ang="0">
                  <a:pos x="204" y="96"/>
                </a:cxn>
                <a:cxn ang="0">
                  <a:pos x="202" y="98"/>
                </a:cxn>
                <a:cxn ang="0">
                  <a:pos x="184" y="82"/>
                </a:cxn>
                <a:cxn ang="0">
                  <a:pos x="174" y="108"/>
                </a:cxn>
                <a:cxn ang="0">
                  <a:pos x="166" y="100"/>
                </a:cxn>
                <a:cxn ang="0">
                  <a:pos x="138" y="86"/>
                </a:cxn>
                <a:cxn ang="0">
                  <a:pos x="104" y="78"/>
                </a:cxn>
                <a:cxn ang="0">
                  <a:pos x="82" y="76"/>
                </a:cxn>
                <a:cxn ang="0">
                  <a:pos x="138" y="34"/>
                </a:cxn>
                <a:cxn ang="0">
                  <a:pos x="136" y="32"/>
                </a:cxn>
                <a:cxn ang="0">
                  <a:pos x="148" y="18"/>
                </a:cxn>
                <a:cxn ang="0">
                  <a:pos x="152" y="16"/>
                </a:cxn>
                <a:cxn ang="0">
                  <a:pos x="216" y="78"/>
                </a:cxn>
                <a:cxn ang="0">
                  <a:pos x="218" y="82"/>
                </a:cxn>
              </a:cxnLst>
              <a:rect l="0" t="0" r="r" b="b"/>
              <a:pathLst>
                <a:path w="234" h="232">
                  <a:moveTo>
                    <a:pt x="166" y="6"/>
                  </a:moveTo>
                  <a:lnTo>
                    <a:pt x="166" y="6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4" y="2"/>
                  </a:lnTo>
                  <a:lnTo>
                    <a:pt x="138" y="6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22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6"/>
                  </a:lnTo>
                  <a:lnTo>
                    <a:pt x="122" y="4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6" y="92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8" y="124"/>
                  </a:lnTo>
                  <a:lnTo>
                    <a:pt x="108" y="224"/>
                  </a:lnTo>
                  <a:lnTo>
                    <a:pt x="108" y="224"/>
                  </a:lnTo>
                  <a:lnTo>
                    <a:pt x="116" y="230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26" y="232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6" y="230"/>
                  </a:lnTo>
                  <a:lnTo>
                    <a:pt x="142" y="226"/>
                  </a:lnTo>
                  <a:lnTo>
                    <a:pt x="146" y="222"/>
                  </a:lnTo>
                  <a:lnTo>
                    <a:pt x="148" y="216"/>
                  </a:lnTo>
                  <a:lnTo>
                    <a:pt x="190" y="110"/>
                  </a:lnTo>
                  <a:lnTo>
                    <a:pt x="190" y="110"/>
                  </a:lnTo>
                  <a:lnTo>
                    <a:pt x="196" y="112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0" y="112"/>
                  </a:lnTo>
                  <a:lnTo>
                    <a:pt x="216" y="108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32" y="90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2" y="74"/>
                  </a:lnTo>
                  <a:lnTo>
                    <a:pt x="228" y="68"/>
                  </a:lnTo>
                  <a:lnTo>
                    <a:pt x="166" y="6"/>
                  </a:lnTo>
                  <a:close/>
                  <a:moveTo>
                    <a:pt x="134" y="210"/>
                  </a:moveTo>
                  <a:lnTo>
                    <a:pt x="134" y="210"/>
                  </a:lnTo>
                  <a:lnTo>
                    <a:pt x="130" y="214"/>
                  </a:lnTo>
                  <a:lnTo>
                    <a:pt x="128" y="216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0" y="214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8" y="102"/>
                  </a:lnTo>
                  <a:lnTo>
                    <a:pt x="20" y="100"/>
                  </a:lnTo>
                  <a:lnTo>
                    <a:pt x="70" y="80"/>
                  </a:lnTo>
                  <a:lnTo>
                    <a:pt x="70" y="80"/>
                  </a:lnTo>
                  <a:lnTo>
                    <a:pt x="84" y="84"/>
                  </a:lnTo>
                  <a:lnTo>
                    <a:pt x="96" y="86"/>
                  </a:lnTo>
                  <a:lnTo>
                    <a:pt x="120" y="88"/>
                  </a:lnTo>
                  <a:lnTo>
                    <a:pt x="134" y="92"/>
                  </a:lnTo>
                  <a:lnTo>
                    <a:pt x="146" y="98"/>
                  </a:lnTo>
                  <a:lnTo>
                    <a:pt x="158" y="104"/>
                  </a:lnTo>
                  <a:lnTo>
                    <a:pt x="172" y="116"/>
                  </a:lnTo>
                  <a:lnTo>
                    <a:pt x="134" y="210"/>
                  </a:lnTo>
                  <a:close/>
                  <a:moveTo>
                    <a:pt x="216" y="84"/>
                  </a:moveTo>
                  <a:lnTo>
                    <a:pt x="204" y="96"/>
                  </a:lnTo>
                  <a:lnTo>
                    <a:pt x="204" y="96"/>
                  </a:lnTo>
                  <a:lnTo>
                    <a:pt x="202" y="98"/>
                  </a:lnTo>
                  <a:lnTo>
                    <a:pt x="198" y="96"/>
                  </a:lnTo>
                  <a:lnTo>
                    <a:pt x="184" y="82"/>
                  </a:lnTo>
                  <a:lnTo>
                    <a:pt x="174" y="11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6" y="100"/>
                  </a:lnTo>
                  <a:lnTo>
                    <a:pt x="156" y="94"/>
                  </a:lnTo>
                  <a:lnTo>
                    <a:pt x="138" y="86"/>
                  </a:lnTo>
                  <a:lnTo>
                    <a:pt x="120" y="8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82" y="76"/>
                  </a:lnTo>
                  <a:lnTo>
                    <a:pt x="150" y="48"/>
                  </a:lnTo>
                  <a:lnTo>
                    <a:pt x="138" y="34"/>
                  </a:lnTo>
                  <a:lnTo>
                    <a:pt x="138" y="34"/>
                  </a:lnTo>
                  <a:lnTo>
                    <a:pt x="136" y="32"/>
                  </a:lnTo>
                  <a:lnTo>
                    <a:pt x="138" y="2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2" y="16"/>
                  </a:lnTo>
                  <a:lnTo>
                    <a:pt x="154" y="18"/>
                  </a:lnTo>
                  <a:lnTo>
                    <a:pt x="216" y="78"/>
                  </a:lnTo>
                  <a:lnTo>
                    <a:pt x="216" y="78"/>
                  </a:lnTo>
                  <a:lnTo>
                    <a:pt x="218" y="82"/>
                  </a:lnTo>
                  <a:lnTo>
                    <a:pt x="216" y="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5229675" y="2088270"/>
            <a:ext cx="253574" cy="206092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98" name="Freeform 23"/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Group 103"/>
          <p:cNvGrpSpPr/>
          <p:nvPr/>
        </p:nvGrpSpPr>
        <p:grpSpPr>
          <a:xfrm>
            <a:off x="2861610" y="1882911"/>
            <a:ext cx="174332" cy="253650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06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07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Group 107"/>
          <p:cNvGrpSpPr/>
          <p:nvPr/>
        </p:nvGrpSpPr>
        <p:grpSpPr>
          <a:xfrm>
            <a:off x="4411608" y="1882911"/>
            <a:ext cx="253574" cy="253650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109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  <p:sp>
          <p:nvSpPr>
            <p:cNvPr id="111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Text Placeholder 2"/>
          <p:cNvSpPr txBox="1"/>
          <p:nvPr/>
        </p:nvSpPr>
        <p:spPr>
          <a:xfrm>
            <a:off x="6974346" y="926369"/>
            <a:ext cx="1786887" cy="24360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番茄钟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6775212" y="1246396"/>
            <a:ext cx="2067071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通过对待办事项的点击可添加番茄钟，达到提供学习效率的效果，整体清新风设计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432232" y="727210"/>
            <a:ext cx="1819868" cy="243607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70"/>
          <p:cNvSpPr txBox="1"/>
          <p:nvPr/>
        </p:nvSpPr>
        <p:spPr>
          <a:xfrm>
            <a:off x="432232" y="1158544"/>
            <a:ext cx="2085075" cy="657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主界面即刚打开软件时所展示的界面，包括有日历以及进入其他功能界面的接口，背景为古风图片，整体用各种控件实现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6798332" y="2575480"/>
            <a:ext cx="1786887" cy="24360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提醒设置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61"/>
          <p:cNvSpPr txBox="1"/>
          <p:nvPr/>
        </p:nvSpPr>
        <p:spPr>
          <a:xfrm>
            <a:off x="6658961" y="2957519"/>
            <a:ext cx="206707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设置提醒所用的音乐，到达提醒时间会跳出窗口并播放音乐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653449" y="2575481"/>
            <a:ext cx="1819868" cy="243607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待办事项</a:t>
            </a:r>
            <a:endParaRPr lang="en-US" altLang="zh-CN" sz="1800" dirty="0">
              <a:solidFill>
                <a:schemeClr val="tx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70"/>
          <p:cNvSpPr txBox="1"/>
          <p:nvPr/>
        </p:nvSpPr>
        <p:spPr>
          <a:xfrm>
            <a:off x="577072" y="2819087"/>
            <a:ext cx="1835591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latin typeface="+mn-ea"/>
                <a:cs typeface="Arial" panose="020B0604020202020204" pitchFamily="34" charset="0"/>
              </a:rPr>
              <a:t>界面主要包括各种代办事项，用户可看到事项的具体信息，并进行增删改查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5" name="TextBox 101"/>
          <p:cNvSpPr txBox="1"/>
          <p:nvPr/>
        </p:nvSpPr>
        <p:spPr>
          <a:xfrm>
            <a:off x="4003291" y="707695"/>
            <a:ext cx="95923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近期预览</a:t>
            </a:r>
            <a:endParaRPr lang="en-US" altLang="zh-CN" sz="2400" dirty="0"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Rectangle 102"/>
          <p:cNvSpPr/>
          <p:nvPr/>
        </p:nvSpPr>
        <p:spPr>
          <a:xfrm>
            <a:off x="3596276" y="1003608"/>
            <a:ext cx="1884309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050" dirty="0">
                <a:latin typeface="+mn-ea"/>
                <a:cs typeface="Arial" panose="020B0604020202020204" pitchFamily="34" charset="0"/>
              </a:rPr>
              <a:t>用爬虫实现，用户可通过自身喜好进行音乐会、讲座等信息的爬取，了解具体信息</a:t>
            </a:r>
            <a:endParaRPr lang="en-US" sz="105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948338" y="191139"/>
            <a:ext cx="99377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G]0KVHHAB$PR39B2UD_XW1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95" y="2988344"/>
            <a:ext cx="2503478" cy="2015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7"/>
          <p:cNvSpPr/>
          <p:nvPr/>
        </p:nvSpPr>
        <p:spPr>
          <a:xfrm>
            <a:off x="457305" y="305010"/>
            <a:ext cx="138564" cy="34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9600">
                <a:solidFill>
                  <a:schemeClr val="accent1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80"/>
          <p:cNvGrpSpPr/>
          <p:nvPr/>
        </p:nvGrpSpPr>
        <p:grpSpPr>
          <a:xfrm>
            <a:off x="-479584" y="258830"/>
            <a:ext cx="932975" cy="461665"/>
            <a:chOff x="0" y="-1"/>
            <a:chExt cx="2487931" cy="1230724"/>
          </a:xfrm>
        </p:grpSpPr>
        <p:sp>
          <p:nvSpPr>
            <p:cNvPr id="6" name="Shape 378"/>
            <p:cNvSpPr/>
            <p:nvPr/>
          </p:nvSpPr>
          <p:spPr>
            <a:xfrm>
              <a:off x="0" y="77136"/>
              <a:ext cx="2487931" cy="1015283"/>
            </a:xfrm>
            <a:prstGeom prst="roundRect">
              <a:avLst>
                <a:gd name="adj" fmla="val 2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700" dirty="0"/>
            </a:p>
          </p:txBody>
        </p:sp>
        <p:sp>
          <p:nvSpPr>
            <p:cNvPr id="7" name="Shape 379"/>
            <p:cNvSpPr/>
            <p:nvPr/>
          </p:nvSpPr>
          <p:spPr>
            <a:xfrm>
              <a:off x="1609593" y="-1"/>
              <a:ext cx="751938" cy="12307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>
              <a:lvl1pPr>
                <a:defRPr sz="64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zh-CN" sz="2400" dirty="0"/>
                <a:t>7</a:t>
              </a:r>
              <a:endParaRPr sz="2400" dirty="0"/>
            </a:p>
          </p:txBody>
        </p:sp>
      </p:grpSp>
      <p:sp>
        <p:nvSpPr>
          <p:cNvPr id="9" name="TextBox 1"/>
          <p:cNvSpPr txBox="1">
            <a:spLocks/>
          </p:cNvSpPr>
          <p:nvPr/>
        </p:nvSpPr>
        <p:spPr>
          <a:xfrm>
            <a:off x="988720" y="2404266"/>
            <a:ext cx="846386" cy="23244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normAutofit fontScale="92500" lnSpcReduction="20000"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存储待办事项</a:t>
            </a:r>
          </a:p>
        </p:txBody>
      </p:sp>
      <p:sp>
        <p:nvSpPr>
          <p:cNvPr id="10" name="TextBox 2"/>
          <p:cNvSpPr txBox="1">
            <a:spLocks/>
          </p:cNvSpPr>
          <p:nvPr/>
        </p:nvSpPr>
        <p:spPr>
          <a:xfrm>
            <a:off x="346954" y="2881015"/>
            <a:ext cx="2232879" cy="463083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用户通过待办事项界面自主添加、更改和删除代办事件，数据存入待办事项信息</a:t>
            </a:r>
            <a:r>
              <a:rPr lang="en-US" altLang="zh-CN" sz="1100" dirty="0" err="1">
                <a:latin typeface="+mn-ea"/>
              </a:rPr>
              <a:t>AffairInfo</a:t>
            </a:r>
            <a:r>
              <a:rPr lang="zh-CN" altLang="en-US" sz="1100" dirty="0">
                <a:latin typeface="+mn-ea"/>
              </a:rPr>
              <a:t>表中。</a:t>
            </a:r>
          </a:p>
        </p:txBody>
      </p:sp>
      <p:sp>
        <p:nvSpPr>
          <p:cNvPr id="11" name="Freeform: Shape 3"/>
          <p:cNvSpPr/>
          <p:nvPr/>
        </p:nvSpPr>
        <p:spPr>
          <a:xfrm>
            <a:off x="5415820" y="1495991"/>
            <a:ext cx="1197551" cy="1710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73" y="0"/>
                </a:moveTo>
                <a:lnTo>
                  <a:pt x="0" y="0"/>
                </a:lnTo>
                <a:lnTo>
                  <a:pt x="9794" y="21600"/>
                </a:lnTo>
                <a:lnTo>
                  <a:pt x="21600" y="21600"/>
                </a:lnTo>
                <a:lnTo>
                  <a:pt x="11806" y="0"/>
                </a:lnTo>
                <a:cubicBezTo>
                  <a:pt x="11806" y="0"/>
                  <a:pt x="5473" y="0"/>
                  <a:pt x="547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2" name="Freeform: Shape 4"/>
          <p:cNvSpPr/>
          <p:nvPr/>
        </p:nvSpPr>
        <p:spPr>
          <a:xfrm>
            <a:off x="4162765" y="2352760"/>
            <a:ext cx="1197559" cy="1252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794" y="21600"/>
                </a:lnTo>
                <a:lnTo>
                  <a:pt x="21600" y="21600"/>
                </a:lnTo>
                <a:lnTo>
                  <a:pt x="11806" y="0"/>
                </a:lnTo>
                <a:cubicBezTo>
                  <a:pt x="11806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3" name="Freeform: Shape 5"/>
          <p:cNvSpPr/>
          <p:nvPr/>
        </p:nvSpPr>
        <p:spPr>
          <a:xfrm>
            <a:off x="2905638" y="2755653"/>
            <a:ext cx="1197545" cy="1252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794" y="21600"/>
                </a:lnTo>
                <a:lnTo>
                  <a:pt x="21600" y="21600"/>
                </a:lnTo>
                <a:lnTo>
                  <a:pt x="11806" y="0"/>
                </a:lnTo>
                <a:cubicBezTo>
                  <a:pt x="11806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4" name="Freeform: Shape 6"/>
          <p:cNvSpPr/>
          <p:nvPr/>
        </p:nvSpPr>
        <p:spPr>
          <a:xfrm>
            <a:off x="4699788" y="1495990"/>
            <a:ext cx="1365399" cy="2110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45" y="0"/>
                </a:moveTo>
                <a:lnTo>
                  <a:pt x="0" y="21600"/>
                </a:lnTo>
                <a:lnTo>
                  <a:pt x="10355" y="21600"/>
                </a:lnTo>
                <a:lnTo>
                  <a:pt x="21600" y="0"/>
                </a:lnTo>
                <a:cubicBezTo>
                  <a:pt x="21600" y="0"/>
                  <a:pt x="11245" y="0"/>
                  <a:pt x="1124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5" name="Freeform: Shape 7"/>
          <p:cNvSpPr/>
          <p:nvPr/>
        </p:nvSpPr>
        <p:spPr>
          <a:xfrm>
            <a:off x="3446732" y="2352762"/>
            <a:ext cx="1365403" cy="1652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45" y="0"/>
                </a:moveTo>
                <a:lnTo>
                  <a:pt x="0" y="21600"/>
                </a:lnTo>
                <a:lnTo>
                  <a:pt x="10355" y="21600"/>
                </a:lnTo>
                <a:lnTo>
                  <a:pt x="21600" y="0"/>
                </a:lnTo>
                <a:cubicBezTo>
                  <a:pt x="21600" y="0"/>
                  <a:pt x="11245" y="0"/>
                  <a:pt x="1124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6" name="Freeform: Shape 8"/>
          <p:cNvSpPr/>
          <p:nvPr/>
        </p:nvSpPr>
        <p:spPr>
          <a:xfrm>
            <a:off x="5956915" y="592050"/>
            <a:ext cx="1893578" cy="261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058"/>
                </a:moveTo>
                <a:lnTo>
                  <a:pt x="17869" y="0"/>
                </a:lnTo>
                <a:lnTo>
                  <a:pt x="6889" y="6058"/>
                </a:lnTo>
                <a:lnTo>
                  <a:pt x="10511" y="6058"/>
                </a:lnTo>
                <a:lnTo>
                  <a:pt x="0" y="21600"/>
                </a:lnTo>
                <a:lnTo>
                  <a:pt x="7466" y="21600"/>
                </a:lnTo>
                <a:lnTo>
                  <a:pt x="17978" y="6058"/>
                </a:lnTo>
                <a:lnTo>
                  <a:pt x="21600" y="605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17" name="Rectangle 9"/>
          <p:cNvSpPr/>
          <p:nvPr/>
        </p:nvSpPr>
        <p:spPr>
          <a:xfrm>
            <a:off x="4453091" y="3719643"/>
            <a:ext cx="846386" cy="20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生成并存储提醒信息</a:t>
            </a:r>
          </a:p>
        </p:txBody>
      </p:sp>
      <p:sp>
        <p:nvSpPr>
          <p:cNvPr id="18" name="Rectangle 10"/>
          <p:cNvSpPr/>
          <p:nvPr/>
        </p:nvSpPr>
        <p:spPr>
          <a:xfrm>
            <a:off x="4064231" y="4147413"/>
            <a:ext cx="2358738" cy="417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系统根据待办事项的信息，自动计算每个事项对应的提醒时间，存入待办事项提醒时间</a:t>
            </a:r>
            <a:r>
              <a:rPr lang="en-US" altLang="zh-CN" sz="1100" dirty="0" err="1">
                <a:latin typeface="+mn-ea"/>
              </a:rPr>
              <a:t>RemindTime</a:t>
            </a:r>
            <a:r>
              <a:rPr lang="zh-CN" altLang="en-US" sz="1100" dirty="0">
                <a:latin typeface="+mn-ea"/>
              </a:rPr>
              <a:t>表中。</a:t>
            </a:r>
          </a:p>
        </p:txBody>
      </p:sp>
      <p:sp>
        <p:nvSpPr>
          <p:cNvPr id="19" name="Rectangle 11"/>
          <p:cNvSpPr/>
          <p:nvPr/>
        </p:nvSpPr>
        <p:spPr>
          <a:xfrm>
            <a:off x="2133533" y="1288391"/>
            <a:ext cx="846386" cy="23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normAutofit fontScale="92500" lnSpcReduction="20000"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存储番茄钟数据</a:t>
            </a:r>
          </a:p>
        </p:txBody>
      </p:sp>
      <p:sp>
        <p:nvSpPr>
          <p:cNvPr id="20" name="Rectangle 12"/>
          <p:cNvSpPr/>
          <p:nvPr/>
        </p:nvSpPr>
        <p:spPr>
          <a:xfrm>
            <a:off x="2061331" y="1546515"/>
            <a:ext cx="2299919" cy="3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用户启用番茄钟后产生的番茄数、番茄时间等数据自动存入番茄钟信息</a:t>
            </a:r>
            <a:r>
              <a:rPr lang="en-US" altLang="zh-CN" sz="1100" dirty="0" err="1">
                <a:latin typeface="+mn-ea"/>
              </a:rPr>
              <a:t>TomatoInfo</a:t>
            </a:r>
            <a:r>
              <a:rPr lang="zh-CN" altLang="en-US" sz="1100" dirty="0">
                <a:latin typeface="+mn-ea"/>
              </a:rPr>
              <a:t>表中。</a:t>
            </a:r>
          </a:p>
        </p:txBody>
      </p:sp>
      <p:sp>
        <p:nvSpPr>
          <p:cNvPr id="21" name="Rectangle 13"/>
          <p:cNvSpPr/>
          <p:nvPr/>
        </p:nvSpPr>
        <p:spPr>
          <a:xfrm>
            <a:off x="7154466" y="2836329"/>
            <a:ext cx="846386" cy="20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存储界面操作信息</a:t>
            </a:r>
          </a:p>
        </p:txBody>
      </p:sp>
      <p:sp>
        <p:nvSpPr>
          <p:cNvPr id="22" name="Rectangle 14"/>
          <p:cNvSpPr/>
          <p:nvPr/>
        </p:nvSpPr>
        <p:spPr>
          <a:xfrm>
            <a:off x="6811829" y="3347469"/>
            <a:ext cx="2112041" cy="10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19050" tIns="19050" rIns="19050" bIns="1905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用户使用程序过程中最近一次查看近期预览、查看统计、设置提醒音乐路径等信息由系统自动保存入用户操作信息</a:t>
            </a:r>
            <a:r>
              <a:rPr lang="en-US" altLang="zh-CN" sz="1100" dirty="0">
                <a:latin typeface="+mn-ea"/>
              </a:rPr>
              <a:t>Others</a:t>
            </a:r>
            <a:r>
              <a:rPr lang="zh-CN" altLang="en-US" sz="1100" dirty="0">
                <a:latin typeface="+mn-ea"/>
              </a:rPr>
              <a:t>表中。</a:t>
            </a:r>
          </a:p>
        </p:txBody>
      </p:sp>
      <p:sp>
        <p:nvSpPr>
          <p:cNvPr id="23" name="Oval 19"/>
          <p:cNvSpPr/>
          <p:nvPr/>
        </p:nvSpPr>
        <p:spPr>
          <a:xfrm>
            <a:off x="3678971" y="3549427"/>
            <a:ext cx="385260" cy="385378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Oval 22"/>
          <p:cNvSpPr/>
          <p:nvPr/>
        </p:nvSpPr>
        <p:spPr>
          <a:xfrm>
            <a:off x="5500859" y="1543671"/>
            <a:ext cx="385259" cy="385379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5" name="Oval 25"/>
          <p:cNvSpPr/>
          <p:nvPr/>
        </p:nvSpPr>
        <p:spPr>
          <a:xfrm>
            <a:off x="6213826" y="2733978"/>
            <a:ext cx="385259" cy="385379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1889594" y="1491372"/>
            <a:ext cx="3828812" cy="58924"/>
            <a:chOff x="3307444" y="2571272"/>
            <a:chExt cx="5105082" cy="78541"/>
          </a:xfrm>
        </p:grpSpPr>
        <p:sp>
          <p:nvSpPr>
            <p:cNvPr id="38" name="Straight Connector 28"/>
            <p:cNvSpPr/>
            <p:nvPr/>
          </p:nvSpPr>
          <p:spPr>
            <a:xfrm>
              <a:off x="3320190" y="2600708"/>
              <a:ext cx="5092336" cy="0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29"/>
            <p:cNvSpPr/>
            <p:nvPr/>
          </p:nvSpPr>
          <p:spPr>
            <a:xfrm>
              <a:off x="3307444" y="2571272"/>
              <a:ext cx="78541" cy="78541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965425" y="2728236"/>
            <a:ext cx="2574266" cy="58924"/>
            <a:chOff x="1576684" y="3636525"/>
            <a:chExt cx="3432355" cy="78541"/>
          </a:xfrm>
        </p:grpSpPr>
        <p:sp>
          <p:nvSpPr>
            <p:cNvPr id="36" name="Straight Connector 31"/>
            <p:cNvSpPr/>
            <p:nvPr/>
          </p:nvSpPr>
          <p:spPr>
            <a:xfrm>
              <a:off x="1592407" y="3675797"/>
              <a:ext cx="3416632" cy="0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Oval 32"/>
            <p:cNvSpPr/>
            <p:nvPr/>
          </p:nvSpPr>
          <p:spPr>
            <a:xfrm>
              <a:off x="1576684" y="3636525"/>
              <a:ext cx="78541" cy="78541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5953104" y="3180131"/>
            <a:ext cx="2330993" cy="58924"/>
            <a:chOff x="7937472" y="4238866"/>
            <a:chExt cx="3107990" cy="78541"/>
          </a:xfrm>
        </p:grpSpPr>
        <p:sp>
          <p:nvSpPr>
            <p:cNvPr id="34" name="Straight Connector 34"/>
            <p:cNvSpPr/>
            <p:nvPr/>
          </p:nvSpPr>
          <p:spPr>
            <a:xfrm>
              <a:off x="7937472" y="4278136"/>
              <a:ext cx="3090384" cy="1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35"/>
            <p:cNvSpPr/>
            <p:nvPr/>
          </p:nvSpPr>
          <p:spPr>
            <a:xfrm>
              <a:off x="10966921" y="4238866"/>
              <a:ext cx="78541" cy="78541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Group 36"/>
          <p:cNvGrpSpPr/>
          <p:nvPr/>
        </p:nvGrpSpPr>
        <p:grpSpPr>
          <a:xfrm>
            <a:off x="3443534" y="3980075"/>
            <a:ext cx="2949467" cy="58924"/>
            <a:chOff x="4591378" y="5305128"/>
            <a:chExt cx="3932623" cy="78541"/>
          </a:xfrm>
        </p:grpSpPr>
        <p:sp>
          <p:nvSpPr>
            <p:cNvPr id="32" name="Straight Connector 37"/>
            <p:cNvSpPr/>
            <p:nvPr/>
          </p:nvSpPr>
          <p:spPr>
            <a:xfrm>
              <a:off x="4591378" y="5344398"/>
              <a:ext cx="3929401" cy="1"/>
            </a:xfrm>
            <a:prstGeom prst="line">
              <a:avLst/>
            </a:prstGeom>
            <a:ln w="12700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38"/>
            <p:cNvSpPr/>
            <p:nvPr/>
          </p:nvSpPr>
          <p:spPr>
            <a:xfrm>
              <a:off x="8445460" y="5305128"/>
              <a:ext cx="78541" cy="78541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Freeform: Shape 39"/>
          <p:cNvSpPr/>
          <p:nvPr/>
        </p:nvSpPr>
        <p:spPr>
          <a:xfrm>
            <a:off x="1447036" y="2755653"/>
            <a:ext cx="2112041" cy="2399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06" y="0"/>
                </a:moveTo>
                <a:lnTo>
                  <a:pt x="0" y="21600"/>
                </a:lnTo>
                <a:lnTo>
                  <a:pt x="6694" y="21600"/>
                </a:lnTo>
                <a:lnTo>
                  <a:pt x="21600" y="0"/>
                </a:lnTo>
                <a:lnTo>
                  <a:pt x="1490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68580" tIns="34290" rIns="68580" bIns="34290" anchor="ctr"/>
          <a:lstStyle/>
          <a:p>
            <a:pPr algn="ctr"/>
            <a:endParaRPr/>
          </a:p>
        </p:txBody>
      </p:sp>
      <p:sp>
        <p:nvSpPr>
          <p:cNvPr id="31" name="Oval 16"/>
          <p:cNvSpPr/>
          <p:nvPr/>
        </p:nvSpPr>
        <p:spPr>
          <a:xfrm>
            <a:off x="2940196" y="2819943"/>
            <a:ext cx="385259" cy="385379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none" lIns="14288" tIns="14288" rIns="14288" bIns="14288" anchor="ctr">
            <a:norm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3A85309-057C-4F7C-A693-7EEF54CD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0C0B4DB9-C275-4388-9487-4DA48617D955}"/>
              </a:ext>
            </a:extLst>
          </p:cNvPr>
          <p:cNvSpPr txBox="1"/>
          <p:nvPr/>
        </p:nvSpPr>
        <p:spPr>
          <a:xfrm>
            <a:off x="3646232" y="188839"/>
            <a:ext cx="19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SQLite</a:t>
            </a:r>
            <a:r>
              <a:rPr lang="zh-CN" altLang="en-US" dirty="0"/>
              <a:t>数据库搭建</a:t>
            </a:r>
          </a:p>
        </p:txBody>
      </p:sp>
    </p:spTree>
    <p:extLst>
      <p:ext uri="{BB962C8B-B14F-4D97-AF65-F5344CB8AC3E}">
        <p14:creationId xmlns:p14="http://schemas.microsoft.com/office/powerpoint/2010/main" val="415147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2" grpId="0" animBg="1" advAuto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25"/>
          <p:cNvSpPr/>
          <p:nvPr/>
        </p:nvSpPr>
        <p:spPr>
          <a:xfrm>
            <a:off x="5117097" y="2094011"/>
            <a:ext cx="415491" cy="41549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6"/>
          <p:cNvSpPr/>
          <p:nvPr/>
        </p:nvSpPr>
        <p:spPr>
          <a:xfrm>
            <a:off x="5632087" y="2331650"/>
            <a:ext cx="135674" cy="13567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7"/>
          <p:cNvSpPr/>
          <p:nvPr/>
        </p:nvSpPr>
        <p:spPr>
          <a:xfrm>
            <a:off x="5478183" y="1895179"/>
            <a:ext cx="282042" cy="2820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9"/>
          <p:cNvSpPr/>
          <p:nvPr/>
        </p:nvSpPr>
        <p:spPr>
          <a:xfrm>
            <a:off x="5474376" y="3924377"/>
            <a:ext cx="231751" cy="2317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0"/>
          <p:cNvSpPr/>
          <p:nvPr/>
        </p:nvSpPr>
        <p:spPr>
          <a:xfrm>
            <a:off x="5604514" y="4145878"/>
            <a:ext cx="115876" cy="115876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31"/>
          <p:cNvSpPr/>
          <p:nvPr/>
        </p:nvSpPr>
        <p:spPr>
          <a:xfrm>
            <a:off x="5226484" y="4146307"/>
            <a:ext cx="208880" cy="20888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7"/>
          <p:cNvSpPr/>
          <p:nvPr/>
        </p:nvSpPr>
        <p:spPr>
          <a:xfrm>
            <a:off x="2373051" y="2023451"/>
            <a:ext cx="302996" cy="3029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38"/>
          <p:cNvSpPr/>
          <p:nvPr/>
        </p:nvSpPr>
        <p:spPr>
          <a:xfrm>
            <a:off x="2753199" y="1943120"/>
            <a:ext cx="96136" cy="961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39"/>
          <p:cNvSpPr/>
          <p:nvPr/>
        </p:nvSpPr>
        <p:spPr>
          <a:xfrm>
            <a:off x="2203101" y="2131694"/>
            <a:ext cx="145955" cy="145955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40"/>
          <p:cNvSpPr/>
          <p:nvPr/>
        </p:nvSpPr>
        <p:spPr>
          <a:xfrm>
            <a:off x="2220674" y="2337733"/>
            <a:ext cx="184849" cy="184849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41"/>
          <p:cNvSpPr/>
          <p:nvPr/>
        </p:nvSpPr>
        <p:spPr>
          <a:xfrm>
            <a:off x="5098661" y="3808861"/>
            <a:ext cx="337017" cy="337017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44"/>
          <p:cNvSpPr/>
          <p:nvPr/>
        </p:nvSpPr>
        <p:spPr>
          <a:xfrm>
            <a:off x="5775576" y="3902458"/>
            <a:ext cx="180434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实现对待办事项的创建、修改和删除操作。</a:t>
            </a:r>
          </a:p>
        </p:txBody>
      </p:sp>
      <p:sp>
        <p:nvSpPr>
          <p:cNvPr id="40" name="Rectangle 45"/>
          <p:cNvSpPr/>
          <p:nvPr/>
        </p:nvSpPr>
        <p:spPr>
          <a:xfrm>
            <a:off x="435786" y="2131694"/>
            <a:ext cx="1804340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按事项的紧急程度展示待办事项的主题，方便用户查看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80D8FE3-B162-42D2-8B90-53A2DF9E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03" y="1497756"/>
            <a:ext cx="2288160" cy="288825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26BD364-DD70-4AF3-AF91-8EE4915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41" y="248680"/>
            <a:ext cx="1723242" cy="459015"/>
          </a:xfrm>
          <a:prstGeom prst="rect">
            <a:avLst/>
          </a:prstGeom>
        </p:spPr>
      </p:pic>
      <p:sp>
        <p:nvSpPr>
          <p:cNvPr id="4" name="TextBox 24"/>
          <p:cNvSpPr txBox="1"/>
          <p:nvPr/>
        </p:nvSpPr>
        <p:spPr>
          <a:xfrm>
            <a:off x="3634871" y="179510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待办事项界面</a:t>
            </a:r>
            <a:endParaRPr lang="id-ID" sz="2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1474E7-2122-4D5E-9845-CD6BB53720EC}"/>
              </a:ext>
            </a:extLst>
          </p:cNvPr>
          <p:cNvSpPr/>
          <p:nvPr/>
        </p:nvSpPr>
        <p:spPr>
          <a:xfrm>
            <a:off x="5941760" y="1452603"/>
            <a:ext cx="180434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单击左侧的事项，即可在右侧展示该事项的具体信息。用户可直接在该栏内修改事项信息，点击保存修改即可。</a:t>
            </a:r>
          </a:p>
        </p:txBody>
      </p:sp>
    </p:spTree>
    <p:extLst>
      <p:ext uri="{BB962C8B-B14F-4D97-AF65-F5344CB8AC3E}">
        <p14:creationId xmlns:p14="http://schemas.microsoft.com/office/powerpoint/2010/main" val="37506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/>
      <p:bldP spid="40" grpId="0"/>
      <p:bldP spid="4" grpId="0"/>
      <p:bldP spid="4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0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77BAE4"/>
      </a:accent2>
      <a:accent3>
        <a:srgbClr val="00B0F0"/>
      </a:accent3>
      <a:accent4>
        <a:srgbClr val="77BAE4"/>
      </a:accent4>
      <a:accent5>
        <a:srgbClr val="00B0F0"/>
      </a:accent5>
      <a:accent6>
        <a:srgbClr val="77BAE4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1181</Words>
  <Application>Microsoft Office PowerPoint</Application>
  <PresentationFormat>自定义</PresentationFormat>
  <Paragraphs>192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Bebas Neue</vt:lpstr>
      <vt:lpstr>Glegoo</vt:lpstr>
      <vt:lpstr>hakuyoxingshu7000</vt:lpstr>
      <vt:lpstr>Lato Light</vt:lpstr>
      <vt:lpstr>Mission Gothic Regular</vt:lpstr>
      <vt:lpstr>Open Sans</vt:lpstr>
      <vt:lpstr>等线</vt:lpstr>
      <vt:lpstr>等线 Light</vt:lpstr>
      <vt:lpstr>方正舒体</vt:lpstr>
      <vt:lpstr>方正姚体</vt:lpstr>
      <vt:lpstr>华文黑体</vt:lpstr>
      <vt:lpstr>宋体</vt:lpstr>
      <vt:lpstr>微软雅黑</vt:lpstr>
      <vt:lpstr>造字工房悦圆（非商用）常规体</vt:lpstr>
      <vt:lpstr>Arial</vt:lpstr>
      <vt:lpstr>Calibri</vt:lpstr>
      <vt:lpstr>Calibri Light</vt:lpstr>
      <vt:lpstr>Century Gothic</vt:lpstr>
      <vt:lpstr>Impact</vt:lpstr>
      <vt:lpstr>Script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画意</cp:lastModifiedBy>
  <cp:revision>351</cp:revision>
  <dcterms:created xsi:type="dcterms:W3CDTF">2017-06-23T03:09:21Z</dcterms:created>
  <dcterms:modified xsi:type="dcterms:W3CDTF">2021-07-02T16:17:27Z</dcterms:modified>
</cp:coreProperties>
</file>