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6" r:id="rId3"/>
    <p:sldId id="264" r:id="rId4"/>
    <p:sldId id="26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27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25" d="100"/>
          <a:sy n="125" d="100"/>
        </p:scale>
        <p:origin x="24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51;&#26631;\&#38134;&#34892;&#36164;&#26412;&#20805;&#36275;&#29575;.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51;&#26631;\&#38134;&#34892;&#36164;&#26412;&#20805;&#36275;&#29575;.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51;&#26631;\&#38134;&#34892;&#36164;&#26412;&#20805;&#36275;&#29575;.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51;&#26631;\&#38134;&#34892;&#36164;&#26412;&#20805;&#36275;&#29575;.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46.xml"/><Relationship Id="rId1" Type="http://schemas.microsoft.com/office/2011/relationships/chartStyle" Target="style4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14476\Desktop\&#37329;&#34701;\&#20844;&#21496;&#30740;&#31350;\&#38134;&#34892;\&#25307;&#21830;&#38134;&#34892;\&#25968;&#25454;\&#25307;&#34892;&#20852;&#19994;&#23545;&#27604;.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主流上市银行核心一级资本充足率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万得!$B$2</c:f>
              <c:strCache>
                <c:ptCount val="1"/>
                <c:pt idx="0">
                  <c:v>工商银行</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万得!$C$2:$J$2</c:f>
              <c:numCache>
                <c:formatCode>#,##0.00_ </c:formatCode>
                <c:ptCount val="8"/>
                <c:pt idx="0">
                  <c:v>10.57</c:v>
                </c:pt>
                <c:pt idx="1">
                  <c:v>11.92</c:v>
                </c:pt>
                <c:pt idx="2">
                  <c:v>12.87</c:v>
                </c:pt>
                <c:pt idx="3">
                  <c:v>12.87</c:v>
                </c:pt>
                <c:pt idx="4">
                  <c:v>12.77</c:v>
                </c:pt>
                <c:pt idx="5">
                  <c:v>12.98</c:v>
                </c:pt>
                <c:pt idx="6">
                  <c:v>13.2</c:v>
                </c:pt>
                <c:pt idx="7">
                  <c:v>13.18</c:v>
                </c:pt>
              </c:numCache>
            </c:numRef>
          </c:val>
          <c:smooth val="0"/>
          <c:extLst>
            <c:ext xmlns:c16="http://schemas.microsoft.com/office/drawing/2014/chart" uri="{C3380CC4-5D6E-409C-BE32-E72D297353CC}">
              <c16:uniqueId val="{00000000-AAB6-443C-BD60-6FDBFCBFEF08}"/>
            </c:ext>
          </c:extLst>
        </c:ser>
        <c:ser>
          <c:idx val="1"/>
          <c:order val="1"/>
          <c:tx>
            <c:strRef>
              <c:f>万得!$B$3</c:f>
              <c:strCache>
                <c:ptCount val="1"/>
                <c:pt idx="0">
                  <c:v>农业银行</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万得!$C$3:$J$3</c:f>
              <c:numCache>
                <c:formatCode>#,##0.00_ </c:formatCode>
                <c:ptCount val="8"/>
                <c:pt idx="0">
                  <c:v>9.25</c:v>
                </c:pt>
                <c:pt idx="1">
                  <c:v>9.09</c:v>
                </c:pt>
                <c:pt idx="2">
                  <c:v>10.24</c:v>
                </c:pt>
                <c:pt idx="3">
                  <c:v>10.38</c:v>
                </c:pt>
                <c:pt idx="4">
                  <c:v>10.63</c:v>
                </c:pt>
                <c:pt idx="5">
                  <c:v>11.55</c:v>
                </c:pt>
                <c:pt idx="6">
                  <c:v>11.24</c:v>
                </c:pt>
                <c:pt idx="7">
                  <c:v>11.04</c:v>
                </c:pt>
              </c:numCache>
            </c:numRef>
          </c:val>
          <c:smooth val="0"/>
          <c:extLst>
            <c:ext xmlns:c16="http://schemas.microsoft.com/office/drawing/2014/chart" uri="{C3380CC4-5D6E-409C-BE32-E72D297353CC}">
              <c16:uniqueId val="{00000001-AAB6-443C-BD60-6FDBFCBFEF08}"/>
            </c:ext>
          </c:extLst>
        </c:ser>
        <c:ser>
          <c:idx val="2"/>
          <c:order val="2"/>
          <c:tx>
            <c:strRef>
              <c:f>万得!$B$4</c:f>
              <c:strCache>
                <c:ptCount val="1"/>
                <c:pt idx="0">
                  <c:v>建设银行</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万得!$C$4:$J$4</c:f>
              <c:numCache>
                <c:formatCode>#,##0.00_ </c:formatCode>
                <c:ptCount val="8"/>
                <c:pt idx="0">
                  <c:v>10.75</c:v>
                </c:pt>
                <c:pt idx="1">
                  <c:v>12.12</c:v>
                </c:pt>
                <c:pt idx="2">
                  <c:v>13.13</c:v>
                </c:pt>
                <c:pt idx="3">
                  <c:v>12.98</c:v>
                </c:pt>
                <c:pt idx="4">
                  <c:v>13.09</c:v>
                </c:pt>
                <c:pt idx="5">
                  <c:v>13.83</c:v>
                </c:pt>
                <c:pt idx="6">
                  <c:v>13.88</c:v>
                </c:pt>
                <c:pt idx="7">
                  <c:v>13.62</c:v>
                </c:pt>
              </c:numCache>
            </c:numRef>
          </c:val>
          <c:smooth val="0"/>
          <c:extLst>
            <c:ext xmlns:c16="http://schemas.microsoft.com/office/drawing/2014/chart" uri="{C3380CC4-5D6E-409C-BE32-E72D297353CC}">
              <c16:uniqueId val="{00000002-AAB6-443C-BD60-6FDBFCBFEF08}"/>
            </c:ext>
          </c:extLst>
        </c:ser>
        <c:ser>
          <c:idx val="3"/>
          <c:order val="3"/>
          <c:tx>
            <c:strRef>
              <c:f>万得!$B$5</c:f>
              <c:strCache>
                <c:ptCount val="1"/>
                <c:pt idx="0">
                  <c:v>中国银行</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万得!$C$5:$J$5</c:f>
              <c:numCache>
                <c:formatCode>#,##0.00_ </c:formatCode>
                <c:ptCount val="8"/>
                <c:pt idx="0">
                  <c:v>9.69</c:v>
                </c:pt>
                <c:pt idx="1">
                  <c:v>10.61</c:v>
                </c:pt>
                <c:pt idx="2">
                  <c:v>11.1</c:v>
                </c:pt>
                <c:pt idx="3">
                  <c:v>11.37</c:v>
                </c:pt>
                <c:pt idx="4">
                  <c:v>11.15</c:v>
                </c:pt>
                <c:pt idx="5">
                  <c:v>11.41</c:v>
                </c:pt>
                <c:pt idx="6">
                  <c:v>11.3</c:v>
                </c:pt>
                <c:pt idx="7">
                  <c:v>11.28</c:v>
                </c:pt>
              </c:numCache>
            </c:numRef>
          </c:val>
          <c:smooth val="0"/>
          <c:extLst>
            <c:ext xmlns:c16="http://schemas.microsoft.com/office/drawing/2014/chart" uri="{C3380CC4-5D6E-409C-BE32-E72D297353CC}">
              <c16:uniqueId val="{00000003-AAB6-443C-BD60-6FDBFCBFEF08}"/>
            </c:ext>
          </c:extLst>
        </c:ser>
        <c:ser>
          <c:idx val="4"/>
          <c:order val="4"/>
          <c:tx>
            <c:strRef>
              <c:f>万得!$B$6</c:f>
              <c:strCache>
                <c:ptCount val="1"/>
                <c:pt idx="0">
                  <c:v>交通银行</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万得!$C$6:$J$6</c:f>
              <c:numCache>
                <c:formatCode>#,##0.00_ </c:formatCode>
                <c:ptCount val="8"/>
                <c:pt idx="0">
                  <c:v>9.76</c:v>
                </c:pt>
                <c:pt idx="1">
                  <c:v>11.3</c:v>
                </c:pt>
                <c:pt idx="2">
                  <c:v>11.14</c:v>
                </c:pt>
                <c:pt idx="3">
                  <c:v>11</c:v>
                </c:pt>
                <c:pt idx="4">
                  <c:v>10.79</c:v>
                </c:pt>
                <c:pt idx="5">
                  <c:v>11.16</c:v>
                </c:pt>
                <c:pt idx="6">
                  <c:v>11.22</c:v>
                </c:pt>
                <c:pt idx="7">
                  <c:v>10.87</c:v>
                </c:pt>
              </c:numCache>
            </c:numRef>
          </c:val>
          <c:smooth val="0"/>
          <c:extLst>
            <c:ext xmlns:c16="http://schemas.microsoft.com/office/drawing/2014/chart" uri="{C3380CC4-5D6E-409C-BE32-E72D297353CC}">
              <c16:uniqueId val="{00000004-AAB6-443C-BD60-6FDBFCBFEF08}"/>
            </c:ext>
          </c:extLst>
        </c:ser>
        <c:ser>
          <c:idx val="5"/>
          <c:order val="5"/>
          <c:tx>
            <c:strRef>
              <c:f>万得!$B$7</c:f>
              <c:strCache>
                <c:ptCount val="1"/>
                <c:pt idx="0">
                  <c:v>邮储银行</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万得!$C$7:$J$7</c:f>
              <c:numCache>
                <c:formatCode>#,##0.00_ </c:formatCode>
                <c:ptCount val="8"/>
                <c:pt idx="0">
                  <c:v>7.72</c:v>
                </c:pt>
                <c:pt idx="1">
                  <c:v>8.44</c:v>
                </c:pt>
                <c:pt idx="2">
                  <c:v>8.5299999999999994</c:v>
                </c:pt>
                <c:pt idx="3">
                  <c:v>8.6300000000000008</c:v>
                </c:pt>
                <c:pt idx="4">
                  <c:v>8.6</c:v>
                </c:pt>
                <c:pt idx="5">
                  <c:v>9.77</c:v>
                </c:pt>
                <c:pt idx="6">
                  <c:v>9.9</c:v>
                </c:pt>
                <c:pt idx="7">
                  <c:v>9.6</c:v>
                </c:pt>
              </c:numCache>
            </c:numRef>
          </c:val>
          <c:smooth val="0"/>
          <c:extLst>
            <c:ext xmlns:c16="http://schemas.microsoft.com/office/drawing/2014/chart" uri="{C3380CC4-5D6E-409C-BE32-E72D297353CC}">
              <c16:uniqueId val="{00000005-AAB6-443C-BD60-6FDBFCBFEF08}"/>
            </c:ext>
          </c:extLst>
        </c:ser>
        <c:ser>
          <c:idx val="6"/>
          <c:order val="6"/>
          <c:tx>
            <c:strRef>
              <c:f>万得!$B$8</c:f>
              <c:strCache>
                <c:ptCount val="1"/>
                <c:pt idx="0">
                  <c:v>浦发银行</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万得!$C$8:$J$8</c:f>
              <c:numCache>
                <c:formatCode>#,##0.00_ </c:formatCode>
                <c:ptCount val="8"/>
                <c:pt idx="0">
                  <c:v>8.58</c:v>
                </c:pt>
                <c:pt idx="1">
                  <c:v>8.61</c:v>
                </c:pt>
                <c:pt idx="2">
                  <c:v>8.56</c:v>
                </c:pt>
                <c:pt idx="3">
                  <c:v>8.5299999999999994</c:v>
                </c:pt>
                <c:pt idx="4">
                  <c:v>9.5</c:v>
                </c:pt>
                <c:pt idx="5">
                  <c:v>10.09</c:v>
                </c:pt>
                <c:pt idx="6">
                  <c:v>10.26</c:v>
                </c:pt>
                <c:pt idx="7">
                  <c:v>9.51</c:v>
                </c:pt>
              </c:numCache>
            </c:numRef>
          </c:val>
          <c:smooth val="0"/>
          <c:extLst>
            <c:ext xmlns:c16="http://schemas.microsoft.com/office/drawing/2014/chart" uri="{C3380CC4-5D6E-409C-BE32-E72D297353CC}">
              <c16:uniqueId val="{00000006-AAB6-443C-BD60-6FDBFCBFEF08}"/>
            </c:ext>
          </c:extLst>
        </c:ser>
        <c:ser>
          <c:idx val="7"/>
          <c:order val="7"/>
          <c:tx>
            <c:strRef>
              <c:f>万得!$B$9</c:f>
              <c:strCache>
                <c:ptCount val="1"/>
                <c:pt idx="0">
                  <c:v>招商银行</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万得!$C$9:$J$9</c:f>
              <c:numCache>
                <c:formatCode>#,##0.00_ </c:formatCode>
                <c:ptCount val="8"/>
                <c:pt idx="0">
                  <c:v>9.27</c:v>
                </c:pt>
                <c:pt idx="1">
                  <c:v>10.44</c:v>
                </c:pt>
                <c:pt idx="2">
                  <c:v>10.83</c:v>
                </c:pt>
                <c:pt idx="3">
                  <c:v>11.54</c:v>
                </c:pt>
                <c:pt idx="4">
                  <c:v>12.06</c:v>
                </c:pt>
                <c:pt idx="5">
                  <c:v>11.78</c:v>
                </c:pt>
                <c:pt idx="6">
                  <c:v>11.95</c:v>
                </c:pt>
                <c:pt idx="7">
                  <c:v>12.29</c:v>
                </c:pt>
              </c:numCache>
            </c:numRef>
          </c:val>
          <c:smooth val="0"/>
          <c:extLst>
            <c:ext xmlns:c16="http://schemas.microsoft.com/office/drawing/2014/chart" uri="{C3380CC4-5D6E-409C-BE32-E72D297353CC}">
              <c16:uniqueId val="{00000007-AAB6-443C-BD60-6FDBFCBFEF08}"/>
            </c:ext>
          </c:extLst>
        </c:ser>
        <c:ser>
          <c:idx val="8"/>
          <c:order val="8"/>
          <c:tx>
            <c:strRef>
              <c:f>万得!$B$10</c:f>
              <c:strCache>
                <c:ptCount val="1"/>
                <c:pt idx="0">
                  <c:v>中信银行</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万得!$C$10:$J$10</c:f>
              <c:numCache>
                <c:formatCode>#,##0.00_ </c:formatCode>
                <c:ptCount val="8"/>
                <c:pt idx="0">
                  <c:v>8.7799999999999994</c:v>
                </c:pt>
                <c:pt idx="1">
                  <c:v>8.93</c:v>
                </c:pt>
                <c:pt idx="2">
                  <c:v>9.1199999999999992</c:v>
                </c:pt>
                <c:pt idx="3">
                  <c:v>8.64</c:v>
                </c:pt>
                <c:pt idx="4">
                  <c:v>8.49</c:v>
                </c:pt>
                <c:pt idx="5">
                  <c:v>8.6199999999999992</c:v>
                </c:pt>
                <c:pt idx="6">
                  <c:v>8.69</c:v>
                </c:pt>
                <c:pt idx="7">
                  <c:v>8.74</c:v>
                </c:pt>
              </c:numCache>
            </c:numRef>
          </c:val>
          <c:smooth val="0"/>
          <c:extLst>
            <c:ext xmlns:c16="http://schemas.microsoft.com/office/drawing/2014/chart" uri="{C3380CC4-5D6E-409C-BE32-E72D297353CC}">
              <c16:uniqueId val="{00000008-AAB6-443C-BD60-6FDBFCBFEF08}"/>
            </c:ext>
          </c:extLst>
        </c:ser>
        <c:ser>
          <c:idx val="9"/>
          <c:order val="9"/>
          <c:tx>
            <c:strRef>
              <c:f>万得!$B$11</c:f>
              <c:strCache>
                <c:ptCount val="1"/>
                <c:pt idx="0">
                  <c:v>兴业银行</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万得!$C$11:$J$11</c:f>
              <c:numCache>
                <c:formatCode>#,##0.00_ </c:formatCode>
                <c:ptCount val="8"/>
                <c:pt idx="0">
                  <c:v>8.68</c:v>
                </c:pt>
                <c:pt idx="1">
                  <c:v>8.4499999999999993</c:v>
                </c:pt>
                <c:pt idx="2">
                  <c:v>8.43</c:v>
                </c:pt>
                <c:pt idx="3">
                  <c:v>8.5500000000000007</c:v>
                </c:pt>
                <c:pt idx="4">
                  <c:v>9.07</c:v>
                </c:pt>
                <c:pt idx="5">
                  <c:v>9.3000000000000007</c:v>
                </c:pt>
                <c:pt idx="6">
                  <c:v>9.4700000000000006</c:v>
                </c:pt>
                <c:pt idx="7">
                  <c:v>9.33</c:v>
                </c:pt>
              </c:numCache>
            </c:numRef>
          </c:val>
          <c:smooth val="0"/>
          <c:extLst>
            <c:ext xmlns:c16="http://schemas.microsoft.com/office/drawing/2014/chart" uri="{C3380CC4-5D6E-409C-BE32-E72D297353CC}">
              <c16:uniqueId val="{00000009-AAB6-443C-BD60-6FDBFCBFEF08}"/>
            </c:ext>
          </c:extLst>
        </c:ser>
        <c:ser>
          <c:idx val="10"/>
          <c:order val="10"/>
          <c:tx>
            <c:strRef>
              <c:f>万得!$B$12</c:f>
              <c:strCache>
                <c:ptCount val="1"/>
                <c:pt idx="0">
                  <c:v>光大银行</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万得!$C$12:$J$12</c:f>
              <c:numCache>
                <c:formatCode>#,##0.00_ </c:formatCode>
                <c:ptCount val="8"/>
                <c:pt idx="0">
                  <c:v>9.11</c:v>
                </c:pt>
                <c:pt idx="1">
                  <c:v>9.34</c:v>
                </c:pt>
                <c:pt idx="2">
                  <c:v>9.24</c:v>
                </c:pt>
                <c:pt idx="3">
                  <c:v>8.2100000000000009</c:v>
                </c:pt>
                <c:pt idx="4">
                  <c:v>9.56</c:v>
                </c:pt>
                <c:pt idx="5">
                  <c:v>9.15</c:v>
                </c:pt>
                <c:pt idx="6">
                  <c:v>9.1999999999999993</c:v>
                </c:pt>
                <c:pt idx="7">
                  <c:v>9.02</c:v>
                </c:pt>
              </c:numCache>
            </c:numRef>
          </c:val>
          <c:smooth val="0"/>
          <c:extLst>
            <c:ext xmlns:c16="http://schemas.microsoft.com/office/drawing/2014/chart" uri="{C3380CC4-5D6E-409C-BE32-E72D297353CC}">
              <c16:uniqueId val="{0000000A-AAB6-443C-BD60-6FDBFCBFEF08}"/>
            </c:ext>
          </c:extLst>
        </c:ser>
        <c:ser>
          <c:idx val="11"/>
          <c:order val="11"/>
          <c:tx>
            <c:strRef>
              <c:f>万得!$B$13</c:f>
              <c:strCache>
                <c:ptCount val="1"/>
                <c:pt idx="0">
                  <c:v>广发银行</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万得!$C$13:$J$13</c:f>
              <c:numCache>
                <c:formatCode>#,##0.00_ </c:formatCode>
                <c:ptCount val="8"/>
                <c:pt idx="0">
                  <c:v>7.5</c:v>
                </c:pt>
                <c:pt idx="1">
                  <c:v>8.1199999999999992</c:v>
                </c:pt>
                <c:pt idx="2">
                  <c:v>8.02</c:v>
                </c:pt>
                <c:pt idx="3">
                  <c:v>7.75</c:v>
                </c:pt>
                <c:pt idx="4">
                  <c:v>8.01</c:v>
                </c:pt>
                <c:pt idx="5">
                  <c:v>9.41</c:v>
                </c:pt>
                <c:pt idx="6">
                  <c:v>8.35</c:v>
                </c:pt>
                <c:pt idx="7">
                  <c:v>7.8</c:v>
                </c:pt>
              </c:numCache>
            </c:numRef>
          </c:val>
          <c:smooth val="0"/>
          <c:extLst>
            <c:ext xmlns:c16="http://schemas.microsoft.com/office/drawing/2014/chart" uri="{C3380CC4-5D6E-409C-BE32-E72D297353CC}">
              <c16:uniqueId val="{0000000B-AAB6-443C-BD60-6FDBFCBFEF08}"/>
            </c:ext>
          </c:extLst>
        </c:ser>
        <c:ser>
          <c:idx val="12"/>
          <c:order val="12"/>
          <c:tx>
            <c:strRef>
              <c:f>万得!$B$14</c:f>
              <c:strCache>
                <c:ptCount val="1"/>
                <c:pt idx="0">
                  <c:v>华夏银行</c:v>
                </c:pt>
              </c:strCache>
            </c:strRef>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万得!$C$14:$J$14</c:f>
              <c:numCache>
                <c:formatCode>#,##0.00_ </c:formatCode>
                <c:ptCount val="8"/>
                <c:pt idx="0">
                  <c:v>8.0299999999999994</c:v>
                </c:pt>
                <c:pt idx="1">
                  <c:v>8.49</c:v>
                </c:pt>
                <c:pt idx="2">
                  <c:v>8.89</c:v>
                </c:pt>
                <c:pt idx="3">
                  <c:v>8.43</c:v>
                </c:pt>
                <c:pt idx="4">
                  <c:v>8.26</c:v>
                </c:pt>
                <c:pt idx="5">
                  <c:v>9.4700000000000006</c:v>
                </c:pt>
                <c:pt idx="6">
                  <c:v>9.25</c:v>
                </c:pt>
                <c:pt idx="7">
                  <c:v>8.7899999999999991</c:v>
                </c:pt>
              </c:numCache>
            </c:numRef>
          </c:val>
          <c:smooth val="0"/>
          <c:extLst>
            <c:ext xmlns:c16="http://schemas.microsoft.com/office/drawing/2014/chart" uri="{C3380CC4-5D6E-409C-BE32-E72D297353CC}">
              <c16:uniqueId val="{0000000C-AAB6-443C-BD60-6FDBFCBFEF08}"/>
            </c:ext>
          </c:extLst>
        </c:ser>
        <c:ser>
          <c:idx val="13"/>
          <c:order val="13"/>
          <c:tx>
            <c:strRef>
              <c:f>万得!$B$15</c:f>
              <c:strCache>
                <c:ptCount val="1"/>
                <c:pt idx="0">
                  <c:v>民生银行</c:v>
                </c:pt>
              </c:strCache>
            </c:strRef>
          </c:tx>
          <c:spPr>
            <a:ln w="28575"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万得!$C$15:$J$15</c:f>
              <c:numCache>
                <c:formatCode>#,##0.00_ </c:formatCode>
                <c:ptCount val="8"/>
                <c:pt idx="0">
                  <c:v>8.7200000000000006</c:v>
                </c:pt>
                <c:pt idx="1">
                  <c:v>8.58</c:v>
                </c:pt>
                <c:pt idx="2">
                  <c:v>9.17</c:v>
                </c:pt>
                <c:pt idx="3">
                  <c:v>8.9499999999999993</c:v>
                </c:pt>
                <c:pt idx="4">
                  <c:v>8.6300000000000008</c:v>
                </c:pt>
                <c:pt idx="5">
                  <c:v>8.93</c:v>
                </c:pt>
                <c:pt idx="6">
                  <c:v>8.89</c:v>
                </c:pt>
                <c:pt idx="7">
                  <c:v>8.51</c:v>
                </c:pt>
              </c:numCache>
            </c:numRef>
          </c:val>
          <c:smooth val="0"/>
          <c:extLst>
            <c:ext xmlns:c16="http://schemas.microsoft.com/office/drawing/2014/chart" uri="{C3380CC4-5D6E-409C-BE32-E72D297353CC}">
              <c16:uniqueId val="{0000000D-AAB6-443C-BD60-6FDBFCBFEF08}"/>
            </c:ext>
          </c:extLst>
        </c:ser>
        <c:ser>
          <c:idx val="14"/>
          <c:order val="14"/>
          <c:tx>
            <c:strRef>
              <c:f>万得!$B$16</c:f>
              <c:strCache>
                <c:ptCount val="1"/>
                <c:pt idx="0">
                  <c:v>平安银行</c:v>
                </c:pt>
              </c:strCache>
            </c:strRef>
          </c:tx>
          <c:spPr>
            <a:ln w="28575"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万得!$C$16:$J$16</c:f>
              <c:numCache>
                <c:formatCode>#,##0.00_ </c:formatCode>
                <c:ptCount val="8"/>
                <c:pt idx="0">
                  <c:v>8.56</c:v>
                </c:pt>
                <c:pt idx="1">
                  <c:v>8.64</c:v>
                </c:pt>
                <c:pt idx="2">
                  <c:v>9.0299999999999994</c:v>
                </c:pt>
                <c:pt idx="3">
                  <c:v>8.36</c:v>
                </c:pt>
                <c:pt idx="4">
                  <c:v>8.2799999999999994</c:v>
                </c:pt>
                <c:pt idx="5">
                  <c:v>8.5399999999999991</c:v>
                </c:pt>
                <c:pt idx="6">
                  <c:v>9.11</c:v>
                </c:pt>
                <c:pt idx="7">
                  <c:v>8.69</c:v>
                </c:pt>
              </c:numCache>
            </c:numRef>
          </c:val>
          <c:smooth val="0"/>
          <c:extLst>
            <c:ext xmlns:c16="http://schemas.microsoft.com/office/drawing/2014/chart" uri="{C3380CC4-5D6E-409C-BE32-E72D297353CC}">
              <c16:uniqueId val="{0000000E-AAB6-443C-BD60-6FDBFCBFEF08}"/>
            </c:ext>
          </c:extLst>
        </c:ser>
        <c:dLbls>
          <c:showLegendKey val="0"/>
          <c:showVal val="0"/>
          <c:showCatName val="0"/>
          <c:showSerName val="0"/>
          <c:showPercent val="0"/>
          <c:showBubbleSize val="0"/>
        </c:dLbls>
        <c:marker val="1"/>
        <c:smooth val="0"/>
        <c:axId val="1588166400"/>
        <c:axId val="1588217648"/>
      </c:lineChart>
      <c:catAx>
        <c:axId val="15881664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8217648"/>
        <c:crosses val="autoZero"/>
        <c:auto val="1"/>
        <c:lblAlgn val="ctr"/>
        <c:lblOffset val="100"/>
        <c:noMultiLvlLbl val="0"/>
      </c:catAx>
      <c:valAx>
        <c:axId val="1588217648"/>
        <c:scaling>
          <c:orientation val="minMax"/>
          <c:min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核心一级资本充足率（</a:t>
                </a:r>
                <a:r>
                  <a:rPr lang="en-US" altLang="zh-CN"/>
                  <a:t>%</a:t>
                </a:r>
                <a:r>
                  <a:rPr lang="zh-CN" altLang="en-US"/>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0"/>
        <c:majorTickMark val="out"/>
        <c:minorTickMark val="out"/>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8166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招行兴业贷款平均收益率对比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招行贷款平均收益率</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(Sheet1!$C$33,Sheet1!$F$33,Sheet1!$I$33,Sheet1!$L$33,Sheet1!$O$33)</c:f>
              <c:numCache>
                <c:formatCode>0.00%</c:formatCode>
                <c:ptCount val="5"/>
                <c:pt idx="0">
                  <c:v>4.9200000000000001E-2</c:v>
                </c:pt>
                <c:pt idx="1">
                  <c:v>4.8099999999999997E-2</c:v>
                </c:pt>
                <c:pt idx="2">
                  <c:v>5.1299999999999998E-2</c:v>
                </c:pt>
                <c:pt idx="3">
                  <c:v>5.1700000000000003E-2</c:v>
                </c:pt>
                <c:pt idx="4">
                  <c:v>4.8899999999999999E-2</c:v>
                </c:pt>
              </c:numCache>
            </c:numRef>
          </c:val>
          <c:smooth val="0"/>
          <c:extLst>
            <c:ext xmlns:c16="http://schemas.microsoft.com/office/drawing/2014/chart" uri="{C3380CC4-5D6E-409C-BE32-E72D297353CC}">
              <c16:uniqueId val="{00000000-F3E1-45E1-B22D-C4E03E0186AD}"/>
            </c:ext>
          </c:extLst>
        </c:ser>
        <c:ser>
          <c:idx val="1"/>
          <c:order val="1"/>
          <c:tx>
            <c:v>兴业贷款平均收益率</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(Sheet1!$C$38,Sheet1!$F$38,Sheet1!$I$38,Sheet1!$L$38,Sheet1!$O$38)</c:f>
              <c:numCache>
                <c:formatCode>0.00%</c:formatCode>
                <c:ptCount val="5"/>
                <c:pt idx="0">
                  <c:v>4.99E-2</c:v>
                </c:pt>
                <c:pt idx="1">
                  <c:v>4.5900000000000003E-2</c:v>
                </c:pt>
                <c:pt idx="2">
                  <c:v>4.6899999999999997E-2</c:v>
                </c:pt>
                <c:pt idx="3">
                  <c:v>5.3400000000000003E-2</c:v>
                </c:pt>
                <c:pt idx="4">
                  <c:v>5.2999999999999999E-2</c:v>
                </c:pt>
              </c:numCache>
            </c:numRef>
          </c:val>
          <c:smooth val="0"/>
          <c:extLst>
            <c:ext xmlns:c16="http://schemas.microsoft.com/office/drawing/2014/chart" uri="{C3380CC4-5D6E-409C-BE32-E72D297353CC}">
              <c16:uniqueId val="{00000001-F3E1-45E1-B22D-C4E03E0186AD}"/>
            </c:ext>
          </c:extLst>
        </c:ser>
        <c:dLbls>
          <c:showLegendKey val="0"/>
          <c:showVal val="0"/>
          <c:showCatName val="0"/>
          <c:showSerName val="0"/>
          <c:showPercent val="0"/>
          <c:showBubbleSize val="0"/>
        </c:dLbls>
        <c:marker val="1"/>
        <c:smooth val="0"/>
        <c:axId val="184524943"/>
        <c:axId val="2039624255"/>
      </c:lineChart>
      <c:catAx>
        <c:axId val="184524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624255"/>
        <c:crosses val="autoZero"/>
        <c:auto val="1"/>
        <c:lblAlgn val="ctr"/>
        <c:lblOffset val="100"/>
        <c:noMultiLvlLbl val="0"/>
      </c:catAx>
      <c:valAx>
        <c:axId val="2039624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贷款平均收益率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solidFill>
            <a:schemeClr val="bg1"/>
          </a:solid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524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招行兴业投资平均收益率对比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招行投资平均收益率</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(Sheet1!$C$34,Sheet1!$F$34,Sheet1!$I$34,Sheet1!$L$34,Sheet1!$O$34)</c:f>
              <c:numCache>
                <c:formatCode>0.00%</c:formatCode>
                <c:ptCount val="5"/>
                <c:pt idx="0">
                  <c:v>3.5200000000000002E-2</c:v>
                </c:pt>
                <c:pt idx="1">
                  <c:v>3.6299999999999999E-2</c:v>
                </c:pt>
                <c:pt idx="2">
                  <c:v>3.7699999999999997E-2</c:v>
                </c:pt>
                <c:pt idx="3">
                  <c:v>3.6600000000000001E-2</c:v>
                </c:pt>
                <c:pt idx="4">
                  <c:v>3.4200000000000001E-2</c:v>
                </c:pt>
              </c:numCache>
            </c:numRef>
          </c:val>
          <c:smooth val="0"/>
          <c:extLst>
            <c:ext xmlns:c16="http://schemas.microsoft.com/office/drawing/2014/chart" uri="{C3380CC4-5D6E-409C-BE32-E72D297353CC}">
              <c16:uniqueId val="{00000000-AB40-4842-B152-373C291CB98C}"/>
            </c:ext>
          </c:extLst>
        </c:ser>
        <c:ser>
          <c:idx val="1"/>
          <c:order val="1"/>
          <c:tx>
            <c:v>兴业投资平均收益率</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(Sheet1!$C$39,Sheet1!$F$39,Sheet1!$I$39,Sheet1!$L$39,Sheet1!$O$39)</c:f>
              <c:numCache>
                <c:formatCode>0.00%</c:formatCode>
                <c:ptCount val="5"/>
                <c:pt idx="0">
                  <c:v>5.5399999999999998E-2</c:v>
                </c:pt>
                <c:pt idx="1">
                  <c:v>4.4999999999999998E-2</c:v>
                </c:pt>
                <c:pt idx="2">
                  <c:v>4.8000000000000001E-2</c:v>
                </c:pt>
                <c:pt idx="3">
                  <c:v>4.4600000000000001E-2</c:v>
                </c:pt>
                <c:pt idx="4">
                  <c:v>0.04</c:v>
                </c:pt>
              </c:numCache>
            </c:numRef>
          </c:val>
          <c:smooth val="0"/>
          <c:extLst>
            <c:ext xmlns:c16="http://schemas.microsoft.com/office/drawing/2014/chart" uri="{C3380CC4-5D6E-409C-BE32-E72D297353CC}">
              <c16:uniqueId val="{00000001-AB40-4842-B152-373C291CB98C}"/>
            </c:ext>
          </c:extLst>
        </c:ser>
        <c:dLbls>
          <c:showLegendKey val="0"/>
          <c:showVal val="0"/>
          <c:showCatName val="0"/>
          <c:showSerName val="0"/>
          <c:showPercent val="0"/>
          <c:showBubbleSize val="0"/>
        </c:dLbls>
        <c:marker val="1"/>
        <c:smooth val="0"/>
        <c:axId val="184524943"/>
        <c:axId val="2039624255"/>
      </c:lineChart>
      <c:catAx>
        <c:axId val="184524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624255"/>
        <c:crosses val="autoZero"/>
        <c:auto val="1"/>
        <c:lblAlgn val="ctr"/>
        <c:lblOffset val="100"/>
        <c:noMultiLvlLbl val="0"/>
      </c:catAx>
      <c:valAx>
        <c:axId val="2039624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投资平均收益率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solidFill>
            <a:schemeClr val="bg1"/>
          </a:solid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524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招行贷款结构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0"/>
          <c:order val="0"/>
          <c:tx>
            <c:strRef>
              <c:f>Sheet1!$A$20</c:f>
              <c:strCache>
                <c:ptCount val="1"/>
                <c:pt idx="0">
                  <c:v>招行公司贷款占比</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Sheet1!$G$20:$K$20</c:f>
              <c:numCache>
                <c:formatCode>0.00%</c:formatCode>
                <c:ptCount val="5"/>
                <c:pt idx="0">
                  <c:v>0.4803</c:v>
                </c:pt>
                <c:pt idx="1">
                  <c:v>0.4667</c:v>
                </c:pt>
                <c:pt idx="2">
                  <c:v>0.45100000000000001</c:v>
                </c:pt>
                <c:pt idx="3">
                  <c:v>0.42349999999999999</c:v>
                </c:pt>
                <c:pt idx="4">
                  <c:v>0.40110000000000001</c:v>
                </c:pt>
              </c:numCache>
            </c:numRef>
          </c:val>
          <c:extLst>
            <c:ext xmlns:c16="http://schemas.microsoft.com/office/drawing/2014/chart" uri="{C3380CC4-5D6E-409C-BE32-E72D297353CC}">
              <c16:uniqueId val="{00000000-3761-472F-884F-934AC65E6ABC}"/>
            </c:ext>
          </c:extLst>
        </c:ser>
        <c:ser>
          <c:idx val="1"/>
          <c:order val="1"/>
          <c:tx>
            <c:strRef>
              <c:f>Sheet1!$A$21</c:f>
              <c:strCache>
                <c:ptCount val="1"/>
                <c:pt idx="0">
                  <c:v>招行个人贷款占比</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Sheet1!$G$21:$K$21</c:f>
              <c:numCache>
                <c:formatCode>0.00%</c:formatCode>
                <c:ptCount val="5"/>
                <c:pt idx="0">
                  <c:v>0.47229999999999994</c:v>
                </c:pt>
                <c:pt idx="1">
                  <c:v>0.50080000000000002</c:v>
                </c:pt>
                <c:pt idx="2">
                  <c:v>0.51090000000000002</c:v>
                </c:pt>
                <c:pt idx="3">
                  <c:v>0.52610000000000001</c:v>
                </c:pt>
                <c:pt idx="4">
                  <c:v>0.53310000000000002</c:v>
                </c:pt>
              </c:numCache>
            </c:numRef>
          </c:val>
          <c:extLst>
            <c:ext xmlns:c16="http://schemas.microsoft.com/office/drawing/2014/chart" uri="{C3380CC4-5D6E-409C-BE32-E72D297353CC}">
              <c16:uniqueId val="{00000001-3761-472F-884F-934AC65E6ABC}"/>
            </c:ext>
          </c:extLst>
        </c:ser>
        <c:ser>
          <c:idx val="2"/>
          <c:order val="2"/>
          <c:tx>
            <c:strRef>
              <c:f>Sheet1!$A$22</c:f>
              <c:strCache>
                <c:ptCount val="1"/>
                <c:pt idx="0">
                  <c:v>招行票据贴现占比</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Sheet1!$G$22:$K$22</c:f>
              <c:numCache>
                <c:formatCode>0.00%</c:formatCode>
                <c:ptCount val="5"/>
                <c:pt idx="0">
                  <c:v>4.7400000000000005E-2</c:v>
                </c:pt>
                <c:pt idx="1">
                  <c:v>3.2500000000000001E-2</c:v>
                </c:pt>
                <c:pt idx="2">
                  <c:v>3.8100000000000002E-2</c:v>
                </c:pt>
                <c:pt idx="3">
                  <c:v>5.0300000000000004E-2</c:v>
                </c:pt>
                <c:pt idx="4">
                  <c:v>6.5799999999999997E-2</c:v>
                </c:pt>
              </c:numCache>
            </c:numRef>
          </c:val>
          <c:extLst>
            <c:ext xmlns:c16="http://schemas.microsoft.com/office/drawing/2014/chart" uri="{C3380CC4-5D6E-409C-BE32-E72D297353CC}">
              <c16:uniqueId val="{00000002-3761-472F-884F-934AC65E6ABC}"/>
            </c:ext>
          </c:extLst>
        </c:ser>
        <c:dLbls>
          <c:dLblPos val="ctr"/>
          <c:showLegendKey val="0"/>
          <c:showVal val="1"/>
          <c:showCatName val="0"/>
          <c:showSerName val="0"/>
          <c:showPercent val="0"/>
          <c:showBubbleSize val="0"/>
        </c:dLbls>
        <c:gapWidth val="150"/>
        <c:overlap val="100"/>
        <c:axId val="179679119"/>
        <c:axId val="1874095871"/>
      </c:barChart>
      <c:catAx>
        <c:axId val="179679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4095871"/>
        <c:crosses val="autoZero"/>
        <c:auto val="1"/>
        <c:lblAlgn val="ctr"/>
        <c:lblOffset val="100"/>
        <c:noMultiLvlLbl val="0"/>
      </c:catAx>
      <c:valAx>
        <c:axId val="18740958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679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兴业贷款结构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0"/>
          <c:order val="0"/>
          <c:tx>
            <c:strRef>
              <c:f>Sheet1!$A$27</c:f>
              <c:strCache>
                <c:ptCount val="1"/>
                <c:pt idx="0">
                  <c:v>兴业公司贷款占比</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Sheet1!$G$27:$K$27</c:f>
              <c:numCache>
                <c:formatCode>0.00%</c:formatCode>
                <c:ptCount val="5"/>
                <c:pt idx="0">
                  <c:v>0.61130000000000007</c:v>
                </c:pt>
                <c:pt idx="1">
                  <c:v>0.6099</c:v>
                </c:pt>
                <c:pt idx="2">
                  <c:v>0.54810000000000003</c:v>
                </c:pt>
                <c:pt idx="3">
                  <c:v>0.52190000000000003</c:v>
                </c:pt>
                <c:pt idx="4">
                  <c:v>0.51529999999999998</c:v>
                </c:pt>
              </c:numCache>
            </c:numRef>
          </c:val>
          <c:extLst>
            <c:ext xmlns:c16="http://schemas.microsoft.com/office/drawing/2014/chart" uri="{C3380CC4-5D6E-409C-BE32-E72D297353CC}">
              <c16:uniqueId val="{00000000-1F93-478A-ABEB-5EDB555A2CB3}"/>
            </c:ext>
          </c:extLst>
        </c:ser>
        <c:ser>
          <c:idx val="1"/>
          <c:order val="1"/>
          <c:tx>
            <c:strRef>
              <c:f>Sheet1!$A$28</c:f>
              <c:strCache>
                <c:ptCount val="1"/>
                <c:pt idx="0">
                  <c:v>兴业个人贷款占比</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Sheet1!$G$28:$K$28</c:f>
              <c:numCache>
                <c:formatCode>0.00%</c:formatCode>
                <c:ptCount val="5"/>
                <c:pt idx="0">
                  <c:v>0.36090000000000005</c:v>
                </c:pt>
                <c:pt idx="1">
                  <c:v>0.37469999999999998</c:v>
                </c:pt>
                <c:pt idx="2">
                  <c:v>0.39750000000000002</c:v>
                </c:pt>
                <c:pt idx="3">
                  <c:v>0.42119999999999996</c:v>
                </c:pt>
                <c:pt idx="4">
                  <c:v>0.43229999999999996</c:v>
                </c:pt>
              </c:numCache>
            </c:numRef>
          </c:val>
          <c:extLst>
            <c:ext xmlns:c16="http://schemas.microsoft.com/office/drawing/2014/chart" uri="{C3380CC4-5D6E-409C-BE32-E72D297353CC}">
              <c16:uniqueId val="{00000001-1F93-478A-ABEB-5EDB555A2CB3}"/>
            </c:ext>
          </c:extLst>
        </c:ser>
        <c:ser>
          <c:idx val="2"/>
          <c:order val="2"/>
          <c:tx>
            <c:strRef>
              <c:f>Sheet1!$A$29</c:f>
              <c:strCache>
                <c:ptCount val="1"/>
                <c:pt idx="0">
                  <c:v>兴业票据贴现占比</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Sheet1!$G$29:$K$29</c:f>
              <c:numCache>
                <c:formatCode>0.00%</c:formatCode>
                <c:ptCount val="5"/>
                <c:pt idx="0">
                  <c:v>2.7900000000000001E-2</c:v>
                </c:pt>
                <c:pt idx="1">
                  <c:v>1.54E-2</c:v>
                </c:pt>
                <c:pt idx="2">
                  <c:v>5.4400000000000004E-2</c:v>
                </c:pt>
                <c:pt idx="3">
                  <c:v>5.6900000000000006E-2</c:v>
                </c:pt>
                <c:pt idx="4">
                  <c:v>5.2400000000000002E-2</c:v>
                </c:pt>
              </c:numCache>
            </c:numRef>
          </c:val>
          <c:extLst>
            <c:ext xmlns:c16="http://schemas.microsoft.com/office/drawing/2014/chart" uri="{C3380CC4-5D6E-409C-BE32-E72D297353CC}">
              <c16:uniqueId val="{00000002-1F93-478A-ABEB-5EDB555A2CB3}"/>
            </c:ext>
          </c:extLst>
        </c:ser>
        <c:dLbls>
          <c:dLblPos val="ctr"/>
          <c:showLegendKey val="0"/>
          <c:showVal val="1"/>
          <c:showCatName val="0"/>
          <c:showSerName val="0"/>
          <c:showPercent val="0"/>
          <c:showBubbleSize val="0"/>
        </c:dLbls>
        <c:gapWidth val="150"/>
        <c:overlap val="100"/>
        <c:axId val="179679119"/>
        <c:axId val="1874095871"/>
      </c:barChart>
      <c:catAx>
        <c:axId val="179679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4095871"/>
        <c:crosses val="autoZero"/>
        <c:auto val="1"/>
        <c:lblAlgn val="ctr"/>
        <c:lblOffset val="100"/>
        <c:noMultiLvlLbl val="0"/>
      </c:catAx>
      <c:valAx>
        <c:axId val="18740958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9679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招行兴业零售贷款收益率对比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Sheet1!$A$44</c:f>
              <c:strCache>
                <c:ptCount val="1"/>
                <c:pt idx="0">
                  <c:v>招行零售贷款收益率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Sheet1!$G$44:$K$44</c:f>
              <c:numCache>
                <c:formatCode>0.00%</c:formatCode>
                <c:ptCount val="5"/>
                <c:pt idx="0">
                  <c:v>6.0600000000000001E-2</c:v>
                </c:pt>
                <c:pt idx="1">
                  <c:v>5.8099999999999999E-2</c:v>
                </c:pt>
                <c:pt idx="2">
                  <c:v>6.0299999999999999E-2</c:v>
                </c:pt>
                <c:pt idx="3">
                  <c:v>6.0699999999999997E-2</c:v>
                </c:pt>
                <c:pt idx="4">
                  <c:v>5.8900000000000001E-2</c:v>
                </c:pt>
              </c:numCache>
            </c:numRef>
          </c:val>
          <c:smooth val="0"/>
          <c:extLst>
            <c:ext xmlns:c16="http://schemas.microsoft.com/office/drawing/2014/chart" uri="{C3380CC4-5D6E-409C-BE32-E72D297353CC}">
              <c16:uniqueId val="{00000000-0667-4CCB-AB8A-83859B25860B}"/>
            </c:ext>
          </c:extLst>
        </c:ser>
        <c:ser>
          <c:idx val="1"/>
          <c:order val="1"/>
          <c:tx>
            <c:strRef>
              <c:f>Sheet1!$A$47</c:f>
              <c:strCache>
                <c:ptCount val="1"/>
                <c:pt idx="0">
                  <c:v>兴业零售贷款收益率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Sheet1!$G$47:$K$47</c:f>
              <c:numCache>
                <c:formatCode>0.00%</c:formatCode>
                <c:ptCount val="5"/>
                <c:pt idx="0">
                  <c:v>4.82E-2</c:v>
                </c:pt>
                <c:pt idx="1">
                  <c:v>4.3700000000000003E-2</c:v>
                </c:pt>
                <c:pt idx="2">
                  <c:v>4.48E-2</c:v>
                </c:pt>
                <c:pt idx="3">
                  <c:v>6.2700000000000006E-2</c:v>
                </c:pt>
                <c:pt idx="4">
                  <c:v>6.59E-2</c:v>
                </c:pt>
              </c:numCache>
            </c:numRef>
          </c:val>
          <c:smooth val="0"/>
          <c:extLst>
            <c:ext xmlns:c16="http://schemas.microsoft.com/office/drawing/2014/chart" uri="{C3380CC4-5D6E-409C-BE32-E72D297353CC}">
              <c16:uniqueId val="{00000001-0667-4CCB-AB8A-83859B25860B}"/>
            </c:ext>
          </c:extLst>
        </c:ser>
        <c:dLbls>
          <c:showLegendKey val="0"/>
          <c:showVal val="0"/>
          <c:showCatName val="0"/>
          <c:showSerName val="0"/>
          <c:showPercent val="0"/>
          <c:showBubbleSize val="0"/>
        </c:dLbls>
        <c:marker val="1"/>
        <c:smooth val="0"/>
        <c:axId val="184524943"/>
        <c:axId val="2039624255"/>
      </c:lineChart>
      <c:catAx>
        <c:axId val="184524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624255"/>
        <c:crosses val="autoZero"/>
        <c:auto val="1"/>
        <c:lblAlgn val="ctr"/>
        <c:lblOffset val="100"/>
        <c:noMultiLvlLbl val="0"/>
      </c:catAx>
      <c:valAx>
        <c:axId val="2039624255"/>
        <c:scaling>
          <c:orientation val="minMax"/>
          <c:min val="3.000000000000000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贷款平均收益率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solidFill>
            <a:schemeClr val="bg1">
              <a:alpha val="96000"/>
            </a:schemeClr>
          </a:solid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524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招行兴业对公贷款收益率对比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Sheet1!$A$45</c:f>
              <c:strCache>
                <c:ptCount val="1"/>
                <c:pt idx="0">
                  <c:v>招行对公贷款收益率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Sheet1!$G$45:$K$45</c:f>
              <c:numCache>
                <c:formatCode>0.00%</c:formatCode>
                <c:ptCount val="5"/>
                <c:pt idx="0">
                  <c:v>4.2500000000000003E-2</c:v>
                </c:pt>
                <c:pt idx="1">
                  <c:v>3.9899999999999998E-2</c:v>
                </c:pt>
                <c:pt idx="2">
                  <c:v>4.24E-2</c:v>
                </c:pt>
                <c:pt idx="3">
                  <c:v>4.3400000000000001E-2</c:v>
                </c:pt>
                <c:pt idx="4">
                  <c:v>3.9800000000000002E-2</c:v>
                </c:pt>
              </c:numCache>
            </c:numRef>
          </c:val>
          <c:smooth val="0"/>
          <c:extLst>
            <c:ext xmlns:c16="http://schemas.microsoft.com/office/drawing/2014/chart" uri="{C3380CC4-5D6E-409C-BE32-E72D297353CC}">
              <c16:uniqueId val="{00000000-442A-431E-9E29-D26133E270FB}"/>
            </c:ext>
          </c:extLst>
        </c:ser>
        <c:ser>
          <c:idx val="1"/>
          <c:order val="1"/>
          <c:tx>
            <c:strRef>
              <c:f>Sheet1!$A$48</c:f>
              <c:strCache>
                <c:ptCount val="1"/>
                <c:pt idx="0">
                  <c:v>兴业对公贷款收益率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Sheet1!$G$48:$K$48</c:f>
              <c:numCache>
                <c:formatCode>0.00%</c:formatCode>
                <c:ptCount val="5"/>
                <c:pt idx="0">
                  <c:v>5.0599999999999999E-2</c:v>
                </c:pt>
                <c:pt idx="1">
                  <c:v>4.7199999999999999E-2</c:v>
                </c:pt>
                <c:pt idx="2">
                  <c:v>4.82E-2</c:v>
                </c:pt>
                <c:pt idx="3">
                  <c:v>4.7100000000000003E-2</c:v>
                </c:pt>
                <c:pt idx="4">
                  <c:v>4.3999999999999997E-2</c:v>
                </c:pt>
              </c:numCache>
            </c:numRef>
          </c:val>
          <c:smooth val="0"/>
          <c:extLst>
            <c:ext xmlns:c16="http://schemas.microsoft.com/office/drawing/2014/chart" uri="{C3380CC4-5D6E-409C-BE32-E72D297353CC}">
              <c16:uniqueId val="{00000001-442A-431E-9E29-D26133E270FB}"/>
            </c:ext>
          </c:extLst>
        </c:ser>
        <c:dLbls>
          <c:showLegendKey val="0"/>
          <c:showVal val="0"/>
          <c:showCatName val="0"/>
          <c:showSerName val="0"/>
          <c:showPercent val="0"/>
          <c:showBubbleSize val="0"/>
        </c:dLbls>
        <c:marker val="1"/>
        <c:smooth val="0"/>
        <c:axId val="184524943"/>
        <c:axId val="2039624255"/>
      </c:lineChart>
      <c:catAx>
        <c:axId val="184524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624255"/>
        <c:crosses val="autoZero"/>
        <c:auto val="1"/>
        <c:lblAlgn val="ctr"/>
        <c:lblOffset val="100"/>
        <c:noMultiLvlLbl val="0"/>
      </c:catAx>
      <c:valAx>
        <c:axId val="2039624255"/>
        <c:scaling>
          <c:orientation val="minMax"/>
          <c:min val="3.0000000000000006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贷款平均收益率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solidFill>
            <a:schemeClr val="bg1">
              <a:alpha val="96000"/>
            </a:schemeClr>
          </a:solid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524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招行兴业贷款不良率对比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Sheet1!$A$53</c:f>
              <c:strCache>
                <c:ptCount val="1"/>
                <c:pt idx="0">
                  <c:v>招行贷款总不良率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Sheet1!$G$53:$K$53</c:f>
              <c:numCache>
                <c:formatCode>0.00%</c:formatCode>
                <c:ptCount val="5"/>
                <c:pt idx="0">
                  <c:v>1.8700000000000001E-2</c:v>
                </c:pt>
                <c:pt idx="1">
                  <c:v>1.61E-2</c:v>
                </c:pt>
                <c:pt idx="2">
                  <c:v>1.3600000000000001E-2</c:v>
                </c:pt>
                <c:pt idx="3">
                  <c:v>1.1599999999999999E-2</c:v>
                </c:pt>
                <c:pt idx="4">
                  <c:v>1.0700000000000001E-2</c:v>
                </c:pt>
              </c:numCache>
            </c:numRef>
          </c:val>
          <c:smooth val="0"/>
          <c:extLst>
            <c:ext xmlns:c16="http://schemas.microsoft.com/office/drawing/2014/chart" uri="{C3380CC4-5D6E-409C-BE32-E72D297353CC}">
              <c16:uniqueId val="{00000000-6723-49C0-99DE-D7CD6EC59AAB}"/>
            </c:ext>
          </c:extLst>
        </c:ser>
        <c:ser>
          <c:idx val="1"/>
          <c:order val="1"/>
          <c:tx>
            <c:strRef>
              <c:f>Sheet1!$A$58</c:f>
              <c:strCache>
                <c:ptCount val="1"/>
                <c:pt idx="0">
                  <c:v>兴业贷款总不良率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Sheet1!$G$58:$K$58</c:f>
              <c:numCache>
                <c:formatCode>0.00%</c:formatCode>
                <c:ptCount val="5"/>
                <c:pt idx="0">
                  <c:v>1.6500000000000001E-2</c:v>
                </c:pt>
                <c:pt idx="1">
                  <c:v>1.5900000000000001E-2</c:v>
                </c:pt>
                <c:pt idx="2">
                  <c:v>1.5700000000000002E-2</c:v>
                </c:pt>
                <c:pt idx="3">
                  <c:v>1.54E-2</c:v>
                </c:pt>
                <c:pt idx="4">
                  <c:v>1.2500000000000001E-2</c:v>
                </c:pt>
              </c:numCache>
            </c:numRef>
          </c:val>
          <c:smooth val="0"/>
          <c:extLst>
            <c:ext xmlns:c16="http://schemas.microsoft.com/office/drawing/2014/chart" uri="{C3380CC4-5D6E-409C-BE32-E72D297353CC}">
              <c16:uniqueId val="{00000001-6723-49C0-99DE-D7CD6EC59AAB}"/>
            </c:ext>
          </c:extLst>
        </c:ser>
        <c:dLbls>
          <c:showLegendKey val="0"/>
          <c:showVal val="0"/>
          <c:showCatName val="0"/>
          <c:showSerName val="0"/>
          <c:showPercent val="0"/>
          <c:showBubbleSize val="0"/>
        </c:dLbls>
        <c:marker val="1"/>
        <c:smooth val="0"/>
        <c:axId val="1764410047"/>
        <c:axId val="1767610895"/>
      </c:lineChart>
      <c:catAx>
        <c:axId val="1764410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7610895"/>
        <c:crosses val="autoZero"/>
        <c:auto val="1"/>
        <c:lblAlgn val="ctr"/>
        <c:lblOffset val="100"/>
        <c:noMultiLvlLbl val="0"/>
      </c:catAx>
      <c:valAx>
        <c:axId val="1767610895"/>
        <c:scaling>
          <c:orientation val="minMax"/>
          <c:min val="8.0000000000000019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不良率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4410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招行兴业对公贷款不良率对比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Sheet1!$A$51</c:f>
              <c:strCache>
                <c:ptCount val="1"/>
                <c:pt idx="0">
                  <c:v>招行对公贷款不良率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Sheet1!$G$51:$K$51</c:f>
              <c:numCache>
                <c:formatCode>0.00%</c:formatCode>
                <c:ptCount val="5"/>
                <c:pt idx="0">
                  <c:v>2.92E-2</c:v>
                </c:pt>
                <c:pt idx="1">
                  <c:v>2.5000000000000001E-2</c:v>
                </c:pt>
                <c:pt idx="2">
                  <c:v>2.1299999999999999E-2</c:v>
                </c:pt>
                <c:pt idx="3">
                  <c:v>1.84E-2</c:v>
                </c:pt>
                <c:pt idx="4">
                  <c:v>1.5800000000000002E-2</c:v>
                </c:pt>
              </c:numCache>
            </c:numRef>
          </c:val>
          <c:smooth val="0"/>
          <c:extLst>
            <c:ext xmlns:c16="http://schemas.microsoft.com/office/drawing/2014/chart" uri="{C3380CC4-5D6E-409C-BE32-E72D297353CC}">
              <c16:uniqueId val="{00000000-134F-4825-9A32-9288ED94A73A}"/>
            </c:ext>
          </c:extLst>
        </c:ser>
        <c:ser>
          <c:idx val="1"/>
          <c:order val="1"/>
          <c:tx>
            <c:strRef>
              <c:f>Sheet1!$A$56</c:f>
              <c:strCache>
                <c:ptCount val="1"/>
                <c:pt idx="0">
                  <c:v>兴业对公贷款不良率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Sheet1!$G$56:$K$56</c:f>
              <c:numCache>
                <c:formatCode>0.00%</c:formatCode>
                <c:ptCount val="5"/>
                <c:pt idx="0">
                  <c:v>2.1399999999999999E-2</c:v>
                </c:pt>
                <c:pt idx="1">
                  <c:v>2.12E-2</c:v>
                </c:pt>
                <c:pt idx="2">
                  <c:v>2.4E-2</c:v>
                </c:pt>
                <c:pt idx="3">
                  <c:v>2.35E-2</c:v>
                </c:pt>
                <c:pt idx="4">
                  <c:v>1.55E-2</c:v>
                </c:pt>
              </c:numCache>
            </c:numRef>
          </c:val>
          <c:smooth val="0"/>
          <c:extLst>
            <c:ext xmlns:c16="http://schemas.microsoft.com/office/drawing/2014/chart" uri="{C3380CC4-5D6E-409C-BE32-E72D297353CC}">
              <c16:uniqueId val="{00000001-134F-4825-9A32-9288ED94A73A}"/>
            </c:ext>
          </c:extLst>
        </c:ser>
        <c:dLbls>
          <c:showLegendKey val="0"/>
          <c:showVal val="0"/>
          <c:showCatName val="0"/>
          <c:showSerName val="0"/>
          <c:showPercent val="0"/>
          <c:showBubbleSize val="0"/>
        </c:dLbls>
        <c:marker val="1"/>
        <c:smooth val="0"/>
        <c:axId val="1764410047"/>
        <c:axId val="1767610895"/>
      </c:lineChart>
      <c:catAx>
        <c:axId val="1764410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7610895"/>
        <c:crosses val="autoZero"/>
        <c:auto val="1"/>
        <c:lblAlgn val="ctr"/>
        <c:lblOffset val="100"/>
        <c:noMultiLvlLbl val="0"/>
      </c:catAx>
      <c:valAx>
        <c:axId val="1767610895"/>
        <c:scaling>
          <c:orientation val="minMax"/>
          <c:min val="8.0000000000000019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不良率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4410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招行兴业零售贷款不良率对比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Sheet1!$A$52</c:f>
              <c:strCache>
                <c:ptCount val="1"/>
                <c:pt idx="0">
                  <c:v>招行零售贷款不良率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Sheet1!$G$52:$K$52</c:f>
              <c:numCache>
                <c:formatCode>0.00%</c:formatCode>
                <c:ptCount val="5"/>
                <c:pt idx="0" formatCode="0%">
                  <c:v>0.01</c:v>
                </c:pt>
                <c:pt idx="1">
                  <c:v>8.8999999999999999E-3</c:v>
                </c:pt>
                <c:pt idx="2">
                  <c:v>7.9000000000000008E-3</c:v>
                </c:pt>
                <c:pt idx="3">
                  <c:v>7.3000000000000001E-3</c:v>
                </c:pt>
                <c:pt idx="4">
                  <c:v>8.0999999999999996E-3</c:v>
                </c:pt>
              </c:numCache>
            </c:numRef>
          </c:val>
          <c:smooth val="0"/>
          <c:extLst>
            <c:ext xmlns:c16="http://schemas.microsoft.com/office/drawing/2014/chart" uri="{C3380CC4-5D6E-409C-BE32-E72D297353CC}">
              <c16:uniqueId val="{00000000-8657-403A-B9A2-E777162D38E4}"/>
            </c:ext>
          </c:extLst>
        </c:ser>
        <c:ser>
          <c:idx val="1"/>
          <c:order val="1"/>
          <c:tx>
            <c:strRef>
              <c:f>Sheet1!$A$57</c:f>
              <c:strCache>
                <c:ptCount val="1"/>
                <c:pt idx="0">
                  <c:v>兴业零售贷款不良率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Sheet1!$G$57:$K$57</c:f>
              <c:numCache>
                <c:formatCode>0.00%</c:formatCode>
                <c:ptCount val="5"/>
                <c:pt idx="0">
                  <c:v>9.2999999999999992E-3</c:v>
                </c:pt>
                <c:pt idx="1">
                  <c:v>8.0000000000000002E-3</c:v>
                </c:pt>
                <c:pt idx="2">
                  <c:v>6.4000000000000003E-3</c:v>
                </c:pt>
                <c:pt idx="3">
                  <c:v>7.4999999999999997E-3</c:v>
                </c:pt>
                <c:pt idx="4">
                  <c:v>1.04E-2</c:v>
                </c:pt>
              </c:numCache>
            </c:numRef>
          </c:val>
          <c:smooth val="0"/>
          <c:extLst>
            <c:ext xmlns:c16="http://schemas.microsoft.com/office/drawing/2014/chart" uri="{C3380CC4-5D6E-409C-BE32-E72D297353CC}">
              <c16:uniqueId val="{00000001-8657-403A-B9A2-E777162D38E4}"/>
            </c:ext>
          </c:extLst>
        </c:ser>
        <c:dLbls>
          <c:showLegendKey val="0"/>
          <c:showVal val="0"/>
          <c:showCatName val="0"/>
          <c:showSerName val="0"/>
          <c:showPercent val="0"/>
          <c:showBubbleSize val="0"/>
        </c:dLbls>
        <c:marker val="1"/>
        <c:smooth val="0"/>
        <c:axId val="1764410047"/>
        <c:axId val="1767610895"/>
      </c:lineChart>
      <c:catAx>
        <c:axId val="1764410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7610895"/>
        <c:crosses val="autoZero"/>
        <c:auto val="1"/>
        <c:lblAlgn val="ctr"/>
        <c:lblOffset val="100"/>
        <c:noMultiLvlLbl val="0"/>
      </c:catAx>
      <c:valAx>
        <c:axId val="1767610895"/>
        <c:scaling>
          <c:orientation val="minMax"/>
          <c:min val="4.000000000000001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不良率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0"/>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4410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招行兴业信用卡不良率对比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Sheet1!$A$62</c:f>
              <c:strCache>
                <c:ptCount val="1"/>
                <c:pt idx="0">
                  <c:v>招行信用卡不良率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Sheet1!$G$62:$K$62</c:f>
              <c:numCache>
                <c:formatCode>0.00%</c:formatCode>
                <c:ptCount val="5"/>
                <c:pt idx="0">
                  <c:v>1.3999999999999999E-2</c:v>
                </c:pt>
                <c:pt idx="1">
                  <c:v>1.11E-2</c:v>
                </c:pt>
                <c:pt idx="2">
                  <c:v>1.11E-2</c:v>
                </c:pt>
                <c:pt idx="3">
                  <c:v>1.3500000000000002E-2</c:v>
                </c:pt>
                <c:pt idx="4">
                  <c:v>1.66E-2</c:v>
                </c:pt>
              </c:numCache>
            </c:numRef>
          </c:val>
          <c:smooth val="0"/>
          <c:extLst>
            <c:ext xmlns:c16="http://schemas.microsoft.com/office/drawing/2014/chart" uri="{C3380CC4-5D6E-409C-BE32-E72D297353CC}">
              <c16:uniqueId val="{00000000-CF35-42A3-8C6F-74D68EAF7C45}"/>
            </c:ext>
          </c:extLst>
        </c:ser>
        <c:ser>
          <c:idx val="1"/>
          <c:order val="1"/>
          <c:tx>
            <c:strRef>
              <c:f>Sheet1!$A$63</c:f>
              <c:strCache>
                <c:ptCount val="1"/>
                <c:pt idx="0">
                  <c:v>兴业信用卡不良率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Sheet1!$G$63:$K$63</c:f>
              <c:numCache>
                <c:formatCode>0.00%</c:formatCode>
                <c:ptCount val="5"/>
                <c:pt idx="0">
                  <c:v>1.44E-2</c:v>
                </c:pt>
                <c:pt idx="1">
                  <c:v>1.29E-2</c:v>
                </c:pt>
                <c:pt idx="2">
                  <c:v>1.06E-2</c:v>
                </c:pt>
                <c:pt idx="3">
                  <c:v>1.47E-2</c:v>
                </c:pt>
                <c:pt idx="4">
                  <c:v>2.1600000000000001E-2</c:v>
                </c:pt>
              </c:numCache>
            </c:numRef>
          </c:val>
          <c:smooth val="0"/>
          <c:extLst>
            <c:ext xmlns:c16="http://schemas.microsoft.com/office/drawing/2014/chart" uri="{C3380CC4-5D6E-409C-BE32-E72D297353CC}">
              <c16:uniqueId val="{00000001-CF35-42A3-8C6F-74D68EAF7C45}"/>
            </c:ext>
          </c:extLst>
        </c:ser>
        <c:dLbls>
          <c:showLegendKey val="0"/>
          <c:showVal val="0"/>
          <c:showCatName val="0"/>
          <c:showSerName val="0"/>
          <c:showPercent val="0"/>
          <c:showBubbleSize val="0"/>
        </c:dLbls>
        <c:marker val="1"/>
        <c:smooth val="0"/>
        <c:axId val="1770484623"/>
        <c:axId val="1767104239"/>
      </c:lineChart>
      <c:catAx>
        <c:axId val="17704846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7104239"/>
        <c:crosses val="autoZero"/>
        <c:auto val="1"/>
        <c:lblAlgn val="ctr"/>
        <c:lblOffset val="100"/>
        <c:noMultiLvlLbl val="0"/>
      </c:catAx>
      <c:valAx>
        <c:axId val="1767104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信用卡不良率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7048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baseline="0">
                <a:effectLst/>
              </a:rPr>
              <a:t>主流上市银行一级资本充足率</a:t>
            </a:r>
            <a:endParaRPr lang="zh-CN" altLang="zh-CN"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万得!$B$45</c:f>
              <c:strCache>
                <c:ptCount val="1"/>
                <c:pt idx="0">
                  <c:v>工商银行</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万得!$C$45:$J$45</c:f>
              <c:numCache>
                <c:formatCode>#,##0.00_ </c:formatCode>
                <c:ptCount val="8"/>
                <c:pt idx="0">
                  <c:v>10.57</c:v>
                </c:pt>
                <c:pt idx="1">
                  <c:v>12.19</c:v>
                </c:pt>
                <c:pt idx="2">
                  <c:v>13.48</c:v>
                </c:pt>
                <c:pt idx="3">
                  <c:v>13.42</c:v>
                </c:pt>
                <c:pt idx="4">
                  <c:v>13.27</c:v>
                </c:pt>
                <c:pt idx="5">
                  <c:v>13.45</c:v>
                </c:pt>
                <c:pt idx="6">
                  <c:v>14.27</c:v>
                </c:pt>
                <c:pt idx="7">
                  <c:v>14.28</c:v>
                </c:pt>
              </c:numCache>
            </c:numRef>
          </c:val>
          <c:smooth val="0"/>
          <c:extLst>
            <c:ext xmlns:c16="http://schemas.microsoft.com/office/drawing/2014/chart" uri="{C3380CC4-5D6E-409C-BE32-E72D297353CC}">
              <c16:uniqueId val="{00000000-6706-4408-A920-C4A0C5C88FDB}"/>
            </c:ext>
          </c:extLst>
        </c:ser>
        <c:ser>
          <c:idx val="1"/>
          <c:order val="1"/>
          <c:tx>
            <c:strRef>
              <c:f>万得!$B$46</c:f>
              <c:strCache>
                <c:ptCount val="1"/>
                <c:pt idx="0">
                  <c:v>农业银行</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万得!$C$46:$J$46</c:f>
              <c:numCache>
                <c:formatCode>#,##0.00_ </c:formatCode>
                <c:ptCount val="8"/>
                <c:pt idx="0">
                  <c:v>9.25</c:v>
                </c:pt>
                <c:pt idx="1">
                  <c:v>9.4600000000000009</c:v>
                </c:pt>
                <c:pt idx="2">
                  <c:v>10.96</c:v>
                </c:pt>
                <c:pt idx="3">
                  <c:v>11.06</c:v>
                </c:pt>
                <c:pt idx="4">
                  <c:v>11.26</c:v>
                </c:pt>
                <c:pt idx="5">
                  <c:v>12.13</c:v>
                </c:pt>
                <c:pt idx="6">
                  <c:v>12.53</c:v>
                </c:pt>
                <c:pt idx="7">
                  <c:v>12.92</c:v>
                </c:pt>
              </c:numCache>
            </c:numRef>
          </c:val>
          <c:smooth val="0"/>
          <c:extLst>
            <c:ext xmlns:c16="http://schemas.microsoft.com/office/drawing/2014/chart" uri="{C3380CC4-5D6E-409C-BE32-E72D297353CC}">
              <c16:uniqueId val="{00000001-6706-4408-A920-C4A0C5C88FDB}"/>
            </c:ext>
          </c:extLst>
        </c:ser>
        <c:ser>
          <c:idx val="2"/>
          <c:order val="2"/>
          <c:tx>
            <c:strRef>
              <c:f>万得!$B$47</c:f>
              <c:strCache>
                <c:ptCount val="1"/>
                <c:pt idx="0">
                  <c:v>建设银行</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万得!$C$47:$J$47</c:f>
              <c:numCache>
                <c:formatCode>#,##0.00_ </c:formatCode>
                <c:ptCount val="8"/>
                <c:pt idx="0">
                  <c:v>10.75</c:v>
                </c:pt>
                <c:pt idx="1">
                  <c:v>12.12</c:v>
                </c:pt>
                <c:pt idx="2">
                  <c:v>13.32</c:v>
                </c:pt>
                <c:pt idx="3">
                  <c:v>13.15</c:v>
                </c:pt>
                <c:pt idx="4">
                  <c:v>13.71</c:v>
                </c:pt>
                <c:pt idx="5">
                  <c:v>14.42</c:v>
                </c:pt>
                <c:pt idx="6">
                  <c:v>14.68</c:v>
                </c:pt>
                <c:pt idx="7">
                  <c:v>14.22</c:v>
                </c:pt>
              </c:numCache>
            </c:numRef>
          </c:val>
          <c:smooth val="0"/>
          <c:extLst>
            <c:ext xmlns:c16="http://schemas.microsoft.com/office/drawing/2014/chart" uri="{C3380CC4-5D6E-409C-BE32-E72D297353CC}">
              <c16:uniqueId val="{00000002-6706-4408-A920-C4A0C5C88FDB}"/>
            </c:ext>
          </c:extLst>
        </c:ser>
        <c:ser>
          <c:idx val="3"/>
          <c:order val="3"/>
          <c:tx>
            <c:strRef>
              <c:f>万得!$B$48</c:f>
              <c:strCache>
                <c:ptCount val="1"/>
                <c:pt idx="0">
                  <c:v>中国银行</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万得!$C$48:$J$48</c:f>
              <c:numCache>
                <c:formatCode>#,##0.00_ </c:formatCode>
                <c:ptCount val="8"/>
                <c:pt idx="0">
                  <c:v>9.6999999999999993</c:v>
                </c:pt>
                <c:pt idx="1">
                  <c:v>11.35</c:v>
                </c:pt>
                <c:pt idx="2">
                  <c:v>12.07</c:v>
                </c:pt>
                <c:pt idx="3">
                  <c:v>12.28</c:v>
                </c:pt>
                <c:pt idx="4">
                  <c:v>12.02</c:v>
                </c:pt>
                <c:pt idx="5">
                  <c:v>12.27</c:v>
                </c:pt>
                <c:pt idx="6">
                  <c:v>12.79</c:v>
                </c:pt>
                <c:pt idx="7">
                  <c:v>13.19</c:v>
                </c:pt>
              </c:numCache>
            </c:numRef>
          </c:val>
          <c:smooth val="0"/>
          <c:extLst>
            <c:ext xmlns:c16="http://schemas.microsoft.com/office/drawing/2014/chart" uri="{C3380CC4-5D6E-409C-BE32-E72D297353CC}">
              <c16:uniqueId val="{00000003-6706-4408-A920-C4A0C5C88FDB}"/>
            </c:ext>
          </c:extLst>
        </c:ser>
        <c:ser>
          <c:idx val="4"/>
          <c:order val="4"/>
          <c:tx>
            <c:strRef>
              <c:f>万得!$B$49</c:f>
              <c:strCache>
                <c:ptCount val="1"/>
                <c:pt idx="0">
                  <c:v>交通银行</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万得!$C$49:$J$49</c:f>
              <c:numCache>
                <c:formatCode>#,##0.00_ </c:formatCode>
                <c:ptCount val="8"/>
                <c:pt idx="0">
                  <c:v>9.76</c:v>
                </c:pt>
                <c:pt idx="1">
                  <c:v>11.3</c:v>
                </c:pt>
                <c:pt idx="2">
                  <c:v>11.46</c:v>
                </c:pt>
                <c:pt idx="3">
                  <c:v>12.16</c:v>
                </c:pt>
                <c:pt idx="4">
                  <c:v>11.86</c:v>
                </c:pt>
                <c:pt idx="5">
                  <c:v>12.21</c:v>
                </c:pt>
                <c:pt idx="6">
                  <c:v>12.85</c:v>
                </c:pt>
                <c:pt idx="7">
                  <c:v>12.88</c:v>
                </c:pt>
              </c:numCache>
            </c:numRef>
          </c:val>
          <c:smooth val="0"/>
          <c:extLst>
            <c:ext xmlns:c16="http://schemas.microsoft.com/office/drawing/2014/chart" uri="{C3380CC4-5D6E-409C-BE32-E72D297353CC}">
              <c16:uniqueId val="{00000004-6706-4408-A920-C4A0C5C88FDB}"/>
            </c:ext>
          </c:extLst>
        </c:ser>
        <c:ser>
          <c:idx val="5"/>
          <c:order val="5"/>
          <c:tx>
            <c:strRef>
              <c:f>万得!$B$50</c:f>
              <c:strCache>
                <c:ptCount val="1"/>
                <c:pt idx="0">
                  <c:v>邮储银行</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万得!$C$50:$J$50</c:f>
              <c:numCache>
                <c:formatCode>#,##0.00_ </c:formatCode>
                <c:ptCount val="8"/>
                <c:pt idx="0">
                  <c:v>7.72</c:v>
                </c:pt>
                <c:pt idx="1">
                  <c:v>8.44</c:v>
                </c:pt>
                <c:pt idx="2">
                  <c:v>8.5299999999999994</c:v>
                </c:pt>
                <c:pt idx="3">
                  <c:v>8.6300000000000008</c:v>
                </c:pt>
                <c:pt idx="4">
                  <c:v>9.67</c:v>
                </c:pt>
                <c:pt idx="5">
                  <c:v>10.88</c:v>
                </c:pt>
                <c:pt idx="6">
                  <c:v>10.87</c:v>
                </c:pt>
                <c:pt idx="7">
                  <c:v>11.86</c:v>
                </c:pt>
              </c:numCache>
            </c:numRef>
          </c:val>
          <c:smooth val="0"/>
          <c:extLst>
            <c:ext xmlns:c16="http://schemas.microsoft.com/office/drawing/2014/chart" uri="{C3380CC4-5D6E-409C-BE32-E72D297353CC}">
              <c16:uniqueId val="{00000005-6706-4408-A920-C4A0C5C88FDB}"/>
            </c:ext>
          </c:extLst>
        </c:ser>
        <c:ser>
          <c:idx val="6"/>
          <c:order val="6"/>
          <c:tx>
            <c:strRef>
              <c:f>万得!$B$51</c:f>
              <c:strCache>
                <c:ptCount val="1"/>
                <c:pt idx="0">
                  <c:v>浦发银行</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万得!$C$51:$J$51</c:f>
              <c:numCache>
                <c:formatCode>#,##0.00_ </c:formatCode>
                <c:ptCount val="8"/>
                <c:pt idx="0">
                  <c:v>8.58</c:v>
                </c:pt>
                <c:pt idx="1">
                  <c:v>9.1300000000000008</c:v>
                </c:pt>
                <c:pt idx="2">
                  <c:v>9.4499999999999993</c:v>
                </c:pt>
                <c:pt idx="3">
                  <c:v>9.3000000000000007</c:v>
                </c:pt>
                <c:pt idx="4">
                  <c:v>10.24</c:v>
                </c:pt>
                <c:pt idx="5">
                  <c:v>10.79</c:v>
                </c:pt>
                <c:pt idx="6">
                  <c:v>11.53</c:v>
                </c:pt>
                <c:pt idx="7">
                  <c:v>11.54</c:v>
                </c:pt>
              </c:numCache>
            </c:numRef>
          </c:val>
          <c:smooth val="0"/>
          <c:extLst>
            <c:ext xmlns:c16="http://schemas.microsoft.com/office/drawing/2014/chart" uri="{C3380CC4-5D6E-409C-BE32-E72D297353CC}">
              <c16:uniqueId val="{00000006-6706-4408-A920-C4A0C5C88FDB}"/>
            </c:ext>
          </c:extLst>
        </c:ser>
        <c:ser>
          <c:idx val="7"/>
          <c:order val="7"/>
          <c:tx>
            <c:strRef>
              <c:f>万得!$B$52</c:f>
              <c:strCache>
                <c:ptCount val="1"/>
                <c:pt idx="0">
                  <c:v>招商银行</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万得!$C$52:$J$52</c:f>
              <c:numCache>
                <c:formatCode>#,##0.00_ </c:formatCode>
                <c:ptCount val="8"/>
                <c:pt idx="0">
                  <c:v>9.27</c:v>
                </c:pt>
                <c:pt idx="1">
                  <c:v>10.44</c:v>
                </c:pt>
                <c:pt idx="2">
                  <c:v>10.83</c:v>
                </c:pt>
                <c:pt idx="3">
                  <c:v>11.54</c:v>
                </c:pt>
                <c:pt idx="4">
                  <c:v>13.02</c:v>
                </c:pt>
                <c:pt idx="5">
                  <c:v>12.62</c:v>
                </c:pt>
                <c:pt idx="6">
                  <c:v>12.69</c:v>
                </c:pt>
                <c:pt idx="7">
                  <c:v>13.98</c:v>
                </c:pt>
              </c:numCache>
            </c:numRef>
          </c:val>
          <c:smooth val="0"/>
          <c:extLst>
            <c:ext xmlns:c16="http://schemas.microsoft.com/office/drawing/2014/chart" uri="{C3380CC4-5D6E-409C-BE32-E72D297353CC}">
              <c16:uniqueId val="{00000007-6706-4408-A920-C4A0C5C88FDB}"/>
            </c:ext>
          </c:extLst>
        </c:ser>
        <c:ser>
          <c:idx val="8"/>
          <c:order val="8"/>
          <c:tx>
            <c:strRef>
              <c:f>万得!$B$53</c:f>
              <c:strCache>
                <c:ptCount val="1"/>
                <c:pt idx="0">
                  <c:v>中信银行</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万得!$C$53:$J$53</c:f>
              <c:numCache>
                <c:formatCode>#,##0.00_ </c:formatCode>
                <c:ptCount val="8"/>
                <c:pt idx="0">
                  <c:v>8.7799999999999994</c:v>
                </c:pt>
                <c:pt idx="1">
                  <c:v>8.99</c:v>
                </c:pt>
                <c:pt idx="2">
                  <c:v>9.17</c:v>
                </c:pt>
                <c:pt idx="3">
                  <c:v>9.65</c:v>
                </c:pt>
                <c:pt idx="4">
                  <c:v>9.34</c:v>
                </c:pt>
                <c:pt idx="5">
                  <c:v>9.43</c:v>
                </c:pt>
                <c:pt idx="6">
                  <c:v>10.199999999999999</c:v>
                </c:pt>
                <c:pt idx="7">
                  <c:v>10.18</c:v>
                </c:pt>
              </c:numCache>
            </c:numRef>
          </c:val>
          <c:smooth val="0"/>
          <c:extLst>
            <c:ext xmlns:c16="http://schemas.microsoft.com/office/drawing/2014/chart" uri="{C3380CC4-5D6E-409C-BE32-E72D297353CC}">
              <c16:uniqueId val="{00000008-6706-4408-A920-C4A0C5C88FDB}"/>
            </c:ext>
          </c:extLst>
        </c:ser>
        <c:ser>
          <c:idx val="9"/>
          <c:order val="9"/>
          <c:tx>
            <c:strRef>
              <c:f>万得!$B$54</c:f>
              <c:strCache>
                <c:ptCount val="1"/>
                <c:pt idx="0">
                  <c:v>兴业银行</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万得!$C$54:$J$54</c:f>
              <c:numCache>
                <c:formatCode>#,##0.00_ </c:formatCode>
                <c:ptCount val="8"/>
                <c:pt idx="0">
                  <c:v>8.68</c:v>
                </c:pt>
                <c:pt idx="1">
                  <c:v>8.89</c:v>
                </c:pt>
                <c:pt idx="2">
                  <c:v>9.19</c:v>
                </c:pt>
                <c:pt idx="3">
                  <c:v>9.23</c:v>
                </c:pt>
                <c:pt idx="4">
                  <c:v>9.67</c:v>
                </c:pt>
                <c:pt idx="5">
                  <c:v>9.85</c:v>
                </c:pt>
                <c:pt idx="6">
                  <c:v>10.56</c:v>
                </c:pt>
                <c:pt idx="7">
                  <c:v>10.85</c:v>
                </c:pt>
              </c:numCache>
            </c:numRef>
          </c:val>
          <c:smooth val="0"/>
          <c:extLst>
            <c:ext xmlns:c16="http://schemas.microsoft.com/office/drawing/2014/chart" uri="{C3380CC4-5D6E-409C-BE32-E72D297353CC}">
              <c16:uniqueId val="{00000009-6706-4408-A920-C4A0C5C88FDB}"/>
            </c:ext>
          </c:extLst>
        </c:ser>
        <c:ser>
          <c:idx val="10"/>
          <c:order val="10"/>
          <c:tx>
            <c:strRef>
              <c:f>万得!$B$55</c:f>
              <c:strCache>
                <c:ptCount val="1"/>
                <c:pt idx="0">
                  <c:v>光大银行</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万得!$C$55:$J$55</c:f>
              <c:numCache>
                <c:formatCode>#,##0.00_ </c:formatCode>
                <c:ptCount val="8"/>
                <c:pt idx="0">
                  <c:v>9.11</c:v>
                </c:pt>
                <c:pt idx="1">
                  <c:v>9.34</c:v>
                </c:pt>
                <c:pt idx="2">
                  <c:v>10.15</c:v>
                </c:pt>
                <c:pt idx="3">
                  <c:v>9.34</c:v>
                </c:pt>
                <c:pt idx="4">
                  <c:v>10.61</c:v>
                </c:pt>
                <c:pt idx="5">
                  <c:v>10.09</c:v>
                </c:pt>
                <c:pt idx="6">
                  <c:v>11.08</c:v>
                </c:pt>
                <c:pt idx="7">
                  <c:v>11.75</c:v>
                </c:pt>
              </c:numCache>
            </c:numRef>
          </c:val>
          <c:smooth val="0"/>
          <c:extLst>
            <c:ext xmlns:c16="http://schemas.microsoft.com/office/drawing/2014/chart" uri="{C3380CC4-5D6E-409C-BE32-E72D297353CC}">
              <c16:uniqueId val="{0000000A-6706-4408-A920-C4A0C5C88FDB}"/>
            </c:ext>
          </c:extLst>
        </c:ser>
        <c:ser>
          <c:idx val="11"/>
          <c:order val="11"/>
          <c:tx>
            <c:strRef>
              <c:f>万得!$B$56</c:f>
              <c:strCache>
                <c:ptCount val="1"/>
                <c:pt idx="0">
                  <c:v>广发银行</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万得!$C$56:$J$56</c:f>
              <c:numCache>
                <c:formatCode>#,##0.00_ </c:formatCode>
                <c:ptCount val="8"/>
                <c:pt idx="0">
                  <c:v>7.5</c:v>
                </c:pt>
                <c:pt idx="1">
                  <c:v>8.1199999999999992</c:v>
                </c:pt>
                <c:pt idx="2">
                  <c:v>8.02</c:v>
                </c:pt>
                <c:pt idx="3">
                  <c:v>7.75</c:v>
                </c:pt>
                <c:pt idx="4">
                  <c:v>8.01</c:v>
                </c:pt>
                <c:pt idx="5">
                  <c:v>9.41</c:v>
                </c:pt>
                <c:pt idx="6">
                  <c:v>10.65</c:v>
                </c:pt>
                <c:pt idx="7">
                  <c:v>9.85</c:v>
                </c:pt>
              </c:numCache>
            </c:numRef>
          </c:val>
          <c:smooth val="0"/>
          <c:extLst>
            <c:ext xmlns:c16="http://schemas.microsoft.com/office/drawing/2014/chart" uri="{C3380CC4-5D6E-409C-BE32-E72D297353CC}">
              <c16:uniqueId val="{0000000B-6706-4408-A920-C4A0C5C88FDB}"/>
            </c:ext>
          </c:extLst>
        </c:ser>
        <c:ser>
          <c:idx val="12"/>
          <c:order val="12"/>
          <c:tx>
            <c:strRef>
              <c:f>万得!$B$57</c:f>
              <c:strCache>
                <c:ptCount val="1"/>
                <c:pt idx="0">
                  <c:v>华夏银行</c:v>
                </c:pt>
              </c:strCache>
            </c:strRef>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万得!$C$57:$J$57</c:f>
              <c:numCache>
                <c:formatCode>#,##0.00_ </c:formatCode>
                <c:ptCount val="8"/>
                <c:pt idx="0">
                  <c:v>8.0299999999999994</c:v>
                </c:pt>
                <c:pt idx="1">
                  <c:v>8.49</c:v>
                </c:pt>
                <c:pt idx="2">
                  <c:v>8.89</c:v>
                </c:pt>
                <c:pt idx="3">
                  <c:v>9.6999999999999993</c:v>
                </c:pt>
                <c:pt idx="4">
                  <c:v>9.3699999999999992</c:v>
                </c:pt>
                <c:pt idx="5">
                  <c:v>10.43</c:v>
                </c:pt>
                <c:pt idx="6">
                  <c:v>11.91</c:v>
                </c:pt>
                <c:pt idx="7">
                  <c:v>11.17</c:v>
                </c:pt>
              </c:numCache>
            </c:numRef>
          </c:val>
          <c:smooth val="0"/>
          <c:extLst>
            <c:ext xmlns:c16="http://schemas.microsoft.com/office/drawing/2014/chart" uri="{C3380CC4-5D6E-409C-BE32-E72D297353CC}">
              <c16:uniqueId val="{0000000C-6706-4408-A920-C4A0C5C88FDB}"/>
            </c:ext>
          </c:extLst>
        </c:ser>
        <c:ser>
          <c:idx val="13"/>
          <c:order val="13"/>
          <c:tx>
            <c:strRef>
              <c:f>万得!$B$58</c:f>
              <c:strCache>
                <c:ptCount val="1"/>
                <c:pt idx="0">
                  <c:v>民生银行</c:v>
                </c:pt>
              </c:strCache>
            </c:strRef>
          </c:tx>
          <c:spPr>
            <a:ln w="28575"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万得!$C$58:$J$58</c:f>
              <c:numCache>
                <c:formatCode>#,##0.00_ </c:formatCode>
                <c:ptCount val="8"/>
                <c:pt idx="0">
                  <c:v>8.7200000000000006</c:v>
                </c:pt>
                <c:pt idx="1">
                  <c:v>8.59</c:v>
                </c:pt>
                <c:pt idx="2">
                  <c:v>9.19</c:v>
                </c:pt>
                <c:pt idx="3">
                  <c:v>9.2200000000000006</c:v>
                </c:pt>
                <c:pt idx="4">
                  <c:v>8.8800000000000008</c:v>
                </c:pt>
                <c:pt idx="5">
                  <c:v>9.16</c:v>
                </c:pt>
                <c:pt idx="6">
                  <c:v>10.28</c:v>
                </c:pt>
                <c:pt idx="7">
                  <c:v>9.81</c:v>
                </c:pt>
              </c:numCache>
            </c:numRef>
          </c:val>
          <c:smooth val="0"/>
          <c:extLst>
            <c:ext xmlns:c16="http://schemas.microsoft.com/office/drawing/2014/chart" uri="{C3380CC4-5D6E-409C-BE32-E72D297353CC}">
              <c16:uniqueId val="{0000000D-6706-4408-A920-C4A0C5C88FDB}"/>
            </c:ext>
          </c:extLst>
        </c:ser>
        <c:ser>
          <c:idx val="14"/>
          <c:order val="14"/>
          <c:tx>
            <c:strRef>
              <c:f>万得!$B$59</c:f>
              <c:strCache>
                <c:ptCount val="1"/>
                <c:pt idx="0">
                  <c:v>平安银行</c:v>
                </c:pt>
              </c:strCache>
            </c:strRef>
          </c:tx>
          <c:spPr>
            <a:ln w="28575"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万得!$C$59:$J$59</c:f>
              <c:numCache>
                <c:formatCode>#,##0.00_ </c:formatCode>
                <c:ptCount val="8"/>
                <c:pt idx="0">
                  <c:v>8.56</c:v>
                </c:pt>
                <c:pt idx="1">
                  <c:v>8.64</c:v>
                </c:pt>
                <c:pt idx="2">
                  <c:v>9.0299999999999994</c:v>
                </c:pt>
                <c:pt idx="3">
                  <c:v>9.34</c:v>
                </c:pt>
                <c:pt idx="4">
                  <c:v>9.18</c:v>
                </c:pt>
                <c:pt idx="5">
                  <c:v>9.39</c:v>
                </c:pt>
                <c:pt idx="6">
                  <c:v>10.54</c:v>
                </c:pt>
                <c:pt idx="7">
                  <c:v>10.91</c:v>
                </c:pt>
              </c:numCache>
            </c:numRef>
          </c:val>
          <c:smooth val="0"/>
          <c:extLst>
            <c:ext xmlns:c16="http://schemas.microsoft.com/office/drawing/2014/chart" uri="{C3380CC4-5D6E-409C-BE32-E72D297353CC}">
              <c16:uniqueId val="{0000000E-6706-4408-A920-C4A0C5C88FDB}"/>
            </c:ext>
          </c:extLst>
        </c:ser>
        <c:dLbls>
          <c:showLegendKey val="0"/>
          <c:showVal val="0"/>
          <c:showCatName val="0"/>
          <c:showSerName val="0"/>
          <c:showPercent val="0"/>
          <c:showBubbleSize val="0"/>
        </c:dLbls>
        <c:marker val="1"/>
        <c:smooth val="0"/>
        <c:axId val="1687523296"/>
        <c:axId val="1585260800"/>
      </c:lineChart>
      <c:catAx>
        <c:axId val="1687523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5260800"/>
        <c:crosses val="autoZero"/>
        <c:auto val="1"/>
        <c:lblAlgn val="ctr"/>
        <c:lblOffset val="100"/>
        <c:noMultiLvlLbl val="0"/>
      </c:catAx>
      <c:valAx>
        <c:axId val="1585260800"/>
        <c:scaling>
          <c:orientation val="minMax"/>
          <c:min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000" b="0" i="0" baseline="0">
                    <a:effectLst/>
                  </a:rPr>
                  <a:t>一级资本充足率（</a:t>
                </a:r>
                <a:r>
                  <a:rPr lang="en-US" altLang="zh-CN" sz="1000" b="0" i="0" baseline="0">
                    <a:effectLst/>
                  </a:rPr>
                  <a:t>%</a:t>
                </a:r>
                <a:r>
                  <a:rPr lang="zh-CN" altLang="zh-CN" sz="1000" b="0" i="0" baseline="0">
                    <a:effectLst/>
                  </a:rPr>
                  <a:t>）</a:t>
                </a:r>
                <a:endParaRPr lang="zh-CN" altLang="zh-CN" sz="1000">
                  <a:effectLst/>
                </a:endParaRPr>
              </a:p>
            </c:rich>
          </c:tx>
          <c:layout>
            <c:manualLayout>
              <c:xMode val="edge"/>
              <c:yMode val="edge"/>
              <c:x val="3.0555555555555555E-2"/>
              <c:y val="7.962962962962962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0"/>
        <c:majorTickMark val="out"/>
        <c:minorTickMark val="out"/>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87523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招行兴业个人住房贷款不良率对比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Sheet1!$A$64</c:f>
              <c:strCache>
                <c:ptCount val="1"/>
                <c:pt idx="0">
                  <c:v>招行个人住房贷款不良率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Sheet1!$G$64:$K$64</c:f>
              <c:numCache>
                <c:formatCode>0.00%</c:formatCode>
                <c:ptCount val="5"/>
                <c:pt idx="0">
                  <c:v>4.1999999999999997E-3</c:v>
                </c:pt>
                <c:pt idx="1">
                  <c:v>3.3E-3</c:v>
                </c:pt>
                <c:pt idx="2">
                  <c:v>2.8000000000000004E-3</c:v>
                </c:pt>
                <c:pt idx="3">
                  <c:v>2.5000000000000001E-3</c:v>
                </c:pt>
                <c:pt idx="4">
                  <c:v>2.8999999999999998E-3</c:v>
                </c:pt>
              </c:numCache>
            </c:numRef>
          </c:val>
          <c:smooth val="0"/>
          <c:extLst>
            <c:ext xmlns:c16="http://schemas.microsoft.com/office/drawing/2014/chart" uri="{C3380CC4-5D6E-409C-BE32-E72D297353CC}">
              <c16:uniqueId val="{00000000-5C36-486D-BFAB-E8A538EFA501}"/>
            </c:ext>
          </c:extLst>
        </c:ser>
        <c:ser>
          <c:idx val="1"/>
          <c:order val="1"/>
          <c:tx>
            <c:strRef>
              <c:f>Sheet1!$A$65</c:f>
              <c:strCache>
                <c:ptCount val="1"/>
                <c:pt idx="0">
                  <c:v>兴业个人住房贷款不良率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Sheet1!$G$65:$K$65</c:f>
              <c:numCache>
                <c:formatCode>0.00%</c:formatCode>
                <c:ptCount val="5"/>
                <c:pt idx="0">
                  <c:v>3.4000000000000002E-3</c:v>
                </c:pt>
                <c:pt idx="1">
                  <c:v>3.0000000000000001E-3</c:v>
                </c:pt>
                <c:pt idx="2">
                  <c:v>3.0999999999999999E-3</c:v>
                </c:pt>
                <c:pt idx="3">
                  <c:v>3.3E-3</c:v>
                </c:pt>
                <c:pt idx="4">
                  <c:v>5.3E-3</c:v>
                </c:pt>
              </c:numCache>
            </c:numRef>
          </c:val>
          <c:smooth val="0"/>
          <c:extLst>
            <c:ext xmlns:c16="http://schemas.microsoft.com/office/drawing/2014/chart" uri="{C3380CC4-5D6E-409C-BE32-E72D297353CC}">
              <c16:uniqueId val="{00000001-5C36-486D-BFAB-E8A538EFA501}"/>
            </c:ext>
          </c:extLst>
        </c:ser>
        <c:dLbls>
          <c:showLegendKey val="0"/>
          <c:showVal val="0"/>
          <c:showCatName val="0"/>
          <c:showSerName val="0"/>
          <c:showPercent val="0"/>
          <c:showBubbleSize val="0"/>
        </c:dLbls>
        <c:marker val="1"/>
        <c:smooth val="0"/>
        <c:axId val="1770484623"/>
        <c:axId val="1767104239"/>
      </c:lineChart>
      <c:catAx>
        <c:axId val="17704846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7104239"/>
        <c:crosses val="autoZero"/>
        <c:auto val="1"/>
        <c:lblAlgn val="ctr"/>
        <c:lblOffset val="100"/>
        <c:noMultiLvlLbl val="0"/>
      </c:catAx>
      <c:valAx>
        <c:axId val="1767104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信用卡不良率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7048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招行兴业贷款广义不良率对比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Sheet1!$A$55</c:f>
              <c:strCache>
                <c:ptCount val="1"/>
                <c:pt idx="0">
                  <c:v>招行贷款广义不良率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Sheet1!$G$55:$K$55</c:f>
              <c:numCache>
                <c:formatCode>0.00%</c:formatCode>
                <c:ptCount val="5"/>
                <c:pt idx="0">
                  <c:v>3.9599999999999996E-2</c:v>
                </c:pt>
                <c:pt idx="1">
                  <c:v>3.2100000000000004E-2</c:v>
                </c:pt>
                <c:pt idx="2">
                  <c:v>2.8700000000000003E-2</c:v>
                </c:pt>
                <c:pt idx="3">
                  <c:v>2.3299999999999998E-2</c:v>
                </c:pt>
                <c:pt idx="4">
                  <c:v>1.8800000000000004E-2</c:v>
                </c:pt>
              </c:numCache>
            </c:numRef>
          </c:val>
          <c:smooth val="0"/>
          <c:extLst>
            <c:ext xmlns:c16="http://schemas.microsoft.com/office/drawing/2014/chart" uri="{C3380CC4-5D6E-409C-BE32-E72D297353CC}">
              <c16:uniqueId val="{00000000-5A0F-4190-9061-D60F4E42E01C}"/>
            </c:ext>
          </c:extLst>
        </c:ser>
        <c:ser>
          <c:idx val="1"/>
          <c:order val="1"/>
          <c:tx>
            <c:strRef>
              <c:f>Sheet1!$A$60</c:f>
              <c:strCache>
                <c:ptCount val="1"/>
                <c:pt idx="0">
                  <c:v>兴业贷款广义不良率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Sheet1!$G$60:$K$60</c:f>
              <c:numCache>
                <c:formatCode>0.00%</c:formatCode>
                <c:ptCount val="5"/>
                <c:pt idx="0">
                  <c:v>4.24E-2</c:v>
                </c:pt>
                <c:pt idx="1">
                  <c:v>3.9E-2</c:v>
                </c:pt>
                <c:pt idx="2">
                  <c:v>3.6199999999999996E-2</c:v>
                </c:pt>
                <c:pt idx="3">
                  <c:v>3.32E-2</c:v>
                </c:pt>
                <c:pt idx="4">
                  <c:v>2.6200000000000001E-2</c:v>
                </c:pt>
              </c:numCache>
            </c:numRef>
          </c:val>
          <c:smooth val="0"/>
          <c:extLst>
            <c:ext xmlns:c16="http://schemas.microsoft.com/office/drawing/2014/chart" uri="{C3380CC4-5D6E-409C-BE32-E72D297353CC}">
              <c16:uniqueId val="{00000001-5A0F-4190-9061-D60F4E42E01C}"/>
            </c:ext>
          </c:extLst>
        </c:ser>
        <c:dLbls>
          <c:showLegendKey val="0"/>
          <c:showVal val="0"/>
          <c:showCatName val="0"/>
          <c:showSerName val="0"/>
          <c:showPercent val="0"/>
          <c:showBubbleSize val="0"/>
        </c:dLbls>
        <c:marker val="1"/>
        <c:smooth val="0"/>
        <c:axId val="1764410047"/>
        <c:axId val="1767610895"/>
      </c:lineChart>
      <c:catAx>
        <c:axId val="1764410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7610895"/>
        <c:crosses val="autoZero"/>
        <c:auto val="1"/>
        <c:lblAlgn val="ctr"/>
        <c:lblOffset val="100"/>
        <c:noMultiLvlLbl val="0"/>
      </c:catAx>
      <c:valAx>
        <c:axId val="1767610895"/>
        <c:scaling>
          <c:orientation val="minMax"/>
          <c:min val="4.000000000000001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不良率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0"/>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4410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招行兴业新生成不良率对比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Sheet1!$A$71</c:f>
              <c:strCache>
                <c:ptCount val="1"/>
                <c:pt idx="0">
                  <c:v>招行新生成不良率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Sheet1!$G$71:$K$71</c:f>
              <c:numCache>
                <c:formatCode>0.00%</c:formatCode>
                <c:ptCount val="5"/>
                <c:pt idx="0">
                  <c:v>1.9293732280992529E-2</c:v>
                </c:pt>
                <c:pt idx="1">
                  <c:v>1.0248681362698468E-2</c:v>
                </c:pt>
                <c:pt idx="2">
                  <c:v>8.9696656576068248E-3</c:v>
                </c:pt>
                <c:pt idx="3">
                  <c:v>9.8460133833632099E-3</c:v>
                </c:pt>
                <c:pt idx="4">
                  <c:v>1.1163565532633092E-2</c:v>
                </c:pt>
              </c:numCache>
            </c:numRef>
          </c:val>
          <c:smooth val="0"/>
          <c:extLst>
            <c:ext xmlns:c16="http://schemas.microsoft.com/office/drawing/2014/chart" uri="{C3380CC4-5D6E-409C-BE32-E72D297353CC}">
              <c16:uniqueId val="{00000000-0CB7-420D-9BDC-67769682BABD}"/>
            </c:ext>
          </c:extLst>
        </c:ser>
        <c:ser>
          <c:idx val="1"/>
          <c:order val="1"/>
          <c:tx>
            <c:strRef>
              <c:f>Sheet1!$A$72</c:f>
              <c:strCache>
                <c:ptCount val="1"/>
                <c:pt idx="0">
                  <c:v>兴业新生成不良率下界</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Sheet1!$G$72:$K$72</c:f>
              <c:numCache>
                <c:formatCode>0.00%</c:formatCode>
                <c:ptCount val="5"/>
                <c:pt idx="0">
                  <c:v>1.4406095929732179E-2</c:v>
                </c:pt>
                <c:pt idx="1">
                  <c:v>1.6770512137475085E-2</c:v>
                </c:pt>
                <c:pt idx="2">
                  <c:v>1.238308949783953E-2</c:v>
                </c:pt>
                <c:pt idx="3">
                  <c:v>1.0164317318479908E-2</c:v>
                </c:pt>
                <c:pt idx="4">
                  <c:v>1.228063628023887E-2</c:v>
                </c:pt>
              </c:numCache>
            </c:numRef>
          </c:val>
          <c:smooth val="0"/>
          <c:extLst>
            <c:ext xmlns:c16="http://schemas.microsoft.com/office/drawing/2014/chart" uri="{C3380CC4-5D6E-409C-BE32-E72D297353CC}">
              <c16:uniqueId val="{00000001-0CB7-420D-9BDC-67769682BABD}"/>
            </c:ext>
          </c:extLst>
        </c:ser>
        <c:dLbls>
          <c:showLegendKey val="0"/>
          <c:showVal val="0"/>
          <c:showCatName val="0"/>
          <c:showSerName val="0"/>
          <c:showPercent val="0"/>
          <c:showBubbleSize val="0"/>
        </c:dLbls>
        <c:marker val="1"/>
        <c:smooth val="0"/>
        <c:axId val="1882874415"/>
        <c:axId val="1563925343"/>
      </c:lineChart>
      <c:catAx>
        <c:axId val="18828744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63925343"/>
        <c:crosses val="autoZero"/>
        <c:auto val="1"/>
        <c:lblAlgn val="ctr"/>
        <c:lblOffset val="100"/>
        <c:noMultiLvlLbl val="0"/>
      </c:catAx>
      <c:valAx>
        <c:axId val="15639253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82874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招行兴业拨备覆盖率对比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Sheet1!$A$74</c:f>
              <c:strCache>
                <c:ptCount val="1"/>
                <c:pt idx="0">
                  <c:v>招行拨备覆盖率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Sheet1!$G$74:$K$74</c:f>
              <c:numCache>
                <c:formatCode>0.00%</c:formatCode>
                <c:ptCount val="5"/>
                <c:pt idx="0">
                  <c:v>1.8002</c:v>
                </c:pt>
                <c:pt idx="1">
                  <c:v>2.6211000000000002</c:v>
                </c:pt>
                <c:pt idx="2">
                  <c:v>3.5817999999999999</c:v>
                </c:pt>
                <c:pt idx="3">
                  <c:v>4.2678000000000003</c:v>
                </c:pt>
                <c:pt idx="4">
                  <c:v>4.3768000000000002</c:v>
                </c:pt>
              </c:numCache>
            </c:numRef>
          </c:val>
          <c:smooth val="0"/>
          <c:extLst>
            <c:ext xmlns:c16="http://schemas.microsoft.com/office/drawing/2014/chart" uri="{C3380CC4-5D6E-409C-BE32-E72D297353CC}">
              <c16:uniqueId val="{00000000-4F41-4530-A8D9-F3BDF561DCDF}"/>
            </c:ext>
          </c:extLst>
        </c:ser>
        <c:ser>
          <c:idx val="1"/>
          <c:order val="1"/>
          <c:tx>
            <c:strRef>
              <c:f>Sheet1!$A$76</c:f>
              <c:strCache>
                <c:ptCount val="1"/>
                <c:pt idx="0">
                  <c:v>兴业拨备覆盖率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Sheet1!$G$76:$K$76</c:f>
              <c:numCache>
                <c:formatCode>0.00%</c:formatCode>
                <c:ptCount val="5"/>
                <c:pt idx="0">
                  <c:v>2.1051000000000002</c:v>
                </c:pt>
                <c:pt idx="1">
                  <c:v>2.1177999999999999</c:v>
                </c:pt>
                <c:pt idx="2">
                  <c:v>2.0728</c:v>
                </c:pt>
                <c:pt idx="3">
                  <c:v>1.9913000000000001</c:v>
                </c:pt>
                <c:pt idx="4">
                  <c:v>2.1882999999999999</c:v>
                </c:pt>
              </c:numCache>
            </c:numRef>
          </c:val>
          <c:smooth val="0"/>
          <c:extLst>
            <c:ext xmlns:c16="http://schemas.microsoft.com/office/drawing/2014/chart" uri="{C3380CC4-5D6E-409C-BE32-E72D297353CC}">
              <c16:uniqueId val="{00000001-4F41-4530-A8D9-F3BDF561DCDF}"/>
            </c:ext>
          </c:extLst>
        </c:ser>
        <c:dLbls>
          <c:showLegendKey val="0"/>
          <c:showVal val="0"/>
          <c:showCatName val="0"/>
          <c:showSerName val="0"/>
          <c:showPercent val="0"/>
          <c:showBubbleSize val="0"/>
        </c:dLbls>
        <c:marker val="1"/>
        <c:smooth val="0"/>
        <c:axId val="1770484623"/>
        <c:axId val="1767104239"/>
      </c:lineChart>
      <c:catAx>
        <c:axId val="17704846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7104239"/>
        <c:crosses val="autoZero"/>
        <c:auto val="1"/>
        <c:lblAlgn val="ctr"/>
        <c:lblOffset val="100"/>
        <c:noMultiLvlLbl val="0"/>
      </c:catAx>
      <c:valAx>
        <c:axId val="1767104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拨备覆盖率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7048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招行兴业拨备比对比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Sheet1!$A$75</c:f>
              <c:strCache>
                <c:ptCount val="1"/>
                <c:pt idx="0">
                  <c:v>招行拨备比</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Sheet1!$G$75:$K$75</c:f>
              <c:numCache>
                <c:formatCode>0.00%</c:formatCode>
                <c:ptCount val="5"/>
                <c:pt idx="0">
                  <c:v>3.3700000000000001E-2</c:v>
                </c:pt>
                <c:pt idx="1">
                  <c:v>4.2200000000000001E-2</c:v>
                </c:pt>
                <c:pt idx="2">
                  <c:v>4.8800000000000003E-2</c:v>
                </c:pt>
                <c:pt idx="3">
                  <c:v>4.9700000000000001E-2</c:v>
                </c:pt>
                <c:pt idx="4">
                  <c:v>4.6699999999999998E-2</c:v>
                </c:pt>
              </c:numCache>
            </c:numRef>
          </c:val>
          <c:smooth val="0"/>
          <c:extLst>
            <c:ext xmlns:c16="http://schemas.microsoft.com/office/drawing/2014/chart" uri="{C3380CC4-5D6E-409C-BE32-E72D297353CC}">
              <c16:uniqueId val="{00000000-C67B-44F5-834B-D8B4F5947480}"/>
            </c:ext>
          </c:extLst>
        </c:ser>
        <c:ser>
          <c:idx val="1"/>
          <c:order val="1"/>
          <c:tx>
            <c:strRef>
              <c:f>Sheet1!$A$77</c:f>
              <c:strCache>
                <c:ptCount val="1"/>
                <c:pt idx="0">
                  <c:v>兴业拨备比</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Sheet1!$G$77:$K$77</c:f>
              <c:numCache>
                <c:formatCode>0.00%</c:formatCode>
                <c:ptCount val="5"/>
                <c:pt idx="0">
                  <c:v>3.4799999999999998E-2</c:v>
                </c:pt>
                <c:pt idx="1">
                  <c:v>3.3700000000000001E-2</c:v>
                </c:pt>
                <c:pt idx="2">
                  <c:v>3.2599999999999997E-2</c:v>
                </c:pt>
                <c:pt idx="3">
                  <c:v>3.0700000000000002E-2</c:v>
                </c:pt>
                <c:pt idx="4">
                  <c:v>2.7400000000000001E-2</c:v>
                </c:pt>
              </c:numCache>
            </c:numRef>
          </c:val>
          <c:smooth val="0"/>
          <c:extLst>
            <c:ext xmlns:c16="http://schemas.microsoft.com/office/drawing/2014/chart" uri="{C3380CC4-5D6E-409C-BE32-E72D297353CC}">
              <c16:uniqueId val="{00000001-C67B-44F5-834B-D8B4F5947480}"/>
            </c:ext>
          </c:extLst>
        </c:ser>
        <c:dLbls>
          <c:showLegendKey val="0"/>
          <c:showVal val="0"/>
          <c:showCatName val="0"/>
          <c:showSerName val="0"/>
          <c:showPercent val="0"/>
          <c:showBubbleSize val="0"/>
        </c:dLbls>
        <c:marker val="1"/>
        <c:smooth val="0"/>
        <c:axId val="1770484623"/>
        <c:axId val="1767104239"/>
      </c:lineChart>
      <c:catAx>
        <c:axId val="17704846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7104239"/>
        <c:crosses val="autoZero"/>
        <c:auto val="1"/>
        <c:lblAlgn val="ctr"/>
        <c:lblOffset val="100"/>
        <c:noMultiLvlLbl val="0"/>
      </c:catAx>
      <c:valAx>
        <c:axId val="1767104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拨备比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7048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招行兴业风险加权资产减值准备率对比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Sheet1!$A$80</c:f>
              <c:strCache>
                <c:ptCount val="1"/>
                <c:pt idx="0">
                  <c:v>招行风险加权资产减值准备率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Sheet1!$G$80:$K$80</c:f>
              <c:numCache>
                <c:formatCode>0.00%</c:formatCode>
                <c:ptCount val="5"/>
                <c:pt idx="0">
                  <c:v>2.8558273339468979E-2</c:v>
                </c:pt>
                <c:pt idx="1">
                  <c:v>3.8461007453814422E-2</c:v>
                </c:pt>
                <c:pt idx="2">
                  <c:v>4.4790189455502928E-2</c:v>
                </c:pt>
                <c:pt idx="3">
                  <c:v>4.3148051445701573E-2</c:v>
                </c:pt>
                <c:pt idx="4">
                  <c:v>4.1093107766965807E-2</c:v>
                </c:pt>
              </c:numCache>
            </c:numRef>
          </c:val>
          <c:smooth val="0"/>
          <c:extLst>
            <c:ext xmlns:c16="http://schemas.microsoft.com/office/drawing/2014/chart" uri="{C3380CC4-5D6E-409C-BE32-E72D297353CC}">
              <c16:uniqueId val="{00000000-A67F-4EF8-BE73-B1084E393041}"/>
            </c:ext>
          </c:extLst>
        </c:ser>
        <c:ser>
          <c:idx val="1"/>
          <c:order val="1"/>
          <c:tx>
            <c:strRef>
              <c:f>Sheet1!$A$83</c:f>
              <c:strCache>
                <c:ptCount val="1"/>
                <c:pt idx="0">
                  <c:v>兴业风险加权资产减值准备率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Sheet1!$G$83:$K$83</c:f>
              <c:numCache>
                <c:formatCode>0.00%</c:formatCode>
                <c:ptCount val="5"/>
                <c:pt idx="0">
                  <c:v>1.9052227423341925E-2</c:v>
                </c:pt>
                <c:pt idx="1">
                  <c:v>1.8962013664675977E-2</c:v>
                </c:pt>
                <c:pt idx="2">
                  <c:v>2.0200810465716791E-2</c:v>
                </c:pt>
                <c:pt idx="3">
                  <c:v>2.060775717195076E-2</c:v>
                </c:pt>
                <c:pt idx="4">
                  <c:v>1.9185325074032145E-2</c:v>
                </c:pt>
              </c:numCache>
            </c:numRef>
          </c:val>
          <c:smooth val="0"/>
          <c:extLst>
            <c:ext xmlns:c16="http://schemas.microsoft.com/office/drawing/2014/chart" uri="{C3380CC4-5D6E-409C-BE32-E72D297353CC}">
              <c16:uniqueId val="{00000001-A67F-4EF8-BE73-B1084E393041}"/>
            </c:ext>
          </c:extLst>
        </c:ser>
        <c:dLbls>
          <c:showLegendKey val="0"/>
          <c:showVal val="0"/>
          <c:showCatName val="0"/>
          <c:showSerName val="0"/>
          <c:showPercent val="0"/>
          <c:showBubbleSize val="0"/>
        </c:dLbls>
        <c:marker val="1"/>
        <c:smooth val="0"/>
        <c:axId val="1770484623"/>
        <c:axId val="1767104239"/>
      </c:lineChart>
      <c:catAx>
        <c:axId val="17704846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67104239"/>
        <c:crosses val="autoZero"/>
        <c:auto val="1"/>
        <c:lblAlgn val="ctr"/>
        <c:lblOffset val="100"/>
        <c:noMultiLvlLbl val="0"/>
      </c:catAx>
      <c:valAx>
        <c:axId val="1767104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风险加权资产减值准备率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7048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招行兴业计息负债平均成本率对比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Sheet1!$A$13</c:f>
              <c:strCache>
                <c:ptCount val="1"/>
                <c:pt idx="0">
                  <c:v>招行计息负债平均成本率（%）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Sheet1!$D$1:$K$1</c:f>
              <c:numCache>
                <c:formatCode>General</c:formatCode>
                <c:ptCount val="8"/>
                <c:pt idx="0">
                  <c:v>2013</c:v>
                </c:pt>
                <c:pt idx="1">
                  <c:v>2014</c:v>
                </c:pt>
                <c:pt idx="2">
                  <c:v>2015</c:v>
                </c:pt>
                <c:pt idx="3">
                  <c:v>2016</c:v>
                </c:pt>
                <c:pt idx="4">
                  <c:v>2017</c:v>
                </c:pt>
                <c:pt idx="5">
                  <c:v>2018</c:v>
                </c:pt>
                <c:pt idx="6">
                  <c:v>2019</c:v>
                </c:pt>
                <c:pt idx="7">
                  <c:v>2020</c:v>
                </c:pt>
              </c:numCache>
            </c:numRef>
          </c:cat>
          <c:val>
            <c:numRef>
              <c:f>Sheet1!$D$13:$K$13</c:f>
              <c:numCache>
                <c:formatCode>General</c:formatCode>
                <c:ptCount val="8"/>
                <c:pt idx="0">
                  <c:v>2.2999999999999998</c:v>
                </c:pt>
                <c:pt idx="1">
                  <c:v>2.69</c:v>
                </c:pt>
                <c:pt idx="2">
                  <c:v>2.13</c:v>
                </c:pt>
                <c:pt idx="3">
                  <c:v>1.63</c:v>
                </c:pt>
                <c:pt idx="4">
                  <c:v>1.77</c:v>
                </c:pt>
                <c:pt idx="5">
                  <c:v>1.9</c:v>
                </c:pt>
                <c:pt idx="6">
                  <c:v>1.9</c:v>
                </c:pt>
                <c:pt idx="7">
                  <c:v>1.73</c:v>
                </c:pt>
              </c:numCache>
            </c:numRef>
          </c:val>
          <c:smooth val="0"/>
          <c:extLst>
            <c:ext xmlns:c16="http://schemas.microsoft.com/office/drawing/2014/chart" uri="{C3380CC4-5D6E-409C-BE32-E72D297353CC}">
              <c16:uniqueId val="{00000000-AFF7-4177-AFAC-5B2A31EA4EED}"/>
            </c:ext>
          </c:extLst>
        </c:ser>
        <c:ser>
          <c:idx val="1"/>
          <c:order val="1"/>
          <c:tx>
            <c:strRef>
              <c:f>Sheet1!$A$14</c:f>
              <c:strCache>
                <c:ptCount val="1"/>
                <c:pt idx="0">
                  <c:v>兴业计息负债平均成本率（%）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Sheet1!$D$1:$K$1</c:f>
              <c:numCache>
                <c:formatCode>General</c:formatCode>
                <c:ptCount val="8"/>
                <c:pt idx="0">
                  <c:v>2013</c:v>
                </c:pt>
                <c:pt idx="1">
                  <c:v>2014</c:v>
                </c:pt>
                <c:pt idx="2">
                  <c:v>2015</c:v>
                </c:pt>
                <c:pt idx="3">
                  <c:v>2016</c:v>
                </c:pt>
                <c:pt idx="4">
                  <c:v>2017</c:v>
                </c:pt>
                <c:pt idx="5">
                  <c:v>2018</c:v>
                </c:pt>
                <c:pt idx="6">
                  <c:v>2019</c:v>
                </c:pt>
                <c:pt idx="7">
                  <c:v>2020</c:v>
                </c:pt>
              </c:numCache>
            </c:numRef>
          </c:cat>
          <c:val>
            <c:numRef>
              <c:f>Sheet1!$D$14:$K$14</c:f>
              <c:numCache>
                <c:formatCode>General</c:formatCode>
                <c:ptCount val="8"/>
                <c:pt idx="0">
                  <c:v>3.16</c:v>
                </c:pt>
                <c:pt idx="1">
                  <c:v>3.45</c:v>
                </c:pt>
                <c:pt idx="2">
                  <c:v>2.97</c:v>
                </c:pt>
                <c:pt idx="3">
                  <c:v>2.4</c:v>
                </c:pt>
                <c:pt idx="4">
                  <c:v>2.81</c:v>
                </c:pt>
                <c:pt idx="5">
                  <c:v>2.9</c:v>
                </c:pt>
                <c:pt idx="6">
                  <c:v>2.66</c:v>
                </c:pt>
                <c:pt idx="7">
                  <c:v>2.36</c:v>
                </c:pt>
              </c:numCache>
            </c:numRef>
          </c:val>
          <c:smooth val="0"/>
          <c:extLst>
            <c:ext xmlns:c16="http://schemas.microsoft.com/office/drawing/2014/chart" uri="{C3380CC4-5D6E-409C-BE32-E72D297353CC}">
              <c16:uniqueId val="{00000001-AFF7-4177-AFAC-5B2A31EA4EED}"/>
            </c:ext>
          </c:extLst>
        </c:ser>
        <c:dLbls>
          <c:showLegendKey val="0"/>
          <c:showVal val="0"/>
          <c:showCatName val="0"/>
          <c:showSerName val="0"/>
          <c:showPercent val="0"/>
          <c:showBubbleSize val="0"/>
        </c:dLbls>
        <c:marker val="1"/>
        <c:smooth val="0"/>
        <c:axId val="1190856047"/>
        <c:axId val="989048479"/>
      </c:lineChart>
      <c:catAx>
        <c:axId val="1190856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89048479"/>
        <c:crosses val="autoZero"/>
        <c:auto val="1"/>
        <c:lblAlgn val="ctr"/>
        <c:lblOffset val="100"/>
        <c:noMultiLvlLbl val="0"/>
      </c:catAx>
      <c:valAx>
        <c:axId val="989048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000" b="0" i="0" u="none" strike="noStrike" baseline="0">
                    <a:effectLst/>
                  </a:rPr>
                  <a:t>计息负债平均成本率</a:t>
                </a:r>
                <a:r>
                  <a:rPr lang="zh-CN" altLang="en-US"/>
                  <a:t>（</a:t>
                </a:r>
                <a:r>
                  <a:rPr lang="en-US" altLang="zh-CN"/>
                  <a:t>%</a:t>
                </a:r>
                <a:r>
                  <a:rPr lang="zh-CN" altLang="en-US"/>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0856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招商银行计息负债结构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1"/>
          <c:order val="0"/>
          <c:tx>
            <c:strRef>
              <c:f>Sheet1!$A$87</c:f>
              <c:strCache>
                <c:ptCount val="1"/>
                <c:pt idx="0">
                  <c:v>招行存款</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(Sheet1!$D$87,Sheet1!$G$87,Sheet1!$J$87,Sheet1!$M$87,Sheet1!$P$87)</c:f>
              <c:numCache>
                <c:formatCode>0.00%</c:formatCode>
                <c:ptCount val="5"/>
                <c:pt idx="0">
                  <c:v>0.72797694094677345</c:v>
                </c:pt>
                <c:pt idx="1">
                  <c:v>0.72211499502408738</c:v>
                </c:pt>
                <c:pt idx="2">
                  <c:v>0.7334931851385581</c:v>
                </c:pt>
                <c:pt idx="3">
                  <c:v>0.73776400071088055</c:v>
                </c:pt>
                <c:pt idx="4">
                  <c:v>0.76213576200010635</c:v>
                </c:pt>
              </c:numCache>
            </c:numRef>
          </c:val>
          <c:extLst>
            <c:ext xmlns:c16="http://schemas.microsoft.com/office/drawing/2014/chart" uri="{C3380CC4-5D6E-409C-BE32-E72D297353CC}">
              <c16:uniqueId val="{00000000-28DE-4B17-B868-2C0340461921}"/>
            </c:ext>
          </c:extLst>
        </c:ser>
        <c:ser>
          <c:idx val="2"/>
          <c:order val="1"/>
          <c:tx>
            <c:strRef>
              <c:f>Sheet1!$A$88</c:f>
              <c:strCache>
                <c:ptCount val="1"/>
                <c:pt idx="0">
                  <c:v>招行同业和其他金融机构存放</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(Sheet1!$D$88,Sheet1!$G$88,Sheet1!$J$88,Sheet1!$M$88,Sheet1!$P$88)</c:f>
              <c:numCache>
                <c:formatCode>0.00%</c:formatCode>
                <c:ptCount val="5"/>
                <c:pt idx="0">
                  <c:v>0.17571325973995416</c:v>
                </c:pt>
                <c:pt idx="1">
                  <c:v>0.1603922821911497</c:v>
                </c:pt>
                <c:pt idx="2">
                  <c:v>0.14826824729487728</c:v>
                </c:pt>
                <c:pt idx="3">
                  <c:v>0.13417201749580721</c:v>
                </c:pt>
                <c:pt idx="4">
                  <c:v>0.13341346988677641</c:v>
                </c:pt>
              </c:numCache>
            </c:numRef>
          </c:val>
          <c:extLst>
            <c:ext xmlns:c16="http://schemas.microsoft.com/office/drawing/2014/chart" uri="{C3380CC4-5D6E-409C-BE32-E72D297353CC}">
              <c16:uniqueId val="{00000001-28DE-4B17-B868-2C0340461921}"/>
            </c:ext>
          </c:extLst>
        </c:ser>
        <c:ser>
          <c:idx val="3"/>
          <c:order val="2"/>
          <c:tx>
            <c:strRef>
              <c:f>Sheet1!$A$89</c:f>
              <c:strCache>
                <c:ptCount val="1"/>
                <c:pt idx="0">
                  <c:v>招行应付债券</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(Sheet1!$D$89,Sheet1!$G$89,Sheet1!$J$89,Sheet1!$M$89,Sheet1!$P$89)</c:f>
              <c:numCache>
                <c:formatCode>0.00%</c:formatCode>
                <c:ptCount val="5"/>
                <c:pt idx="0">
                  <c:v>6.0622125436696303E-2</c:v>
                </c:pt>
                <c:pt idx="1">
                  <c:v>6.1790545492952223E-2</c:v>
                </c:pt>
                <c:pt idx="2">
                  <c:v>5.843707608977998E-2</c:v>
                </c:pt>
                <c:pt idx="3">
                  <c:v>8.0227195380613042E-2</c:v>
                </c:pt>
                <c:pt idx="4">
                  <c:v>6.4338643088753839E-2</c:v>
                </c:pt>
              </c:numCache>
            </c:numRef>
          </c:val>
          <c:extLst>
            <c:ext xmlns:c16="http://schemas.microsoft.com/office/drawing/2014/chart" uri="{C3380CC4-5D6E-409C-BE32-E72D297353CC}">
              <c16:uniqueId val="{00000002-28DE-4B17-B868-2C0340461921}"/>
            </c:ext>
          </c:extLst>
        </c:ser>
        <c:ser>
          <c:idx val="0"/>
          <c:order val="3"/>
          <c:tx>
            <c:strRef>
              <c:f>Sheet1!$A$90</c:f>
              <c:strCache>
                <c:ptCount val="1"/>
                <c:pt idx="0">
                  <c:v>招行向央行借款</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(Sheet1!$D$90,Sheet1!$G$90,Sheet1!$J$90,Sheet1!$M$90,Sheet1!$P$90)</c:f>
              <c:numCache>
                <c:formatCode>0.00%</c:formatCode>
                <c:ptCount val="5"/>
                <c:pt idx="0">
                  <c:v>3.5687673876576058E-2</c:v>
                </c:pt>
                <c:pt idx="1">
                  <c:v>5.5702177291810637E-2</c:v>
                </c:pt>
                <c:pt idx="2">
                  <c:v>5.9801491476784659E-2</c:v>
                </c:pt>
                <c:pt idx="3">
                  <c:v>4.7836786412699242E-2</c:v>
                </c:pt>
                <c:pt idx="4">
                  <c:v>4.0112125024363454E-2</c:v>
                </c:pt>
              </c:numCache>
            </c:numRef>
          </c:val>
          <c:extLst>
            <c:ext xmlns:c16="http://schemas.microsoft.com/office/drawing/2014/chart" uri="{C3380CC4-5D6E-409C-BE32-E72D297353CC}">
              <c16:uniqueId val="{00000003-28DE-4B17-B868-2C0340461921}"/>
            </c:ext>
          </c:extLst>
        </c:ser>
        <c:dLbls>
          <c:dLblPos val="ctr"/>
          <c:showLegendKey val="0"/>
          <c:showVal val="1"/>
          <c:showCatName val="0"/>
          <c:showSerName val="0"/>
          <c:showPercent val="0"/>
          <c:showBubbleSize val="0"/>
        </c:dLbls>
        <c:gapWidth val="150"/>
        <c:overlap val="100"/>
        <c:axId val="1148306351"/>
        <c:axId val="1070008879"/>
      </c:barChart>
      <c:catAx>
        <c:axId val="11483063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0008879"/>
        <c:crosses val="autoZero"/>
        <c:auto val="1"/>
        <c:lblAlgn val="ctr"/>
        <c:lblOffset val="100"/>
        <c:noMultiLvlLbl val="0"/>
      </c:catAx>
      <c:valAx>
        <c:axId val="10700088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8306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兴业银行计息负债结构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1"/>
          <c:order val="0"/>
          <c:tx>
            <c:strRef>
              <c:f>Sheet1!$A$92</c:f>
              <c:strCache>
                <c:ptCount val="1"/>
                <c:pt idx="0">
                  <c:v>兴业存款</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(Sheet1!$D$92,Sheet1!$G$92,Sheet1!$J$92,Sheet1!$M$92,Sheet1!$P$92)</c:f>
              <c:numCache>
                <c:formatCode>0.00%</c:formatCode>
                <c:ptCount val="5"/>
                <c:pt idx="0">
                  <c:v>0.46896169535065124</c:v>
                </c:pt>
                <c:pt idx="1">
                  <c:v>0.49711653829116259</c:v>
                </c:pt>
                <c:pt idx="2">
                  <c:v>0.53087987698333206</c:v>
                </c:pt>
                <c:pt idx="3">
                  <c:v>0.58118137674748849</c:v>
                </c:pt>
                <c:pt idx="4">
                  <c:v>0.57890748115973067</c:v>
                </c:pt>
              </c:numCache>
            </c:numRef>
          </c:val>
          <c:extLst>
            <c:ext xmlns:c16="http://schemas.microsoft.com/office/drawing/2014/chart" uri="{C3380CC4-5D6E-409C-BE32-E72D297353CC}">
              <c16:uniqueId val="{00000000-C9F8-49D9-9255-B52E15504E14}"/>
            </c:ext>
          </c:extLst>
        </c:ser>
        <c:ser>
          <c:idx val="2"/>
          <c:order val="1"/>
          <c:tx>
            <c:strRef>
              <c:f>Sheet1!$A$93</c:f>
              <c:strCache>
                <c:ptCount val="1"/>
                <c:pt idx="0">
                  <c:v>兴业同业和其他金融机构存放</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(Sheet1!$D$93,Sheet1!$G$93,Sheet1!$J$93,Sheet1!$M$93,Sheet1!$P$93)</c:f>
              <c:numCache>
                <c:formatCode>0.00%</c:formatCode>
                <c:ptCount val="5"/>
                <c:pt idx="0">
                  <c:v>0.37367260181182599</c:v>
                </c:pt>
                <c:pt idx="1">
                  <c:v>0.34059728128062378</c:v>
                </c:pt>
                <c:pt idx="2">
                  <c:v>0.31046401245026328</c:v>
                </c:pt>
                <c:pt idx="3">
                  <c:v>0.25318277760339997</c:v>
                </c:pt>
                <c:pt idx="4">
                  <c:v>0.25897064041431339</c:v>
                </c:pt>
              </c:numCache>
            </c:numRef>
          </c:val>
          <c:extLst>
            <c:ext xmlns:c16="http://schemas.microsoft.com/office/drawing/2014/chart" uri="{C3380CC4-5D6E-409C-BE32-E72D297353CC}">
              <c16:uniqueId val="{00000001-C9F8-49D9-9255-B52E15504E14}"/>
            </c:ext>
          </c:extLst>
        </c:ser>
        <c:ser>
          <c:idx val="3"/>
          <c:order val="2"/>
          <c:tx>
            <c:strRef>
              <c:f>Sheet1!$A$94</c:f>
              <c:strCache>
                <c:ptCount val="1"/>
                <c:pt idx="0">
                  <c:v>兴业应付债券</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(Sheet1!$D$94,Sheet1!$G$94,Sheet1!$J$94,Sheet1!$M$94,Sheet1!$P$94)</c:f>
              <c:numCache>
                <c:formatCode>0.00%</c:formatCode>
                <c:ptCount val="5"/>
                <c:pt idx="0">
                  <c:v>0.13182662271238516</c:v>
                </c:pt>
                <c:pt idx="1">
                  <c:v>0.12315521035940061</c:v>
                </c:pt>
                <c:pt idx="2">
                  <c:v>0.11506791655776226</c:v>
                </c:pt>
                <c:pt idx="3">
                  <c:v>0.13077258836140354</c:v>
                </c:pt>
                <c:pt idx="4">
                  <c:v>0.13681157548038225</c:v>
                </c:pt>
              </c:numCache>
            </c:numRef>
          </c:val>
          <c:extLst>
            <c:ext xmlns:c16="http://schemas.microsoft.com/office/drawing/2014/chart" uri="{C3380CC4-5D6E-409C-BE32-E72D297353CC}">
              <c16:uniqueId val="{00000002-C9F8-49D9-9255-B52E15504E14}"/>
            </c:ext>
          </c:extLst>
        </c:ser>
        <c:ser>
          <c:idx val="0"/>
          <c:order val="3"/>
          <c:tx>
            <c:strRef>
              <c:f>Sheet1!$A$95</c:f>
              <c:strCache>
                <c:ptCount val="1"/>
                <c:pt idx="0">
                  <c:v>兴业向央行借款</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(Sheet1!$D$95,Sheet1!$G$95,Sheet1!$J$95,Sheet1!$M$95,Sheet1!$P$95)</c:f>
              <c:numCache>
                <c:formatCode>0.00%</c:formatCode>
                <c:ptCount val="5"/>
                <c:pt idx="0">
                  <c:v>2.55390801251376E-2</c:v>
                </c:pt>
                <c:pt idx="1">
                  <c:v>3.9130970068813019E-2</c:v>
                </c:pt>
                <c:pt idx="2">
                  <c:v>4.3588194008642486E-2</c:v>
                </c:pt>
                <c:pt idx="3">
                  <c:v>3.4863257287707984E-2</c:v>
                </c:pt>
                <c:pt idx="4">
                  <c:v>2.5310302945573737E-2</c:v>
                </c:pt>
              </c:numCache>
            </c:numRef>
          </c:val>
          <c:extLst>
            <c:ext xmlns:c16="http://schemas.microsoft.com/office/drawing/2014/chart" uri="{C3380CC4-5D6E-409C-BE32-E72D297353CC}">
              <c16:uniqueId val="{00000003-C9F8-49D9-9255-B52E15504E14}"/>
            </c:ext>
          </c:extLst>
        </c:ser>
        <c:dLbls>
          <c:dLblPos val="ctr"/>
          <c:showLegendKey val="0"/>
          <c:showVal val="1"/>
          <c:showCatName val="0"/>
          <c:showSerName val="0"/>
          <c:showPercent val="0"/>
          <c:showBubbleSize val="0"/>
        </c:dLbls>
        <c:gapWidth val="150"/>
        <c:overlap val="100"/>
        <c:axId val="1148306351"/>
        <c:axId val="1070008879"/>
      </c:barChart>
      <c:catAx>
        <c:axId val="11483063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0008879"/>
        <c:crosses val="autoZero"/>
        <c:auto val="1"/>
        <c:lblAlgn val="ctr"/>
        <c:lblOffset val="100"/>
        <c:noMultiLvlLbl val="0"/>
      </c:catAx>
      <c:valAx>
        <c:axId val="10700088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8306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招行兴业应付债券平均成本率对比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招行应付债券平均成本率</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(Sheet1!$C$89,Sheet1!$F$89,Sheet1!$I$89,Sheet1!$L$89,Sheet1!$O$89)</c:f>
              <c:numCache>
                <c:formatCode>0.00%</c:formatCode>
                <c:ptCount val="5"/>
                <c:pt idx="0">
                  <c:v>3.2899999999999999E-2</c:v>
                </c:pt>
                <c:pt idx="1">
                  <c:v>3.9600000000000003E-2</c:v>
                </c:pt>
                <c:pt idx="2">
                  <c:v>4.2700000000000002E-2</c:v>
                </c:pt>
                <c:pt idx="3">
                  <c:v>3.5000000000000003E-2</c:v>
                </c:pt>
                <c:pt idx="4">
                  <c:v>3.2300000000000002E-2</c:v>
                </c:pt>
              </c:numCache>
            </c:numRef>
          </c:val>
          <c:smooth val="0"/>
          <c:extLst>
            <c:ext xmlns:c16="http://schemas.microsoft.com/office/drawing/2014/chart" uri="{C3380CC4-5D6E-409C-BE32-E72D297353CC}">
              <c16:uniqueId val="{00000000-7A5D-43DC-B430-4C74E5D39919}"/>
            </c:ext>
          </c:extLst>
        </c:ser>
        <c:ser>
          <c:idx val="1"/>
          <c:order val="1"/>
          <c:tx>
            <c:v>兴业应付债券平均成本率</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(Sheet1!$C$94,Sheet1!$F$94,Sheet1!$I$94,Sheet1!$L$94,Sheet1!$O$94)</c:f>
              <c:numCache>
                <c:formatCode>0.00%</c:formatCode>
                <c:ptCount val="5"/>
                <c:pt idx="0">
                  <c:v>3.3099999999999997E-2</c:v>
                </c:pt>
                <c:pt idx="1">
                  <c:v>3.95E-2</c:v>
                </c:pt>
                <c:pt idx="2">
                  <c:v>3.9899999999999998E-2</c:v>
                </c:pt>
                <c:pt idx="3">
                  <c:v>3.4000000000000002E-2</c:v>
                </c:pt>
                <c:pt idx="4">
                  <c:v>2.9899999999999999E-2</c:v>
                </c:pt>
              </c:numCache>
            </c:numRef>
          </c:val>
          <c:smooth val="0"/>
          <c:extLst>
            <c:ext xmlns:c16="http://schemas.microsoft.com/office/drawing/2014/chart" uri="{C3380CC4-5D6E-409C-BE32-E72D297353CC}">
              <c16:uniqueId val="{00000001-7A5D-43DC-B430-4C74E5D39919}"/>
            </c:ext>
          </c:extLst>
        </c:ser>
        <c:dLbls>
          <c:showLegendKey val="0"/>
          <c:showVal val="0"/>
          <c:showCatName val="0"/>
          <c:showSerName val="0"/>
          <c:showPercent val="0"/>
          <c:showBubbleSize val="0"/>
        </c:dLbls>
        <c:marker val="1"/>
        <c:smooth val="0"/>
        <c:axId val="184524943"/>
        <c:axId val="2039624255"/>
      </c:lineChart>
      <c:catAx>
        <c:axId val="184524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624255"/>
        <c:crosses val="autoZero"/>
        <c:auto val="1"/>
        <c:lblAlgn val="ctr"/>
        <c:lblOffset val="100"/>
        <c:noMultiLvlLbl val="0"/>
      </c:catAx>
      <c:valAx>
        <c:axId val="2039624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应付债券平均收益率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solidFill>
            <a:schemeClr val="bg1"/>
          </a:solid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524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baseline="0">
                <a:effectLst/>
              </a:rPr>
              <a:t>主流上市银行资本充足率</a:t>
            </a:r>
            <a:endParaRPr lang="zh-CN" altLang="zh-CN"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万得!$B$63</c:f>
              <c:strCache>
                <c:ptCount val="1"/>
                <c:pt idx="0">
                  <c:v>工商银行</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万得!$C$63:$J$63</c:f>
              <c:numCache>
                <c:formatCode>0.00_);[Red]\(0.00\)</c:formatCode>
                <c:ptCount val="8"/>
                <c:pt idx="0">
                  <c:v>13.12</c:v>
                </c:pt>
                <c:pt idx="1">
                  <c:v>14.53</c:v>
                </c:pt>
                <c:pt idx="2">
                  <c:v>15.22</c:v>
                </c:pt>
                <c:pt idx="3">
                  <c:v>14.61</c:v>
                </c:pt>
                <c:pt idx="4">
                  <c:v>15.14</c:v>
                </c:pt>
                <c:pt idx="5">
                  <c:v>15.39</c:v>
                </c:pt>
                <c:pt idx="6">
                  <c:v>16.77</c:v>
                </c:pt>
                <c:pt idx="7">
                  <c:v>16.88</c:v>
                </c:pt>
              </c:numCache>
            </c:numRef>
          </c:val>
          <c:smooth val="0"/>
          <c:extLst>
            <c:ext xmlns:c16="http://schemas.microsoft.com/office/drawing/2014/chart" uri="{C3380CC4-5D6E-409C-BE32-E72D297353CC}">
              <c16:uniqueId val="{00000000-5782-43C4-A1F2-DD26AAF50551}"/>
            </c:ext>
          </c:extLst>
        </c:ser>
        <c:ser>
          <c:idx val="1"/>
          <c:order val="1"/>
          <c:tx>
            <c:strRef>
              <c:f>万得!$B$64</c:f>
              <c:strCache>
                <c:ptCount val="1"/>
                <c:pt idx="0">
                  <c:v>农业银行</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万得!$C$64:$J$64</c:f>
              <c:numCache>
                <c:formatCode>0.00_);[Red]\(0.00\)</c:formatCode>
                <c:ptCount val="8"/>
                <c:pt idx="0">
                  <c:v>11.86</c:v>
                </c:pt>
                <c:pt idx="1">
                  <c:v>12.82</c:v>
                </c:pt>
                <c:pt idx="2">
                  <c:v>13.4</c:v>
                </c:pt>
                <c:pt idx="3">
                  <c:v>13.04</c:v>
                </c:pt>
                <c:pt idx="4">
                  <c:v>13.74</c:v>
                </c:pt>
                <c:pt idx="5">
                  <c:v>15.12</c:v>
                </c:pt>
                <c:pt idx="6">
                  <c:v>16.13</c:v>
                </c:pt>
                <c:pt idx="7">
                  <c:v>16.59</c:v>
                </c:pt>
              </c:numCache>
            </c:numRef>
          </c:val>
          <c:smooth val="0"/>
          <c:extLst>
            <c:ext xmlns:c16="http://schemas.microsoft.com/office/drawing/2014/chart" uri="{C3380CC4-5D6E-409C-BE32-E72D297353CC}">
              <c16:uniqueId val="{00000001-5782-43C4-A1F2-DD26AAF50551}"/>
            </c:ext>
          </c:extLst>
        </c:ser>
        <c:ser>
          <c:idx val="2"/>
          <c:order val="2"/>
          <c:tx>
            <c:strRef>
              <c:f>万得!$B$65</c:f>
              <c:strCache>
                <c:ptCount val="1"/>
                <c:pt idx="0">
                  <c:v>建设银行</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万得!$C$65:$J$65</c:f>
              <c:numCache>
                <c:formatCode>0.00_);[Red]\(0.00\)</c:formatCode>
                <c:ptCount val="8"/>
                <c:pt idx="0">
                  <c:v>13.34</c:v>
                </c:pt>
                <c:pt idx="1">
                  <c:v>14.87</c:v>
                </c:pt>
                <c:pt idx="2">
                  <c:v>15.39</c:v>
                </c:pt>
                <c:pt idx="3">
                  <c:v>14.94</c:v>
                </c:pt>
                <c:pt idx="4">
                  <c:v>15.5</c:v>
                </c:pt>
                <c:pt idx="5">
                  <c:v>17.190000000000001</c:v>
                </c:pt>
                <c:pt idx="6">
                  <c:v>17.52</c:v>
                </c:pt>
                <c:pt idx="7">
                  <c:v>17.059999999999999</c:v>
                </c:pt>
              </c:numCache>
            </c:numRef>
          </c:val>
          <c:smooth val="0"/>
          <c:extLst>
            <c:ext xmlns:c16="http://schemas.microsoft.com/office/drawing/2014/chart" uri="{C3380CC4-5D6E-409C-BE32-E72D297353CC}">
              <c16:uniqueId val="{00000002-5782-43C4-A1F2-DD26AAF50551}"/>
            </c:ext>
          </c:extLst>
        </c:ser>
        <c:ser>
          <c:idx val="3"/>
          <c:order val="3"/>
          <c:tx>
            <c:strRef>
              <c:f>万得!$B$66</c:f>
              <c:strCache>
                <c:ptCount val="1"/>
                <c:pt idx="0">
                  <c:v>中国银行</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万得!$C$66:$J$66</c:f>
              <c:numCache>
                <c:formatCode>0.00_);[Red]\(0.00\)</c:formatCode>
                <c:ptCount val="8"/>
                <c:pt idx="0">
                  <c:v>12.46</c:v>
                </c:pt>
                <c:pt idx="1">
                  <c:v>13.87</c:v>
                </c:pt>
                <c:pt idx="2">
                  <c:v>14.06</c:v>
                </c:pt>
                <c:pt idx="3">
                  <c:v>14.28</c:v>
                </c:pt>
                <c:pt idx="4">
                  <c:v>14.19</c:v>
                </c:pt>
                <c:pt idx="5">
                  <c:v>14.97</c:v>
                </c:pt>
                <c:pt idx="6">
                  <c:v>15.59</c:v>
                </c:pt>
                <c:pt idx="7">
                  <c:v>16.22</c:v>
                </c:pt>
              </c:numCache>
            </c:numRef>
          </c:val>
          <c:smooth val="0"/>
          <c:extLst>
            <c:ext xmlns:c16="http://schemas.microsoft.com/office/drawing/2014/chart" uri="{C3380CC4-5D6E-409C-BE32-E72D297353CC}">
              <c16:uniqueId val="{00000003-5782-43C4-A1F2-DD26AAF50551}"/>
            </c:ext>
          </c:extLst>
        </c:ser>
        <c:ser>
          <c:idx val="4"/>
          <c:order val="4"/>
          <c:tx>
            <c:strRef>
              <c:f>万得!$B$67</c:f>
              <c:strCache>
                <c:ptCount val="1"/>
                <c:pt idx="0">
                  <c:v>交通银行</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万得!$C$67:$J$67</c:f>
              <c:numCache>
                <c:formatCode>0.00_);[Red]\(0.00\)</c:formatCode>
                <c:ptCount val="8"/>
                <c:pt idx="0">
                  <c:v>12.08</c:v>
                </c:pt>
                <c:pt idx="1">
                  <c:v>14.04</c:v>
                </c:pt>
                <c:pt idx="2">
                  <c:v>13.49</c:v>
                </c:pt>
                <c:pt idx="3">
                  <c:v>14.02</c:v>
                </c:pt>
                <c:pt idx="4">
                  <c:v>14</c:v>
                </c:pt>
                <c:pt idx="5">
                  <c:v>14.37</c:v>
                </c:pt>
                <c:pt idx="6">
                  <c:v>14.83</c:v>
                </c:pt>
                <c:pt idx="7">
                  <c:v>15.25</c:v>
                </c:pt>
              </c:numCache>
            </c:numRef>
          </c:val>
          <c:smooth val="0"/>
          <c:extLst>
            <c:ext xmlns:c16="http://schemas.microsoft.com/office/drawing/2014/chart" uri="{C3380CC4-5D6E-409C-BE32-E72D297353CC}">
              <c16:uniqueId val="{00000004-5782-43C4-A1F2-DD26AAF50551}"/>
            </c:ext>
          </c:extLst>
        </c:ser>
        <c:ser>
          <c:idx val="5"/>
          <c:order val="5"/>
          <c:tx>
            <c:strRef>
              <c:f>万得!$B$68</c:f>
              <c:strCache>
                <c:ptCount val="1"/>
                <c:pt idx="0">
                  <c:v>邮储银行</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万得!$C$68:$J$68</c:f>
              <c:numCache>
                <c:formatCode>0.00_);[Red]\(0.00\)</c:formatCode>
                <c:ptCount val="8"/>
                <c:pt idx="0">
                  <c:v>8.84</c:v>
                </c:pt>
                <c:pt idx="1">
                  <c:v>9.56</c:v>
                </c:pt>
                <c:pt idx="2">
                  <c:v>10.46</c:v>
                </c:pt>
                <c:pt idx="3">
                  <c:v>11.13</c:v>
                </c:pt>
                <c:pt idx="4">
                  <c:v>12.51</c:v>
                </c:pt>
                <c:pt idx="5">
                  <c:v>13.76</c:v>
                </c:pt>
                <c:pt idx="6">
                  <c:v>13.52</c:v>
                </c:pt>
                <c:pt idx="7">
                  <c:v>13.88</c:v>
                </c:pt>
              </c:numCache>
            </c:numRef>
          </c:val>
          <c:smooth val="0"/>
          <c:extLst>
            <c:ext xmlns:c16="http://schemas.microsoft.com/office/drawing/2014/chart" uri="{C3380CC4-5D6E-409C-BE32-E72D297353CC}">
              <c16:uniqueId val="{00000005-5782-43C4-A1F2-DD26AAF50551}"/>
            </c:ext>
          </c:extLst>
        </c:ser>
        <c:ser>
          <c:idx val="6"/>
          <c:order val="6"/>
          <c:tx>
            <c:strRef>
              <c:f>万得!$B$69</c:f>
              <c:strCache>
                <c:ptCount val="1"/>
                <c:pt idx="0">
                  <c:v>浦发银行</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万得!$C$69:$J$69</c:f>
              <c:numCache>
                <c:formatCode>0.00_);[Red]\(0.00\)</c:formatCode>
                <c:ptCount val="8"/>
                <c:pt idx="1">
                  <c:v>11.33</c:v>
                </c:pt>
                <c:pt idx="2">
                  <c:v>12.29</c:v>
                </c:pt>
                <c:pt idx="3">
                  <c:v>11.65</c:v>
                </c:pt>
                <c:pt idx="4">
                  <c:v>12.02</c:v>
                </c:pt>
                <c:pt idx="5">
                  <c:v>13.67</c:v>
                </c:pt>
                <c:pt idx="6">
                  <c:v>13.86</c:v>
                </c:pt>
                <c:pt idx="7">
                  <c:v>14.64</c:v>
                </c:pt>
              </c:numCache>
            </c:numRef>
          </c:val>
          <c:smooth val="0"/>
          <c:extLst>
            <c:ext xmlns:c16="http://schemas.microsoft.com/office/drawing/2014/chart" uri="{C3380CC4-5D6E-409C-BE32-E72D297353CC}">
              <c16:uniqueId val="{00000006-5782-43C4-A1F2-DD26AAF50551}"/>
            </c:ext>
          </c:extLst>
        </c:ser>
        <c:ser>
          <c:idx val="7"/>
          <c:order val="7"/>
          <c:tx>
            <c:strRef>
              <c:f>万得!$B$70</c:f>
              <c:strCache>
                <c:ptCount val="1"/>
                <c:pt idx="0">
                  <c:v>招商银行</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万得!$C$70:$J$70</c:f>
              <c:numCache>
                <c:formatCode>0.00_);[Red]\(0.00\)</c:formatCode>
                <c:ptCount val="8"/>
                <c:pt idx="1">
                  <c:v>12.38</c:v>
                </c:pt>
                <c:pt idx="2">
                  <c:v>12.57</c:v>
                </c:pt>
                <c:pt idx="3">
                  <c:v>13.33</c:v>
                </c:pt>
                <c:pt idx="4">
                  <c:v>15.48</c:v>
                </c:pt>
                <c:pt idx="5">
                  <c:v>15.68</c:v>
                </c:pt>
                <c:pt idx="6">
                  <c:v>15.54</c:v>
                </c:pt>
                <c:pt idx="7">
                  <c:v>16.54</c:v>
                </c:pt>
              </c:numCache>
            </c:numRef>
          </c:val>
          <c:smooth val="0"/>
          <c:extLst>
            <c:ext xmlns:c16="http://schemas.microsoft.com/office/drawing/2014/chart" uri="{C3380CC4-5D6E-409C-BE32-E72D297353CC}">
              <c16:uniqueId val="{00000007-5782-43C4-A1F2-DD26AAF50551}"/>
            </c:ext>
          </c:extLst>
        </c:ser>
        <c:ser>
          <c:idx val="8"/>
          <c:order val="8"/>
          <c:tx>
            <c:strRef>
              <c:f>万得!$B$71</c:f>
              <c:strCache>
                <c:ptCount val="1"/>
                <c:pt idx="0">
                  <c:v>中信银行</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万得!$C$71:$J$71</c:f>
              <c:numCache>
                <c:formatCode>0.00_);[Red]\(0.00\)</c:formatCode>
                <c:ptCount val="8"/>
                <c:pt idx="1">
                  <c:v>12.33</c:v>
                </c:pt>
                <c:pt idx="2">
                  <c:v>11.87</c:v>
                </c:pt>
                <c:pt idx="3">
                  <c:v>11.98</c:v>
                </c:pt>
                <c:pt idx="4">
                  <c:v>11.65</c:v>
                </c:pt>
                <c:pt idx="5">
                  <c:v>12.47</c:v>
                </c:pt>
                <c:pt idx="6">
                  <c:v>12.44</c:v>
                </c:pt>
                <c:pt idx="7">
                  <c:v>13.01</c:v>
                </c:pt>
              </c:numCache>
            </c:numRef>
          </c:val>
          <c:smooth val="0"/>
          <c:extLst>
            <c:ext xmlns:c16="http://schemas.microsoft.com/office/drawing/2014/chart" uri="{C3380CC4-5D6E-409C-BE32-E72D297353CC}">
              <c16:uniqueId val="{00000008-5782-43C4-A1F2-DD26AAF50551}"/>
            </c:ext>
          </c:extLst>
        </c:ser>
        <c:ser>
          <c:idx val="9"/>
          <c:order val="9"/>
          <c:tx>
            <c:strRef>
              <c:f>万得!$B$72</c:f>
              <c:strCache>
                <c:ptCount val="1"/>
                <c:pt idx="0">
                  <c:v>兴业银行</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万得!$C$72:$J$72</c:f>
              <c:numCache>
                <c:formatCode>0.00_);[Red]\(0.00\)</c:formatCode>
                <c:ptCount val="8"/>
                <c:pt idx="1">
                  <c:v>11.29</c:v>
                </c:pt>
                <c:pt idx="2">
                  <c:v>11.19</c:v>
                </c:pt>
                <c:pt idx="3">
                  <c:v>12.02</c:v>
                </c:pt>
                <c:pt idx="4">
                  <c:v>12.19</c:v>
                </c:pt>
                <c:pt idx="5">
                  <c:v>12.2</c:v>
                </c:pt>
                <c:pt idx="6">
                  <c:v>13.36</c:v>
                </c:pt>
                <c:pt idx="7">
                  <c:v>13.47</c:v>
                </c:pt>
              </c:numCache>
            </c:numRef>
          </c:val>
          <c:smooth val="0"/>
          <c:extLst>
            <c:ext xmlns:c16="http://schemas.microsoft.com/office/drawing/2014/chart" uri="{C3380CC4-5D6E-409C-BE32-E72D297353CC}">
              <c16:uniqueId val="{00000009-5782-43C4-A1F2-DD26AAF50551}"/>
            </c:ext>
          </c:extLst>
        </c:ser>
        <c:ser>
          <c:idx val="10"/>
          <c:order val="10"/>
          <c:tx>
            <c:strRef>
              <c:f>万得!$B$73</c:f>
              <c:strCache>
                <c:ptCount val="1"/>
                <c:pt idx="0">
                  <c:v>光大银行</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万得!$C$73:$J$73</c:f>
              <c:numCache>
                <c:formatCode>0.00_);[Red]\(0.00\)</c:formatCode>
                <c:ptCount val="8"/>
                <c:pt idx="1">
                  <c:v>11.21</c:v>
                </c:pt>
                <c:pt idx="2">
                  <c:v>11.87</c:v>
                </c:pt>
                <c:pt idx="3">
                  <c:v>10.8</c:v>
                </c:pt>
                <c:pt idx="4">
                  <c:v>13.49</c:v>
                </c:pt>
                <c:pt idx="5">
                  <c:v>13.01</c:v>
                </c:pt>
                <c:pt idx="6">
                  <c:v>13.47</c:v>
                </c:pt>
                <c:pt idx="7">
                  <c:v>13.9</c:v>
                </c:pt>
              </c:numCache>
            </c:numRef>
          </c:val>
          <c:smooth val="0"/>
          <c:extLst>
            <c:ext xmlns:c16="http://schemas.microsoft.com/office/drawing/2014/chart" uri="{C3380CC4-5D6E-409C-BE32-E72D297353CC}">
              <c16:uniqueId val="{0000000A-5782-43C4-A1F2-DD26AAF50551}"/>
            </c:ext>
          </c:extLst>
        </c:ser>
        <c:ser>
          <c:idx val="11"/>
          <c:order val="11"/>
          <c:tx>
            <c:strRef>
              <c:f>万得!$B$74</c:f>
              <c:strCache>
                <c:ptCount val="1"/>
                <c:pt idx="0">
                  <c:v>广发银行</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万得!$C$74:$J$74</c:f>
              <c:numCache>
                <c:formatCode>0.00_);[Red]\(0.00\)</c:formatCode>
                <c:ptCount val="8"/>
                <c:pt idx="1">
                  <c:v>10.5</c:v>
                </c:pt>
                <c:pt idx="2">
                  <c:v>11.43</c:v>
                </c:pt>
                <c:pt idx="3">
                  <c:v>10.54</c:v>
                </c:pt>
                <c:pt idx="4">
                  <c:v>10.71</c:v>
                </c:pt>
                <c:pt idx="5">
                  <c:v>11.78</c:v>
                </c:pt>
                <c:pt idx="6">
                  <c:v>12.56</c:v>
                </c:pt>
                <c:pt idx="7">
                  <c:v>12.5</c:v>
                </c:pt>
              </c:numCache>
            </c:numRef>
          </c:val>
          <c:smooth val="0"/>
          <c:extLst>
            <c:ext xmlns:c16="http://schemas.microsoft.com/office/drawing/2014/chart" uri="{C3380CC4-5D6E-409C-BE32-E72D297353CC}">
              <c16:uniqueId val="{0000000B-5782-43C4-A1F2-DD26AAF50551}"/>
            </c:ext>
          </c:extLst>
        </c:ser>
        <c:ser>
          <c:idx val="12"/>
          <c:order val="12"/>
          <c:tx>
            <c:strRef>
              <c:f>万得!$B$75</c:f>
              <c:strCache>
                <c:ptCount val="1"/>
                <c:pt idx="0">
                  <c:v>华夏银行</c:v>
                </c:pt>
              </c:strCache>
            </c:strRef>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万得!$C$75:$J$75</c:f>
              <c:numCache>
                <c:formatCode>0.00_);[Red]\(0.00\)</c:formatCode>
                <c:ptCount val="8"/>
                <c:pt idx="1">
                  <c:v>11.03</c:v>
                </c:pt>
                <c:pt idx="2">
                  <c:v>10.85</c:v>
                </c:pt>
                <c:pt idx="3">
                  <c:v>11.36</c:v>
                </c:pt>
                <c:pt idx="4">
                  <c:v>12.37</c:v>
                </c:pt>
                <c:pt idx="5">
                  <c:v>13.19</c:v>
                </c:pt>
                <c:pt idx="6">
                  <c:v>13.89</c:v>
                </c:pt>
                <c:pt idx="7">
                  <c:v>13.08</c:v>
                </c:pt>
              </c:numCache>
            </c:numRef>
          </c:val>
          <c:smooth val="0"/>
          <c:extLst>
            <c:ext xmlns:c16="http://schemas.microsoft.com/office/drawing/2014/chart" uri="{C3380CC4-5D6E-409C-BE32-E72D297353CC}">
              <c16:uniqueId val="{0000000C-5782-43C4-A1F2-DD26AAF50551}"/>
            </c:ext>
          </c:extLst>
        </c:ser>
        <c:ser>
          <c:idx val="13"/>
          <c:order val="13"/>
          <c:tx>
            <c:strRef>
              <c:f>万得!$B$76</c:f>
              <c:strCache>
                <c:ptCount val="1"/>
                <c:pt idx="0">
                  <c:v>民生银行</c:v>
                </c:pt>
              </c:strCache>
            </c:strRef>
          </c:tx>
          <c:spPr>
            <a:ln w="28575"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万得!$C$76:$J$76</c:f>
              <c:numCache>
                <c:formatCode>0.00_);[Red]\(0.00\)</c:formatCode>
                <c:ptCount val="8"/>
                <c:pt idx="1">
                  <c:v>10.69</c:v>
                </c:pt>
                <c:pt idx="2">
                  <c:v>11.49</c:v>
                </c:pt>
                <c:pt idx="3">
                  <c:v>11.73</c:v>
                </c:pt>
                <c:pt idx="4">
                  <c:v>11.85</c:v>
                </c:pt>
                <c:pt idx="5">
                  <c:v>11.75</c:v>
                </c:pt>
                <c:pt idx="6">
                  <c:v>13.17</c:v>
                </c:pt>
                <c:pt idx="7">
                  <c:v>13.04</c:v>
                </c:pt>
              </c:numCache>
            </c:numRef>
          </c:val>
          <c:smooth val="0"/>
          <c:extLst>
            <c:ext xmlns:c16="http://schemas.microsoft.com/office/drawing/2014/chart" uri="{C3380CC4-5D6E-409C-BE32-E72D297353CC}">
              <c16:uniqueId val="{0000000D-5782-43C4-A1F2-DD26AAF50551}"/>
            </c:ext>
          </c:extLst>
        </c:ser>
        <c:ser>
          <c:idx val="14"/>
          <c:order val="14"/>
          <c:tx>
            <c:strRef>
              <c:f>万得!$B$77</c:f>
              <c:strCache>
                <c:ptCount val="1"/>
                <c:pt idx="0">
                  <c:v>平安银行</c:v>
                </c:pt>
              </c:strCache>
            </c:strRef>
          </c:tx>
          <c:spPr>
            <a:ln w="28575"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万得!$C$77:$J$77</c:f>
              <c:numCache>
                <c:formatCode>0.00_);[Red]\(0.00\)</c:formatCode>
                <c:ptCount val="8"/>
                <c:pt idx="1">
                  <c:v>10.86</c:v>
                </c:pt>
                <c:pt idx="2">
                  <c:v>10.94</c:v>
                </c:pt>
                <c:pt idx="3">
                  <c:v>11.53</c:v>
                </c:pt>
                <c:pt idx="4">
                  <c:v>11.2</c:v>
                </c:pt>
                <c:pt idx="5">
                  <c:v>11.5</c:v>
                </c:pt>
                <c:pt idx="6">
                  <c:v>13.22</c:v>
                </c:pt>
                <c:pt idx="7">
                  <c:v>13.29</c:v>
                </c:pt>
              </c:numCache>
            </c:numRef>
          </c:val>
          <c:smooth val="0"/>
          <c:extLst>
            <c:ext xmlns:c16="http://schemas.microsoft.com/office/drawing/2014/chart" uri="{C3380CC4-5D6E-409C-BE32-E72D297353CC}">
              <c16:uniqueId val="{0000000E-5782-43C4-A1F2-DD26AAF50551}"/>
            </c:ext>
          </c:extLst>
        </c:ser>
        <c:dLbls>
          <c:showLegendKey val="0"/>
          <c:showVal val="0"/>
          <c:showCatName val="0"/>
          <c:showSerName val="0"/>
          <c:showPercent val="0"/>
          <c:showBubbleSize val="0"/>
        </c:dLbls>
        <c:marker val="1"/>
        <c:smooth val="0"/>
        <c:axId val="1687523296"/>
        <c:axId val="1585260800"/>
      </c:lineChart>
      <c:catAx>
        <c:axId val="1687523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5260800"/>
        <c:crosses val="autoZero"/>
        <c:auto val="1"/>
        <c:lblAlgn val="ctr"/>
        <c:lblOffset val="100"/>
        <c:noMultiLvlLbl val="0"/>
      </c:catAx>
      <c:valAx>
        <c:axId val="1585260800"/>
        <c:scaling>
          <c:orientation val="minMax"/>
          <c:min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000" b="0" i="0" baseline="0">
                    <a:effectLst/>
                  </a:rPr>
                  <a:t>资本充足率（</a:t>
                </a:r>
                <a:r>
                  <a:rPr lang="en-US" altLang="zh-CN" sz="1000" b="0" i="0" baseline="0">
                    <a:effectLst/>
                  </a:rPr>
                  <a:t>%</a:t>
                </a:r>
                <a:r>
                  <a:rPr lang="zh-CN" altLang="zh-CN" sz="1000" b="0" i="0" baseline="0">
                    <a:effectLst/>
                  </a:rPr>
                  <a:t>）</a:t>
                </a:r>
                <a:endParaRPr lang="zh-CN" altLang="zh-CN" sz="1000">
                  <a:effectLst/>
                </a:endParaRPr>
              </a:p>
            </c:rich>
          </c:tx>
          <c:layout>
            <c:manualLayout>
              <c:xMode val="edge"/>
              <c:yMode val="edge"/>
              <c:x val="3.0555555555555555E-2"/>
              <c:y val="7.962962962962962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0"/>
        <c:majorTickMark val="out"/>
        <c:minorTickMark val="out"/>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87523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招行兴业同业负债平均成本率对比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招行同业负债平均成本率</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(Sheet1!$C$88,Sheet1!$F$88,Sheet1!$I$88,Sheet1!$L$88,Sheet1!$O$88)</c:f>
              <c:numCache>
                <c:formatCode>0.00%</c:formatCode>
                <c:ptCount val="5"/>
                <c:pt idx="0">
                  <c:v>2.3099999999999999E-2</c:v>
                </c:pt>
                <c:pt idx="1">
                  <c:v>2.7400000000000001E-2</c:v>
                </c:pt>
                <c:pt idx="2">
                  <c:v>2.6700000000000002E-2</c:v>
                </c:pt>
                <c:pt idx="3">
                  <c:v>2.2599999999999999E-2</c:v>
                </c:pt>
                <c:pt idx="4">
                  <c:v>1.6400000000000001E-2</c:v>
                </c:pt>
              </c:numCache>
            </c:numRef>
          </c:val>
          <c:smooth val="0"/>
          <c:extLst>
            <c:ext xmlns:c16="http://schemas.microsoft.com/office/drawing/2014/chart" uri="{C3380CC4-5D6E-409C-BE32-E72D297353CC}">
              <c16:uniqueId val="{00000000-4797-4999-8C34-79BF9B522B0F}"/>
            </c:ext>
          </c:extLst>
        </c:ser>
        <c:ser>
          <c:idx val="1"/>
          <c:order val="1"/>
          <c:tx>
            <c:v>兴业同业负债平均成本率</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(Sheet1!$C$93,Sheet1!$F$93,Sheet1!$I$93,Sheet1!$L$93,Sheet1!$O$93)</c:f>
              <c:numCache>
                <c:formatCode>0.00%</c:formatCode>
                <c:ptCount val="5"/>
                <c:pt idx="0">
                  <c:v>2.92E-2</c:v>
                </c:pt>
                <c:pt idx="1">
                  <c:v>3.7100000000000001E-2</c:v>
                </c:pt>
                <c:pt idx="2">
                  <c:v>3.6600000000000001E-2</c:v>
                </c:pt>
                <c:pt idx="3">
                  <c:v>2.8299999999999999E-2</c:v>
                </c:pt>
                <c:pt idx="4">
                  <c:v>2.1700000000000001E-2</c:v>
                </c:pt>
              </c:numCache>
            </c:numRef>
          </c:val>
          <c:smooth val="0"/>
          <c:extLst>
            <c:ext xmlns:c16="http://schemas.microsoft.com/office/drawing/2014/chart" uri="{C3380CC4-5D6E-409C-BE32-E72D297353CC}">
              <c16:uniqueId val="{00000001-4797-4999-8C34-79BF9B522B0F}"/>
            </c:ext>
          </c:extLst>
        </c:ser>
        <c:dLbls>
          <c:showLegendKey val="0"/>
          <c:showVal val="0"/>
          <c:showCatName val="0"/>
          <c:showSerName val="0"/>
          <c:showPercent val="0"/>
          <c:showBubbleSize val="0"/>
        </c:dLbls>
        <c:marker val="1"/>
        <c:smooth val="0"/>
        <c:axId val="184524943"/>
        <c:axId val="2039624255"/>
      </c:lineChart>
      <c:catAx>
        <c:axId val="184524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624255"/>
        <c:crosses val="autoZero"/>
        <c:auto val="1"/>
        <c:lblAlgn val="ctr"/>
        <c:lblOffset val="100"/>
        <c:noMultiLvlLbl val="0"/>
      </c:catAx>
      <c:valAx>
        <c:axId val="2039624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同业负债平均收益率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solidFill>
            <a:schemeClr val="bg1"/>
          </a:solid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524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招行兴业存款平均成本率对比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招行存款平均成本率</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Sheet1!$G$1:$K$1</c:f>
              <c:numCache>
                <c:formatCode>General</c:formatCode>
                <c:ptCount val="5"/>
                <c:pt idx="0">
                  <c:v>2016</c:v>
                </c:pt>
                <c:pt idx="1">
                  <c:v>2017</c:v>
                </c:pt>
                <c:pt idx="2">
                  <c:v>2018</c:v>
                </c:pt>
                <c:pt idx="3">
                  <c:v>2019</c:v>
                </c:pt>
                <c:pt idx="4">
                  <c:v>2020</c:v>
                </c:pt>
              </c:numCache>
            </c:numRef>
          </c:cat>
          <c:val>
            <c:numRef>
              <c:f>(Sheet1!$C$87,Sheet1!$F$87,Sheet1!$I$87,Sheet1!$L$87,Sheet1!$O$87)</c:f>
              <c:numCache>
                <c:formatCode>0.00%</c:formatCode>
                <c:ptCount val="5"/>
                <c:pt idx="0">
                  <c:v>1.2699999999999999E-2</c:v>
                </c:pt>
                <c:pt idx="1">
                  <c:v>1.2699999999999999E-2</c:v>
                </c:pt>
                <c:pt idx="2">
                  <c:v>1.4500000000000001E-2</c:v>
                </c:pt>
                <c:pt idx="3">
                  <c:v>1.5800000000000002E-2</c:v>
                </c:pt>
                <c:pt idx="4">
                  <c:v>1.55E-2</c:v>
                </c:pt>
              </c:numCache>
            </c:numRef>
          </c:val>
          <c:smooth val="0"/>
          <c:extLst>
            <c:ext xmlns:c16="http://schemas.microsoft.com/office/drawing/2014/chart" uri="{C3380CC4-5D6E-409C-BE32-E72D297353CC}">
              <c16:uniqueId val="{00000000-06F3-40EB-8ED9-92686FDD2BCE}"/>
            </c:ext>
          </c:extLst>
        </c:ser>
        <c:ser>
          <c:idx val="1"/>
          <c:order val="1"/>
          <c:tx>
            <c:v>兴业存款平均成本率</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Sheet1!$G$1:$K$1</c:f>
              <c:numCache>
                <c:formatCode>General</c:formatCode>
                <c:ptCount val="5"/>
                <c:pt idx="0">
                  <c:v>2016</c:v>
                </c:pt>
                <c:pt idx="1">
                  <c:v>2017</c:v>
                </c:pt>
                <c:pt idx="2">
                  <c:v>2018</c:v>
                </c:pt>
                <c:pt idx="3">
                  <c:v>2019</c:v>
                </c:pt>
                <c:pt idx="4">
                  <c:v>2020</c:v>
                </c:pt>
              </c:numCache>
            </c:numRef>
          </c:cat>
          <c:val>
            <c:numRef>
              <c:f>(Sheet1!$C$92,Sheet1!$F$92,Sheet1!$I$92,Sheet1!$L$92,Sheet1!$O$92)</c:f>
              <c:numCache>
                <c:formatCode>0.00%</c:formatCode>
                <c:ptCount val="5"/>
                <c:pt idx="0">
                  <c:v>1.7000000000000001E-2</c:v>
                </c:pt>
                <c:pt idx="1">
                  <c:v>1.89E-2</c:v>
                </c:pt>
                <c:pt idx="2">
                  <c:v>2.1899999999999999E-2</c:v>
                </c:pt>
                <c:pt idx="3">
                  <c:v>2.3900000000000001E-2</c:v>
                </c:pt>
                <c:pt idx="4">
                  <c:v>2.2599999999999999E-2</c:v>
                </c:pt>
              </c:numCache>
            </c:numRef>
          </c:val>
          <c:smooth val="0"/>
          <c:extLst>
            <c:ext xmlns:c16="http://schemas.microsoft.com/office/drawing/2014/chart" uri="{C3380CC4-5D6E-409C-BE32-E72D297353CC}">
              <c16:uniqueId val="{00000001-06F3-40EB-8ED9-92686FDD2BCE}"/>
            </c:ext>
          </c:extLst>
        </c:ser>
        <c:dLbls>
          <c:showLegendKey val="0"/>
          <c:showVal val="0"/>
          <c:showCatName val="0"/>
          <c:showSerName val="0"/>
          <c:showPercent val="0"/>
          <c:showBubbleSize val="0"/>
        </c:dLbls>
        <c:marker val="1"/>
        <c:smooth val="0"/>
        <c:axId val="184524943"/>
        <c:axId val="2039624255"/>
      </c:lineChart>
      <c:catAx>
        <c:axId val="18452494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9624255"/>
        <c:crosses val="autoZero"/>
        <c:auto val="1"/>
        <c:lblAlgn val="ctr"/>
        <c:lblOffset val="100"/>
        <c:noMultiLvlLbl val="0"/>
      </c:catAx>
      <c:valAx>
        <c:axId val="2039624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存款平均收益率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solidFill>
            <a:schemeClr val="bg1"/>
          </a:solid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4524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招行存款结构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0"/>
          <c:order val="0"/>
          <c:tx>
            <c:strRef>
              <c:f>Sheet2!$A$2</c:f>
              <c:strCache>
                <c:ptCount val="1"/>
                <c:pt idx="0">
                  <c:v>招行对公存款占比</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Sheet2!$B$2:$F$2</c:f>
              <c:numCache>
                <c:formatCode>0.00%</c:formatCode>
                <c:ptCount val="5"/>
                <c:pt idx="0">
                  <c:v>0.66209999999999991</c:v>
                </c:pt>
                <c:pt idx="1">
                  <c:v>0.67069999999999996</c:v>
                </c:pt>
                <c:pt idx="2">
                  <c:v>0.64480000000000004</c:v>
                </c:pt>
                <c:pt idx="3">
                  <c:v>0.62709999999999999</c:v>
                </c:pt>
                <c:pt idx="4">
                  <c:v>0.63890000000000002</c:v>
                </c:pt>
              </c:numCache>
            </c:numRef>
          </c:val>
          <c:extLst>
            <c:ext xmlns:c16="http://schemas.microsoft.com/office/drawing/2014/chart" uri="{C3380CC4-5D6E-409C-BE32-E72D297353CC}">
              <c16:uniqueId val="{00000000-2906-4F65-AE0B-3B3792859E1A}"/>
            </c:ext>
          </c:extLst>
        </c:ser>
        <c:ser>
          <c:idx val="1"/>
          <c:order val="1"/>
          <c:tx>
            <c:strRef>
              <c:f>Sheet2!$A$3</c:f>
              <c:strCache>
                <c:ptCount val="1"/>
                <c:pt idx="0">
                  <c:v>招行零售存款占比</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Sheet2!$B$3:$F$3</c:f>
              <c:numCache>
                <c:formatCode>0.00%</c:formatCode>
                <c:ptCount val="5"/>
                <c:pt idx="0">
                  <c:v>0.33789999999999998</c:v>
                </c:pt>
                <c:pt idx="1">
                  <c:v>0.32929999999999998</c:v>
                </c:pt>
                <c:pt idx="2">
                  <c:v>0.35520000000000002</c:v>
                </c:pt>
                <c:pt idx="3">
                  <c:v>0.37290000000000001</c:v>
                </c:pt>
                <c:pt idx="4">
                  <c:v>0.36109999999999998</c:v>
                </c:pt>
              </c:numCache>
            </c:numRef>
          </c:val>
          <c:extLst>
            <c:ext xmlns:c16="http://schemas.microsoft.com/office/drawing/2014/chart" uri="{C3380CC4-5D6E-409C-BE32-E72D297353CC}">
              <c16:uniqueId val="{00000001-2906-4F65-AE0B-3B3792859E1A}"/>
            </c:ext>
          </c:extLst>
        </c:ser>
        <c:dLbls>
          <c:dLblPos val="ctr"/>
          <c:showLegendKey val="0"/>
          <c:showVal val="1"/>
          <c:showCatName val="0"/>
          <c:showSerName val="0"/>
          <c:showPercent val="0"/>
          <c:showBubbleSize val="0"/>
        </c:dLbls>
        <c:gapWidth val="150"/>
        <c:overlap val="100"/>
        <c:axId val="1236064240"/>
        <c:axId val="1110460336"/>
      </c:barChart>
      <c:catAx>
        <c:axId val="1236064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0460336"/>
        <c:crosses val="autoZero"/>
        <c:auto val="1"/>
        <c:lblAlgn val="ctr"/>
        <c:lblOffset val="100"/>
        <c:noMultiLvlLbl val="0"/>
      </c:catAx>
      <c:valAx>
        <c:axId val="1110460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36064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兴业存款结构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0"/>
          <c:order val="0"/>
          <c:tx>
            <c:strRef>
              <c:f>Sheet2!$A$6</c:f>
              <c:strCache>
                <c:ptCount val="1"/>
                <c:pt idx="0">
                  <c:v>兴业对公存款占比</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Sheet2!$B$6:$F$6</c:f>
              <c:numCache>
                <c:formatCode>0.00%</c:formatCode>
                <c:ptCount val="5"/>
                <c:pt idx="0">
                  <c:v>0.79659999999999997</c:v>
                </c:pt>
                <c:pt idx="1">
                  <c:v>0.79590000000000005</c:v>
                </c:pt>
                <c:pt idx="2">
                  <c:v>0.76989999999999992</c:v>
                </c:pt>
                <c:pt idx="3">
                  <c:v>0.74639999999999995</c:v>
                </c:pt>
                <c:pt idx="4">
                  <c:v>0.74250000000000005</c:v>
                </c:pt>
              </c:numCache>
            </c:numRef>
          </c:val>
          <c:extLst>
            <c:ext xmlns:c16="http://schemas.microsoft.com/office/drawing/2014/chart" uri="{C3380CC4-5D6E-409C-BE32-E72D297353CC}">
              <c16:uniqueId val="{00000000-F780-4E21-80B3-27C81E170AFB}"/>
            </c:ext>
          </c:extLst>
        </c:ser>
        <c:ser>
          <c:idx val="1"/>
          <c:order val="1"/>
          <c:tx>
            <c:strRef>
              <c:f>Sheet2!$A$7</c:f>
              <c:strCache>
                <c:ptCount val="1"/>
                <c:pt idx="0">
                  <c:v>兴业零售存款占比</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Sheet2!$B$7:$F$7</c:f>
              <c:numCache>
                <c:formatCode>0.00%</c:formatCode>
                <c:ptCount val="5"/>
                <c:pt idx="0">
                  <c:v>0.13019999999999998</c:v>
                </c:pt>
                <c:pt idx="1">
                  <c:v>0.13650000000000001</c:v>
                </c:pt>
                <c:pt idx="2">
                  <c:v>0.15909999999999999</c:v>
                </c:pt>
                <c:pt idx="3">
                  <c:v>0.17600000000000002</c:v>
                </c:pt>
                <c:pt idx="4">
                  <c:v>0.1797</c:v>
                </c:pt>
              </c:numCache>
            </c:numRef>
          </c:val>
          <c:extLst>
            <c:ext xmlns:c16="http://schemas.microsoft.com/office/drawing/2014/chart" uri="{C3380CC4-5D6E-409C-BE32-E72D297353CC}">
              <c16:uniqueId val="{00000001-F780-4E21-80B3-27C81E170AFB}"/>
            </c:ext>
          </c:extLst>
        </c:ser>
        <c:dLbls>
          <c:dLblPos val="ctr"/>
          <c:showLegendKey val="0"/>
          <c:showVal val="1"/>
          <c:showCatName val="0"/>
          <c:showSerName val="0"/>
          <c:showPercent val="0"/>
          <c:showBubbleSize val="0"/>
        </c:dLbls>
        <c:gapWidth val="150"/>
        <c:overlap val="100"/>
        <c:axId val="1236064240"/>
        <c:axId val="1110460336"/>
      </c:barChart>
      <c:catAx>
        <c:axId val="1236064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0460336"/>
        <c:crosses val="autoZero"/>
        <c:auto val="1"/>
        <c:lblAlgn val="ctr"/>
        <c:lblOffset val="100"/>
        <c:noMultiLvlLbl val="0"/>
      </c:catAx>
      <c:valAx>
        <c:axId val="1110460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36064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招行兴业对公存款成本率对比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Sheet2!$A$4</c:f>
              <c:strCache>
                <c:ptCount val="1"/>
                <c:pt idx="0">
                  <c:v>招行对公存款成本率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Sheet2!$B$4:$F$4</c:f>
              <c:numCache>
                <c:formatCode>0.00%</c:formatCode>
                <c:ptCount val="5"/>
                <c:pt idx="0">
                  <c:v>1.46E-2</c:v>
                </c:pt>
                <c:pt idx="1">
                  <c:v>1.4999999999999999E-2</c:v>
                </c:pt>
                <c:pt idx="2">
                  <c:v>1.67E-2</c:v>
                </c:pt>
                <c:pt idx="3">
                  <c:v>1.7500000000000002E-2</c:v>
                </c:pt>
                <c:pt idx="4">
                  <c:v>1.7299999999999999E-2</c:v>
                </c:pt>
              </c:numCache>
            </c:numRef>
          </c:val>
          <c:smooth val="0"/>
          <c:extLst>
            <c:ext xmlns:c16="http://schemas.microsoft.com/office/drawing/2014/chart" uri="{C3380CC4-5D6E-409C-BE32-E72D297353CC}">
              <c16:uniqueId val="{00000000-6441-4C15-80D9-C1BDF364DC7D}"/>
            </c:ext>
          </c:extLst>
        </c:ser>
        <c:ser>
          <c:idx val="1"/>
          <c:order val="1"/>
          <c:tx>
            <c:strRef>
              <c:f>Sheet2!$A$8</c:f>
              <c:strCache>
                <c:ptCount val="1"/>
                <c:pt idx="0">
                  <c:v>兴业对公存款成本率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Sheet2!$B$8:$F$8</c:f>
              <c:numCache>
                <c:formatCode>0.00%</c:formatCode>
                <c:ptCount val="5"/>
                <c:pt idx="0">
                  <c:v>1.72E-2</c:v>
                </c:pt>
                <c:pt idx="1">
                  <c:v>1.9299999999999998E-2</c:v>
                </c:pt>
                <c:pt idx="2">
                  <c:v>2.2499999999999999E-2</c:v>
                </c:pt>
                <c:pt idx="3">
                  <c:v>2.4199999999999999E-2</c:v>
                </c:pt>
                <c:pt idx="4">
                  <c:v>2.2499999999999999E-2</c:v>
                </c:pt>
              </c:numCache>
            </c:numRef>
          </c:val>
          <c:smooth val="0"/>
          <c:extLst>
            <c:ext xmlns:c16="http://schemas.microsoft.com/office/drawing/2014/chart" uri="{C3380CC4-5D6E-409C-BE32-E72D297353CC}">
              <c16:uniqueId val="{00000001-6441-4C15-80D9-C1BDF364DC7D}"/>
            </c:ext>
          </c:extLst>
        </c:ser>
        <c:dLbls>
          <c:dLblPos val="t"/>
          <c:showLegendKey val="0"/>
          <c:showVal val="1"/>
          <c:showCatName val="0"/>
          <c:showSerName val="0"/>
          <c:showPercent val="0"/>
          <c:showBubbleSize val="0"/>
        </c:dLbls>
        <c:marker val="1"/>
        <c:smooth val="0"/>
        <c:axId val="1419641632"/>
        <c:axId val="776756288"/>
      </c:lineChart>
      <c:catAx>
        <c:axId val="1419641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6756288"/>
        <c:crosses val="autoZero"/>
        <c:auto val="1"/>
        <c:lblAlgn val="ctr"/>
        <c:lblOffset val="100"/>
        <c:noMultiLvlLbl val="0"/>
      </c:catAx>
      <c:valAx>
        <c:axId val="776756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对公存款成本率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4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招行兴业零售存款成本率对比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Sheet2!$A$5</c:f>
              <c:strCache>
                <c:ptCount val="1"/>
                <c:pt idx="0">
                  <c:v>招行零售存款成本率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Sheet2!$B$5:$F$5</c:f>
              <c:numCache>
                <c:formatCode>0.00%</c:formatCode>
                <c:ptCount val="5"/>
                <c:pt idx="0">
                  <c:v>9.0000000000000011E-3</c:v>
                </c:pt>
                <c:pt idx="1">
                  <c:v>8.0000000000000002E-3</c:v>
                </c:pt>
                <c:pt idx="2">
                  <c:v>1.03E-2</c:v>
                </c:pt>
                <c:pt idx="3">
                  <c:v>1.2800000000000001E-2</c:v>
                </c:pt>
                <c:pt idx="4">
                  <c:v>1.2199999999999999E-2</c:v>
                </c:pt>
              </c:numCache>
            </c:numRef>
          </c:val>
          <c:smooth val="0"/>
          <c:extLst>
            <c:ext xmlns:c16="http://schemas.microsoft.com/office/drawing/2014/chart" uri="{C3380CC4-5D6E-409C-BE32-E72D297353CC}">
              <c16:uniqueId val="{00000000-9AAC-4351-8E23-FE768B96A78C}"/>
            </c:ext>
          </c:extLst>
        </c:ser>
        <c:ser>
          <c:idx val="1"/>
          <c:order val="1"/>
          <c:tx>
            <c:strRef>
              <c:f>Sheet2!$A$9</c:f>
              <c:strCache>
                <c:ptCount val="1"/>
                <c:pt idx="0">
                  <c:v>兴业零售存款成本率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Sheet2!$B$9:$F$9</c:f>
              <c:numCache>
                <c:formatCode>0.00%</c:formatCode>
                <c:ptCount val="5"/>
                <c:pt idx="0">
                  <c:v>1.5600000000000001E-2</c:v>
                </c:pt>
                <c:pt idx="1">
                  <c:v>1.67E-2</c:v>
                </c:pt>
                <c:pt idx="2">
                  <c:v>1.84E-2</c:v>
                </c:pt>
                <c:pt idx="3">
                  <c:v>2.2499999999999999E-2</c:v>
                </c:pt>
                <c:pt idx="4">
                  <c:v>2.3E-2</c:v>
                </c:pt>
              </c:numCache>
            </c:numRef>
          </c:val>
          <c:smooth val="0"/>
          <c:extLst>
            <c:ext xmlns:c16="http://schemas.microsoft.com/office/drawing/2014/chart" uri="{C3380CC4-5D6E-409C-BE32-E72D297353CC}">
              <c16:uniqueId val="{00000001-9AAC-4351-8E23-FE768B96A78C}"/>
            </c:ext>
          </c:extLst>
        </c:ser>
        <c:dLbls>
          <c:dLblPos val="t"/>
          <c:showLegendKey val="0"/>
          <c:showVal val="1"/>
          <c:showCatName val="0"/>
          <c:showSerName val="0"/>
          <c:showPercent val="0"/>
          <c:showBubbleSize val="0"/>
        </c:dLbls>
        <c:marker val="1"/>
        <c:smooth val="0"/>
        <c:axId val="1419641632"/>
        <c:axId val="776756288"/>
      </c:lineChart>
      <c:catAx>
        <c:axId val="1419641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6756288"/>
        <c:crosses val="autoZero"/>
        <c:auto val="1"/>
        <c:lblAlgn val="ctr"/>
        <c:lblOffset val="100"/>
        <c:noMultiLvlLbl val="0"/>
      </c:catAx>
      <c:valAx>
        <c:axId val="776756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零售存款成本率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4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招行存款结构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0"/>
          <c:order val="0"/>
          <c:tx>
            <c:strRef>
              <c:f>Sheet2!$P$2</c:f>
              <c:strCache>
                <c:ptCount val="1"/>
                <c:pt idx="0">
                  <c:v>招行对公活期占比</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Sheet2!$Q$1:$U$1</c:f>
              <c:numCache>
                <c:formatCode>General</c:formatCode>
                <c:ptCount val="5"/>
                <c:pt idx="0">
                  <c:v>2016</c:v>
                </c:pt>
                <c:pt idx="1">
                  <c:v>2017</c:v>
                </c:pt>
                <c:pt idx="2">
                  <c:v>2018</c:v>
                </c:pt>
                <c:pt idx="3">
                  <c:v>2019</c:v>
                </c:pt>
                <c:pt idx="4">
                  <c:v>2020</c:v>
                </c:pt>
              </c:numCache>
            </c:numRef>
          </c:cat>
          <c:val>
            <c:numRef>
              <c:f>Sheet2!$Q$2:$U$2</c:f>
              <c:numCache>
                <c:formatCode>0.00%</c:formatCode>
                <c:ptCount val="5"/>
                <c:pt idx="0">
                  <c:v>0.37909999999999999</c:v>
                </c:pt>
                <c:pt idx="1">
                  <c:v>0.38919999999999999</c:v>
                </c:pt>
                <c:pt idx="2">
                  <c:v>0.41249999999999998</c:v>
                </c:pt>
                <c:pt idx="3">
                  <c:v>0.3493</c:v>
                </c:pt>
                <c:pt idx="4">
                  <c:v>0.4098</c:v>
                </c:pt>
              </c:numCache>
            </c:numRef>
          </c:val>
          <c:extLst>
            <c:ext xmlns:c16="http://schemas.microsoft.com/office/drawing/2014/chart" uri="{C3380CC4-5D6E-409C-BE32-E72D297353CC}">
              <c16:uniqueId val="{00000000-E7D3-4769-AB5A-75ED7DDCBE50}"/>
            </c:ext>
          </c:extLst>
        </c:ser>
        <c:ser>
          <c:idx val="1"/>
          <c:order val="1"/>
          <c:tx>
            <c:strRef>
              <c:f>Sheet2!$P$3</c:f>
              <c:strCache>
                <c:ptCount val="1"/>
                <c:pt idx="0">
                  <c:v>招行对公定期占比</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Sheet2!$Q$1:$U$1</c:f>
              <c:numCache>
                <c:formatCode>General</c:formatCode>
                <c:ptCount val="5"/>
                <c:pt idx="0">
                  <c:v>2016</c:v>
                </c:pt>
                <c:pt idx="1">
                  <c:v>2017</c:v>
                </c:pt>
                <c:pt idx="2">
                  <c:v>2018</c:v>
                </c:pt>
                <c:pt idx="3">
                  <c:v>2019</c:v>
                </c:pt>
                <c:pt idx="4">
                  <c:v>2020</c:v>
                </c:pt>
              </c:numCache>
            </c:numRef>
          </c:cat>
          <c:val>
            <c:numRef>
              <c:f>Sheet2!$Q$3:$U$3</c:f>
              <c:numCache>
                <c:formatCode>0.00%</c:formatCode>
                <c:ptCount val="5"/>
                <c:pt idx="0">
                  <c:v>0.28299999999999997</c:v>
                </c:pt>
                <c:pt idx="1">
                  <c:v>0.28149999999999997</c:v>
                </c:pt>
                <c:pt idx="2">
                  <c:v>0.23230000000000001</c:v>
                </c:pt>
                <c:pt idx="3">
                  <c:v>0.27789999999999998</c:v>
                </c:pt>
                <c:pt idx="4">
                  <c:v>0.2291</c:v>
                </c:pt>
              </c:numCache>
            </c:numRef>
          </c:val>
          <c:extLst>
            <c:ext xmlns:c16="http://schemas.microsoft.com/office/drawing/2014/chart" uri="{C3380CC4-5D6E-409C-BE32-E72D297353CC}">
              <c16:uniqueId val="{00000001-E7D3-4769-AB5A-75ED7DDCBE50}"/>
            </c:ext>
          </c:extLst>
        </c:ser>
        <c:ser>
          <c:idx val="2"/>
          <c:order val="2"/>
          <c:tx>
            <c:strRef>
              <c:f>Sheet2!$P$4</c:f>
              <c:strCache>
                <c:ptCount val="1"/>
                <c:pt idx="0">
                  <c:v>招行零售活期占比</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Sheet2!$Q$1:$U$1</c:f>
              <c:numCache>
                <c:formatCode>General</c:formatCode>
                <c:ptCount val="5"/>
                <c:pt idx="0">
                  <c:v>2016</c:v>
                </c:pt>
                <c:pt idx="1">
                  <c:v>2017</c:v>
                </c:pt>
                <c:pt idx="2">
                  <c:v>2018</c:v>
                </c:pt>
                <c:pt idx="3">
                  <c:v>2019</c:v>
                </c:pt>
                <c:pt idx="4">
                  <c:v>2020</c:v>
                </c:pt>
              </c:numCache>
            </c:numRef>
          </c:cat>
          <c:val>
            <c:numRef>
              <c:f>Sheet2!$Q$4:$U$4</c:f>
              <c:numCache>
                <c:formatCode>0.00%</c:formatCode>
                <c:ptCount val="5"/>
                <c:pt idx="0">
                  <c:v>0.25030000000000002</c:v>
                </c:pt>
                <c:pt idx="1">
                  <c:v>0.2392</c:v>
                </c:pt>
                <c:pt idx="2">
                  <c:v>0.2409</c:v>
                </c:pt>
                <c:pt idx="3">
                  <c:v>0.24179999999999999</c:v>
                </c:pt>
                <c:pt idx="4">
                  <c:v>0.24879999999999999</c:v>
                </c:pt>
              </c:numCache>
            </c:numRef>
          </c:val>
          <c:extLst>
            <c:ext xmlns:c16="http://schemas.microsoft.com/office/drawing/2014/chart" uri="{C3380CC4-5D6E-409C-BE32-E72D297353CC}">
              <c16:uniqueId val="{00000002-E7D3-4769-AB5A-75ED7DDCBE50}"/>
            </c:ext>
          </c:extLst>
        </c:ser>
        <c:ser>
          <c:idx val="3"/>
          <c:order val="3"/>
          <c:tx>
            <c:strRef>
              <c:f>Sheet2!$P$5</c:f>
              <c:strCache>
                <c:ptCount val="1"/>
                <c:pt idx="0">
                  <c:v>招行零售定期占比</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Sheet2!$Q$1:$U$1</c:f>
              <c:numCache>
                <c:formatCode>General</c:formatCode>
                <c:ptCount val="5"/>
                <c:pt idx="0">
                  <c:v>2016</c:v>
                </c:pt>
                <c:pt idx="1">
                  <c:v>2017</c:v>
                </c:pt>
                <c:pt idx="2">
                  <c:v>2018</c:v>
                </c:pt>
                <c:pt idx="3">
                  <c:v>2019</c:v>
                </c:pt>
                <c:pt idx="4">
                  <c:v>2020</c:v>
                </c:pt>
              </c:numCache>
            </c:numRef>
          </c:cat>
          <c:val>
            <c:numRef>
              <c:f>Sheet2!$Q$5:$U$5</c:f>
              <c:numCache>
                <c:formatCode>0.00%</c:formatCode>
                <c:ptCount val="5"/>
                <c:pt idx="0">
                  <c:v>8.7599999999999997E-2</c:v>
                </c:pt>
                <c:pt idx="1">
                  <c:v>9.01E-2</c:v>
                </c:pt>
                <c:pt idx="2">
                  <c:v>0.1143</c:v>
                </c:pt>
                <c:pt idx="3">
                  <c:v>0.13100000000000001</c:v>
                </c:pt>
                <c:pt idx="4">
                  <c:v>0.1123</c:v>
                </c:pt>
              </c:numCache>
            </c:numRef>
          </c:val>
          <c:extLst>
            <c:ext xmlns:c16="http://schemas.microsoft.com/office/drawing/2014/chart" uri="{C3380CC4-5D6E-409C-BE32-E72D297353CC}">
              <c16:uniqueId val="{00000003-E7D3-4769-AB5A-75ED7DDCBE50}"/>
            </c:ext>
          </c:extLst>
        </c:ser>
        <c:dLbls>
          <c:dLblPos val="ctr"/>
          <c:showLegendKey val="0"/>
          <c:showVal val="1"/>
          <c:showCatName val="0"/>
          <c:showSerName val="0"/>
          <c:showPercent val="0"/>
          <c:showBubbleSize val="0"/>
        </c:dLbls>
        <c:gapWidth val="150"/>
        <c:overlap val="100"/>
        <c:axId val="1418438256"/>
        <c:axId val="1005814656"/>
      </c:barChart>
      <c:catAx>
        <c:axId val="1418438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05814656"/>
        <c:crosses val="autoZero"/>
        <c:auto val="1"/>
        <c:lblAlgn val="ctr"/>
        <c:lblOffset val="100"/>
        <c:noMultiLvlLbl val="0"/>
      </c:catAx>
      <c:valAx>
        <c:axId val="10058146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8438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兴业存款结构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0"/>
          <c:order val="0"/>
          <c:tx>
            <c:strRef>
              <c:f>Sheet2!$P$6</c:f>
              <c:strCache>
                <c:ptCount val="1"/>
                <c:pt idx="0">
                  <c:v>兴业对公活期占比</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Sheet2!$Q$1:$U$1</c:f>
              <c:numCache>
                <c:formatCode>General</c:formatCode>
                <c:ptCount val="5"/>
                <c:pt idx="0">
                  <c:v>2016</c:v>
                </c:pt>
                <c:pt idx="1">
                  <c:v>2017</c:v>
                </c:pt>
                <c:pt idx="2">
                  <c:v>2018</c:v>
                </c:pt>
                <c:pt idx="3">
                  <c:v>2019</c:v>
                </c:pt>
                <c:pt idx="4">
                  <c:v>2020</c:v>
                </c:pt>
              </c:numCache>
            </c:numRef>
          </c:cat>
          <c:val>
            <c:numRef>
              <c:f>Sheet2!$Q$6:$U$6</c:f>
              <c:numCache>
                <c:formatCode>0.00%</c:formatCode>
                <c:ptCount val="5"/>
                <c:pt idx="0">
                  <c:v>0.35980000000000001</c:v>
                </c:pt>
                <c:pt idx="1">
                  <c:v>0.35099999999999998</c:v>
                </c:pt>
                <c:pt idx="2">
                  <c:v>0.30309999999999998</c:v>
                </c:pt>
                <c:pt idx="3">
                  <c:v>0.31309999999999999</c:v>
                </c:pt>
                <c:pt idx="4">
                  <c:v>0.31909999999999999</c:v>
                </c:pt>
              </c:numCache>
            </c:numRef>
          </c:val>
          <c:extLst>
            <c:ext xmlns:c16="http://schemas.microsoft.com/office/drawing/2014/chart" uri="{C3380CC4-5D6E-409C-BE32-E72D297353CC}">
              <c16:uniqueId val="{00000000-65B8-4FA8-ACAB-17E5E744B2F9}"/>
            </c:ext>
          </c:extLst>
        </c:ser>
        <c:ser>
          <c:idx val="1"/>
          <c:order val="1"/>
          <c:tx>
            <c:strRef>
              <c:f>Sheet2!$P$7</c:f>
              <c:strCache>
                <c:ptCount val="1"/>
                <c:pt idx="0">
                  <c:v>兴业对公定期占比</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Sheet2!$Q$1:$U$1</c:f>
              <c:numCache>
                <c:formatCode>General</c:formatCode>
                <c:ptCount val="5"/>
                <c:pt idx="0">
                  <c:v>2016</c:v>
                </c:pt>
                <c:pt idx="1">
                  <c:v>2017</c:v>
                </c:pt>
                <c:pt idx="2">
                  <c:v>2018</c:v>
                </c:pt>
                <c:pt idx="3">
                  <c:v>2019</c:v>
                </c:pt>
                <c:pt idx="4">
                  <c:v>2020</c:v>
                </c:pt>
              </c:numCache>
            </c:numRef>
          </c:cat>
          <c:val>
            <c:numRef>
              <c:f>Sheet2!$Q$7:$U$7</c:f>
              <c:numCache>
                <c:formatCode>0.00%</c:formatCode>
                <c:ptCount val="5"/>
                <c:pt idx="0">
                  <c:v>0.43669999999999998</c:v>
                </c:pt>
                <c:pt idx="1">
                  <c:v>0.44490000000000002</c:v>
                </c:pt>
                <c:pt idx="2">
                  <c:v>0.46679999999999999</c:v>
                </c:pt>
                <c:pt idx="3">
                  <c:v>0.43330000000000002</c:v>
                </c:pt>
                <c:pt idx="4">
                  <c:v>0.4234</c:v>
                </c:pt>
              </c:numCache>
            </c:numRef>
          </c:val>
          <c:extLst>
            <c:ext xmlns:c16="http://schemas.microsoft.com/office/drawing/2014/chart" uri="{C3380CC4-5D6E-409C-BE32-E72D297353CC}">
              <c16:uniqueId val="{00000001-65B8-4FA8-ACAB-17E5E744B2F9}"/>
            </c:ext>
          </c:extLst>
        </c:ser>
        <c:ser>
          <c:idx val="2"/>
          <c:order val="2"/>
          <c:tx>
            <c:strRef>
              <c:f>Sheet2!$P$8</c:f>
              <c:strCache>
                <c:ptCount val="1"/>
                <c:pt idx="0">
                  <c:v>兴业零售活期占比</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Sheet2!$Q$1:$U$1</c:f>
              <c:numCache>
                <c:formatCode>General</c:formatCode>
                <c:ptCount val="5"/>
                <c:pt idx="0">
                  <c:v>2016</c:v>
                </c:pt>
                <c:pt idx="1">
                  <c:v>2017</c:v>
                </c:pt>
                <c:pt idx="2">
                  <c:v>2018</c:v>
                </c:pt>
                <c:pt idx="3">
                  <c:v>2019</c:v>
                </c:pt>
                <c:pt idx="4">
                  <c:v>2020</c:v>
                </c:pt>
              </c:numCache>
            </c:numRef>
          </c:cat>
          <c:val>
            <c:numRef>
              <c:f>Sheet2!$Q$8:$U$8</c:f>
              <c:numCache>
                <c:formatCode>0.00%</c:formatCode>
                <c:ptCount val="5"/>
                <c:pt idx="0">
                  <c:v>7.9899999999999999E-2</c:v>
                </c:pt>
                <c:pt idx="1">
                  <c:v>7.3599999999999999E-2</c:v>
                </c:pt>
                <c:pt idx="2">
                  <c:v>7.6700000000000004E-2</c:v>
                </c:pt>
                <c:pt idx="3">
                  <c:v>7.6300000000000007E-2</c:v>
                </c:pt>
                <c:pt idx="4">
                  <c:v>8.0299999999999996E-2</c:v>
                </c:pt>
              </c:numCache>
            </c:numRef>
          </c:val>
          <c:extLst>
            <c:ext xmlns:c16="http://schemas.microsoft.com/office/drawing/2014/chart" uri="{C3380CC4-5D6E-409C-BE32-E72D297353CC}">
              <c16:uniqueId val="{00000002-65B8-4FA8-ACAB-17E5E744B2F9}"/>
            </c:ext>
          </c:extLst>
        </c:ser>
        <c:ser>
          <c:idx val="3"/>
          <c:order val="3"/>
          <c:tx>
            <c:strRef>
              <c:f>Sheet2!$P$9</c:f>
              <c:strCache>
                <c:ptCount val="1"/>
                <c:pt idx="0">
                  <c:v>兴业零售定期占比</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Sheet2!$Q$1:$U$1</c:f>
              <c:numCache>
                <c:formatCode>General</c:formatCode>
                <c:ptCount val="5"/>
                <c:pt idx="0">
                  <c:v>2016</c:v>
                </c:pt>
                <c:pt idx="1">
                  <c:v>2017</c:v>
                </c:pt>
                <c:pt idx="2">
                  <c:v>2018</c:v>
                </c:pt>
                <c:pt idx="3">
                  <c:v>2019</c:v>
                </c:pt>
                <c:pt idx="4">
                  <c:v>2020</c:v>
                </c:pt>
              </c:numCache>
            </c:numRef>
          </c:cat>
          <c:val>
            <c:numRef>
              <c:f>Sheet2!$Q$9:$U$9</c:f>
              <c:numCache>
                <c:formatCode>0.00%</c:formatCode>
                <c:ptCount val="5"/>
                <c:pt idx="0">
                  <c:v>5.0299999999999997E-2</c:v>
                </c:pt>
                <c:pt idx="1">
                  <c:v>6.2899999999999998E-2</c:v>
                </c:pt>
                <c:pt idx="2">
                  <c:v>8.2400000000000001E-2</c:v>
                </c:pt>
                <c:pt idx="3">
                  <c:v>9.9699999999999997E-2</c:v>
                </c:pt>
                <c:pt idx="4">
                  <c:v>9.9400000000000002E-2</c:v>
                </c:pt>
              </c:numCache>
            </c:numRef>
          </c:val>
          <c:extLst>
            <c:ext xmlns:c16="http://schemas.microsoft.com/office/drawing/2014/chart" uri="{C3380CC4-5D6E-409C-BE32-E72D297353CC}">
              <c16:uniqueId val="{00000003-65B8-4FA8-ACAB-17E5E744B2F9}"/>
            </c:ext>
          </c:extLst>
        </c:ser>
        <c:dLbls>
          <c:dLblPos val="ctr"/>
          <c:showLegendKey val="0"/>
          <c:showVal val="1"/>
          <c:showCatName val="0"/>
          <c:showSerName val="0"/>
          <c:showPercent val="0"/>
          <c:showBubbleSize val="0"/>
        </c:dLbls>
        <c:gapWidth val="150"/>
        <c:overlap val="100"/>
        <c:axId val="1470043472"/>
        <c:axId val="1475428048"/>
      </c:barChart>
      <c:catAx>
        <c:axId val="1470043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75428048"/>
        <c:crosses val="autoZero"/>
        <c:auto val="1"/>
        <c:lblAlgn val="ctr"/>
        <c:lblOffset val="100"/>
        <c:noMultiLvlLbl val="0"/>
      </c:catAx>
      <c:valAx>
        <c:axId val="14754280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70043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招行兴业零售活期成本率对比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Sheet2!$A$13</c:f>
              <c:strCache>
                <c:ptCount val="1"/>
                <c:pt idx="0">
                  <c:v>招行零售活期成本率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Sheet2!$B$13:$F$13</c:f>
              <c:numCache>
                <c:formatCode>0.00%</c:formatCode>
                <c:ptCount val="5"/>
                <c:pt idx="0">
                  <c:v>3.7000000000000002E-3</c:v>
                </c:pt>
                <c:pt idx="1">
                  <c:v>3.7000000000000002E-3</c:v>
                </c:pt>
                <c:pt idx="2">
                  <c:v>3.3E-3</c:v>
                </c:pt>
                <c:pt idx="3">
                  <c:v>3.7000000000000002E-3</c:v>
                </c:pt>
                <c:pt idx="4">
                  <c:v>3.4999999999999996E-3</c:v>
                </c:pt>
              </c:numCache>
            </c:numRef>
          </c:val>
          <c:smooth val="0"/>
          <c:extLst>
            <c:ext xmlns:c16="http://schemas.microsoft.com/office/drawing/2014/chart" uri="{C3380CC4-5D6E-409C-BE32-E72D297353CC}">
              <c16:uniqueId val="{00000000-5F40-4819-AB3E-8AB6D45187ED}"/>
            </c:ext>
          </c:extLst>
        </c:ser>
        <c:ser>
          <c:idx val="1"/>
          <c:order val="1"/>
          <c:tx>
            <c:strRef>
              <c:f>Sheet2!$A$14</c:f>
              <c:strCache>
                <c:ptCount val="1"/>
                <c:pt idx="0">
                  <c:v>兴业零售活期成本率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Sheet2!$B$14:$F$14</c:f>
              <c:numCache>
                <c:formatCode>0.00%</c:formatCode>
                <c:ptCount val="5"/>
                <c:pt idx="0">
                  <c:v>3.0000000000000001E-3</c:v>
                </c:pt>
                <c:pt idx="1">
                  <c:v>3.0000000000000001E-3</c:v>
                </c:pt>
                <c:pt idx="2">
                  <c:v>3.0000000000000001E-3</c:v>
                </c:pt>
                <c:pt idx="3">
                  <c:v>3.0999999999999999E-3</c:v>
                </c:pt>
                <c:pt idx="4">
                  <c:v>3.0000000000000001E-3</c:v>
                </c:pt>
              </c:numCache>
            </c:numRef>
          </c:val>
          <c:smooth val="0"/>
          <c:extLst>
            <c:ext xmlns:c16="http://schemas.microsoft.com/office/drawing/2014/chart" uri="{C3380CC4-5D6E-409C-BE32-E72D297353CC}">
              <c16:uniqueId val="{00000001-5F40-4819-AB3E-8AB6D45187ED}"/>
            </c:ext>
          </c:extLst>
        </c:ser>
        <c:dLbls>
          <c:dLblPos val="t"/>
          <c:showLegendKey val="0"/>
          <c:showVal val="1"/>
          <c:showCatName val="0"/>
          <c:showSerName val="0"/>
          <c:showPercent val="0"/>
          <c:showBubbleSize val="0"/>
        </c:dLbls>
        <c:marker val="1"/>
        <c:smooth val="0"/>
        <c:axId val="1419641632"/>
        <c:axId val="776756288"/>
      </c:lineChart>
      <c:catAx>
        <c:axId val="1419641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6756288"/>
        <c:crosses val="autoZero"/>
        <c:auto val="1"/>
        <c:lblAlgn val="ctr"/>
        <c:lblOffset val="100"/>
        <c:noMultiLvlLbl val="0"/>
      </c:catAx>
      <c:valAx>
        <c:axId val="776756288"/>
        <c:scaling>
          <c:orientation val="minMax"/>
          <c:min val="2.8000000000000008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零售活期成本率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4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招行兴业对公活期成本率对比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0"/>
          <c:tx>
            <c:strRef>
              <c:f>Sheet2!$I$13</c:f>
              <c:strCache>
                <c:ptCount val="1"/>
                <c:pt idx="0">
                  <c:v>招行对公活期成本率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Sheet2!$J$1:$N$1</c:f>
              <c:numCache>
                <c:formatCode>General</c:formatCode>
                <c:ptCount val="5"/>
                <c:pt idx="0">
                  <c:v>2016</c:v>
                </c:pt>
                <c:pt idx="1">
                  <c:v>2017</c:v>
                </c:pt>
                <c:pt idx="2">
                  <c:v>2018</c:v>
                </c:pt>
                <c:pt idx="3">
                  <c:v>2019</c:v>
                </c:pt>
                <c:pt idx="4">
                  <c:v>2020</c:v>
                </c:pt>
              </c:numCache>
            </c:numRef>
          </c:cat>
          <c:val>
            <c:numRef>
              <c:f>Sheet2!$J$13:$N$13</c:f>
              <c:numCache>
                <c:formatCode>0.00%</c:formatCode>
                <c:ptCount val="5"/>
                <c:pt idx="0">
                  <c:v>6.6E-3</c:v>
                </c:pt>
                <c:pt idx="1">
                  <c:v>7.3000000000000001E-3</c:v>
                </c:pt>
                <c:pt idx="2">
                  <c:v>8.1000000000000013E-3</c:v>
                </c:pt>
                <c:pt idx="3">
                  <c:v>8.199999999999999E-3</c:v>
                </c:pt>
                <c:pt idx="4">
                  <c:v>8.6999999999999994E-3</c:v>
                </c:pt>
              </c:numCache>
            </c:numRef>
          </c:val>
          <c:smooth val="0"/>
          <c:extLst>
            <c:ext xmlns:c16="http://schemas.microsoft.com/office/drawing/2014/chart" uri="{C3380CC4-5D6E-409C-BE32-E72D297353CC}">
              <c16:uniqueId val="{00000000-8242-4B54-9D39-F9288A44F272}"/>
            </c:ext>
          </c:extLst>
        </c:ser>
        <c:ser>
          <c:idx val="2"/>
          <c:order val="1"/>
          <c:tx>
            <c:strRef>
              <c:f>Sheet2!$I$14</c:f>
              <c:strCache>
                <c:ptCount val="1"/>
                <c:pt idx="0">
                  <c:v>兴业对公活期成本率</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Sheet2!$J$1:$N$1</c:f>
              <c:numCache>
                <c:formatCode>General</c:formatCode>
                <c:ptCount val="5"/>
                <c:pt idx="0">
                  <c:v>2016</c:v>
                </c:pt>
                <c:pt idx="1">
                  <c:v>2017</c:v>
                </c:pt>
                <c:pt idx="2">
                  <c:v>2018</c:v>
                </c:pt>
                <c:pt idx="3">
                  <c:v>2019</c:v>
                </c:pt>
                <c:pt idx="4">
                  <c:v>2020</c:v>
                </c:pt>
              </c:numCache>
            </c:numRef>
          </c:cat>
          <c:val>
            <c:numRef>
              <c:f>Sheet2!$J$14:$N$14</c:f>
              <c:numCache>
                <c:formatCode>0.00%</c:formatCode>
                <c:ptCount val="5"/>
                <c:pt idx="0">
                  <c:v>6.3E-3</c:v>
                </c:pt>
                <c:pt idx="1">
                  <c:v>6.8000000000000005E-3</c:v>
                </c:pt>
                <c:pt idx="2">
                  <c:v>7.4999999999999997E-3</c:v>
                </c:pt>
                <c:pt idx="3">
                  <c:v>9.4999999999999998E-3</c:v>
                </c:pt>
                <c:pt idx="4">
                  <c:v>9.7999999999999997E-3</c:v>
                </c:pt>
              </c:numCache>
            </c:numRef>
          </c:val>
          <c:smooth val="0"/>
          <c:extLst>
            <c:ext xmlns:c16="http://schemas.microsoft.com/office/drawing/2014/chart" uri="{C3380CC4-5D6E-409C-BE32-E72D297353CC}">
              <c16:uniqueId val="{00000001-8242-4B54-9D39-F9288A44F272}"/>
            </c:ext>
          </c:extLst>
        </c:ser>
        <c:dLbls>
          <c:dLblPos val="t"/>
          <c:showLegendKey val="0"/>
          <c:showVal val="1"/>
          <c:showCatName val="0"/>
          <c:showSerName val="0"/>
          <c:showPercent val="0"/>
          <c:showBubbleSize val="0"/>
        </c:dLbls>
        <c:marker val="1"/>
        <c:smooth val="0"/>
        <c:axId val="1419641632"/>
        <c:axId val="776756288"/>
      </c:lineChart>
      <c:catAx>
        <c:axId val="1419641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6756288"/>
        <c:crosses val="autoZero"/>
        <c:auto val="1"/>
        <c:lblAlgn val="ctr"/>
        <c:lblOffset val="100"/>
        <c:noMultiLvlLbl val="0"/>
      </c:catAx>
      <c:valAx>
        <c:axId val="776756288"/>
        <c:scaling>
          <c:orientation val="minMax"/>
          <c:min val="2.8000000000000008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对公活期成本率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4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主流上市银行风险加权资产净额</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万得!$B$81</c:f>
              <c:strCache>
                <c:ptCount val="1"/>
                <c:pt idx="0">
                  <c:v>工商银行</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万得!$C$81:$J$81</c:f>
              <c:numCache>
                <c:formatCode>#,##0_ </c:formatCode>
                <c:ptCount val="8"/>
                <c:pt idx="0">
                  <c:v>119821.87</c:v>
                </c:pt>
                <c:pt idx="1">
                  <c:v>124759.39</c:v>
                </c:pt>
                <c:pt idx="2">
                  <c:v>132166.87</c:v>
                </c:pt>
                <c:pt idx="3">
                  <c:v>145646.17000000001</c:v>
                </c:pt>
                <c:pt idx="4">
                  <c:v>159028.01</c:v>
                </c:pt>
                <c:pt idx="5">
                  <c:v>171909.92</c:v>
                </c:pt>
                <c:pt idx="6">
                  <c:v>186168.86</c:v>
                </c:pt>
                <c:pt idx="7">
                  <c:v>201241.39</c:v>
                </c:pt>
              </c:numCache>
            </c:numRef>
          </c:val>
          <c:smooth val="0"/>
          <c:extLst>
            <c:ext xmlns:c16="http://schemas.microsoft.com/office/drawing/2014/chart" uri="{C3380CC4-5D6E-409C-BE32-E72D297353CC}">
              <c16:uniqueId val="{00000000-E2B0-40F4-A625-60C57946A912}"/>
            </c:ext>
          </c:extLst>
        </c:ser>
        <c:ser>
          <c:idx val="1"/>
          <c:order val="1"/>
          <c:tx>
            <c:strRef>
              <c:f>万得!$B$82</c:f>
              <c:strCache>
                <c:ptCount val="1"/>
                <c:pt idx="0">
                  <c:v>农业银行</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万得!$C$82:$J$82</c:f>
              <c:numCache>
                <c:formatCode>#,##0_ </c:formatCode>
                <c:ptCount val="8"/>
                <c:pt idx="0">
                  <c:v>90656.31</c:v>
                </c:pt>
                <c:pt idx="1">
                  <c:v>108526.19</c:v>
                </c:pt>
                <c:pt idx="2">
                  <c:v>109863.02</c:v>
                </c:pt>
                <c:pt idx="3">
                  <c:v>118565.3</c:v>
                </c:pt>
                <c:pt idx="4">
                  <c:v>126055.77</c:v>
                </c:pt>
                <c:pt idx="5">
                  <c:v>137128.94</c:v>
                </c:pt>
                <c:pt idx="6">
                  <c:v>154853.51999999999</c:v>
                </c:pt>
                <c:pt idx="7">
                  <c:v>169896.68</c:v>
                </c:pt>
              </c:numCache>
            </c:numRef>
          </c:val>
          <c:smooth val="0"/>
          <c:extLst>
            <c:ext xmlns:c16="http://schemas.microsoft.com/office/drawing/2014/chart" uri="{C3380CC4-5D6E-409C-BE32-E72D297353CC}">
              <c16:uniqueId val="{00000001-E2B0-40F4-A625-60C57946A912}"/>
            </c:ext>
          </c:extLst>
        </c:ser>
        <c:ser>
          <c:idx val="2"/>
          <c:order val="2"/>
          <c:tx>
            <c:strRef>
              <c:f>万得!$B$83</c:f>
              <c:strCache>
                <c:ptCount val="1"/>
                <c:pt idx="0">
                  <c:v>建设银行</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万得!$C$83:$J$83</c:f>
              <c:numCache>
                <c:formatCode>#,##0_ </c:formatCode>
                <c:ptCount val="8"/>
                <c:pt idx="0">
                  <c:v>98727.9</c:v>
                </c:pt>
                <c:pt idx="1">
                  <c:v>102036.43</c:v>
                </c:pt>
                <c:pt idx="2">
                  <c:v>107220.82</c:v>
                </c:pt>
                <c:pt idx="3">
                  <c:v>119377.74</c:v>
                </c:pt>
                <c:pt idx="4">
                  <c:v>129199.8</c:v>
                </c:pt>
                <c:pt idx="5">
                  <c:v>136594.97</c:v>
                </c:pt>
                <c:pt idx="6">
                  <c:v>150532.91</c:v>
                </c:pt>
                <c:pt idx="7">
                  <c:v>166045.91</c:v>
                </c:pt>
              </c:numCache>
            </c:numRef>
          </c:val>
          <c:smooth val="0"/>
          <c:extLst>
            <c:ext xmlns:c16="http://schemas.microsoft.com/office/drawing/2014/chart" uri="{C3380CC4-5D6E-409C-BE32-E72D297353CC}">
              <c16:uniqueId val="{00000002-E2B0-40F4-A625-60C57946A912}"/>
            </c:ext>
          </c:extLst>
        </c:ser>
        <c:ser>
          <c:idx val="3"/>
          <c:order val="3"/>
          <c:tx>
            <c:strRef>
              <c:f>万得!$B$84</c:f>
              <c:strCache>
                <c:ptCount val="1"/>
                <c:pt idx="0">
                  <c:v>中国银行</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万得!$C$84:$J$84</c:f>
              <c:numCache>
                <c:formatCode>#,##0_ </c:formatCode>
                <c:ptCount val="8"/>
                <c:pt idx="0">
                  <c:v>94187.26</c:v>
                </c:pt>
                <c:pt idx="1">
                  <c:v>99341.05</c:v>
                </c:pt>
                <c:pt idx="2">
                  <c:v>106540.81</c:v>
                </c:pt>
                <c:pt idx="3">
                  <c:v>112695.92</c:v>
                </c:pt>
                <c:pt idx="4">
                  <c:v>121577.71</c:v>
                </c:pt>
                <c:pt idx="5">
                  <c:v>128415.26</c:v>
                </c:pt>
                <c:pt idx="6">
                  <c:v>141239.15</c:v>
                </c:pt>
                <c:pt idx="7">
                  <c:v>151090.85</c:v>
                </c:pt>
              </c:numCache>
            </c:numRef>
          </c:val>
          <c:smooth val="0"/>
          <c:extLst>
            <c:ext xmlns:c16="http://schemas.microsoft.com/office/drawing/2014/chart" uri="{C3380CC4-5D6E-409C-BE32-E72D297353CC}">
              <c16:uniqueId val="{00000003-E2B0-40F4-A625-60C57946A912}"/>
            </c:ext>
          </c:extLst>
        </c:ser>
        <c:ser>
          <c:idx val="4"/>
          <c:order val="4"/>
          <c:tx>
            <c:strRef>
              <c:f>万得!$B$85</c:f>
              <c:strCache>
                <c:ptCount val="1"/>
                <c:pt idx="0">
                  <c:v>交通银行</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万得!$C$85:$J$85</c:f>
              <c:numCache>
                <c:formatCode>#,##0_ </c:formatCode>
                <c:ptCount val="8"/>
                <c:pt idx="0">
                  <c:v>42740.68</c:v>
                </c:pt>
                <c:pt idx="1">
                  <c:v>41644.769999999997</c:v>
                </c:pt>
                <c:pt idx="2">
                  <c:v>46537.23</c:v>
                </c:pt>
                <c:pt idx="3">
                  <c:v>51632.5</c:v>
                </c:pt>
                <c:pt idx="4">
                  <c:v>56463.13</c:v>
                </c:pt>
                <c:pt idx="5">
                  <c:v>56905.42</c:v>
                </c:pt>
                <c:pt idx="6">
                  <c:v>61444.59</c:v>
                </c:pt>
                <c:pt idx="7">
                  <c:v>66954.62</c:v>
                </c:pt>
              </c:numCache>
            </c:numRef>
          </c:val>
          <c:smooth val="0"/>
          <c:extLst>
            <c:ext xmlns:c16="http://schemas.microsoft.com/office/drawing/2014/chart" uri="{C3380CC4-5D6E-409C-BE32-E72D297353CC}">
              <c16:uniqueId val="{00000004-E2B0-40F4-A625-60C57946A912}"/>
            </c:ext>
          </c:extLst>
        </c:ser>
        <c:ser>
          <c:idx val="5"/>
          <c:order val="5"/>
          <c:tx>
            <c:strRef>
              <c:f>万得!$B$86</c:f>
              <c:strCache>
                <c:ptCount val="1"/>
                <c:pt idx="0">
                  <c:v>邮储银行</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万得!$C$86:$J$86</c:f>
              <c:numCache>
                <c:formatCode>#,##0_ </c:formatCode>
                <c:ptCount val="8"/>
                <c:pt idx="0">
                  <c:v>18161.684399999998</c:v>
                </c:pt>
                <c:pt idx="1">
                  <c:v>22148.48</c:v>
                </c:pt>
                <c:pt idx="2">
                  <c:v>31530.15</c:v>
                </c:pt>
                <c:pt idx="3">
                  <c:v>39959.08</c:v>
                </c:pt>
                <c:pt idx="4">
                  <c:v>44404.97</c:v>
                </c:pt>
                <c:pt idx="5">
                  <c:v>43162.19</c:v>
                </c:pt>
                <c:pt idx="6">
                  <c:v>49696.58</c:v>
                </c:pt>
                <c:pt idx="7">
                  <c:v>56514.39</c:v>
                </c:pt>
              </c:numCache>
            </c:numRef>
          </c:val>
          <c:smooth val="0"/>
          <c:extLst>
            <c:ext xmlns:c16="http://schemas.microsoft.com/office/drawing/2014/chart" uri="{C3380CC4-5D6E-409C-BE32-E72D297353CC}">
              <c16:uniqueId val="{00000005-E2B0-40F4-A625-60C57946A912}"/>
            </c:ext>
          </c:extLst>
        </c:ser>
        <c:ser>
          <c:idx val="6"/>
          <c:order val="6"/>
          <c:tx>
            <c:strRef>
              <c:f>万得!$B$87</c:f>
              <c:strCache>
                <c:ptCount val="1"/>
                <c:pt idx="0">
                  <c:v>民生银行</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万得!$C$87:$J$87</c:f>
              <c:numCache>
                <c:formatCode>#,##0_ </c:formatCode>
                <c:ptCount val="8"/>
                <c:pt idx="0">
                  <c:v>23251.05</c:v>
                </c:pt>
                <c:pt idx="1">
                  <c:v>28627.1</c:v>
                </c:pt>
                <c:pt idx="2">
                  <c:v>33462.32</c:v>
                </c:pt>
                <c:pt idx="3">
                  <c:v>37860.730000000003</c:v>
                </c:pt>
                <c:pt idx="4">
                  <c:v>43402.62</c:v>
                </c:pt>
                <c:pt idx="5">
                  <c:v>46562.86</c:v>
                </c:pt>
                <c:pt idx="6">
                  <c:v>51170.26</c:v>
                </c:pt>
                <c:pt idx="7">
                  <c:v>54258.559999999998</c:v>
                </c:pt>
              </c:numCache>
            </c:numRef>
          </c:val>
          <c:smooth val="0"/>
          <c:extLst>
            <c:ext xmlns:c16="http://schemas.microsoft.com/office/drawing/2014/chart" uri="{C3380CC4-5D6E-409C-BE32-E72D297353CC}">
              <c16:uniqueId val="{00000006-E2B0-40F4-A625-60C57946A912}"/>
            </c:ext>
          </c:extLst>
        </c:ser>
        <c:ser>
          <c:idx val="7"/>
          <c:order val="7"/>
          <c:tx>
            <c:strRef>
              <c:f>万得!$B$88</c:f>
              <c:strCache>
                <c:ptCount val="1"/>
                <c:pt idx="0">
                  <c:v>平安银行</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万得!$C$88:$J$88</c:f>
              <c:numCache>
                <c:formatCode>#,##0_ </c:formatCode>
                <c:ptCount val="8"/>
                <c:pt idx="0">
                  <c:v>11704.12</c:v>
                </c:pt>
                <c:pt idx="1">
                  <c:v>13804.32</c:v>
                </c:pt>
                <c:pt idx="2">
                  <c:v>16617.47</c:v>
                </c:pt>
                <c:pt idx="3">
                  <c:v>20337.150000000001</c:v>
                </c:pt>
                <c:pt idx="4">
                  <c:v>22261.119999999999</c:v>
                </c:pt>
                <c:pt idx="5">
                  <c:v>23402.36</c:v>
                </c:pt>
                <c:pt idx="6">
                  <c:v>27844.05</c:v>
                </c:pt>
                <c:pt idx="7">
                  <c:v>31517.64</c:v>
                </c:pt>
              </c:numCache>
            </c:numRef>
          </c:val>
          <c:smooth val="0"/>
          <c:extLst>
            <c:ext xmlns:c16="http://schemas.microsoft.com/office/drawing/2014/chart" uri="{C3380CC4-5D6E-409C-BE32-E72D297353CC}">
              <c16:uniqueId val="{00000007-E2B0-40F4-A625-60C57946A912}"/>
            </c:ext>
          </c:extLst>
        </c:ser>
        <c:ser>
          <c:idx val="8"/>
          <c:order val="8"/>
          <c:tx>
            <c:strRef>
              <c:f>万得!$B$89</c:f>
              <c:strCache>
                <c:ptCount val="1"/>
                <c:pt idx="0">
                  <c:v>招商银行</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万得!$C$89:$J$89</c:f>
              <c:numCache>
                <c:formatCode>#,##0_ </c:formatCode>
                <c:ptCount val="8"/>
                <c:pt idx="0">
                  <c:v>27449.91</c:v>
                </c:pt>
                <c:pt idx="1">
                  <c:v>28937.32</c:v>
                </c:pt>
                <c:pt idx="2">
                  <c:v>32081.52</c:v>
                </c:pt>
                <c:pt idx="3">
                  <c:v>33689.9</c:v>
                </c:pt>
                <c:pt idx="4">
                  <c:v>35307.449999999997</c:v>
                </c:pt>
                <c:pt idx="5">
                  <c:v>40928.9</c:v>
                </c:pt>
                <c:pt idx="6">
                  <c:v>46067.86</c:v>
                </c:pt>
                <c:pt idx="7">
                  <c:v>49645.42</c:v>
                </c:pt>
              </c:numCache>
            </c:numRef>
          </c:val>
          <c:smooth val="0"/>
          <c:extLst>
            <c:ext xmlns:c16="http://schemas.microsoft.com/office/drawing/2014/chart" uri="{C3380CC4-5D6E-409C-BE32-E72D297353CC}">
              <c16:uniqueId val="{00000008-E2B0-40F4-A625-60C57946A912}"/>
            </c:ext>
          </c:extLst>
        </c:ser>
        <c:ser>
          <c:idx val="9"/>
          <c:order val="9"/>
          <c:tx>
            <c:strRef>
              <c:f>万得!$B$90</c:f>
              <c:strCache>
                <c:ptCount val="1"/>
                <c:pt idx="0">
                  <c:v>浦发银行</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万得!$C$90:$J$90</c:f>
              <c:numCache>
                <c:formatCode>#,##0_ </c:formatCode>
                <c:ptCount val="8"/>
                <c:pt idx="0">
                  <c:v>24145.93</c:v>
                </c:pt>
                <c:pt idx="1">
                  <c:v>28688.97</c:v>
                </c:pt>
                <c:pt idx="2">
                  <c:v>33678.339999999997</c:v>
                </c:pt>
                <c:pt idx="3">
                  <c:v>38787.4</c:v>
                </c:pt>
                <c:pt idx="4">
                  <c:v>40844.99</c:v>
                </c:pt>
                <c:pt idx="5">
                  <c:v>43118.86</c:v>
                </c:pt>
                <c:pt idx="6">
                  <c:v>47313.54</c:v>
                </c:pt>
                <c:pt idx="7">
                  <c:v>54585.04</c:v>
                </c:pt>
              </c:numCache>
            </c:numRef>
          </c:val>
          <c:smooth val="0"/>
          <c:extLst>
            <c:ext xmlns:c16="http://schemas.microsoft.com/office/drawing/2014/chart" uri="{C3380CC4-5D6E-409C-BE32-E72D297353CC}">
              <c16:uniqueId val="{00000009-E2B0-40F4-A625-60C57946A912}"/>
            </c:ext>
          </c:extLst>
        </c:ser>
        <c:ser>
          <c:idx val="10"/>
          <c:order val="10"/>
          <c:tx>
            <c:strRef>
              <c:f>万得!$B$91</c:f>
              <c:strCache>
                <c:ptCount val="1"/>
                <c:pt idx="0">
                  <c:v>光大银行</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万得!$C$91:$J$91</c:f>
              <c:numCache>
                <c:formatCode>#,##0_ </c:formatCode>
                <c:ptCount val="8"/>
                <c:pt idx="0">
                  <c:v>16588.61</c:v>
                </c:pt>
                <c:pt idx="1">
                  <c:v>18982.310000000001</c:v>
                </c:pt>
                <c:pt idx="2">
                  <c:v>21855.16</c:v>
                </c:pt>
                <c:pt idx="3">
                  <c:v>26650.37</c:v>
                </c:pt>
                <c:pt idx="4">
                  <c:v>28568</c:v>
                </c:pt>
                <c:pt idx="5">
                  <c:v>31666.68</c:v>
                </c:pt>
                <c:pt idx="6">
                  <c:v>34560.54</c:v>
                </c:pt>
                <c:pt idx="7">
                  <c:v>38374.89</c:v>
                </c:pt>
              </c:numCache>
            </c:numRef>
          </c:val>
          <c:smooth val="0"/>
          <c:extLst>
            <c:ext xmlns:c16="http://schemas.microsoft.com/office/drawing/2014/chart" uri="{C3380CC4-5D6E-409C-BE32-E72D297353CC}">
              <c16:uniqueId val="{0000000A-E2B0-40F4-A625-60C57946A912}"/>
            </c:ext>
          </c:extLst>
        </c:ser>
        <c:ser>
          <c:idx val="11"/>
          <c:order val="11"/>
          <c:tx>
            <c:strRef>
              <c:f>万得!$B$92</c:f>
              <c:strCache>
                <c:ptCount val="1"/>
                <c:pt idx="0">
                  <c:v>广发银行</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万得!$C$92:$J$92</c:f>
              <c:numCache>
                <c:formatCode>#,##0_ </c:formatCode>
                <c:ptCount val="8"/>
                <c:pt idx="0">
                  <c:v>9651.9267999999993</c:v>
                </c:pt>
                <c:pt idx="1">
                  <c:v>10634.797500000001</c:v>
                </c:pt>
                <c:pt idx="2">
                  <c:v>11990.198700000001</c:v>
                </c:pt>
                <c:pt idx="3">
                  <c:v>13426.562599999999</c:v>
                </c:pt>
                <c:pt idx="4">
                  <c:v>13991.397499999999</c:v>
                </c:pt>
                <c:pt idx="5">
                  <c:v>16660.6414</c:v>
                </c:pt>
                <c:pt idx="6">
                  <c:v>19508.276699999999</c:v>
                </c:pt>
                <c:pt idx="7">
                  <c:v>21928.604599999999</c:v>
                </c:pt>
              </c:numCache>
            </c:numRef>
          </c:val>
          <c:smooth val="0"/>
          <c:extLst>
            <c:ext xmlns:c16="http://schemas.microsoft.com/office/drawing/2014/chart" uri="{C3380CC4-5D6E-409C-BE32-E72D297353CC}">
              <c16:uniqueId val="{0000000B-E2B0-40F4-A625-60C57946A912}"/>
            </c:ext>
          </c:extLst>
        </c:ser>
        <c:ser>
          <c:idx val="12"/>
          <c:order val="12"/>
          <c:tx>
            <c:strRef>
              <c:f>万得!$B$93</c:f>
              <c:strCache>
                <c:ptCount val="1"/>
                <c:pt idx="0">
                  <c:v>华夏银行</c:v>
                </c:pt>
              </c:strCache>
            </c:strRef>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万得!$C$93:$J$93</c:f>
              <c:numCache>
                <c:formatCode>#,##0_ </c:formatCode>
                <c:ptCount val="8"/>
                <c:pt idx="0">
                  <c:v>10694.56</c:v>
                </c:pt>
                <c:pt idx="1">
                  <c:v>12011.01</c:v>
                </c:pt>
                <c:pt idx="2">
                  <c:v>13303.91</c:v>
                </c:pt>
                <c:pt idx="3">
                  <c:v>15757.51</c:v>
                </c:pt>
                <c:pt idx="4">
                  <c:v>18028.259999999998</c:v>
                </c:pt>
                <c:pt idx="5">
                  <c:v>20923.5</c:v>
                </c:pt>
                <c:pt idx="6">
                  <c:v>22609.86</c:v>
                </c:pt>
                <c:pt idx="7">
                  <c:v>25291.32</c:v>
                </c:pt>
              </c:numCache>
            </c:numRef>
          </c:val>
          <c:smooth val="0"/>
          <c:extLst>
            <c:ext xmlns:c16="http://schemas.microsoft.com/office/drawing/2014/chart" uri="{C3380CC4-5D6E-409C-BE32-E72D297353CC}">
              <c16:uniqueId val="{0000000C-E2B0-40F4-A625-60C57946A912}"/>
            </c:ext>
          </c:extLst>
        </c:ser>
        <c:ser>
          <c:idx val="13"/>
          <c:order val="13"/>
          <c:tx>
            <c:strRef>
              <c:f>万得!$B$94</c:f>
              <c:strCache>
                <c:ptCount val="1"/>
                <c:pt idx="0">
                  <c:v>兴业银行</c:v>
                </c:pt>
              </c:strCache>
            </c:strRef>
          </c:tx>
          <c:spPr>
            <a:ln w="28575"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万得!$C$94:$J$94</c:f>
              <c:numCache>
                <c:formatCode>#,##0_ </c:formatCode>
                <c:ptCount val="8"/>
                <c:pt idx="0">
                  <c:v>23104.71</c:v>
                </c:pt>
                <c:pt idx="1">
                  <c:v>29111.25</c:v>
                </c:pt>
                <c:pt idx="2">
                  <c:v>34276.49</c:v>
                </c:pt>
                <c:pt idx="3">
                  <c:v>38027.339999999997</c:v>
                </c:pt>
                <c:pt idx="4">
                  <c:v>43172.63</c:v>
                </c:pt>
                <c:pt idx="5">
                  <c:v>47343.15</c:v>
                </c:pt>
                <c:pt idx="6">
                  <c:v>51233.62</c:v>
                </c:pt>
                <c:pt idx="7">
                  <c:v>56637.56</c:v>
                </c:pt>
              </c:numCache>
            </c:numRef>
          </c:val>
          <c:smooth val="0"/>
          <c:extLst>
            <c:ext xmlns:c16="http://schemas.microsoft.com/office/drawing/2014/chart" uri="{C3380CC4-5D6E-409C-BE32-E72D297353CC}">
              <c16:uniqueId val="{0000000D-E2B0-40F4-A625-60C57946A912}"/>
            </c:ext>
          </c:extLst>
        </c:ser>
        <c:ser>
          <c:idx val="14"/>
          <c:order val="14"/>
          <c:tx>
            <c:strRef>
              <c:f>万得!$B$95</c:f>
              <c:strCache>
                <c:ptCount val="1"/>
                <c:pt idx="0">
                  <c:v>中信银行</c:v>
                </c:pt>
              </c:strCache>
            </c:strRef>
          </c:tx>
          <c:spPr>
            <a:ln w="28575"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cat>
            <c:numRef>
              <c:f>万得!$C$18:$J$18</c:f>
              <c:numCache>
                <c:formatCode>#,##0_ </c:formatCode>
                <c:ptCount val="8"/>
                <c:pt idx="0">
                  <c:v>2013</c:v>
                </c:pt>
                <c:pt idx="1">
                  <c:v>2014</c:v>
                </c:pt>
                <c:pt idx="2">
                  <c:v>2015</c:v>
                </c:pt>
                <c:pt idx="3">
                  <c:v>2016</c:v>
                </c:pt>
                <c:pt idx="4">
                  <c:v>2017</c:v>
                </c:pt>
                <c:pt idx="5">
                  <c:v>2018</c:v>
                </c:pt>
                <c:pt idx="6">
                  <c:v>2019</c:v>
                </c:pt>
                <c:pt idx="7">
                  <c:v>2020</c:v>
                </c:pt>
              </c:numCache>
            </c:numRef>
          </c:cat>
          <c:val>
            <c:numRef>
              <c:f>万得!$C$95:$J$95</c:f>
              <c:numCache>
                <c:formatCode>#,##0_ </c:formatCode>
                <c:ptCount val="8"/>
                <c:pt idx="0">
                  <c:v>26004.94</c:v>
                </c:pt>
                <c:pt idx="1">
                  <c:v>29416.27</c:v>
                </c:pt>
                <c:pt idx="2">
                  <c:v>34681.35</c:v>
                </c:pt>
                <c:pt idx="3">
                  <c:v>39644.480000000003</c:v>
                </c:pt>
                <c:pt idx="4">
                  <c:v>43175.02</c:v>
                </c:pt>
                <c:pt idx="5">
                  <c:v>46777.13</c:v>
                </c:pt>
                <c:pt idx="6">
                  <c:v>51135.85</c:v>
                </c:pt>
                <c:pt idx="7">
                  <c:v>53932.480000000003</c:v>
                </c:pt>
              </c:numCache>
            </c:numRef>
          </c:val>
          <c:smooth val="0"/>
          <c:extLst>
            <c:ext xmlns:c16="http://schemas.microsoft.com/office/drawing/2014/chart" uri="{C3380CC4-5D6E-409C-BE32-E72D297353CC}">
              <c16:uniqueId val="{0000000E-E2B0-40F4-A625-60C57946A912}"/>
            </c:ext>
          </c:extLst>
        </c:ser>
        <c:dLbls>
          <c:showLegendKey val="0"/>
          <c:showVal val="0"/>
          <c:showCatName val="0"/>
          <c:showSerName val="0"/>
          <c:showPercent val="0"/>
          <c:showBubbleSize val="0"/>
        </c:dLbls>
        <c:marker val="1"/>
        <c:smooth val="0"/>
        <c:axId val="1588197200"/>
        <c:axId val="1686709760"/>
      </c:lineChart>
      <c:catAx>
        <c:axId val="1588197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86709760"/>
        <c:crosses val="autoZero"/>
        <c:auto val="1"/>
        <c:lblAlgn val="ctr"/>
        <c:lblOffset val="100"/>
        <c:noMultiLvlLbl val="0"/>
      </c:catAx>
      <c:valAx>
        <c:axId val="1686709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风险加权资产（亿元）</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1"/>
        <c:majorTickMark val="out"/>
        <c:minorTickMark val="out"/>
        <c:tickLblPos val="nextTo"/>
        <c:spPr>
          <a:solidFill>
            <a:schemeClr val="bg1"/>
          </a:solid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88197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招行兴业零售定期成本率对比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Sheet2!$A$11</c:f>
              <c:strCache>
                <c:ptCount val="1"/>
                <c:pt idx="0">
                  <c:v>招行零售定期成本率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Sheet2!$B$11:$F$11</c:f>
              <c:numCache>
                <c:formatCode>0.00%</c:formatCode>
                <c:ptCount val="5"/>
                <c:pt idx="0">
                  <c:v>2.2599999999999999E-2</c:v>
                </c:pt>
                <c:pt idx="1">
                  <c:v>2.06E-2</c:v>
                </c:pt>
                <c:pt idx="2">
                  <c:v>2.69E-2</c:v>
                </c:pt>
                <c:pt idx="3">
                  <c:v>2.9600000000000001E-2</c:v>
                </c:pt>
                <c:pt idx="4">
                  <c:v>2.92E-2</c:v>
                </c:pt>
              </c:numCache>
            </c:numRef>
          </c:val>
          <c:smooth val="0"/>
          <c:extLst>
            <c:ext xmlns:c16="http://schemas.microsoft.com/office/drawing/2014/chart" uri="{C3380CC4-5D6E-409C-BE32-E72D297353CC}">
              <c16:uniqueId val="{00000000-0ECC-427C-9381-7D4646990E9D}"/>
            </c:ext>
          </c:extLst>
        </c:ser>
        <c:ser>
          <c:idx val="1"/>
          <c:order val="1"/>
          <c:tx>
            <c:strRef>
              <c:f>Sheet2!$A$12</c:f>
              <c:strCache>
                <c:ptCount val="1"/>
                <c:pt idx="0">
                  <c:v>兴业零售定期成本率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Sheet2!$B$1:$F$1</c:f>
              <c:numCache>
                <c:formatCode>General</c:formatCode>
                <c:ptCount val="5"/>
                <c:pt idx="0">
                  <c:v>2016</c:v>
                </c:pt>
                <c:pt idx="1">
                  <c:v>2017</c:v>
                </c:pt>
                <c:pt idx="2">
                  <c:v>2018</c:v>
                </c:pt>
                <c:pt idx="3">
                  <c:v>2019</c:v>
                </c:pt>
                <c:pt idx="4">
                  <c:v>2020</c:v>
                </c:pt>
              </c:numCache>
            </c:numRef>
          </c:cat>
          <c:val>
            <c:numRef>
              <c:f>Sheet2!$B$12:$F$12</c:f>
              <c:numCache>
                <c:formatCode>0.00%</c:formatCode>
                <c:ptCount val="5"/>
                <c:pt idx="0">
                  <c:v>3.2400000000000005E-2</c:v>
                </c:pt>
                <c:pt idx="1">
                  <c:v>3.4500000000000003E-2</c:v>
                </c:pt>
                <c:pt idx="2">
                  <c:v>3.44E-2</c:v>
                </c:pt>
                <c:pt idx="3">
                  <c:v>3.7900000000000003E-2</c:v>
                </c:pt>
                <c:pt idx="4">
                  <c:v>3.7699999999999997E-2</c:v>
                </c:pt>
              </c:numCache>
            </c:numRef>
          </c:val>
          <c:smooth val="0"/>
          <c:extLst>
            <c:ext xmlns:c16="http://schemas.microsoft.com/office/drawing/2014/chart" uri="{C3380CC4-5D6E-409C-BE32-E72D297353CC}">
              <c16:uniqueId val="{00000001-0ECC-427C-9381-7D4646990E9D}"/>
            </c:ext>
          </c:extLst>
        </c:ser>
        <c:dLbls>
          <c:dLblPos val="t"/>
          <c:showLegendKey val="0"/>
          <c:showVal val="1"/>
          <c:showCatName val="0"/>
          <c:showSerName val="0"/>
          <c:showPercent val="0"/>
          <c:showBubbleSize val="0"/>
        </c:dLbls>
        <c:marker val="1"/>
        <c:smooth val="0"/>
        <c:axId val="1419641632"/>
        <c:axId val="776756288"/>
      </c:lineChart>
      <c:catAx>
        <c:axId val="1419641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6756288"/>
        <c:crosses val="autoZero"/>
        <c:auto val="1"/>
        <c:lblAlgn val="ctr"/>
        <c:lblOffset val="100"/>
        <c:noMultiLvlLbl val="0"/>
      </c:catAx>
      <c:valAx>
        <c:axId val="776756288"/>
        <c:scaling>
          <c:orientation val="minMax"/>
          <c:min val="2.8000000000000008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零售定期成本率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4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招行兴业对公定期成本率对比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0"/>
          <c:tx>
            <c:strRef>
              <c:f>Sheet2!$I$11</c:f>
              <c:strCache>
                <c:ptCount val="1"/>
                <c:pt idx="0">
                  <c:v>招行对公定期成本率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Sheet2!$J$1:$N$1</c:f>
              <c:numCache>
                <c:formatCode>General</c:formatCode>
                <c:ptCount val="5"/>
                <c:pt idx="0">
                  <c:v>2016</c:v>
                </c:pt>
                <c:pt idx="1">
                  <c:v>2017</c:v>
                </c:pt>
                <c:pt idx="2">
                  <c:v>2018</c:v>
                </c:pt>
                <c:pt idx="3">
                  <c:v>2019</c:v>
                </c:pt>
                <c:pt idx="4">
                  <c:v>2020</c:v>
                </c:pt>
              </c:numCache>
            </c:numRef>
          </c:cat>
          <c:val>
            <c:numRef>
              <c:f>Sheet2!$J$11:$N$11</c:f>
              <c:numCache>
                <c:formatCode>0.00%</c:formatCode>
                <c:ptCount val="5"/>
                <c:pt idx="0">
                  <c:v>2.4300000000000002E-2</c:v>
                </c:pt>
                <c:pt idx="1">
                  <c:v>2.46E-2</c:v>
                </c:pt>
                <c:pt idx="2">
                  <c:v>2.75E-2</c:v>
                </c:pt>
                <c:pt idx="3">
                  <c:v>2.8500000000000001E-2</c:v>
                </c:pt>
                <c:pt idx="4">
                  <c:v>2.86E-2</c:v>
                </c:pt>
              </c:numCache>
            </c:numRef>
          </c:val>
          <c:smooth val="0"/>
          <c:extLst>
            <c:ext xmlns:c16="http://schemas.microsoft.com/office/drawing/2014/chart" uri="{C3380CC4-5D6E-409C-BE32-E72D297353CC}">
              <c16:uniqueId val="{00000000-4797-4EF8-8CA3-2B4D2CD00FA7}"/>
            </c:ext>
          </c:extLst>
        </c:ser>
        <c:ser>
          <c:idx val="2"/>
          <c:order val="1"/>
          <c:tx>
            <c:strRef>
              <c:f>Sheet2!$I$12</c:f>
              <c:strCache>
                <c:ptCount val="1"/>
                <c:pt idx="0">
                  <c:v>兴业对公定期成本率</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Sheet2!$J$1:$N$1</c:f>
              <c:numCache>
                <c:formatCode>General</c:formatCode>
                <c:ptCount val="5"/>
                <c:pt idx="0">
                  <c:v>2016</c:v>
                </c:pt>
                <c:pt idx="1">
                  <c:v>2017</c:v>
                </c:pt>
                <c:pt idx="2">
                  <c:v>2018</c:v>
                </c:pt>
                <c:pt idx="3">
                  <c:v>2019</c:v>
                </c:pt>
                <c:pt idx="4">
                  <c:v>2020</c:v>
                </c:pt>
              </c:numCache>
            </c:numRef>
          </c:cat>
          <c:val>
            <c:numRef>
              <c:f>Sheet2!$J$12:$N$12</c:f>
              <c:numCache>
                <c:formatCode>0.00%</c:formatCode>
                <c:ptCount val="5"/>
                <c:pt idx="0">
                  <c:v>2.52E-2</c:v>
                </c:pt>
                <c:pt idx="1">
                  <c:v>2.8399999999999998E-2</c:v>
                </c:pt>
                <c:pt idx="2">
                  <c:v>3.2199999999999999E-2</c:v>
                </c:pt>
                <c:pt idx="3">
                  <c:v>3.3300000000000003E-2</c:v>
                </c:pt>
                <c:pt idx="4">
                  <c:v>3.1E-2</c:v>
                </c:pt>
              </c:numCache>
            </c:numRef>
          </c:val>
          <c:smooth val="0"/>
          <c:extLst>
            <c:ext xmlns:c16="http://schemas.microsoft.com/office/drawing/2014/chart" uri="{C3380CC4-5D6E-409C-BE32-E72D297353CC}">
              <c16:uniqueId val="{00000001-4797-4EF8-8CA3-2B4D2CD00FA7}"/>
            </c:ext>
          </c:extLst>
        </c:ser>
        <c:dLbls>
          <c:dLblPos val="t"/>
          <c:showLegendKey val="0"/>
          <c:showVal val="1"/>
          <c:showCatName val="0"/>
          <c:showSerName val="0"/>
          <c:showPercent val="0"/>
          <c:showBubbleSize val="0"/>
        </c:dLbls>
        <c:marker val="1"/>
        <c:smooth val="0"/>
        <c:axId val="1419641632"/>
        <c:axId val="776756288"/>
      </c:lineChart>
      <c:catAx>
        <c:axId val="1419641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6756288"/>
        <c:crosses val="autoZero"/>
        <c:auto val="1"/>
        <c:lblAlgn val="ctr"/>
        <c:lblOffset val="100"/>
        <c:noMultiLvlLbl val="0"/>
      </c:catAx>
      <c:valAx>
        <c:axId val="776756288"/>
        <c:scaling>
          <c:orientation val="minMax"/>
          <c:min val="2.8000000000000008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对公定期成本率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4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招行兴业核心一级资本充足率对比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Sheet3!$K$2</c:f>
              <c:strCache>
                <c:ptCount val="1"/>
                <c:pt idx="0">
                  <c:v>招行核心一级资本充足率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Sheet3!$L$1:$S$1</c:f>
              <c:numCache>
                <c:formatCode>General</c:formatCode>
                <c:ptCount val="8"/>
                <c:pt idx="0">
                  <c:v>2013</c:v>
                </c:pt>
                <c:pt idx="1">
                  <c:v>2014</c:v>
                </c:pt>
                <c:pt idx="2">
                  <c:v>2015</c:v>
                </c:pt>
                <c:pt idx="3">
                  <c:v>2016</c:v>
                </c:pt>
                <c:pt idx="4">
                  <c:v>2017</c:v>
                </c:pt>
                <c:pt idx="5">
                  <c:v>2018</c:v>
                </c:pt>
                <c:pt idx="6">
                  <c:v>2019</c:v>
                </c:pt>
                <c:pt idx="7">
                  <c:v>2020</c:v>
                </c:pt>
              </c:numCache>
            </c:numRef>
          </c:cat>
          <c:val>
            <c:numRef>
              <c:f>Sheet3!$L$2:$S$2</c:f>
              <c:numCache>
                <c:formatCode>0.00%</c:formatCode>
                <c:ptCount val="8"/>
                <c:pt idx="0">
                  <c:v>9.2699999999999991E-2</c:v>
                </c:pt>
                <c:pt idx="1">
                  <c:v>0.10439999999999999</c:v>
                </c:pt>
                <c:pt idx="2">
                  <c:v>0.10830000000000001</c:v>
                </c:pt>
                <c:pt idx="3">
                  <c:v>0.11539999999999999</c:v>
                </c:pt>
                <c:pt idx="4">
                  <c:v>0.1206</c:v>
                </c:pt>
                <c:pt idx="5">
                  <c:v>0.11779999999999999</c:v>
                </c:pt>
                <c:pt idx="6">
                  <c:v>0.1195</c:v>
                </c:pt>
                <c:pt idx="7">
                  <c:v>0.1229</c:v>
                </c:pt>
              </c:numCache>
            </c:numRef>
          </c:val>
          <c:smooth val="0"/>
          <c:extLst>
            <c:ext xmlns:c16="http://schemas.microsoft.com/office/drawing/2014/chart" uri="{C3380CC4-5D6E-409C-BE32-E72D297353CC}">
              <c16:uniqueId val="{00000000-85C2-40B1-B11D-663308B2218C}"/>
            </c:ext>
          </c:extLst>
        </c:ser>
        <c:ser>
          <c:idx val="1"/>
          <c:order val="1"/>
          <c:tx>
            <c:strRef>
              <c:f>Sheet3!$K$3</c:f>
              <c:strCache>
                <c:ptCount val="1"/>
                <c:pt idx="0">
                  <c:v>兴业核心一级资本充足率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Sheet3!$L$1:$S$1</c:f>
              <c:numCache>
                <c:formatCode>General</c:formatCode>
                <c:ptCount val="8"/>
                <c:pt idx="0">
                  <c:v>2013</c:v>
                </c:pt>
                <c:pt idx="1">
                  <c:v>2014</c:v>
                </c:pt>
                <c:pt idx="2">
                  <c:v>2015</c:v>
                </c:pt>
                <c:pt idx="3">
                  <c:v>2016</c:v>
                </c:pt>
                <c:pt idx="4">
                  <c:v>2017</c:v>
                </c:pt>
                <c:pt idx="5">
                  <c:v>2018</c:v>
                </c:pt>
                <c:pt idx="6">
                  <c:v>2019</c:v>
                </c:pt>
                <c:pt idx="7">
                  <c:v>2020</c:v>
                </c:pt>
              </c:numCache>
            </c:numRef>
          </c:cat>
          <c:val>
            <c:numRef>
              <c:f>Sheet3!$L$3:$S$3</c:f>
              <c:numCache>
                <c:formatCode>0.00%</c:formatCode>
                <c:ptCount val="8"/>
                <c:pt idx="0">
                  <c:v>8.6800000000000002E-2</c:v>
                </c:pt>
                <c:pt idx="1">
                  <c:v>8.4499999999999992E-2</c:v>
                </c:pt>
                <c:pt idx="2">
                  <c:v>8.43E-2</c:v>
                </c:pt>
                <c:pt idx="3">
                  <c:v>8.5500000000000007E-2</c:v>
                </c:pt>
                <c:pt idx="4">
                  <c:v>9.0700000000000003E-2</c:v>
                </c:pt>
                <c:pt idx="5">
                  <c:v>9.3000000000000013E-2</c:v>
                </c:pt>
                <c:pt idx="6">
                  <c:v>9.4700000000000006E-2</c:v>
                </c:pt>
                <c:pt idx="7">
                  <c:v>9.3299999999999994E-2</c:v>
                </c:pt>
              </c:numCache>
            </c:numRef>
          </c:val>
          <c:smooth val="0"/>
          <c:extLst>
            <c:ext xmlns:c16="http://schemas.microsoft.com/office/drawing/2014/chart" uri="{C3380CC4-5D6E-409C-BE32-E72D297353CC}">
              <c16:uniqueId val="{00000001-85C2-40B1-B11D-663308B2218C}"/>
            </c:ext>
          </c:extLst>
        </c:ser>
        <c:dLbls>
          <c:dLblPos val="t"/>
          <c:showLegendKey val="0"/>
          <c:showVal val="1"/>
          <c:showCatName val="0"/>
          <c:showSerName val="0"/>
          <c:showPercent val="0"/>
          <c:showBubbleSize val="0"/>
        </c:dLbls>
        <c:marker val="1"/>
        <c:smooth val="0"/>
        <c:axId val="1419638432"/>
        <c:axId val="1191751920"/>
      </c:lineChart>
      <c:catAx>
        <c:axId val="1419638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1751920"/>
        <c:crosses val="autoZero"/>
        <c:auto val="1"/>
        <c:lblAlgn val="ctr"/>
        <c:lblOffset val="100"/>
        <c:noMultiLvlLbl val="0"/>
      </c:catAx>
      <c:valAx>
        <c:axId val="1191751920"/>
        <c:scaling>
          <c:orientation val="minMax"/>
          <c:min val="6.000000000000001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核心一级资本充足率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0"/>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3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招行兴业一级资本充足率对比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Sheet3!$K$4</c:f>
              <c:strCache>
                <c:ptCount val="1"/>
                <c:pt idx="0">
                  <c:v>招行一级资本充足率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Sheet3!$L$1:$S$1</c:f>
              <c:numCache>
                <c:formatCode>General</c:formatCode>
                <c:ptCount val="8"/>
                <c:pt idx="0">
                  <c:v>2013</c:v>
                </c:pt>
                <c:pt idx="1">
                  <c:v>2014</c:v>
                </c:pt>
                <c:pt idx="2">
                  <c:v>2015</c:v>
                </c:pt>
                <c:pt idx="3">
                  <c:v>2016</c:v>
                </c:pt>
                <c:pt idx="4">
                  <c:v>2017</c:v>
                </c:pt>
                <c:pt idx="5">
                  <c:v>2018</c:v>
                </c:pt>
                <c:pt idx="6">
                  <c:v>2019</c:v>
                </c:pt>
                <c:pt idx="7">
                  <c:v>2020</c:v>
                </c:pt>
              </c:numCache>
            </c:numRef>
          </c:cat>
          <c:val>
            <c:numRef>
              <c:f>Sheet3!$L$4:$S$4</c:f>
              <c:numCache>
                <c:formatCode>0.00%</c:formatCode>
                <c:ptCount val="8"/>
                <c:pt idx="0">
                  <c:v>9.2699999999999991E-2</c:v>
                </c:pt>
                <c:pt idx="1">
                  <c:v>0.10439999999999999</c:v>
                </c:pt>
                <c:pt idx="2">
                  <c:v>0.10830000000000001</c:v>
                </c:pt>
                <c:pt idx="3">
                  <c:v>0.11539999999999999</c:v>
                </c:pt>
                <c:pt idx="4">
                  <c:v>0.13019999999999998</c:v>
                </c:pt>
                <c:pt idx="5">
                  <c:v>0.12619999999999998</c:v>
                </c:pt>
                <c:pt idx="6">
                  <c:v>0.12689999999999999</c:v>
                </c:pt>
                <c:pt idx="7">
                  <c:v>0.13980000000000001</c:v>
                </c:pt>
              </c:numCache>
            </c:numRef>
          </c:val>
          <c:smooth val="0"/>
          <c:extLst>
            <c:ext xmlns:c16="http://schemas.microsoft.com/office/drawing/2014/chart" uri="{C3380CC4-5D6E-409C-BE32-E72D297353CC}">
              <c16:uniqueId val="{00000000-1C52-420F-B79C-603949E50AA8}"/>
            </c:ext>
          </c:extLst>
        </c:ser>
        <c:ser>
          <c:idx val="1"/>
          <c:order val="1"/>
          <c:tx>
            <c:strRef>
              <c:f>Sheet3!$K$5</c:f>
              <c:strCache>
                <c:ptCount val="1"/>
                <c:pt idx="0">
                  <c:v>兴业一级资本充足率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Sheet3!$L$1:$S$1</c:f>
              <c:numCache>
                <c:formatCode>General</c:formatCode>
                <c:ptCount val="8"/>
                <c:pt idx="0">
                  <c:v>2013</c:v>
                </c:pt>
                <c:pt idx="1">
                  <c:v>2014</c:v>
                </c:pt>
                <c:pt idx="2">
                  <c:v>2015</c:v>
                </c:pt>
                <c:pt idx="3">
                  <c:v>2016</c:v>
                </c:pt>
                <c:pt idx="4">
                  <c:v>2017</c:v>
                </c:pt>
                <c:pt idx="5">
                  <c:v>2018</c:v>
                </c:pt>
                <c:pt idx="6">
                  <c:v>2019</c:v>
                </c:pt>
                <c:pt idx="7">
                  <c:v>2020</c:v>
                </c:pt>
              </c:numCache>
            </c:numRef>
          </c:cat>
          <c:val>
            <c:numRef>
              <c:f>Sheet3!$L$5:$S$5</c:f>
              <c:numCache>
                <c:formatCode>0.00%</c:formatCode>
                <c:ptCount val="8"/>
                <c:pt idx="0">
                  <c:v>8.6800000000000002E-2</c:v>
                </c:pt>
                <c:pt idx="1">
                  <c:v>8.8900000000000007E-2</c:v>
                </c:pt>
                <c:pt idx="2">
                  <c:v>9.1899999999999996E-2</c:v>
                </c:pt>
                <c:pt idx="3">
                  <c:v>9.2300000000000007E-2</c:v>
                </c:pt>
                <c:pt idx="4">
                  <c:v>9.6699999999999994E-2</c:v>
                </c:pt>
                <c:pt idx="5">
                  <c:v>9.849999999999999E-2</c:v>
                </c:pt>
                <c:pt idx="6">
                  <c:v>0.1056</c:v>
                </c:pt>
                <c:pt idx="7">
                  <c:v>0.1085</c:v>
                </c:pt>
              </c:numCache>
            </c:numRef>
          </c:val>
          <c:smooth val="0"/>
          <c:extLst>
            <c:ext xmlns:c16="http://schemas.microsoft.com/office/drawing/2014/chart" uri="{C3380CC4-5D6E-409C-BE32-E72D297353CC}">
              <c16:uniqueId val="{00000001-1C52-420F-B79C-603949E50AA8}"/>
            </c:ext>
          </c:extLst>
        </c:ser>
        <c:dLbls>
          <c:dLblPos val="t"/>
          <c:showLegendKey val="0"/>
          <c:showVal val="1"/>
          <c:showCatName val="0"/>
          <c:showSerName val="0"/>
          <c:showPercent val="0"/>
          <c:showBubbleSize val="0"/>
        </c:dLbls>
        <c:marker val="1"/>
        <c:smooth val="0"/>
        <c:axId val="1419638432"/>
        <c:axId val="1191751920"/>
      </c:lineChart>
      <c:catAx>
        <c:axId val="1419638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1751920"/>
        <c:crosses val="autoZero"/>
        <c:auto val="1"/>
        <c:lblAlgn val="ctr"/>
        <c:lblOffset val="100"/>
        <c:noMultiLvlLbl val="0"/>
      </c:catAx>
      <c:valAx>
        <c:axId val="1191751920"/>
        <c:scaling>
          <c:orientation val="minMax"/>
          <c:min val="6.000000000000001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核心一级资本充足率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0"/>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3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招行兴业资本充足率对比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Sheet3!$K$6</c:f>
              <c:strCache>
                <c:ptCount val="1"/>
                <c:pt idx="0">
                  <c:v>招行资本充足率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Sheet3!$M$1:$S$1</c:f>
              <c:numCache>
                <c:formatCode>General</c:formatCode>
                <c:ptCount val="7"/>
                <c:pt idx="0">
                  <c:v>2014</c:v>
                </c:pt>
                <c:pt idx="1">
                  <c:v>2015</c:v>
                </c:pt>
                <c:pt idx="2">
                  <c:v>2016</c:v>
                </c:pt>
                <c:pt idx="3">
                  <c:v>2017</c:v>
                </c:pt>
                <c:pt idx="4">
                  <c:v>2018</c:v>
                </c:pt>
                <c:pt idx="5">
                  <c:v>2019</c:v>
                </c:pt>
                <c:pt idx="6">
                  <c:v>2020</c:v>
                </c:pt>
              </c:numCache>
            </c:numRef>
          </c:cat>
          <c:val>
            <c:numRef>
              <c:f>Sheet3!$M$6:$S$6</c:f>
              <c:numCache>
                <c:formatCode>0.00%</c:formatCode>
                <c:ptCount val="7"/>
                <c:pt idx="0">
                  <c:v>0.12380000000000001</c:v>
                </c:pt>
                <c:pt idx="1">
                  <c:v>0.12570000000000001</c:v>
                </c:pt>
                <c:pt idx="2">
                  <c:v>0.1333</c:v>
                </c:pt>
                <c:pt idx="3">
                  <c:v>0.15479999999999999</c:v>
                </c:pt>
                <c:pt idx="4">
                  <c:v>0.15679999999999999</c:v>
                </c:pt>
                <c:pt idx="5">
                  <c:v>0.15539999999999998</c:v>
                </c:pt>
                <c:pt idx="6">
                  <c:v>0.16539999999999999</c:v>
                </c:pt>
              </c:numCache>
            </c:numRef>
          </c:val>
          <c:smooth val="0"/>
          <c:extLst>
            <c:ext xmlns:c16="http://schemas.microsoft.com/office/drawing/2014/chart" uri="{C3380CC4-5D6E-409C-BE32-E72D297353CC}">
              <c16:uniqueId val="{00000000-0E25-431C-B9EE-13FDF17A0DCB}"/>
            </c:ext>
          </c:extLst>
        </c:ser>
        <c:ser>
          <c:idx val="1"/>
          <c:order val="1"/>
          <c:tx>
            <c:strRef>
              <c:f>Sheet3!$K$7</c:f>
              <c:strCache>
                <c:ptCount val="1"/>
                <c:pt idx="0">
                  <c:v>兴业资本充足率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Sheet3!$M$1:$S$1</c:f>
              <c:numCache>
                <c:formatCode>General</c:formatCode>
                <c:ptCount val="7"/>
                <c:pt idx="0">
                  <c:v>2014</c:v>
                </c:pt>
                <c:pt idx="1">
                  <c:v>2015</c:v>
                </c:pt>
                <c:pt idx="2">
                  <c:v>2016</c:v>
                </c:pt>
                <c:pt idx="3">
                  <c:v>2017</c:v>
                </c:pt>
                <c:pt idx="4">
                  <c:v>2018</c:v>
                </c:pt>
                <c:pt idx="5">
                  <c:v>2019</c:v>
                </c:pt>
                <c:pt idx="6">
                  <c:v>2020</c:v>
                </c:pt>
              </c:numCache>
            </c:numRef>
          </c:cat>
          <c:val>
            <c:numRef>
              <c:f>Sheet3!$M$7:$S$7</c:f>
              <c:numCache>
                <c:formatCode>0.00%</c:formatCode>
                <c:ptCount val="7"/>
                <c:pt idx="0">
                  <c:v>0.11289999999999999</c:v>
                </c:pt>
                <c:pt idx="1">
                  <c:v>0.1119</c:v>
                </c:pt>
                <c:pt idx="2">
                  <c:v>0.1202</c:v>
                </c:pt>
                <c:pt idx="3">
                  <c:v>0.12189999999999999</c:v>
                </c:pt>
                <c:pt idx="4">
                  <c:v>0.122</c:v>
                </c:pt>
                <c:pt idx="5">
                  <c:v>0.1336</c:v>
                </c:pt>
                <c:pt idx="6">
                  <c:v>0.13470000000000001</c:v>
                </c:pt>
              </c:numCache>
            </c:numRef>
          </c:val>
          <c:smooth val="0"/>
          <c:extLst>
            <c:ext xmlns:c16="http://schemas.microsoft.com/office/drawing/2014/chart" uri="{C3380CC4-5D6E-409C-BE32-E72D297353CC}">
              <c16:uniqueId val="{00000001-0E25-431C-B9EE-13FDF17A0DCB}"/>
            </c:ext>
          </c:extLst>
        </c:ser>
        <c:dLbls>
          <c:dLblPos val="t"/>
          <c:showLegendKey val="0"/>
          <c:showVal val="1"/>
          <c:showCatName val="0"/>
          <c:showSerName val="0"/>
          <c:showPercent val="0"/>
          <c:showBubbleSize val="0"/>
        </c:dLbls>
        <c:marker val="1"/>
        <c:smooth val="0"/>
        <c:axId val="1419638432"/>
        <c:axId val="1191751920"/>
      </c:lineChart>
      <c:catAx>
        <c:axId val="1419638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1751920"/>
        <c:crosses val="autoZero"/>
        <c:auto val="1"/>
        <c:lblAlgn val="ctr"/>
        <c:lblOffset val="100"/>
        <c:noMultiLvlLbl val="0"/>
      </c:catAx>
      <c:valAx>
        <c:axId val="1191751920"/>
        <c:scaling>
          <c:orientation val="minMax"/>
          <c:min val="6.000000000000001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核心一级资本充足率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0"/>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3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招行兴业每股收益对比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Sheet3!$A$22</c:f>
              <c:strCache>
                <c:ptCount val="1"/>
                <c:pt idx="0">
                  <c:v>招行每股收益（元）</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Sheet3!$B$21:$K$21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Sheet3!$B$22:$K$22</c:f>
              <c:numCache>
                <c:formatCode>#,##0.00_ </c:formatCode>
                <c:ptCount val="10"/>
                <c:pt idx="0">
                  <c:v>1.67</c:v>
                </c:pt>
                <c:pt idx="1">
                  <c:v>2.1</c:v>
                </c:pt>
                <c:pt idx="2">
                  <c:v>2.2999999999999998</c:v>
                </c:pt>
                <c:pt idx="3">
                  <c:v>2.2200000000000002</c:v>
                </c:pt>
                <c:pt idx="4">
                  <c:v>2.29</c:v>
                </c:pt>
                <c:pt idx="5">
                  <c:v>2.46</c:v>
                </c:pt>
                <c:pt idx="6">
                  <c:v>2.78</c:v>
                </c:pt>
                <c:pt idx="7">
                  <c:v>3.13</c:v>
                </c:pt>
                <c:pt idx="8">
                  <c:v>3.62</c:v>
                </c:pt>
                <c:pt idx="9">
                  <c:v>3.79</c:v>
                </c:pt>
              </c:numCache>
            </c:numRef>
          </c:val>
          <c:smooth val="0"/>
          <c:extLst>
            <c:ext xmlns:c16="http://schemas.microsoft.com/office/drawing/2014/chart" uri="{C3380CC4-5D6E-409C-BE32-E72D297353CC}">
              <c16:uniqueId val="{00000000-8334-4005-8660-AA300EF47519}"/>
            </c:ext>
          </c:extLst>
        </c:ser>
        <c:ser>
          <c:idx val="1"/>
          <c:order val="1"/>
          <c:tx>
            <c:strRef>
              <c:f>Sheet3!$A$23</c:f>
              <c:strCache>
                <c:ptCount val="1"/>
                <c:pt idx="0">
                  <c:v>兴业每股收益（元）</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Sheet3!$B$21:$K$21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Sheet3!$B$23:$K$23</c:f>
              <c:numCache>
                <c:formatCode>#,##0.00_ </c:formatCode>
                <c:ptCount val="10"/>
                <c:pt idx="0">
                  <c:v>2.36</c:v>
                </c:pt>
                <c:pt idx="1">
                  <c:v>3.22</c:v>
                </c:pt>
                <c:pt idx="2">
                  <c:v>2.16</c:v>
                </c:pt>
                <c:pt idx="3">
                  <c:v>2.4700000000000002</c:v>
                </c:pt>
                <c:pt idx="4">
                  <c:v>2.63</c:v>
                </c:pt>
                <c:pt idx="5">
                  <c:v>2.77</c:v>
                </c:pt>
                <c:pt idx="6">
                  <c:v>2.74</c:v>
                </c:pt>
                <c:pt idx="7">
                  <c:v>2.85</c:v>
                </c:pt>
                <c:pt idx="8">
                  <c:v>3.1</c:v>
                </c:pt>
                <c:pt idx="9">
                  <c:v>3.08</c:v>
                </c:pt>
              </c:numCache>
            </c:numRef>
          </c:val>
          <c:smooth val="0"/>
          <c:extLst>
            <c:ext xmlns:c16="http://schemas.microsoft.com/office/drawing/2014/chart" uri="{C3380CC4-5D6E-409C-BE32-E72D297353CC}">
              <c16:uniqueId val="{00000001-8334-4005-8660-AA300EF47519}"/>
            </c:ext>
          </c:extLst>
        </c:ser>
        <c:dLbls>
          <c:dLblPos val="t"/>
          <c:showLegendKey val="0"/>
          <c:showVal val="1"/>
          <c:showCatName val="0"/>
          <c:showSerName val="0"/>
          <c:showPercent val="0"/>
          <c:showBubbleSize val="0"/>
        </c:dLbls>
        <c:marker val="1"/>
        <c:smooth val="0"/>
        <c:axId val="1419638432"/>
        <c:axId val="1191751920"/>
      </c:lineChart>
      <c:catAx>
        <c:axId val="14196384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1751920"/>
        <c:crosses val="autoZero"/>
        <c:auto val="1"/>
        <c:lblAlgn val="ctr"/>
        <c:lblOffset val="100"/>
        <c:noMultiLvlLbl val="0"/>
      </c:catAx>
      <c:valAx>
        <c:axId val="1191751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每股收益（元）</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0"/>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963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zh-CN" altLang="en-US"/>
              <a:t>招行兴业风险资产税前有效收益率对比</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zh-CN"/>
        </a:p>
      </c:txPr>
    </c:title>
    <c:autoTitleDeleted val="0"/>
    <c:plotArea>
      <c:layout/>
      <c:lineChart>
        <c:grouping val="standard"/>
        <c:varyColors val="0"/>
        <c:ser>
          <c:idx val="0"/>
          <c:order val="0"/>
          <c:tx>
            <c:strRef>
              <c:f>Sheet3!$A$8</c:f>
              <c:strCache>
                <c:ptCount val="1"/>
                <c:pt idx="0">
                  <c:v>招行风险资产税前有效收益率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Sheet3!$B$1:$F$1</c:f>
              <c:numCache>
                <c:formatCode>General</c:formatCode>
                <c:ptCount val="5"/>
                <c:pt idx="0">
                  <c:v>2016</c:v>
                </c:pt>
                <c:pt idx="1">
                  <c:v>2017</c:v>
                </c:pt>
                <c:pt idx="2">
                  <c:v>2018</c:v>
                </c:pt>
                <c:pt idx="3">
                  <c:v>2019</c:v>
                </c:pt>
                <c:pt idx="4">
                  <c:v>2020</c:v>
                </c:pt>
              </c:numCache>
            </c:numRef>
          </c:cat>
          <c:val>
            <c:numRef>
              <c:f>Sheet3!$B$8:$F$8</c:f>
              <c:numCache>
                <c:formatCode>0.00%</c:formatCode>
                <c:ptCount val="5"/>
                <c:pt idx="0">
                  <c:v>6.9644017940094834E-3</c:v>
                </c:pt>
                <c:pt idx="1">
                  <c:v>8.5491872111976355E-3</c:v>
                </c:pt>
                <c:pt idx="2">
                  <c:v>1.0783089699454421E-2</c:v>
                </c:pt>
                <c:pt idx="3">
                  <c:v>1.0984447725594374E-2</c:v>
                </c:pt>
                <c:pt idx="4">
                  <c:v>9.9465368608020639E-3</c:v>
                </c:pt>
              </c:numCache>
            </c:numRef>
          </c:val>
          <c:smooth val="0"/>
          <c:extLst>
            <c:ext xmlns:c16="http://schemas.microsoft.com/office/drawing/2014/chart" uri="{C3380CC4-5D6E-409C-BE32-E72D297353CC}">
              <c16:uniqueId val="{00000000-BD8D-44BD-99C6-F048F41143B5}"/>
            </c:ext>
          </c:extLst>
        </c:ser>
        <c:ser>
          <c:idx val="1"/>
          <c:order val="1"/>
          <c:tx>
            <c:strRef>
              <c:f>Sheet3!$A$17</c:f>
              <c:strCache>
                <c:ptCount val="1"/>
                <c:pt idx="0">
                  <c:v>兴业风险资产税前有效收益率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Sheet3!$B$1:$F$1</c:f>
              <c:numCache>
                <c:formatCode>General</c:formatCode>
                <c:ptCount val="5"/>
                <c:pt idx="0">
                  <c:v>2016</c:v>
                </c:pt>
                <c:pt idx="1">
                  <c:v>2017</c:v>
                </c:pt>
                <c:pt idx="2">
                  <c:v>2018</c:v>
                </c:pt>
                <c:pt idx="3">
                  <c:v>2019</c:v>
                </c:pt>
                <c:pt idx="4">
                  <c:v>2020</c:v>
                </c:pt>
              </c:numCache>
            </c:numRef>
          </c:cat>
          <c:val>
            <c:numRef>
              <c:f>Sheet3!$B$17:$F$17</c:f>
              <c:numCache>
                <c:formatCode>0.00%</c:formatCode>
                <c:ptCount val="5"/>
                <c:pt idx="0">
                  <c:v>8.6338294850891537E-3</c:v>
                </c:pt>
                <c:pt idx="1">
                  <c:v>6.3927076020154428E-3</c:v>
                </c:pt>
                <c:pt idx="2">
                  <c:v>5.6694579891705598E-3</c:v>
                </c:pt>
                <c:pt idx="3">
                  <c:v>9.0325454262259845E-3</c:v>
                </c:pt>
                <c:pt idx="4">
                  <c:v>7.3693146385543449E-3</c:v>
                </c:pt>
              </c:numCache>
            </c:numRef>
          </c:val>
          <c:smooth val="0"/>
          <c:extLst>
            <c:ext xmlns:c16="http://schemas.microsoft.com/office/drawing/2014/chart" uri="{C3380CC4-5D6E-409C-BE32-E72D297353CC}">
              <c16:uniqueId val="{00000001-BD8D-44BD-99C6-F048F41143B5}"/>
            </c:ext>
          </c:extLst>
        </c:ser>
        <c:dLbls>
          <c:dLblPos val="t"/>
          <c:showLegendKey val="0"/>
          <c:showVal val="1"/>
          <c:showCatName val="0"/>
          <c:showSerName val="0"/>
          <c:showPercent val="0"/>
          <c:showBubbleSize val="0"/>
        </c:dLbls>
        <c:marker val="1"/>
        <c:smooth val="0"/>
        <c:axId val="1439060896"/>
        <c:axId val="777201440"/>
      </c:lineChart>
      <c:catAx>
        <c:axId val="1439060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77201440"/>
        <c:crosses val="autoZero"/>
        <c:auto val="1"/>
        <c:lblAlgn val="ctr"/>
        <c:lblOffset val="100"/>
        <c:noMultiLvlLbl val="0"/>
      </c:catAx>
      <c:valAx>
        <c:axId val="777201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风险资产税前有效收益率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39060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招行兴业营业收入对比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招行营业收入（亿元）</c:v>
                </c:pt>
              </c:strCache>
            </c:strRef>
          </c:tx>
          <c:spPr>
            <a:solidFill>
              <a:schemeClr val="accent1"/>
            </a:solidFill>
            <a:ln>
              <a:noFill/>
            </a:ln>
            <a:effectLst/>
          </c:spPr>
          <c:invertIfNegative val="0"/>
          <c:cat>
            <c:numRef>
              <c:f>Sheet1!$B$1:$K$1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Sheet1!$B$2:$K$2</c:f>
              <c:numCache>
                <c:formatCode>General</c:formatCode>
                <c:ptCount val="10"/>
                <c:pt idx="0">
                  <c:v>961.57</c:v>
                </c:pt>
                <c:pt idx="1">
                  <c:v>1133.67</c:v>
                </c:pt>
                <c:pt idx="2">
                  <c:v>1326.04</c:v>
                </c:pt>
                <c:pt idx="3">
                  <c:v>1658.63</c:v>
                </c:pt>
                <c:pt idx="4">
                  <c:v>2014.71</c:v>
                </c:pt>
                <c:pt idx="5">
                  <c:v>2090.25</c:v>
                </c:pt>
                <c:pt idx="6">
                  <c:v>2208.9699999999998</c:v>
                </c:pt>
                <c:pt idx="7">
                  <c:v>2485.5500000000002</c:v>
                </c:pt>
                <c:pt idx="8">
                  <c:v>2697.03</c:v>
                </c:pt>
                <c:pt idx="9">
                  <c:v>2904.82</c:v>
                </c:pt>
              </c:numCache>
            </c:numRef>
          </c:val>
          <c:extLst>
            <c:ext xmlns:c16="http://schemas.microsoft.com/office/drawing/2014/chart" uri="{C3380CC4-5D6E-409C-BE32-E72D297353CC}">
              <c16:uniqueId val="{00000000-2AA9-4867-A9FD-68C50F37081A}"/>
            </c:ext>
          </c:extLst>
        </c:ser>
        <c:ser>
          <c:idx val="1"/>
          <c:order val="1"/>
          <c:tx>
            <c:strRef>
              <c:f>Sheet1!$A$4</c:f>
              <c:strCache>
                <c:ptCount val="1"/>
                <c:pt idx="0">
                  <c:v>兴业营业收入（亿元）</c:v>
                </c:pt>
              </c:strCache>
            </c:strRef>
          </c:tx>
          <c:spPr>
            <a:solidFill>
              <a:schemeClr val="accent2"/>
            </a:solidFill>
            <a:ln>
              <a:noFill/>
            </a:ln>
            <a:effectLst/>
          </c:spPr>
          <c:invertIfNegative val="0"/>
          <c:cat>
            <c:numRef>
              <c:f>Sheet1!$B$1:$K$1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Sheet1!$B$4:$K$4</c:f>
              <c:numCache>
                <c:formatCode>General</c:formatCode>
                <c:ptCount val="10"/>
                <c:pt idx="0">
                  <c:v>598.70000000000005</c:v>
                </c:pt>
                <c:pt idx="1">
                  <c:v>876.19</c:v>
                </c:pt>
                <c:pt idx="2">
                  <c:v>1092.8699999999999</c:v>
                </c:pt>
                <c:pt idx="3">
                  <c:v>1248.98</c:v>
                </c:pt>
                <c:pt idx="4">
                  <c:v>1543.48</c:v>
                </c:pt>
                <c:pt idx="5">
                  <c:v>1570.6</c:v>
                </c:pt>
                <c:pt idx="6">
                  <c:v>1399.75</c:v>
                </c:pt>
                <c:pt idx="7">
                  <c:v>1582.87</c:v>
                </c:pt>
                <c:pt idx="8">
                  <c:v>1813.08</c:v>
                </c:pt>
                <c:pt idx="9">
                  <c:v>2031.37</c:v>
                </c:pt>
              </c:numCache>
            </c:numRef>
          </c:val>
          <c:extLst>
            <c:ext xmlns:c16="http://schemas.microsoft.com/office/drawing/2014/chart" uri="{C3380CC4-5D6E-409C-BE32-E72D297353CC}">
              <c16:uniqueId val="{00000001-2AA9-4867-A9FD-68C50F37081A}"/>
            </c:ext>
          </c:extLst>
        </c:ser>
        <c:dLbls>
          <c:showLegendKey val="0"/>
          <c:showVal val="0"/>
          <c:showCatName val="0"/>
          <c:showSerName val="0"/>
          <c:showPercent val="0"/>
          <c:showBubbleSize val="0"/>
        </c:dLbls>
        <c:gapWidth val="150"/>
        <c:axId val="1063862335"/>
        <c:axId val="1064112527"/>
      </c:barChart>
      <c:lineChart>
        <c:grouping val="standard"/>
        <c:varyColors val="0"/>
        <c:ser>
          <c:idx val="3"/>
          <c:order val="2"/>
          <c:tx>
            <c:strRef>
              <c:f>Sheet1!$A$3</c:f>
              <c:strCache>
                <c:ptCount val="1"/>
                <c:pt idx="0">
                  <c:v>招行营业收入同比增长（%）</c:v>
                </c:pt>
              </c:strCache>
            </c:strRef>
          </c:tx>
          <c:spPr>
            <a:ln w="28575" cap="rnd">
              <a:solidFill>
                <a:schemeClr val="accent4"/>
              </a:solidFill>
              <a:round/>
            </a:ln>
            <a:effectLst/>
          </c:spPr>
          <c:marker>
            <c:symbol val="none"/>
          </c:marker>
          <c:cat>
            <c:numRef>
              <c:f>Sheet1!$B$1:$K$1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Sheet1!$B$3:$K$3</c:f>
              <c:numCache>
                <c:formatCode>General</c:formatCode>
                <c:ptCount val="10"/>
                <c:pt idx="0">
                  <c:v>34.72</c:v>
                </c:pt>
                <c:pt idx="1">
                  <c:v>17.899999999999999</c:v>
                </c:pt>
                <c:pt idx="2">
                  <c:v>16.97</c:v>
                </c:pt>
                <c:pt idx="3">
                  <c:v>25.08</c:v>
                </c:pt>
                <c:pt idx="4">
                  <c:v>21.47</c:v>
                </c:pt>
                <c:pt idx="5">
                  <c:v>3.75</c:v>
                </c:pt>
                <c:pt idx="6">
                  <c:v>5.33</c:v>
                </c:pt>
                <c:pt idx="7">
                  <c:v>12.52</c:v>
                </c:pt>
                <c:pt idx="8">
                  <c:v>8.51</c:v>
                </c:pt>
                <c:pt idx="9">
                  <c:v>7.7</c:v>
                </c:pt>
              </c:numCache>
            </c:numRef>
          </c:val>
          <c:smooth val="0"/>
          <c:extLst>
            <c:ext xmlns:c16="http://schemas.microsoft.com/office/drawing/2014/chart" uri="{C3380CC4-5D6E-409C-BE32-E72D297353CC}">
              <c16:uniqueId val="{00000002-2AA9-4867-A9FD-68C50F37081A}"/>
            </c:ext>
          </c:extLst>
        </c:ser>
        <c:ser>
          <c:idx val="4"/>
          <c:order val="3"/>
          <c:tx>
            <c:strRef>
              <c:f>Sheet1!$A$5</c:f>
              <c:strCache>
                <c:ptCount val="1"/>
                <c:pt idx="0">
                  <c:v>兴业营业收入同比增长（%）</c:v>
                </c:pt>
              </c:strCache>
            </c:strRef>
          </c:tx>
          <c:spPr>
            <a:ln w="28575" cap="rnd">
              <a:solidFill>
                <a:schemeClr val="accent5"/>
              </a:solidFill>
              <a:round/>
            </a:ln>
            <a:effectLst/>
          </c:spPr>
          <c:marker>
            <c:symbol val="none"/>
          </c:marker>
          <c:cat>
            <c:numRef>
              <c:f>Sheet1!$B$1:$K$1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Sheet1!$B$5:$K$5</c:f>
              <c:numCache>
                <c:formatCode>General</c:formatCode>
                <c:ptCount val="10"/>
                <c:pt idx="0">
                  <c:v>37.770000000000003</c:v>
                </c:pt>
                <c:pt idx="1">
                  <c:v>46.35</c:v>
                </c:pt>
                <c:pt idx="2">
                  <c:v>24.73</c:v>
                </c:pt>
                <c:pt idx="3">
                  <c:v>14.28</c:v>
                </c:pt>
                <c:pt idx="4">
                  <c:v>23.58</c:v>
                </c:pt>
                <c:pt idx="5">
                  <c:v>1.76</c:v>
                </c:pt>
                <c:pt idx="6">
                  <c:v>-10.89</c:v>
                </c:pt>
                <c:pt idx="7">
                  <c:v>13.08</c:v>
                </c:pt>
                <c:pt idx="8">
                  <c:v>14.54</c:v>
                </c:pt>
                <c:pt idx="9">
                  <c:v>12.04</c:v>
                </c:pt>
              </c:numCache>
            </c:numRef>
          </c:val>
          <c:smooth val="0"/>
          <c:extLst>
            <c:ext xmlns:c16="http://schemas.microsoft.com/office/drawing/2014/chart" uri="{C3380CC4-5D6E-409C-BE32-E72D297353CC}">
              <c16:uniqueId val="{00000003-2AA9-4867-A9FD-68C50F37081A}"/>
            </c:ext>
          </c:extLst>
        </c:ser>
        <c:dLbls>
          <c:showLegendKey val="0"/>
          <c:showVal val="0"/>
          <c:showCatName val="0"/>
          <c:showSerName val="0"/>
          <c:showPercent val="0"/>
          <c:showBubbleSize val="0"/>
        </c:dLbls>
        <c:marker val="1"/>
        <c:smooth val="0"/>
        <c:axId val="1063868735"/>
        <c:axId val="1064112943"/>
      </c:lineChart>
      <c:catAx>
        <c:axId val="10638623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4112527"/>
        <c:crosses val="autoZero"/>
        <c:auto val="1"/>
        <c:lblAlgn val="ctr"/>
        <c:lblOffset val="100"/>
        <c:noMultiLvlLbl val="0"/>
      </c:catAx>
      <c:valAx>
        <c:axId val="1064112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营业收入（亿元）</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_ " sourceLinked="0"/>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3862335"/>
        <c:crosses val="autoZero"/>
        <c:crossBetween val="between"/>
      </c:valAx>
      <c:valAx>
        <c:axId val="1064112943"/>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营业收入同比增长（</a:t>
                </a:r>
                <a:r>
                  <a:rPr lang="en-US" altLang="zh-CN"/>
                  <a:t>%</a:t>
                </a:r>
                <a:r>
                  <a:rPr lang="zh-CN" altLang="en-US"/>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3868735"/>
        <c:crosses val="max"/>
        <c:crossBetween val="between"/>
      </c:valAx>
      <c:catAx>
        <c:axId val="1063868735"/>
        <c:scaling>
          <c:orientation val="minMax"/>
        </c:scaling>
        <c:delete val="1"/>
        <c:axPos val="b"/>
        <c:numFmt formatCode="General" sourceLinked="1"/>
        <c:majorTickMark val="none"/>
        <c:minorTickMark val="none"/>
        <c:tickLblPos val="nextTo"/>
        <c:crossAx val="106411294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招行兴业净息差对比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Sheet1!$A$7</c:f>
              <c:strCache>
                <c:ptCount val="1"/>
                <c:pt idx="0">
                  <c:v>招行净息差（%）</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Sheet1!$B$1:$K$1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Sheet1!$B$7:$K$7</c:f>
              <c:numCache>
                <c:formatCode>General</c:formatCode>
                <c:ptCount val="10"/>
                <c:pt idx="0">
                  <c:v>3.06</c:v>
                </c:pt>
                <c:pt idx="1">
                  <c:v>3.03</c:v>
                </c:pt>
                <c:pt idx="2">
                  <c:v>2.82</c:v>
                </c:pt>
                <c:pt idx="3">
                  <c:v>2.52</c:v>
                </c:pt>
                <c:pt idx="4">
                  <c:v>2.75</c:v>
                </c:pt>
                <c:pt idx="5">
                  <c:v>2.5</c:v>
                </c:pt>
                <c:pt idx="6">
                  <c:v>2.4300000000000002</c:v>
                </c:pt>
                <c:pt idx="7">
                  <c:v>2.57</c:v>
                </c:pt>
                <c:pt idx="8">
                  <c:v>2.59</c:v>
                </c:pt>
                <c:pt idx="9">
                  <c:v>2.4900000000000002</c:v>
                </c:pt>
              </c:numCache>
            </c:numRef>
          </c:val>
          <c:smooth val="0"/>
          <c:extLst>
            <c:ext xmlns:c16="http://schemas.microsoft.com/office/drawing/2014/chart" uri="{C3380CC4-5D6E-409C-BE32-E72D297353CC}">
              <c16:uniqueId val="{00000000-D81F-4BDD-BD51-B675AFDC2D1E}"/>
            </c:ext>
          </c:extLst>
        </c:ser>
        <c:ser>
          <c:idx val="1"/>
          <c:order val="1"/>
          <c:tx>
            <c:strRef>
              <c:f>Sheet1!$A$8</c:f>
              <c:strCache>
                <c:ptCount val="1"/>
                <c:pt idx="0">
                  <c:v>兴业净息差（%）</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Sheet1!$B$1:$K$1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Sheet1!$B$8:$K$8</c:f>
              <c:numCache>
                <c:formatCode>General</c:formatCode>
                <c:ptCount val="10"/>
                <c:pt idx="0">
                  <c:v>2.52</c:v>
                </c:pt>
                <c:pt idx="1">
                  <c:v>2.64</c:v>
                </c:pt>
                <c:pt idx="2">
                  <c:v>2.44</c:v>
                </c:pt>
                <c:pt idx="3">
                  <c:v>2.48</c:v>
                </c:pt>
                <c:pt idx="4">
                  <c:v>2.4500000000000002</c:v>
                </c:pt>
                <c:pt idx="5">
                  <c:v>2.0699999999999998</c:v>
                </c:pt>
                <c:pt idx="6">
                  <c:v>1.73</c:v>
                </c:pt>
                <c:pt idx="7">
                  <c:v>1.83</c:v>
                </c:pt>
                <c:pt idx="8">
                  <c:v>2.25</c:v>
                </c:pt>
                <c:pt idx="9">
                  <c:v>2.36</c:v>
                </c:pt>
              </c:numCache>
            </c:numRef>
          </c:val>
          <c:smooth val="0"/>
          <c:extLst>
            <c:ext xmlns:c16="http://schemas.microsoft.com/office/drawing/2014/chart" uri="{C3380CC4-5D6E-409C-BE32-E72D297353CC}">
              <c16:uniqueId val="{00000001-D81F-4BDD-BD51-B675AFDC2D1E}"/>
            </c:ext>
          </c:extLst>
        </c:ser>
        <c:dLbls>
          <c:showLegendKey val="0"/>
          <c:showVal val="0"/>
          <c:showCatName val="0"/>
          <c:showSerName val="0"/>
          <c:showPercent val="0"/>
          <c:showBubbleSize val="0"/>
        </c:dLbls>
        <c:marker val="1"/>
        <c:smooth val="0"/>
        <c:axId val="1148311551"/>
        <c:axId val="1192267311"/>
      </c:lineChart>
      <c:catAx>
        <c:axId val="11483115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2267311"/>
        <c:crosses val="autoZero"/>
        <c:auto val="1"/>
        <c:lblAlgn val="ctr"/>
        <c:lblOffset val="100"/>
        <c:noMultiLvlLbl val="0"/>
      </c:catAx>
      <c:valAx>
        <c:axId val="11922673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净息差（</a:t>
                </a:r>
                <a:r>
                  <a:rPr lang="en-US" altLang="zh-CN"/>
                  <a:t>%</a:t>
                </a:r>
                <a:r>
                  <a:rPr lang="zh-CN" altLang="en-US"/>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8311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招行兴业生息资产平均收益率对比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Sheet1!$A$10</c:f>
              <c:strCache>
                <c:ptCount val="1"/>
                <c:pt idx="0">
                  <c:v>招行生息资产平均收益率（%）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Sheet1!$D$1:$K$1</c:f>
              <c:numCache>
                <c:formatCode>General</c:formatCode>
                <c:ptCount val="8"/>
                <c:pt idx="0">
                  <c:v>2013</c:v>
                </c:pt>
                <c:pt idx="1">
                  <c:v>2014</c:v>
                </c:pt>
                <c:pt idx="2">
                  <c:v>2015</c:v>
                </c:pt>
                <c:pt idx="3">
                  <c:v>2016</c:v>
                </c:pt>
                <c:pt idx="4">
                  <c:v>2017</c:v>
                </c:pt>
                <c:pt idx="5">
                  <c:v>2018</c:v>
                </c:pt>
                <c:pt idx="6">
                  <c:v>2019</c:v>
                </c:pt>
                <c:pt idx="7">
                  <c:v>2020</c:v>
                </c:pt>
              </c:numCache>
            </c:numRef>
          </c:cat>
          <c:val>
            <c:numRef>
              <c:f>Sheet1!$D$10:$K$10</c:f>
              <c:numCache>
                <c:formatCode>General</c:formatCode>
                <c:ptCount val="8"/>
                <c:pt idx="0">
                  <c:v>4.95</c:v>
                </c:pt>
                <c:pt idx="1">
                  <c:v>5.0199999999999996</c:v>
                </c:pt>
                <c:pt idx="2">
                  <c:v>4.72</c:v>
                </c:pt>
                <c:pt idx="3">
                  <c:v>4</c:v>
                </c:pt>
                <c:pt idx="4">
                  <c:v>4.0599999999999996</c:v>
                </c:pt>
                <c:pt idx="5">
                  <c:v>4.34</c:v>
                </c:pt>
                <c:pt idx="6">
                  <c:v>4.38</c:v>
                </c:pt>
                <c:pt idx="7">
                  <c:v>4.13</c:v>
                </c:pt>
              </c:numCache>
            </c:numRef>
          </c:val>
          <c:smooth val="0"/>
          <c:extLst>
            <c:ext xmlns:c16="http://schemas.microsoft.com/office/drawing/2014/chart" uri="{C3380CC4-5D6E-409C-BE32-E72D297353CC}">
              <c16:uniqueId val="{00000000-2E1A-4580-BB5D-9A1A5AAEA487}"/>
            </c:ext>
          </c:extLst>
        </c:ser>
        <c:ser>
          <c:idx val="1"/>
          <c:order val="1"/>
          <c:tx>
            <c:strRef>
              <c:f>Sheet1!$A$11</c:f>
              <c:strCache>
                <c:ptCount val="1"/>
                <c:pt idx="0">
                  <c:v>兴业生息资产平均收益率（%）</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Sheet1!$D$1:$K$1</c:f>
              <c:numCache>
                <c:formatCode>General</c:formatCode>
                <c:ptCount val="8"/>
                <c:pt idx="0">
                  <c:v>2013</c:v>
                </c:pt>
                <c:pt idx="1">
                  <c:v>2014</c:v>
                </c:pt>
                <c:pt idx="2">
                  <c:v>2015</c:v>
                </c:pt>
                <c:pt idx="3">
                  <c:v>2016</c:v>
                </c:pt>
                <c:pt idx="4">
                  <c:v>2017</c:v>
                </c:pt>
                <c:pt idx="5">
                  <c:v>2018</c:v>
                </c:pt>
                <c:pt idx="6">
                  <c:v>2019</c:v>
                </c:pt>
                <c:pt idx="7">
                  <c:v>2020</c:v>
                </c:pt>
              </c:numCache>
            </c:numRef>
          </c:cat>
          <c:val>
            <c:numRef>
              <c:f>Sheet1!$D$11:$K$11</c:f>
              <c:numCache>
                <c:formatCode>General</c:formatCode>
                <c:ptCount val="8"/>
                <c:pt idx="0">
                  <c:v>5.39</c:v>
                </c:pt>
                <c:pt idx="1">
                  <c:v>5.69</c:v>
                </c:pt>
                <c:pt idx="2">
                  <c:v>5.24</c:v>
                </c:pt>
                <c:pt idx="3">
                  <c:v>4.4000000000000004</c:v>
                </c:pt>
                <c:pt idx="4">
                  <c:v>4.25</c:v>
                </c:pt>
                <c:pt idx="5">
                  <c:v>4.4400000000000004</c:v>
                </c:pt>
                <c:pt idx="6">
                  <c:v>4.62</c:v>
                </c:pt>
                <c:pt idx="7">
                  <c:v>4.47</c:v>
                </c:pt>
              </c:numCache>
            </c:numRef>
          </c:val>
          <c:smooth val="0"/>
          <c:extLst>
            <c:ext xmlns:c16="http://schemas.microsoft.com/office/drawing/2014/chart" uri="{C3380CC4-5D6E-409C-BE32-E72D297353CC}">
              <c16:uniqueId val="{00000001-2E1A-4580-BB5D-9A1A5AAEA487}"/>
            </c:ext>
          </c:extLst>
        </c:ser>
        <c:dLbls>
          <c:showLegendKey val="0"/>
          <c:showVal val="0"/>
          <c:showCatName val="0"/>
          <c:showSerName val="0"/>
          <c:showPercent val="0"/>
          <c:showBubbleSize val="0"/>
        </c:dLbls>
        <c:marker val="1"/>
        <c:smooth val="0"/>
        <c:axId val="1190856047"/>
        <c:axId val="989048479"/>
      </c:lineChart>
      <c:catAx>
        <c:axId val="1190856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89048479"/>
        <c:crosses val="autoZero"/>
        <c:auto val="1"/>
        <c:lblAlgn val="ctr"/>
        <c:lblOffset val="100"/>
        <c:noMultiLvlLbl val="0"/>
      </c:catAx>
      <c:valAx>
        <c:axId val="989048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生息资产平均收益率（</a:t>
                </a:r>
                <a:r>
                  <a:rPr lang="en-US" altLang="zh-CN"/>
                  <a:t>%</a:t>
                </a:r>
                <a:r>
                  <a:rPr lang="zh-CN" altLang="en-US"/>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0856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招商银行生息资产结构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1"/>
          <c:order val="0"/>
          <c:tx>
            <c:strRef>
              <c:f>Sheet1!$A$33</c:f>
              <c:strCache>
                <c:ptCount val="1"/>
                <c:pt idx="0">
                  <c:v>招行贷款</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(Sheet1!$D$33,Sheet1!$G$33,Sheet1!$J$33,Sheet1!$M$33,Sheet1!$P$33)</c:f>
              <c:numCache>
                <c:formatCode>0.00%</c:formatCode>
                <c:ptCount val="5"/>
                <c:pt idx="0">
                  <c:v>0.57110359116586351</c:v>
                </c:pt>
                <c:pt idx="1">
                  <c:v>0.58801820332882981</c:v>
                </c:pt>
                <c:pt idx="2">
                  <c:v>0.61251292440776706</c:v>
                </c:pt>
                <c:pt idx="3">
                  <c:v>0.64124645407908143</c:v>
                </c:pt>
                <c:pt idx="4">
                  <c:v>0.64807619261573657</c:v>
                </c:pt>
              </c:numCache>
            </c:numRef>
          </c:val>
          <c:extLst>
            <c:ext xmlns:c16="http://schemas.microsoft.com/office/drawing/2014/chart" uri="{C3380CC4-5D6E-409C-BE32-E72D297353CC}">
              <c16:uniqueId val="{00000000-13D1-40FD-A5F1-4387E4D9A343}"/>
            </c:ext>
          </c:extLst>
        </c:ser>
        <c:ser>
          <c:idx val="2"/>
          <c:order val="1"/>
          <c:tx>
            <c:strRef>
              <c:f>Sheet1!$A$34</c:f>
              <c:strCache>
                <c:ptCount val="1"/>
                <c:pt idx="0">
                  <c:v>招行投资</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(Sheet1!$D$34,Sheet1!$G$34,Sheet1!$J$34,Sheet1!$M$34,Sheet1!$P$34)</c:f>
              <c:numCache>
                <c:formatCode>0.00%</c:formatCode>
                <c:ptCount val="5"/>
                <c:pt idx="0">
                  <c:v>0.24150635925176708</c:v>
                </c:pt>
                <c:pt idx="1">
                  <c:v>0.24007102201068917</c:v>
                </c:pt>
                <c:pt idx="2">
                  <c:v>0.20479131434961945</c:v>
                </c:pt>
                <c:pt idx="3">
                  <c:v>0.19959657558624569</c:v>
                </c:pt>
                <c:pt idx="4">
                  <c:v>0.20339958651607615</c:v>
                </c:pt>
              </c:numCache>
            </c:numRef>
          </c:val>
          <c:extLst>
            <c:ext xmlns:c16="http://schemas.microsoft.com/office/drawing/2014/chart" uri="{C3380CC4-5D6E-409C-BE32-E72D297353CC}">
              <c16:uniqueId val="{00000001-13D1-40FD-A5F1-4387E4D9A343}"/>
            </c:ext>
          </c:extLst>
        </c:ser>
        <c:ser>
          <c:idx val="3"/>
          <c:order val="2"/>
          <c:tx>
            <c:strRef>
              <c:f>Sheet1!$A$35</c:f>
              <c:strCache>
                <c:ptCount val="1"/>
                <c:pt idx="0">
                  <c:v>招行存放央行</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(Sheet1!$D$35,Sheet1!$G$35,Sheet1!$J$35,Sheet1!$M$35,Sheet1!$P$35)</c:f>
              <c:numCache>
                <c:formatCode>0.00%</c:formatCode>
                <c:ptCount val="5"/>
                <c:pt idx="0">
                  <c:v>0.1034925656155868</c:v>
                </c:pt>
                <c:pt idx="1">
                  <c:v>9.496093336893148E-2</c:v>
                </c:pt>
                <c:pt idx="2">
                  <c:v>8.1787461807244138E-2</c:v>
                </c:pt>
                <c:pt idx="3">
                  <c:v>7.3802989627830953E-2</c:v>
                </c:pt>
                <c:pt idx="4">
                  <c:v>6.5849471375032234E-2</c:v>
                </c:pt>
              </c:numCache>
            </c:numRef>
          </c:val>
          <c:extLst>
            <c:ext xmlns:c16="http://schemas.microsoft.com/office/drawing/2014/chart" uri="{C3380CC4-5D6E-409C-BE32-E72D297353CC}">
              <c16:uniqueId val="{00000002-13D1-40FD-A5F1-4387E4D9A343}"/>
            </c:ext>
          </c:extLst>
        </c:ser>
        <c:ser>
          <c:idx val="0"/>
          <c:order val="3"/>
          <c:tx>
            <c:strRef>
              <c:f>Sheet1!$A$36</c:f>
              <c:strCache>
                <c:ptCount val="1"/>
                <c:pt idx="0">
                  <c:v>招行存放同业和其他机构</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(Sheet1!$D$36,Sheet1!$G$36,Sheet1!$J$36,Sheet1!$M$36,Sheet1!$P$36)</c:f>
              <c:numCache>
                <c:formatCode>0.00%</c:formatCode>
                <c:ptCount val="5"/>
                <c:pt idx="0">
                  <c:v>8.3897483966782663E-2</c:v>
                </c:pt>
                <c:pt idx="1">
                  <c:v>7.6949841291549401E-2</c:v>
                </c:pt>
                <c:pt idx="2">
                  <c:v>0.1009082994353693</c:v>
                </c:pt>
                <c:pt idx="3">
                  <c:v>8.5353980706841776E-2</c:v>
                </c:pt>
                <c:pt idx="4">
                  <c:v>8.2674749493155023E-2</c:v>
                </c:pt>
              </c:numCache>
            </c:numRef>
          </c:val>
          <c:extLst>
            <c:ext xmlns:c16="http://schemas.microsoft.com/office/drawing/2014/chart" uri="{C3380CC4-5D6E-409C-BE32-E72D297353CC}">
              <c16:uniqueId val="{00000003-13D1-40FD-A5F1-4387E4D9A343}"/>
            </c:ext>
          </c:extLst>
        </c:ser>
        <c:dLbls>
          <c:dLblPos val="ctr"/>
          <c:showLegendKey val="0"/>
          <c:showVal val="1"/>
          <c:showCatName val="0"/>
          <c:showSerName val="0"/>
          <c:showPercent val="0"/>
          <c:showBubbleSize val="0"/>
        </c:dLbls>
        <c:gapWidth val="150"/>
        <c:overlap val="100"/>
        <c:axId val="1148306351"/>
        <c:axId val="1070008879"/>
      </c:barChart>
      <c:catAx>
        <c:axId val="11483063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0008879"/>
        <c:crosses val="autoZero"/>
        <c:auto val="1"/>
        <c:lblAlgn val="ctr"/>
        <c:lblOffset val="100"/>
        <c:noMultiLvlLbl val="0"/>
      </c:catAx>
      <c:valAx>
        <c:axId val="10700088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8306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兴业银行生息资产结构</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percentStacked"/>
        <c:varyColors val="0"/>
        <c:ser>
          <c:idx val="1"/>
          <c:order val="0"/>
          <c:tx>
            <c:strRef>
              <c:f>Sheet1!$A$38</c:f>
              <c:strCache>
                <c:ptCount val="1"/>
                <c:pt idx="0">
                  <c:v>兴业贷款</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(Sheet1!$D$38,Sheet1!$G$38,Sheet1!$J$38,Sheet1!$M$38,Sheet1!$P$38)</c:f>
              <c:numCache>
                <c:formatCode>0.00%</c:formatCode>
                <c:ptCount val="5"/>
                <c:pt idx="0">
                  <c:v>0.37047077730271089</c:v>
                </c:pt>
                <c:pt idx="1">
                  <c:v>0.39152641346774103</c:v>
                </c:pt>
                <c:pt idx="2">
                  <c:v>0.44913427766852054</c:v>
                </c:pt>
                <c:pt idx="3">
                  <c:v>0.52933381983928929</c:v>
                </c:pt>
                <c:pt idx="4">
                  <c:v>0.56261279776691464</c:v>
                </c:pt>
              </c:numCache>
            </c:numRef>
          </c:val>
          <c:extLst>
            <c:ext xmlns:c16="http://schemas.microsoft.com/office/drawing/2014/chart" uri="{C3380CC4-5D6E-409C-BE32-E72D297353CC}">
              <c16:uniqueId val="{00000000-7FC2-47E5-AB61-AC2736ADA217}"/>
            </c:ext>
          </c:extLst>
        </c:ser>
        <c:ser>
          <c:idx val="2"/>
          <c:order val="1"/>
          <c:tx>
            <c:strRef>
              <c:f>Sheet1!$A$39</c:f>
              <c:strCache>
                <c:ptCount val="1"/>
                <c:pt idx="0">
                  <c:v>兴业投资</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(Sheet1!$D$39,Sheet1!$G$39,Sheet1!$J$39,Sheet1!$M$39,Sheet1!$P$39)</c:f>
              <c:numCache>
                <c:formatCode>0.00%</c:formatCode>
                <c:ptCount val="5"/>
                <c:pt idx="0">
                  <c:v>0.505065690191283</c:v>
                </c:pt>
                <c:pt idx="1">
                  <c:v>0.49411340914042845</c:v>
                </c:pt>
                <c:pt idx="2">
                  <c:v>0.43094469522902179</c:v>
                </c:pt>
                <c:pt idx="3">
                  <c:v>0.342362571620697</c:v>
                </c:pt>
                <c:pt idx="4">
                  <c:v>0.30434653039299187</c:v>
                </c:pt>
              </c:numCache>
            </c:numRef>
          </c:val>
          <c:extLst>
            <c:ext xmlns:c16="http://schemas.microsoft.com/office/drawing/2014/chart" uri="{C3380CC4-5D6E-409C-BE32-E72D297353CC}">
              <c16:uniqueId val="{00000001-7FC2-47E5-AB61-AC2736ADA217}"/>
            </c:ext>
          </c:extLst>
        </c:ser>
        <c:ser>
          <c:idx val="3"/>
          <c:order val="2"/>
          <c:tx>
            <c:strRef>
              <c:f>Sheet1!$A$41</c:f>
              <c:strCache>
                <c:ptCount val="1"/>
                <c:pt idx="0">
                  <c:v>兴业存放同业和其他机构</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Sheet1!$G$1:$K$1</c:f>
              <c:numCache>
                <c:formatCode>General</c:formatCode>
                <c:ptCount val="5"/>
                <c:pt idx="0">
                  <c:v>2016</c:v>
                </c:pt>
                <c:pt idx="1">
                  <c:v>2017</c:v>
                </c:pt>
                <c:pt idx="2">
                  <c:v>2018</c:v>
                </c:pt>
                <c:pt idx="3">
                  <c:v>2019</c:v>
                </c:pt>
                <c:pt idx="4">
                  <c:v>2020</c:v>
                </c:pt>
              </c:numCache>
            </c:numRef>
          </c:cat>
          <c:val>
            <c:numRef>
              <c:f>(Sheet1!$D$41,Sheet1!$G$41,Sheet1!$J$41,Sheet1!$M$41,Sheet1!$P$41)</c:f>
              <c:numCache>
                <c:formatCode>0.00%</c:formatCode>
                <c:ptCount val="5"/>
                <c:pt idx="0">
                  <c:v>4.8397585836239931E-2</c:v>
                </c:pt>
                <c:pt idx="1">
                  <c:v>3.6629088201252401E-2</c:v>
                </c:pt>
                <c:pt idx="2">
                  <c:v>4.875228774278164E-2</c:v>
                </c:pt>
                <c:pt idx="3">
                  <c:v>6.2276474478253477E-2</c:v>
                </c:pt>
                <c:pt idx="4">
                  <c:v>7.6823566720514103E-2</c:v>
                </c:pt>
              </c:numCache>
            </c:numRef>
          </c:val>
          <c:extLst>
            <c:ext xmlns:c16="http://schemas.microsoft.com/office/drawing/2014/chart" uri="{C3380CC4-5D6E-409C-BE32-E72D297353CC}">
              <c16:uniqueId val="{00000002-7FC2-47E5-AB61-AC2736ADA217}"/>
            </c:ext>
          </c:extLst>
        </c:ser>
        <c:ser>
          <c:idx val="0"/>
          <c:order val="3"/>
          <c:tx>
            <c:strRef>
              <c:f>Sheet1!$A$40</c:f>
              <c:strCache>
                <c:ptCount val="1"/>
                <c:pt idx="0">
                  <c:v>兴业存放央行</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(Sheet1!$D$40,Sheet1!$G$40,Sheet1!$J$40,Sheet1!$M$40,Sheet1!$P$40)</c:f>
              <c:numCache>
                <c:formatCode>0.00%</c:formatCode>
                <c:ptCount val="5"/>
                <c:pt idx="0">
                  <c:v>7.6065946669766182E-2</c:v>
                </c:pt>
                <c:pt idx="1">
                  <c:v>7.7731089190578084E-2</c:v>
                </c:pt>
                <c:pt idx="2">
                  <c:v>7.1168739359676145E-2</c:v>
                </c:pt>
                <c:pt idx="3">
                  <c:v>6.6027134061760265E-2</c:v>
                </c:pt>
                <c:pt idx="4">
                  <c:v>5.6217105119579371E-2</c:v>
                </c:pt>
              </c:numCache>
            </c:numRef>
          </c:val>
          <c:extLst>
            <c:ext xmlns:c16="http://schemas.microsoft.com/office/drawing/2014/chart" uri="{C3380CC4-5D6E-409C-BE32-E72D297353CC}">
              <c16:uniqueId val="{00000003-7FC2-47E5-AB61-AC2736ADA217}"/>
            </c:ext>
          </c:extLst>
        </c:ser>
        <c:dLbls>
          <c:dLblPos val="ctr"/>
          <c:showLegendKey val="0"/>
          <c:showVal val="1"/>
          <c:showCatName val="0"/>
          <c:showSerName val="0"/>
          <c:showPercent val="0"/>
          <c:showBubbleSize val="0"/>
        </c:dLbls>
        <c:gapWidth val="150"/>
        <c:overlap val="100"/>
        <c:axId val="1148306351"/>
        <c:axId val="1070008879"/>
      </c:barChart>
      <c:catAx>
        <c:axId val="11483063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年份</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70008879"/>
        <c:crosses val="autoZero"/>
        <c:auto val="1"/>
        <c:lblAlgn val="ctr"/>
        <c:lblOffset val="100"/>
        <c:noMultiLvlLbl val="0"/>
      </c:catAx>
      <c:valAx>
        <c:axId val="10700088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out"/>
        <c:tickLblPos val="nextTo"/>
        <c:spPr>
          <a:noFill/>
          <a:ln w="12700">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48306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448B8-1678-4636-B61F-4597B087562F}" type="datetimeFigureOut">
              <a:rPr lang="zh-CN" altLang="en-US" smtClean="0"/>
              <a:t>2021/6/11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72788-9753-4E25-B83A-156DEA483143}" type="slidenum">
              <a:rPr lang="zh-CN" altLang="en-US" smtClean="0"/>
              <a:t>‹#›</a:t>
            </a:fld>
            <a:endParaRPr lang="zh-CN" altLang="en-US"/>
          </a:p>
        </p:txBody>
      </p:sp>
    </p:spTree>
    <p:extLst>
      <p:ext uri="{BB962C8B-B14F-4D97-AF65-F5344CB8AC3E}">
        <p14:creationId xmlns:p14="http://schemas.microsoft.com/office/powerpoint/2010/main" val="397348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日期占位符 3"/>
          <p:cNvSpPr>
            <a:spLocks noGrp="1"/>
          </p:cNvSpPr>
          <p:nvPr>
            <p:ph type="dt" sz="half" idx="10"/>
          </p:nvPr>
        </p:nvSpPr>
        <p:spPr/>
        <p:txBody>
          <a:bodyPr/>
          <a:lstStyle/>
          <a:p>
            <a:fld id="{41737D36-346E-496A-ACB2-41C4212AF577}" type="datetimeFigureOut">
              <a:rPr lang="en-US" smtClean="0"/>
              <a:t>6/11/2021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189305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1737D36-346E-496A-ACB2-41C4212AF577}" type="datetimeFigureOut">
              <a:rPr lang="en-US" smtClean="0"/>
              <a:t>6/11/2021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144585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1737D36-346E-496A-ACB2-41C4212AF577}" type="datetimeFigureOut">
              <a:rPr lang="en-US" smtClean="0"/>
              <a:t>6/11/2021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3907593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9338224-0DFC-4937-83D1-A002E866C620}"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184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919389-5E8E-48BF-98F4-9F0879CE6480}"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7532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BA5F9B-CA40-4767-8312-4EA803EC9FE3}"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图片 6"/>
          <p:cNvPicPr>
            <a:picLocks noChangeAspect="1"/>
          </p:cNvPicPr>
          <p:nvPr userDrawn="1"/>
        </p:nvPicPr>
        <p:blipFill rotWithShape="1">
          <a:blip r:embed="rId2" cstate="email">
            <a:extLst>
              <a:ext uri="{28A0092B-C50C-407E-A947-70E740481C1C}">
                <a14:useLocalDpi xmlns:a14="http://schemas.microsoft.com/office/drawing/2010/main"/>
              </a:ext>
            </a:extLst>
          </a:blip>
          <a:srcRect r="313"/>
          <a:stretch/>
        </p:blipFill>
        <p:spPr>
          <a:xfrm>
            <a:off x="0" y="5518800"/>
            <a:ext cx="12192000" cy="1348727"/>
          </a:xfrm>
          <a:prstGeom prst="rect">
            <a:avLst/>
          </a:prstGeom>
        </p:spPr>
      </p:pic>
      <p:pic>
        <p:nvPicPr>
          <p:cNvPr id="8" name="图片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02635" y="302656"/>
            <a:ext cx="2192839" cy="452574"/>
          </a:xfrm>
          <a:prstGeom prst="rect">
            <a:avLst/>
          </a:prstGeom>
        </p:spPr>
      </p:pic>
    </p:spTree>
    <p:extLst>
      <p:ext uri="{BB962C8B-B14F-4D97-AF65-F5344CB8AC3E}">
        <p14:creationId xmlns:p14="http://schemas.microsoft.com/office/powerpoint/2010/main" val="784403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8A9692-2F63-4003-AE58-8BFBB9D0737E}"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3565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2CCB71-B2F4-4B59-B5AA-B11F8DCB389B}"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51493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DAD8B2-37F7-4B5D-B47F-2B897AF8C3C6}"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60601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B49211-A6BA-4C00-BB7C-84D3610F3CC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36101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1B431F8-4203-4162-818F-49464CAAB5A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7966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1737D36-346E-496A-ACB2-41C4212AF577}" type="datetimeFigureOut">
              <a:rPr lang="en-US" smtClean="0"/>
              <a:t>6/11/2021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4282118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236E7D-0660-482A-B95E-03767ED62016}"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117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38CE8B-8977-4AEA-A898-16388554FE5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3193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185996-97C2-464F-83BF-042CA134E48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8829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背景空白">
    <p:spTree>
      <p:nvGrpSpPr>
        <p:cNvPr id="1" name=""/>
        <p:cNvGrpSpPr/>
        <p:nvPr/>
      </p:nvGrpSpPr>
      <p:grpSpPr>
        <a:xfrm>
          <a:off x="0" y="0"/>
          <a:ext cx="0" cy="0"/>
          <a:chOff x="0" y="0"/>
          <a:chExt cx="0" cy="0"/>
        </a:xfrm>
      </p:grpSpPr>
      <p:sp>
        <p:nvSpPr>
          <p:cNvPr id="6" name="矩形 5"/>
          <p:cNvSpPr/>
          <p:nvPr userDrawn="1"/>
        </p:nvSpPr>
        <p:spPr>
          <a:xfrm>
            <a:off x="1" y="0"/>
            <a:ext cx="12191999" cy="687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01781" y="649287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E862BC-6507-47BB-879E-D6BFB4033EB8}"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页脚占位符 3"/>
          <p:cNvSpPr>
            <a:spLocks noGrp="1"/>
          </p:cNvSpPr>
          <p:nvPr>
            <p:ph type="ftr" sz="quarter" idx="11"/>
          </p:nvPr>
        </p:nvSpPr>
        <p:spPr>
          <a:xfrm>
            <a:off x="4613563" y="6492876"/>
            <a:ext cx="5783504"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a:xfrm>
            <a:off x="11598275" y="6497637"/>
            <a:ext cx="593724"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2738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83F43B-AB11-4155-ABFF-E66260F6E7E2}"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449131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3C525A-EB23-40BD-8CE4-640B76CB50E8}"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840922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2EEC355-A710-454E-9EFE-075F74D25A56}"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图片占位符 6"/>
          <p:cNvSpPr>
            <a:spLocks noGrp="1"/>
          </p:cNvSpPr>
          <p:nvPr>
            <p:ph type="pic" sz="quarter" idx="13"/>
          </p:nvPr>
        </p:nvSpPr>
        <p:spPr>
          <a:xfrm>
            <a:off x="7049387" y="1178857"/>
            <a:ext cx="4542036" cy="5094353"/>
          </a:xfrm>
          <a:custGeom>
            <a:avLst/>
            <a:gdLst>
              <a:gd name="connsiteX0" fmla="*/ 1669426 w 5495422"/>
              <a:gd name="connsiteY0" fmla="*/ 4879987 h 5094353"/>
              <a:gd name="connsiteX1" fmla="*/ 1667940 w 5495422"/>
              <a:gd name="connsiteY1" fmla="*/ 4883296 h 5094353"/>
              <a:gd name="connsiteX2" fmla="*/ 1665951 w 5495422"/>
              <a:gd name="connsiteY2" fmla="*/ 4881665 h 5094353"/>
              <a:gd name="connsiteX3" fmla="*/ 2370230 w 5495422"/>
              <a:gd name="connsiteY3" fmla="*/ 4848120 h 5094353"/>
              <a:gd name="connsiteX4" fmla="*/ 2405344 w 5495422"/>
              <a:gd name="connsiteY4" fmla="*/ 4865708 h 5094353"/>
              <a:gd name="connsiteX5" fmla="*/ 2370230 w 5495422"/>
              <a:gd name="connsiteY5" fmla="*/ 4883296 h 5094353"/>
              <a:gd name="connsiteX6" fmla="*/ 2370230 w 5495422"/>
              <a:gd name="connsiteY6" fmla="*/ 4848120 h 5094353"/>
              <a:gd name="connsiteX7" fmla="*/ 2106871 w 5495422"/>
              <a:gd name="connsiteY7" fmla="*/ 4777767 h 5094353"/>
              <a:gd name="connsiteX8" fmla="*/ 2124428 w 5495422"/>
              <a:gd name="connsiteY8" fmla="*/ 4812944 h 5094353"/>
              <a:gd name="connsiteX9" fmla="*/ 2159543 w 5495422"/>
              <a:gd name="connsiteY9" fmla="*/ 4795355 h 5094353"/>
              <a:gd name="connsiteX10" fmla="*/ 2194657 w 5495422"/>
              <a:gd name="connsiteY10" fmla="*/ 4830532 h 5094353"/>
              <a:gd name="connsiteX11" fmla="*/ 2194657 w 5495422"/>
              <a:gd name="connsiteY11" fmla="*/ 4777767 h 5094353"/>
              <a:gd name="connsiteX12" fmla="*/ 2159543 w 5495422"/>
              <a:gd name="connsiteY12" fmla="*/ 4795355 h 5094353"/>
              <a:gd name="connsiteX13" fmla="*/ 2106871 w 5495422"/>
              <a:gd name="connsiteY13" fmla="*/ 4777767 h 5094353"/>
              <a:gd name="connsiteX14" fmla="*/ 2071757 w 5495422"/>
              <a:gd name="connsiteY14" fmla="*/ 4777767 h 5094353"/>
              <a:gd name="connsiteX15" fmla="*/ 2019085 w 5495422"/>
              <a:gd name="connsiteY15" fmla="*/ 4848120 h 5094353"/>
              <a:gd name="connsiteX16" fmla="*/ 2054199 w 5495422"/>
              <a:gd name="connsiteY16" fmla="*/ 4795355 h 5094353"/>
              <a:gd name="connsiteX17" fmla="*/ 2071757 w 5495422"/>
              <a:gd name="connsiteY17" fmla="*/ 4848120 h 5094353"/>
              <a:gd name="connsiteX18" fmla="*/ 2071757 w 5495422"/>
              <a:gd name="connsiteY18" fmla="*/ 4777767 h 5094353"/>
              <a:gd name="connsiteX19" fmla="*/ 1196912 w 5495422"/>
              <a:gd name="connsiteY19" fmla="*/ 4762927 h 5094353"/>
              <a:gd name="connsiteX20" fmla="*/ 1193894 w 5495422"/>
              <a:gd name="connsiteY20" fmla="*/ 4777767 h 5094353"/>
              <a:gd name="connsiteX21" fmla="*/ 1229008 w 5495422"/>
              <a:gd name="connsiteY21" fmla="*/ 4777767 h 5094353"/>
              <a:gd name="connsiteX22" fmla="*/ 1196912 w 5495422"/>
              <a:gd name="connsiteY22" fmla="*/ 4762927 h 5094353"/>
              <a:gd name="connsiteX23" fmla="*/ 2649946 w 5495422"/>
              <a:gd name="connsiteY23" fmla="*/ 4757475 h 5094353"/>
              <a:gd name="connsiteX24" fmla="*/ 2651146 w 5495422"/>
              <a:gd name="connsiteY24" fmla="*/ 4760179 h 5094353"/>
              <a:gd name="connsiteX25" fmla="*/ 2633588 w 5495422"/>
              <a:gd name="connsiteY25" fmla="*/ 4760179 h 5094353"/>
              <a:gd name="connsiteX26" fmla="*/ 983207 w 5495422"/>
              <a:gd name="connsiteY26" fmla="*/ 4742591 h 5094353"/>
              <a:gd name="connsiteX27" fmla="*/ 1088550 w 5495422"/>
              <a:gd name="connsiteY27" fmla="*/ 4830532 h 5094353"/>
              <a:gd name="connsiteX28" fmla="*/ 1053436 w 5495422"/>
              <a:gd name="connsiteY28" fmla="*/ 4760179 h 5094353"/>
              <a:gd name="connsiteX29" fmla="*/ 1000764 w 5495422"/>
              <a:gd name="connsiteY29" fmla="*/ 4760179 h 5094353"/>
              <a:gd name="connsiteX30" fmla="*/ 1018321 w 5495422"/>
              <a:gd name="connsiteY30" fmla="*/ 4742591 h 5094353"/>
              <a:gd name="connsiteX31" fmla="*/ 983207 w 5495422"/>
              <a:gd name="connsiteY31" fmla="*/ 4742591 h 5094353"/>
              <a:gd name="connsiteX32" fmla="*/ 2576528 w 5495422"/>
              <a:gd name="connsiteY32" fmla="*/ 4720606 h 5094353"/>
              <a:gd name="connsiteX33" fmla="*/ 2563360 w 5495422"/>
              <a:gd name="connsiteY33" fmla="*/ 4725003 h 5094353"/>
              <a:gd name="connsiteX34" fmla="*/ 2580917 w 5495422"/>
              <a:gd name="connsiteY34" fmla="*/ 4777767 h 5094353"/>
              <a:gd name="connsiteX35" fmla="*/ 2528245 w 5495422"/>
              <a:gd name="connsiteY35" fmla="*/ 4777767 h 5094353"/>
              <a:gd name="connsiteX36" fmla="*/ 2528245 w 5495422"/>
              <a:gd name="connsiteY36" fmla="*/ 4771172 h 5094353"/>
              <a:gd name="connsiteX37" fmla="*/ 2528245 w 5495422"/>
              <a:gd name="connsiteY37" fmla="*/ 4760179 h 5094353"/>
              <a:gd name="connsiteX38" fmla="*/ 2493130 w 5495422"/>
              <a:gd name="connsiteY38" fmla="*/ 4760179 h 5094353"/>
              <a:gd name="connsiteX39" fmla="*/ 2528245 w 5495422"/>
              <a:gd name="connsiteY39" fmla="*/ 4795355 h 5094353"/>
              <a:gd name="connsiteX40" fmla="*/ 2528245 w 5495422"/>
              <a:gd name="connsiteY40" fmla="*/ 4777767 h 5094353"/>
              <a:gd name="connsiteX41" fmla="*/ 2616031 w 5495422"/>
              <a:gd name="connsiteY41" fmla="*/ 4760179 h 5094353"/>
              <a:gd name="connsiteX42" fmla="*/ 2576528 w 5495422"/>
              <a:gd name="connsiteY42" fmla="*/ 4720606 h 5094353"/>
              <a:gd name="connsiteX43" fmla="*/ 2967176 w 5495422"/>
              <a:gd name="connsiteY43" fmla="*/ 4654651 h 5094353"/>
              <a:gd name="connsiteX44" fmla="*/ 2967176 w 5495422"/>
              <a:gd name="connsiteY44" fmla="*/ 4689827 h 5094353"/>
              <a:gd name="connsiteX45" fmla="*/ 3002291 w 5495422"/>
              <a:gd name="connsiteY45" fmla="*/ 4672239 h 5094353"/>
              <a:gd name="connsiteX46" fmla="*/ 3002291 w 5495422"/>
              <a:gd name="connsiteY46" fmla="*/ 4654651 h 5094353"/>
              <a:gd name="connsiteX47" fmla="*/ 2967176 w 5495422"/>
              <a:gd name="connsiteY47" fmla="*/ 4654651 h 5094353"/>
              <a:gd name="connsiteX48" fmla="*/ 993631 w 5495422"/>
              <a:gd name="connsiteY48" fmla="*/ 4650254 h 5094353"/>
              <a:gd name="connsiteX49" fmla="*/ 983207 w 5495422"/>
              <a:gd name="connsiteY49" fmla="*/ 4654651 h 5094353"/>
              <a:gd name="connsiteX50" fmla="*/ 983207 w 5495422"/>
              <a:gd name="connsiteY50" fmla="*/ 4707415 h 5094353"/>
              <a:gd name="connsiteX51" fmla="*/ 1018321 w 5495422"/>
              <a:gd name="connsiteY51" fmla="*/ 4689827 h 5094353"/>
              <a:gd name="connsiteX52" fmla="*/ 993631 w 5495422"/>
              <a:gd name="connsiteY52" fmla="*/ 4650254 h 5094353"/>
              <a:gd name="connsiteX53" fmla="*/ 1281680 w 5495422"/>
              <a:gd name="connsiteY53" fmla="*/ 4637062 h 5094353"/>
              <a:gd name="connsiteX54" fmla="*/ 1246565 w 5495422"/>
              <a:gd name="connsiteY54" fmla="*/ 4672239 h 5094353"/>
              <a:gd name="connsiteX55" fmla="*/ 1316794 w 5495422"/>
              <a:gd name="connsiteY55" fmla="*/ 4725003 h 5094353"/>
              <a:gd name="connsiteX56" fmla="*/ 1281680 w 5495422"/>
              <a:gd name="connsiteY56" fmla="*/ 4637062 h 5094353"/>
              <a:gd name="connsiteX57" fmla="*/ 2651146 w 5495422"/>
              <a:gd name="connsiteY57" fmla="*/ 4619474 h 5094353"/>
              <a:gd name="connsiteX58" fmla="*/ 2738932 w 5495422"/>
              <a:gd name="connsiteY58" fmla="*/ 4619474 h 5094353"/>
              <a:gd name="connsiteX59" fmla="*/ 2651146 w 5495422"/>
              <a:gd name="connsiteY59" fmla="*/ 4619474 h 5094353"/>
              <a:gd name="connsiteX60" fmla="*/ 3160306 w 5495422"/>
              <a:gd name="connsiteY60" fmla="*/ 4584298 h 5094353"/>
              <a:gd name="connsiteX61" fmla="*/ 3125192 w 5495422"/>
              <a:gd name="connsiteY61" fmla="*/ 4619474 h 5094353"/>
              <a:gd name="connsiteX62" fmla="*/ 3154819 w 5495422"/>
              <a:gd name="connsiteY62" fmla="*/ 4626894 h 5094353"/>
              <a:gd name="connsiteX63" fmla="*/ 3158690 w 5495422"/>
              <a:gd name="connsiteY63" fmla="*/ 4634068 h 5094353"/>
              <a:gd name="connsiteX64" fmla="*/ 3142749 w 5495422"/>
              <a:gd name="connsiteY64" fmla="*/ 4637062 h 5094353"/>
              <a:gd name="connsiteX65" fmla="*/ 3160306 w 5495422"/>
              <a:gd name="connsiteY65" fmla="*/ 4637062 h 5094353"/>
              <a:gd name="connsiteX66" fmla="*/ 3158690 w 5495422"/>
              <a:gd name="connsiteY66" fmla="*/ 4634068 h 5094353"/>
              <a:gd name="connsiteX67" fmla="*/ 3160306 w 5495422"/>
              <a:gd name="connsiteY67" fmla="*/ 4633765 h 5094353"/>
              <a:gd name="connsiteX68" fmla="*/ 3160306 w 5495422"/>
              <a:gd name="connsiteY68" fmla="*/ 4584298 h 5094353"/>
              <a:gd name="connsiteX69" fmla="*/ 3019848 w 5495422"/>
              <a:gd name="connsiteY69" fmla="*/ 4584298 h 5094353"/>
              <a:gd name="connsiteX70" fmla="*/ 2861833 w 5495422"/>
              <a:gd name="connsiteY70" fmla="*/ 4619474 h 5094353"/>
              <a:gd name="connsiteX71" fmla="*/ 3019848 w 5495422"/>
              <a:gd name="connsiteY71" fmla="*/ 4584298 h 5094353"/>
              <a:gd name="connsiteX72" fmla="*/ 1229008 w 5495422"/>
              <a:gd name="connsiteY72" fmla="*/ 4549122 h 5094353"/>
              <a:gd name="connsiteX73" fmla="*/ 1264123 w 5495422"/>
              <a:gd name="connsiteY73" fmla="*/ 4584298 h 5094353"/>
              <a:gd name="connsiteX74" fmla="*/ 1229008 w 5495422"/>
              <a:gd name="connsiteY74" fmla="*/ 4549122 h 5094353"/>
              <a:gd name="connsiteX75" fmla="*/ 2633588 w 5495422"/>
              <a:gd name="connsiteY75" fmla="*/ 4513946 h 5094353"/>
              <a:gd name="connsiteX76" fmla="*/ 2598474 w 5495422"/>
              <a:gd name="connsiteY76" fmla="*/ 4549122 h 5094353"/>
              <a:gd name="connsiteX77" fmla="*/ 2616031 w 5495422"/>
              <a:gd name="connsiteY77" fmla="*/ 4584298 h 5094353"/>
              <a:gd name="connsiteX78" fmla="*/ 2668703 w 5495422"/>
              <a:gd name="connsiteY78" fmla="*/ 4584298 h 5094353"/>
              <a:gd name="connsiteX79" fmla="*/ 2721375 w 5495422"/>
              <a:gd name="connsiteY79" fmla="*/ 4549122 h 5094353"/>
              <a:gd name="connsiteX80" fmla="*/ 2633588 w 5495422"/>
              <a:gd name="connsiteY80" fmla="*/ 4513946 h 5094353"/>
              <a:gd name="connsiteX81" fmla="*/ 4143513 w 5495422"/>
              <a:gd name="connsiteY81" fmla="*/ 4478770 h 5094353"/>
              <a:gd name="connsiteX82" fmla="*/ 4143513 w 5495422"/>
              <a:gd name="connsiteY82" fmla="*/ 4513946 h 5094353"/>
              <a:gd name="connsiteX83" fmla="*/ 4143513 w 5495422"/>
              <a:gd name="connsiteY83" fmla="*/ 4478770 h 5094353"/>
              <a:gd name="connsiteX84" fmla="*/ 2716986 w 5495422"/>
              <a:gd name="connsiteY84" fmla="*/ 4448815 h 5094353"/>
              <a:gd name="connsiteX85" fmla="*/ 2703818 w 5495422"/>
              <a:gd name="connsiteY85" fmla="*/ 4461181 h 5094353"/>
              <a:gd name="connsiteX86" fmla="*/ 2703818 w 5495422"/>
              <a:gd name="connsiteY86" fmla="*/ 4478770 h 5094353"/>
              <a:gd name="connsiteX87" fmla="*/ 2721375 w 5495422"/>
              <a:gd name="connsiteY87" fmla="*/ 4478770 h 5094353"/>
              <a:gd name="connsiteX88" fmla="*/ 2738932 w 5495422"/>
              <a:gd name="connsiteY88" fmla="*/ 4461181 h 5094353"/>
              <a:gd name="connsiteX89" fmla="*/ 2756489 w 5495422"/>
              <a:gd name="connsiteY89" fmla="*/ 4461181 h 5094353"/>
              <a:gd name="connsiteX90" fmla="*/ 2716986 w 5495422"/>
              <a:gd name="connsiteY90" fmla="*/ 4448815 h 5094353"/>
              <a:gd name="connsiteX91" fmla="*/ 4055726 w 5495422"/>
              <a:gd name="connsiteY91" fmla="*/ 4390829 h 5094353"/>
              <a:gd name="connsiteX92" fmla="*/ 4108398 w 5495422"/>
              <a:gd name="connsiteY92" fmla="*/ 4478770 h 5094353"/>
              <a:gd name="connsiteX93" fmla="*/ 4055726 w 5495422"/>
              <a:gd name="connsiteY93" fmla="*/ 4390829 h 5094353"/>
              <a:gd name="connsiteX94" fmla="*/ 3142749 w 5495422"/>
              <a:gd name="connsiteY94" fmla="*/ 4250124 h 5094353"/>
              <a:gd name="connsiteX95" fmla="*/ 3142749 w 5495422"/>
              <a:gd name="connsiteY95" fmla="*/ 4338065 h 5094353"/>
              <a:gd name="connsiteX96" fmla="*/ 3107634 w 5495422"/>
              <a:gd name="connsiteY96" fmla="*/ 4320477 h 5094353"/>
              <a:gd name="connsiteX97" fmla="*/ 3125192 w 5495422"/>
              <a:gd name="connsiteY97" fmla="*/ 4355653 h 5094353"/>
              <a:gd name="connsiteX98" fmla="*/ 3160306 w 5495422"/>
              <a:gd name="connsiteY98" fmla="*/ 4338065 h 5094353"/>
              <a:gd name="connsiteX99" fmla="*/ 3142749 w 5495422"/>
              <a:gd name="connsiteY99" fmla="*/ 4250124 h 5094353"/>
              <a:gd name="connsiteX100" fmla="*/ 4477100 w 5495422"/>
              <a:gd name="connsiteY100" fmla="*/ 4214948 h 5094353"/>
              <a:gd name="connsiteX101" fmla="*/ 4478152 w 5495422"/>
              <a:gd name="connsiteY101" fmla="*/ 4229497 h 5094353"/>
              <a:gd name="connsiteX102" fmla="*/ 4471092 w 5495422"/>
              <a:gd name="connsiteY102" fmla="*/ 4223977 h 5094353"/>
              <a:gd name="connsiteX103" fmla="*/ 4459544 w 5495422"/>
              <a:gd name="connsiteY103" fmla="*/ 4214948 h 5094353"/>
              <a:gd name="connsiteX104" fmla="*/ 4471092 w 5495422"/>
              <a:gd name="connsiteY104" fmla="*/ 4223977 h 5094353"/>
              <a:gd name="connsiteX105" fmla="*/ 4468322 w 5495422"/>
              <a:gd name="connsiteY105" fmla="*/ 4228139 h 5094353"/>
              <a:gd name="connsiteX106" fmla="*/ 4459544 w 5495422"/>
              <a:gd name="connsiteY106" fmla="*/ 4214948 h 5094353"/>
              <a:gd name="connsiteX107" fmla="*/ 3300764 w 5495422"/>
              <a:gd name="connsiteY107" fmla="*/ 4127007 h 5094353"/>
              <a:gd name="connsiteX108" fmla="*/ 3318322 w 5495422"/>
              <a:gd name="connsiteY108" fmla="*/ 4179772 h 5094353"/>
              <a:gd name="connsiteX109" fmla="*/ 3300764 w 5495422"/>
              <a:gd name="connsiteY109" fmla="*/ 4127007 h 5094353"/>
              <a:gd name="connsiteX110" fmla="*/ 4549360 w 5495422"/>
              <a:gd name="connsiteY110" fmla="*/ 3995309 h 5094353"/>
              <a:gd name="connsiteX111" fmla="*/ 4550896 w 5495422"/>
              <a:gd name="connsiteY111" fmla="*/ 3997295 h 5094353"/>
              <a:gd name="connsiteX112" fmla="*/ 4560544 w 5495422"/>
              <a:gd name="connsiteY112" fmla="*/ 4022840 h 5094353"/>
              <a:gd name="connsiteX113" fmla="*/ 4553091 w 5495422"/>
              <a:gd name="connsiteY113" fmla="*/ 4011860 h 5094353"/>
              <a:gd name="connsiteX114" fmla="*/ 4632098 w 5495422"/>
              <a:gd name="connsiteY114" fmla="*/ 3928592 h 5094353"/>
              <a:gd name="connsiteX115" fmla="*/ 4600002 w 5495422"/>
              <a:gd name="connsiteY115" fmla="*/ 3933538 h 5094353"/>
              <a:gd name="connsiteX116" fmla="*/ 4670230 w 5495422"/>
              <a:gd name="connsiteY116" fmla="*/ 4056655 h 5094353"/>
              <a:gd name="connsiteX117" fmla="*/ 4635116 w 5495422"/>
              <a:gd name="connsiteY117" fmla="*/ 3933538 h 5094353"/>
              <a:gd name="connsiteX118" fmla="*/ 4632098 w 5495422"/>
              <a:gd name="connsiteY118" fmla="*/ 3928592 h 5094353"/>
              <a:gd name="connsiteX119" fmla="*/ 4494658 w 5495422"/>
              <a:gd name="connsiteY119" fmla="*/ 3915950 h 5094353"/>
              <a:gd name="connsiteX120" fmla="*/ 4424429 w 5495422"/>
              <a:gd name="connsiteY120" fmla="*/ 3951126 h 5094353"/>
              <a:gd name="connsiteX121" fmla="*/ 4477100 w 5495422"/>
              <a:gd name="connsiteY121" fmla="*/ 4039067 h 5094353"/>
              <a:gd name="connsiteX122" fmla="*/ 4424429 w 5495422"/>
              <a:gd name="connsiteY122" fmla="*/ 4039067 h 5094353"/>
              <a:gd name="connsiteX123" fmla="*/ 4389314 w 5495422"/>
              <a:gd name="connsiteY123" fmla="*/ 3933538 h 5094353"/>
              <a:gd name="connsiteX124" fmla="*/ 4336642 w 5495422"/>
              <a:gd name="connsiteY124" fmla="*/ 3951126 h 5094353"/>
              <a:gd name="connsiteX125" fmla="*/ 4354200 w 5495422"/>
              <a:gd name="connsiteY125" fmla="*/ 4039067 h 5094353"/>
              <a:gd name="connsiteX126" fmla="*/ 4301528 w 5495422"/>
              <a:gd name="connsiteY126" fmla="*/ 4021479 h 5094353"/>
              <a:gd name="connsiteX127" fmla="*/ 4319086 w 5495422"/>
              <a:gd name="connsiteY127" fmla="*/ 3986302 h 5094353"/>
              <a:gd name="connsiteX128" fmla="*/ 4283970 w 5495422"/>
              <a:gd name="connsiteY128" fmla="*/ 3968714 h 5094353"/>
              <a:gd name="connsiteX129" fmla="*/ 4266414 w 5495422"/>
              <a:gd name="connsiteY129" fmla="*/ 4021479 h 5094353"/>
              <a:gd name="connsiteX130" fmla="*/ 4301528 w 5495422"/>
              <a:gd name="connsiteY130" fmla="*/ 4091831 h 5094353"/>
              <a:gd name="connsiteX131" fmla="*/ 4248856 w 5495422"/>
              <a:gd name="connsiteY131" fmla="*/ 4144595 h 5094353"/>
              <a:gd name="connsiteX132" fmla="*/ 4231299 w 5495422"/>
              <a:gd name="connsiteY132" fmla="*/ 4144595 h 5094353"/>
              <a:gd name="connsiteX133" fmla="*/ 4213742 w 5495422"/>
              <a:gd name="connsiteY133" fmla="*/ 4021479 h 5094353"/>
              <a:gd name="connsiteX134" fmla="*/ 4231299 w 5495422"/>
              <a:gd name="connsiteY134" fmla="*/ 4056655 h 5094353"/>
              <a:gd name="connsiteX135" fmla="*/ 4213742 w 5495422"/>
              <a:gd name="connsiteY135" fmla="*/ 4127007 h 5094353"/>
              <a:gd name="connsiteX136" fmla="*/ 4125956 w 5495422"/>
              <a:gd name="connsiteY136" fmla="*/ 4127007 h 5094353"/>
              <a:gd name="connsiteX137" fmla="*/ 4161070 w 5495422"/>
              <a:gd name="connsiteY137" fmla="*/ 4267712 h 5094353"/>
              <a:gd name="connsiteX138" fmla="*/ 4178627 w 5495422"/>
              <a:gd name="connsiteY138" fmla="*/ 4285300 h 5094353"/>
              <a:gd name="connsiteX139" fmla="*/ 4231299 w 5495422"/>
              <a:gd name="connsiteY139" fmla="*/ 4285300 h 5094353"/>
              <a:gd name="connsiteX140" fmla="*/ 4248856 w 5495422"/>
              <a:gd name="connsiteY140" fmla="*/ 4338065 h 5094353"/>
              <a:gd name="connsiteX141" fmla="*/ 4196184 w 5495422"/>
              <a:gd name="connsiteY141" fmla="*/ 4338065 h 5094353"/>
              <a:gd name="connsiteX142" fmla="*/ 4108398 w 5495422"/>
              <a:gd name="connsiteY142" fmla="*/ 4197360 h 5094353"/>
              <a:gd name="connsiteX143" fmla="*/ 3950383 w 5495422"/>
              <a:gd name="connsiteY143" fmla="*/ 4285300 h 5094353"/>
              <a:gd name="connsiteX144" fmla="*/ 4020612 w 5495422"/>
              <a:gd name="connsiteY144" fmla="*/ 4285300 h 5094353"/>
              <a:gd name="connsiteX145" fmla="*/ 4003055 w 5495422"/>
              <a:gd name="connsiteY145" fmla="*/ 4373241 h 5094353"/>
              <a:gd name="connsiteX146" fmla="*/ 4038169 w 5495422"/>
              <a:gd name="connsiteY146" fmla="*/ 4390829 h 5094353"/>
              <a:gd name="connsiteX147" fmla="*/ 4055726 w 5495422"/>
              <a:gd name="connsiteY147" fmla="*/ 4355653 h 5094353"/>
              <a:gd name="connsiteX148" fmla="*/ 4090841 w 5495422"/>
              <a:gd name="connsiteY148" fmla="*/ 4373241 h 5094353"/>
              <a:gd name="connsiteX149" fmla="*/ 4108398 w 5495422"/>
              <a:gd name="connsiteY149" fmla="*/ 4461181 h 5094353"/>
              <a:gd name="connsiteX150" fmla="*/ 4161070 w 5495422"/>
              <a:gd name="connsiteY150" fmla="*/ 4443593 h 5094353"/>
              <a:gd name="connsiteX151" fmla="*/ 4161070 w 5495422"/>
              <a:gd name="connsiteY151" fmla="*/ 4531534 h 5094353"/>
              <a:gd name="connsiteX152" fmla="*/ 4213742 w 5495422"/>
              <a:gd name="connsiteY152" fmla="*/ 4549122 h 5094353"/>
              <a:gd name="connsiteX153" fmla="*/ 4231299 w 5495422"/>
              <a:gd name="connsiteY153" fmla="*/ 4478770 h 5094353"/>
              <a:gd name="connsiteX154" fmla="*/ 4283970 w 5495422"/>
              <a:gd name="connsiteY154" fmla="*/ 4461181 h 5094353"/>
              <a:gd name="connsiteX155" fmla="*/ 4371757 w 5495422"/>
              <a:gd name="connsiteY155" fmla="*/ 4302888 h 5094353"/>
              <a:gd name="connsiteX156" fmla="*/ 4389314 w 5495422"/>
              <a:gd name="connsiteY156" fmla="*/ 4338065 h 5094353"/>
              <a:gd name="connsiteX157" fmla="*/ 4478369 w 5495422"/>
              <a:gd name="connsiteY157" fmla="*/ 4232502 h 5094353"/>
              <a:gd name="connsiteX158" fmla="*/ 4478152 w 5495422"/>
              <a:gd name="connsiteY158" fmla="*/ 4229497 h 5094353"/>
              <a:gd name="connsiteX159" fmla="*/ 4493286 w 5495422"/>
              <a:gd name="connsiteY159" fmla="*/ 4241330 h 5094353"/>
              <a:gd name="connsiteX160" fmla="*/ 4564887 w 5495422"/>
              <a:gd name="connsiteY160" fmla="*/ 4320477 h 5094353"/>
              <a:gd name="connsiteX161" fmla="*/ 4617558 w 5495422"/>
              <a:gd name="connsiteY161" fmla="*/ 4214948 h 5094353"/>
              <a:gd name="connsiteX162" fmla="*/ 4562521 w 5495422"/>
              <a:gd name="connsiteY162" fmla="*/ 4028074 h 5094353"/>
              <a:gd name="connsiteX163" fmla="*/ 4560544 w 5495422"/>
              <a:gd name="connsiteY163" fmla="*/ 4022840 h 5094353"/>
              <a:gd name="connsiteX164" fmla="*/ 4567082 w 5495422"/>
              <a:gd name="connsiteY164" fmla="*/ 4032471 h 5094353"/>
              <a:gd name="connsiteX165" fmla="*/ 4600002 w 5495422"/>
              <a:gd name="connsiteY165" fmla="*/ 4039067 h 5094353"/>
              <a:gd name="connsiteX166" fmla="*/ 4582444 w 5495422"/>
              <a:gd name="connsiteY166" fmla="*/ 3951126 h 5094353"/>
              <a:gd name="connsiteX167" fmla="*/ 4547330 w 5495422"/>
              <a:gd name="connsiteY167" fmla="*/ 3986302 h 5094353"/>
              <a:gd name="connsiteX168" fmla="*/ 4549360 w 5495422"/>
              <a:gd name="connsiteY168" fmla="*/ 3995309 h 5094353"/>
              <a:gd name="connsiteX169" fmla="*/ 4534744 w 5495422"/>
              <a:gd name="connsiteY169" fmla="*/ 3976409 h 5094353"/>
              <a:gd name="connsiteX170" fmla="*/ 4512215 w 5495422"/>
              <a:gd name="connsiteY170" fmla="*/ 3968714 h 5094353"/>
              <a:gd name="connsiteX171" fmla="*/ 4512215 w 5495422"/>
              <a:gd name="connsiteY171" fmla="*/ 4003891 h 5094353"/>
              <a:gd name="connsiteX172" fmla="*/ 4494658 w 5495422"/>
              <a:gd name="connsiteY172" fmla="*/ 3915950 h 5094353"/>
              <a:gd name="connsiteX173" fmla="*/ 5108453 w 5495422"/>
              <a:gd name="connsiteY173" fmla="*/ 3744640 h 5094353"/>
              <a:gd name="connsiteX174" fmla="*/ 5113551 w 5495422"/>
              <a:gd name="connsiteY174" fmla="*/ 3746665 h 5094353"/>
              <a:gd name="connsiteX175" fmla="*/ 5161834 w 5495422"/>
              <a:gd name="connsiteY175" fmla="*/ 3757657 h 5094353"/>
              <a:gd name="connsiteX176" fmla="*/ 5144276 w 5495422"/>
              <a:gd name="connsiteY176" fmla="*/ 3810421 h 5094353"/>
              <a:gd name="connsiteX177" fmla="*/ 5104772 w 5495422"/>
              <a:gd name="connsiteY177" fmla="*/ 3768375 h 5094353"/>
              <a:gd name="connsiteX178" fmla="*/ 5109162 w 5495422"/>
              <a:gd name="connsiteY178" fmla="*/ 3740069 h 5094353"/>
              <a:gd name="connsiteX179" fmla="*/ 5108453 w 5495422"/>
              <a:gd name="connsiteY179" fmla="*/ 3744640 h 5094353"/>
              <a:gd name="connsiteX180" fmla="*/ 5105301 w 5495422"/>
              <a:gd name="connsiteY180" fmla="*/ 3743388 h 5094353"/>
              <a:gd name="connsiteX181" fmla="*/ 5161834 w 5495422"/>
              <a:gd name="connsiteY181" fmla="*/ 3704893 h 5094353"/>
              <a:gd name="connsiteX182" fmla="*/ 5179391 w 5495422"/>
              <a:gd name="connsiteY182" fmla="*/ 3722481 h 5094353"/>
              <a:gd name="connsiteX183" fmla="*/ 5196948 w 5495422"/>
              <a:gd name="connsiteY183" fmla="*/ 3704893 h 5094353"/>
              <a:gd name="connsiteX184" fmla="*/ 5214506 w 5495422"/>
              <a:gd name="connsiteY184" fmla="*/ 3757657 h 5094353"/>
              <a:gd name="connsiteX185" fmla="*/ 5196948 w 5495422"/>
              <a:gd name="connsiteY185" fmla="*/ 3757657 h 5094353"/>
              <a:gd name="connsiteX186" fmla="*/ 5161834 w 5495422"/>
              <a:gd name="connsiteY186" fmla="*/ 3704893 h 5094353"/>
              <a:gd name="connsiteX187" fmla="*/ 5211831 w 5495422"/>
              <a:gd name="connsiteY187" fmla="*/ 3669030 h 5094353"/>
              <a:gd name="connsiteX188" fmla="*/ 5205727 w 5495422"/>
              <a:gd name="connsiteY188" fmla="*/ 3674114 h 5094353"/>
              <a:gd name="connsiteX189" fmla="*/ 5197106 w 5495422"/>
              <a:gd name="connsiteY189" fmla="*/ 3677373 h 5094353"/>
              <a:gd name="connsiteX190" fmla="*/ 5208470 w 5495422"/>
              <a:gd name="connsiteY190" fmla="*/ 3669717 h 5094353"/>
              <a:gd name="connsiteX191" fmla="*/ 5211831 w 5495422"/>
              <a:gd name="connsiteY191" fmla="*/ 3669030 h 5094353"/>
              <a:gd name="connsiteX192" fmla="*/ 5212310 w 5495422"/>
              <a:gd name="connsiteY192" fmla="*/ 3544676 h 5094353"/>
              <a:gd name="connsiteX193" fmla="*/ 5196948 w 5495422"/>
              <a:gd name="connsiteY193" fmla="*/ 3546600 h 5094353"/>
              <a:gd name="connsiteX194" fmla="*/ 5232062 w 5495422"/>
              <a:gd name="connsiteY194" fmla="*/ 3581776 h 5094353"/>
              <a:gd name="connsiteX195" fmla="*/ 5212310 w 5495422"/>
              <a:gd name="connsiteY195" fmla="*/ 3544676 h 5094353"/>
              <a:gd name="connsiteX196" fmla="*/ 5021376 w 5495422"/>
              <a:gd name="connsiteY196" fmla="*/ 3476247 h 5094353"/>
              <a:gd name="connsiteX197" fmla="*/ 5003818 w 5495422"/>
              <a:gd name="connsiteY197" fmla="*/ 3546600 h 5094353"/>
              <a:gd name="connsiteX198" fmla="*/ 5038933 w 5495422"/>
              <a:gd name="connsiteY198" fmla="*/ 3546600 h 5094353"/>
              <a:gd name="connsiteX199" fmla="*/ 5021376 w 5495422"/>
              <a:gd name="connsiteY199" fmla="*/ 3476247 h 5094353"/>
              <a:gd name="connsiteX200" fmla="*/ 5196948 w 5495422"/>
              <a:gd name="connsiteY200" fmla="*/ 3194838 h 5094353"/>
              <a:gd name="connsiteX201" fmla="*/ 5126719 w 5495422"/>
              <a:gd name="connsiteY201" fmla="*/ 3230014 h 5094353"/>
              <a:gd name="connsiteX202" fmla="*/ 5109162 w 5495422"/>
              <a:gd name="connsiteY202" fmla="*/ 3282778 h 5094353"/>
              <a:gd name="connsiteX203" fmla="*/ 5109162 w 5495422"/>
              <a:gd name="connsiteY203" fmla="*/ 3317954 h 5094353"/>
              <a:gd name="connsiteX204" fmla="*/ 5161834 w 5495422"/>
              <a:gd name="connsiteY204" fmla="*/ 3247602 h 5094353"/>
              <a:gd name="connsiteX205" fmla="*/ 5249620 w 5495422"/>
              <a:gd name="connsiteY205" fmla="*/ 3247602 h 5094353"/>
              <a:gd name="connsiteX206" fmla="*/ 5179391 w 5495422"/>
              <a:gd name="connsiteY206" fmla="*/ 3370719 h 5094353"/>
              <a:gd name="connsiteX207" fmla="*/ 5284734 w 5495422"/>
              <a:gd name="connsiteY207" fmla="*/ 3282778 h 5094353"/>
              <a:gd name="connsiteX208" fmla="*/ 5196948 w 5495422"/>
              <a:gd name="connsiteY208" fmla="*/ 3194838 h 5094353"/>
              <a:gd name="connsiteX209" fmla="*/ 5284734 w 5495422"/>
              <a:gd name="connsiteY209" fmla="*/ 3177250 h 5094353"/>
              <a:gd name="connsiteX210" fmla="*/ 5214506 w 5495422"/>
              <a:gd name="connsiteY210" fmla="*/ 3194838 h 5094353"/>
              <a:gd name="connsiteX211" fmla="*/ 5284734 w 5495422"/>
              <a:gd name="connsiteY211" fmla="*/ 3212426 h 5094353"/>
              <a:gd name="connsiteX212" fmla="*/ 5284734 w 5495422"/>
              <a:gd name="connsiteY212" fmla="*/ 3177250 h 5094353"/>
              <a:gd name="connsiteX213" fmla="*/ 5325850 w 5495422"/>
              <a:gd name="connsiteY213" fmla="*/ 3140768 h 5094353"/>
              <a:gd name="connsiteX214" fmla="*/ 5319849 w 5495422"/>
              <a:gd name="connsiteY214" fmla="*/ 3212426 h 5094353"/>
              <a:gd name="connsiteX215" fmla="*/ 5337406 w 5495422"/>
              <a:gd name="connsiteY215" fmla="*/ 3142073 h 5094353"/>
              <a:gd name="connsiteX216" fmla="*/ 5325850 w 5495422"/>
              <a:gd name="connsiteY216" fmla="*/ 3140768 h 5094353"/>
              <a:gd name="connsiteX217" fmla="*/ 5021376 w 5495422"/>
              <a:gd name="connsiteY217" fmla="*/ 3054133 h 5094353"/>
              <a:gd name="connsiteX218" fmla="*/ 5003818 w 5495422"/>
              <a:gd name="connsiteY218" fmla="*/ 3106897 h 5094353"/>
              <a:gd name="connsiteX219" fmla="*/ 4986261 w 5495422"/>
              <a:gd name="connsiteY219" fmla="*/ 3071721 h 5094353"/>
              <a:gd name="connsiteX220" fmla="*/ 4968704 w 5495422"/>
              <a:gd name="connsiteY220" fmla="*/ 3106897 h 5094353"/>
              <a:gd name="connsiteX221" fmla="*/ 5003818 w 5495422"/>
              <a:gd name="connsiteY221" fmla="*/ 3124485 h 5094353"/>
              <a:gd name="connsiteX222" fmla="*/ 5003818 w 5495422"/>
              <a:gd name="connsiteY222" fmla="*/ 3194838 h 5094353"/>
              <a:gd name="connsiteX223" fmla="*/ 5021376 w 5495422"/>
              <a:gd name="connsiteY223" fmla="*/ 3054133 h 5094353"/>
              <a:gd name="connsiteX224" fmla="*/ 5038933 w 5495422"/>
              <a:gd name="connsiteY224" fmla="*/ 2931016 h 5094353"/>
              <a:gd name="connsiteX225" fmla="*/ 5021376 w 5495422"/>
              <a:gd name="connsiteY225" fmla="*/ 3018957 h 5094353"/>
              <a:gd name="connsiteX226" fmla="*/ 5056490 w 5495422"/>
              <a:gd name="connsiteY226" fmla="*/ 3018957 h 5094353"/>
              <a:gd name="connsiteX227" fmla="*/ 5038933 w 5495422"/>
              <a:gd name="connsiteY227" fmla="*/ 2931016 h 5094353"/>
              <a:gd name="connsiteX228" fmla="*/ 5064446 w 5495422"/>
              <a:gd name="connsiteY228" fmla="*/ 2853587 h 5094353"/>
              <a:gd name="connsiteX229" fmla="*/ 5056490 w 5495422"/>
              <a:gd name="connsiteY229" fmla="*/ 2860664 h 5094353"/>
              <a:gd name="connsiteX230" fmla="*/ 5074048 w 5495422"/>
              <a:gd name="connsiteY230" fmla="*/ 2931016 h 5094353"/>
              <a:gd name="connsiteX231" fmla="*/ 5064446 w 5495422"/>
              <a:gd name="connsiteY231" fmla="*/ 2853587 h 5094353"/>
              <a:gd name="connsiteX232" fmla="*/ 5021376 w 5495422"/>
              <a:gd name="connsiteY232" fmla="*/ 2438549 h 5094353"/>
              <a:gd name="connsiteX233" fmla="*/ 5003818 w 5495422"/>
              <a:gd name="connsiteY233" fmla="*/ 2508901 h 5094353"/>
              <a:gd name="connsiteX234" fmla="*/ 5038933 w 5495422"/>
              <a:gd name="connsiteY234" fmla="*/ 2438549 h 5094353"/>
              <a:gd name="connsiteX235" fmla="*/ 5038933 w 5495422"/>
              <a:gd name="connsiteY235" fmla="*/ 2456137 h 5094353"/>
              <a:gd name="connsiteX236" fmla="*/ 5021376 w 5495422"/>
              <a:gd name="connsiteY236" fmla="*/ 2438549 h 5094353"/>
              <a:gd name="connsiteX237" fmla="*/ 316031 w 5495422"/>
              <a:gd name="connsiteY237" fmla="*/ 2350609 h 5094353"/>
              <a:gd name="connsiteX238" fmla="*/ 263359 w 5495422"/>
              <a:gd name="connsiteY238" fmla="*/ 2438549 h 5094353"/>
              <a:gd name="connsiteX239" fmla="*/ 316031 w 5495422"/>
              <a:gd name="connsiteY239" fmla="*/ 2350609 h 5094353"/>
              <a:gd name="connsiteX240" fmla="*/ 4968704 w 5495422"/>
              <a:gd name="connsiteY240" fmla="*/ 2297844 h 5094353"/>
              <a:gd name="connsiteX241" fmla="*/ 4916032 w 5495422"/>
              <a:gd name="connsiteY241" fmla="*/ 2333020 h 5094353"/>
              <a:gd name="connsiteX242" fmla="*/ 4898474 w 5495422"/>
              <a:gd name="connsiteY242" fmla="*/ 2403373 h 5094353"/>
              <a:gd name="connsiteX243" fmla="*/ 4948952 w 5495422"/>
              <a:gd name="connsiteY243" fmla="*/ 2405572 h 5094353"/>
              <a:gd name="connsiteX244" fmla="*/ 4983841 w 5495422"/>
              <a:gd name="connsiteY244" fmla="*/ 2419963 h 5094353"/>
              <a:gd name="connsiteX245" fmla="*/ 4986261 w 5495422"/>
              <a:gd name="connsiteY245" fmla="*/ 2438549 h 5094353"/>
              <a:gd name="connsiteX246" fmla="*/ 4986261 w 5495422"/>
              <a:gd name="connsiteY246" fmla="*/ 2420961 h 5094353"/>
              <a:gd name="connsiteX247" fmla="*/ 4983841 w 5495422"/>
              <a:gd name="connsiteY247" fmla="*/ 2419963 h 5094353"/>
              <a:gd name="connsiteX248" fmla="*/ 4979677 w 5495422"/>
              <a:gd name="connsiteY248" fmla="*/ 2387983 h 5094353"/>
              <a:gd name="connsiteX249" fmla="*/ 4986261 w 5495422"/>
              <a:gd name="connsiteY249" fmla="*/ 2350609 h 5094353"/>
              <a:gd name="connsiteX250" fmla="*/ 5003818 w 5495422"/>
              <a:gd name="connsiteY250" fmla="*/ 2350609 h 5094353"/>
              <a:gd name="connsiteX251" fmla="*/ 5003818 w 5495422"/>
              <a:gd name="connsiteY251" fmla="*/ 2385785 h 5094353"/>
              <a:gd name="connsiteX252" fmla="*/ 5091604 w 5495422"/>
              <a:gd name="connsiteY252" fmla="*/ 2368197 h 5094353"/>
              <a:gd name="connsiteX253" fmla="*/ 5056490 w 5495422"/>
              <a:gd name="connsiteY253" fmla="*/ 2333020 h 5094353"/>
              <a:gd name="connsiteX254" fmla="*/ 5038933 w 5495422"/>
              <a:gd name="connsiteY254" fmla="*/ 2333020 h 5094353"/>
              <a:gd name="connsiteX255" fmla="*/ 5038933 w 5495422"/>
              <a:gd name="connsiteY255" fmla="*/ 2368197 h 5094353"/>
              <a:gd name="connsiteX256" fmla="*/ 4968704 w 5495422"/>
              <a:gd name="connsiteY256" fmla="*/ 2297844 h 5094353"/>
              <a:gd name="connsiteX257" fmla="*/ 4861165 w 5495422"/>
              <a:gd name="connsiteY257" fmla="*/ 2269263 h 5094353"/>
              <a:gd name="connsiteX258" fmla="*/ 4810688 w 5495422"/>
              <a:gd name="connsiteY258" fmla="*/ 2280256 h 5094353"/>
              <a:gd name="connsiteX259" fmla="*/ 4810688 w 5495422"/>
              <a:gd name="connsiteY259" fmla="*/ 2297844 h 5094353"/>
              <a:gd name="connsiteX260" fmla="*/ 4880918 w 5495422"/>
              <a:gd name="connsiteY260" fmla="*/ 2280256 h 5094353"/>
              <a:gd name="connsiteX261" fmla="*/ 4898474 w 5495422"/>
              <a:gd name="connsiteY261" fmla="*/ 2297844 h 5094353"/>
              <a:gd name="connsiteX262" fmla="*/ 4861165 w 5495422"/>
              <a:gd name="connsiteY262" fmla="*/ 2269263 h 5094353"/>
              <a:gd name="connsiteX263" fmla="*/ 4933590 w 5495422"/>
              <a:gd name="connsiteY263" fmla="*/ 2262668 h 5094353"/>
              <a:gd name="connsiteX264" fmla="*/ 4916032 w 5495422"/>
              <a:gd name="connsiteY264" fmla="*/ 2315432 h 5094353"/>
              <a:gd name="connsiteX265" fmla="*/ 4933590 w 5495422"/>
              <a:gd name="connsiteY265" fmla="*/ 2315432 h 5094353"/>
              <a:gd name="connsiteX266" fmla="*/ 4933590 w 5495422"/>
              <a:gd name="connsiteY266" fmla="*/ 2262668 h 5094353"/>
              <a:gd name="connsiteX267" fmla="*/ 351145 w 5495422"/>
              <a:gd name="connsiteY267" fmla="*/ 2262668 h 5094353"/>
              <a:gd name="connsiteX268" fmla="*/ 333588 w 5495422"/>
              <a:gd name="connsiteY268" fmla="*/ 2333020 h 5094353"/>
              <a:gd name="connsiteX269" fmla="*/ 351145 w 5495422"/>
              <a:gd name="connsiteY269" fmla="*/ 2262668 h 5094353"/>
              <a:gd name="connsiteX270" fmla="*/ 5059233 w 5495422"/>
              <a:gd name="connsiteY270" fmla="*/ 2258546 h 5094353"/>
              <a:gd name="connsiteX271" fmla="*/ 5056490 w 5495422"/>
              <a:gd name="connsiteY271" fmla="*/ 2262668 h 5094353"/>
              <a:gd name="connsiteX272" fmla="*/ 5021376 w 5495422"/>
              <a:gd name="connsiteY272" fmla="*/ 2297844 h 5094353"/>
              <a:gd name="connsiteX273" fmla="*/ 5038933 w 5495422"/>
              <a:gd name="connsiteY273" fmla="*/ 2262668 h 5094353"/>
              <a:gd name="connsiteX274" fmla="*/ 5003818 w 5495422"/>
              <a:gd name="connsiteY274" fmla="*/ 2297844 h 5094353"/>
              <a:gd name="connsiteX275" fmla="*/ 5109162 w 5495422"/>
              <a:gd name="connsiteY275" fmla="*/ 2333020 h 5094353"/>
              <a:gd name="connsiteX276" fmla="*/ 5109162 w 5495422"/>
              <a:gd name="connsiteY276" fmla="*/ 2262668 h 5094353"/>
              <a:gd name="connsiteX277" fmla="*/ 5074048 w 5495422"/>
              <a:gd name="connsiteY277" fmla="*/ 2315432 h 5094353"/>
              <a:gd name="connsiteX278" fmla="*/ 5059233 w 5495422"/>
              <a:gd name="connsiteY278" fmla="*/ 2258546 h 5094353"/>
              <a:gd name="connsiteX279" fmla="*/ 614504 w 5495422"/>
              <a:gd name="connsiteY279" fmla="*/ 2209904 h 5094353"/>
              <a:gd name="connsiteX280" fmla="*/ 526718 w 5495422"/>
              <a:gd name="connsiteY280" fmla="*/ 2262668 h 5094353"/>
              <a:gd name="connsiteX281" fmla="*/ 526718 w 5495422"/>
              <a:gd name="connsiteY281" fmla="*/ 2315432 h 5094353"/>
              <a:gd name="connsiteX282" fmla="*/ 649619 w 5495422"/>
              <a:gd name="connsiteY282" fmla="*/ 2227492 h 5094353"/>
              <a:gd name="connsiteX283" fmla="*/ 614504 w 5495422"/>
              <a:gd name="connsiteY283" fmla="*/ 2209904 h 5094353"/>
              <a:gd name="connsiteX284" fmla="*/ 338526 w 5495422"/>
              <a:gd name="connsiteY284" fmla="*/ 2172804 h 5094353"/>
              <a:gd name="connsiteX285" fmla="*/ 333588 w 5495422"/>
              <a:gd name="connsiteY285" fmla="*/ 2209904 h 5094353"/>
              <a:gd name="connsiteX286" fmla="*/ 351145 w 5495422"/>
              <a:gd name="connsiteY286" fmla="*/ 2174727 h 5094353"/>
              <a:gd name="connsiteX287" fmla="*/ 338526 w 5495422"/>
              <a:gd name="connsiteY287" fmla="*/ 2172804 h 5094353"/>
              <a:gd name="connsiteX288" fmla="*/ 4991439 w 5495422"/>
              <a:gd name="connsiteY288" fmla="*/ 2172632 h 5094353"/>
              <a:gd name="connsiteX289" fmla="*/ 4986261 w 5495422"/>
              <a:gd name="connsiteY289" fmla="*/ 2174727 h 5094353"/>
              <a:gd name="connsiteX290" fmla="*/ 4986261 w 5495422"/>
              <a:gd name="connsiteY290" fmla="*/ 2262668 h 5094353"/>
              <a:gd name="connsiteX291" fmla="*/ 5038933 w 5495422"/>
              <a:gd name="connsiteY291" fmla="*/ 2245080 h 5094353"/>
              <a:gd name="connsiteX292" fmla="*/ 5056490 w 5495422"/>
              <a:gd name="connsiteY292" fmla="*/ 2209904 h 5094353"/>
              <a:gd name="connsiteX293" fmla="*/ 4991439 w 5495422"/>
              <a:gd name="connsiteY293" fmla="*/ 2172632 h 5094353"/>
              <a:gd name="connsiteX294" fmla="*/ 4916032 w 5495422"/>
              <a:gd name="connsiteY294" fmla="*/ 2157139 h 5094353"/>
              <a:gd name="connsiteX295" fmla="*/ 4933590 w 5495422"/>
              <a:gd name="connsiteY295" fmla="*/ 2245080 h 5094353"/>
              <a:gd name="connsiteX296" fmla="*/ 4951146 w 5495422"/>
              <a:gd name="connsiteY296" fmla="*/ 2227492 h 5094353"/>
              <a:gd name="connsiteX297" fmla="*/ 4968704 w 5495422"/>
              <a:gd name="connsiteY297" fmla="*/ 2245080 h 5094353"/>
              <a:gd name="connsiteX298" fmla="*/ 4916032 w 5495422"/>
              <a:gd name="connsiteY298" fmla="*/ 2157139 h 5094353"/>
              <a:gd name="connsiteX299" fmla="*/ 632061 w 5495422"/>
              <a:gd name="connsiteY299" fmla="*/ 2086787 h 5094353"/>
              <a:gd name="connsiteX300" fmla="*/ 544275 w 5495422"/>
              <a:gd name="connsiteY300" fmla="*/ 2121963 h 5094353"/>
              <a:gd name="connsiteX301" fmla="*/ 614504 w 5495422"/>
              <a:gd name="connsiteY301" fmla="*/ 2121963 h 5094353"/>
              <a:gd name="connsiteX302" fmla="*/ 614504 w 5495422"/>
              <a:gd name="connsiteY302" fmla="*/ 2139551 h 5094353"/>
              <a:gd name="connsiteX303" fmla="*/ 649619 w 5495422"/>
              <a:gd name="connsiteY303" fmla="*/ 2157139 h 5094353"/>
              <a:gd name="connsiteX304" fmla="*/ 649619 w 5495422"/>
              <a:gd name="connsiteY304" fmla="*/ 2104375 h 5094353"/>
              <a:gd name="connsiteX305" fmla="*/ 632061 w 5495422"/>
              <a:gd name="connsiteY305" fmla="*/ 2086787 h 5094353"/>
              <a:gd name="connsiteX306" fmla="*/ 5249620 w 5495422"/>
              <a:gd name="connsiteY306" fmla="*/ 2069199 h 5094353"/>
              <a:gd name="connsiteX307" fmla="*/ 5232062 w 5495422"/>
              <a:gd name="connsiteY307" fmla="*/ 2121963 h 5094353"/>
              <a:gd name="connsiteX308" fmla="*/ 5267177 w 5495422"/>
              <a:gd name="connsiteY308" fmla="*/ 2121963 h 5094353"/>
              <a:gd name="connsiteX309" fmla="*/ 5249620 w 5495422"/>
              <a:gd name="connsiteY309" fmla="*/ 2069199 h 5094353"/>
              <a:gd name="connsiteX310" fmla="*/ 790077 w 5495422"/>
              <a:gd name="connsiteY310" fmla="*/ 2051611 h 5094353"/>
              <a:gd name="connsiteX311" fmla="*/ 719848 w 5495422"/>
              <a:gd name="connsiteY311" fmla="*/ 2104375 h 5094353"/>
              <a:gd name="connsiteX312" fmla="*/ 754962 w 5495422"/>
              <a:gd name="connsiteY312" fmla="*/ 2104375 h 5094353"/>
              <a:gd name="connsiteX313" fmla="*/ 772520 w 5495422"/>
              <a:gd name="connsiteY313" fmla="*/ 2069199 h 5094353"/>
              <a:gd name="connsiteX314" fmla="*/ 790077 w 5495422"/>
              <a:gd name="connsiteY314" fmla="*/ 2051611 h 5094353"/>
              <a:gd name="connsiteX315" fmla="*/ 333588 w 5495422"/>
              <a:gd name="connsiteY315" fmla="*/ 2051611 h 5094353"/>
              <a:gd name="connsiteX316" fmla="*/ 263359 w 5495422"/>
              <a:gd name="connsiteY316" fmla="*/ 2104375 h 5094353"/>
              <a:gd name="connsiteX317" fmla="*/ 280916 w 5495422"/>
              <a:gd name="connsiteY317" fmla="*/ 2157139 h 5094353"/>
              <a:gd name="connsiteX318" fmla="*/ 333588 w 5495422"/>
              <a:gd name="connsiteY318" fmla="*/ 2051611 h 5094353"/>
              <a:gd name="connsiteX319" fmla="*/ 245802 w 5495422"/>
              <a:gd name="connsiteY319" fmla="*/ 2034023 h 5094353"/>
              <a:gd name="connsiteX320" fmla="*/ 193130 w 5495422"/>
              <a:gd name="connsiteY320" fmla="*/ 2051611 h 5094353"/>
              <a:gd name="connsiteX321" fmla="*/ 210687 w 5495422"/>
              <a:gd name="connsiteY321" fmla="*/ 2069199 h 5094353"/>
              <a:gd name="connsiteX322" fmla="*/ 140458 w 5495422"/>
              <a:gd name="connsiteY322" fmla="*/ 2069199 h 5094353"/>
              <a:gd name="connsiteX323" fmla="*/ 158016 w 5495422"/>
              <a:gd name="connsiteY323" fmla="*/ 2104375 h 5094353"/>
              <a:gd name="connsiteX324" fmla="*/ 210687 w 5495422"/>
              <a:gd name="connsiteY324" fmla="*/ 2104375 h 5094353"/>
              <a:gd name="connsiteX325" fmla="*/ 245802 w 5495422"/>
              <a:gd name="connsiteY325" fmla="*/ 2034023 h 5094353"/>
              <a:gd name="connsiteX326" fmla="*/ 796627 w 5495422"/>
              <a:gd name="connsiteY326" fmla="*/ 2013687 h 5094353"/>
              <a:gd name="connsiteX327" fmla="*/ 790077 w 5495422"/>
              <a:gd name="connsiteY327" fmla="*/ 2016435 h 5094353"/>
              <a:gd name="connsiteX328" fmla="*/ 825191 w 5495422"/>
              <a:gd name="connsiteY328" fmla="*/ 2086787 h 5094353"/>
              <a:gd name="connsiteX329" fmla="*/ 796627 w 5495422"/>
              <a:gd name="connsiteY329" fmla="*/ 2013687 h 5094353"/>
              <a:gd name="connsiteX330" fmla="*/ 510258 w 5495422"/>
              <a:gd name="connsiteY330" fmla="*/ 2007091 h 5094353"/>
              <a:gd name="connsiteX331" fmla="*/ 491603 w 5495422"/>
              <a:gd name="connsiteY331" fmla="*/ 2016435 h 5094353"/>
              <a:gd name="connsiteX332" fmla="*/ 456489 w 5495422"/>
              <a:gd name="connsiteY332" fmla="*/ 2069199 h 5094353"/>
              <a:gd name="connsiteX333" fmla="*/ 474046 w 5495422"/>
              <a:gd name="connsiteY333" fmla="*/ 2034023 h 5094353"/>
              <a:gd name="connsiteX334" fmla="*/ 403817 w 5495422"/>
              <a:gd name="connsiteY334" fmla="*/ 2104375 h 5094353"/>
              <a:gd name="connsiteX335" fmla="*/ 579390 w 5495422"/>
              <a:gd name="connsiteY335" fmla="*/ 2051611 h 5094353"/>
              <a:gd name="connsiteX336" fmla="*/ 510258 w 5495422"/>
              <a:gd name="connsiteY336" fmla="*/ 2007091 h 5094353"/>
              <a:gd name="connsiteX337" fmla="*/ 614504 w 5495422"/>
              <a:gd name="connsiteY337" fmla="*/ 1998846 h 5094353"/>
              <a:gd name="connsiteX338" fmla="*/ 579390 w 5495422"/>
              <a:gd name="connsiteY338" fmla="*/ 2086787 h 5094353"/>
              <a:gd name="connsiteX339" fmla="*/ 614504 w 5495422"/>
              <a:gd name="connsiteY339" fmla="*/ 1998846 h 5094353"/>
              <a:gd name="connsiteX340" fmla="*/ 5109162 w 5495422"/>
              <a:gd name="connsiteY340" fmla="*/ 1963670 h 5094353"/>
              <a:gd name="connsiteX341" fmla="*/ 5056490 w 5495422"/>
              <a:gd name="connsiteY341" fmla="*/ 2051611 h 5094353"/>
              <a:gd name="connsiteX342" fmla="*/ 5113277 w 5495422"/>
              <a:gd name="connsiteY342" fmla="*/ 2034298 h 5094353"/>
              <a:gd name="connsiteX343" fmla="*/ 5121999 w 5495422"/>
              <a:gd name="connsiteY343" fmla="*/ 2022707 h 5094353"/>
              <a:gd name="connsiteX344" fmla="*/ 5126719 w 5495422"/>
              <a:gd name="connsiteY344" fmla="*/ 2034023 h 5094353"/>
              <a:gd name="connsiteX345" fmla="*/ 5126719 w 5495422"/>
              <a:gd name="connsiteY345" fmla="*/ 2040618 h 5094353"/>
              <a:gd name="connsiteX346" fmla="*/ 5126719 w 5495422"/>
              <a:gd name="connsiteY346" fmla="*/ 2051611 h 5094353"/>
              <a:gd name="connsiteX347" fmla="*/ 5074048 w 5495422"/>
              <a:gd name="connsiteY347" fmla="*/ 2104375 h 5094353"/>
              <a:gd name="connsiteX348" fmla="*/ 5074048 w 5495422"/>
              <a:gd name="connsiteY348" fmla="*/ 2121963 h 5094353"/>
              <a:gd name="connsiteX349" fmla="*/ 5109162 w 5495422"/>
              <a:gd name="connsiteY349" fmla="*/ 2157139 h 5094353"/>
              <a:gd name="connsiteX350" fmla="*/ 5074048 w 5495422"/>
              <a:gd name="connsiteY350" fmla="*/ 2209904 h 5094353"/>
              <a:gd name="connsiteX351" fmla="*/ 5074048 w 5495422"/>
              <a:gd name="connsiteY351" fmla="*/ 2227767 h 5094353"/>
              <a:gd name="connsiteX352" fmla="*/ 5074048 w 5495422"/>
              <a:gd name="connsiteY352" fmla="*/ 2245080 h 5094353"/>
              <a:gd name="connsiteX353" fmla="*/ 5144276 w 5495422"/>
              <a:gd name="connsiteY353" fmla="*/ 2174727 h 5094353"/>
              <a:gd name="connsiteX354" fmla="*/ 5161834 w 5495422"/>
              <a:gd name="connsiteY354" fmla="*/ 2227492 h 5094353"/>
              <a:gd name="connsiteX355" fmla="*/ 5196948 w 5495422"/>
              <a:gd name="connsiteY355" fmla="*/ 2174727 h 5094353"/>
              <a:gd name="connsiteX356" fmla="*/ 5232062 w 5495422"/>
              <a:gd name="connsiteY356" fmla="*/ 2227492 h 5094353"/>
              <a:gd name="connsiteX357" fmla="*/ 5196948 w 5495422"/>
              <a:gd name="connsiteY357" fmla="*/ 2297844 h 5094353"/>
              <a:gd name="connsiteX358" fmla="*/ 5161834 w 5495422"/>
              <a:gd name="connsiteY358" fmla="*/ 2262668 h 5094353"/>
              <a:gd name="connsiteX359" fmla="*/ 5126719 w 5495422"/>
              <a:gd name="connsiteY359" fmla="*/ 2280256 h 5094353"/>
              <a:gd name="connsiteX360" fmla="*/ 5126719 w 5495422"/>
              <a:gd name="connsiteY360" fmla="*/ 2315432 h 5094353"/>
              <a:gd name="connsiteX361" fmla="*/ 5179391 w 5495422"/>
              <a:gd name="connsiteY361" fmla="*/ 2280256 h 5094353"/>
              <a:gd name="connsiteX362" fmla="*/ 5161834 w 5495422"/>
              <a:gd name="connsiteY362" fmla="*/ 2333020 h 5094353"/>
              <a:gd name="connsiteX363" fmla="*/ 5144276 w 5495422"/>
              <a:gd name="connsiteY363" fmla="*/ 2315432 h 5094353"/>
              <a:gd name="connsiteX364" fmla="*/ 5161834 w 5495422"/>
              <a:gd name="connsiteY364" fmla="*/ 2456137 h 5094353"/>
              <a:gd name="connsiteX365" fmla="*/ 5144276 w 5495422"/>
              <a:gd name="connsiteY365" fmla="*/ 2420961 h 5094353"/>
              <a:gd name="connsiteX366" fmla="*/ 5126719 w 5495422"/>
              <a:gd name="connsiteY366" fmla="*/ 2491313 h 5094353"/>
              <a:gd name="connsiteX367" fmla="*/ 5179391 w 5495422"/>
              <a:gd name="connsiteY367" fmla="*/ 2491313 h 5094353"/>
              <a:gd name="connsiteX368" fmla="*/ 5161834 w 5495422"/>
              <a:gd name="connsiteY368" fmla="*/ 2473725 h 5094353"/>
              <a:gd name="connsiteX369" fmla="*/ 5214506 w 5495422"/>
              <a:gd name="connsiteY369" fmla="*/ 2473725 h 5094353"/>
              <a:gd name="connsiteX370" fmla="*/ 5214506 w 5495422"/>
              <a:gd name="connsiteY370" fmla="*/ 2508901 h 5094353"/>
              <a:gd name="connsiteX371" fmla="*/ 5196948 w 5495422"/>
              <a:gd name="connsiteY371" fmla="*/ 2491313 h 5094353"/>
              <a:gd name="connsiteX372" fmla="*/ 5214506 w 5495422"/>
              <a:gd name="connsiteY372" fmla="*/ 2508901 h 5094353"/>
              <a:gd name="connsiteX373" fmla="*/ 5161834 w 5495422"/>
              <a:gd name="connsiteY373" fmla="*/ 2544078 h 5094353"/>
              <a:gd name="connsiteX374" fmla="*/ 5161834 w 5495422"/>
              <a:gd name="connsiteY374" fmla="*/ 2561666 h 5094353"/>
              <a:gd name="connsiteX375" fmla="*/ 5214506 w 5495422"/>
              <a:gd name="connsiteY375" fmla="*/ 2526490 h 5094353"/>
              <a:gd name="connsiteX376" fmla="*/ 5196948 w 5495422"/>
              <a:gd name="connsiteY376" fmla="*/ 2632018 h 5094353"/>
              <a:gd name="connsiteX377" fmla="*/ 5179391 w 5495422"/>
              <a:gd name="connsiteY377" fmla="*/ 2684783 h 5094353"/>
              <a:gd name="connsiteX378" fmla="*/ 5232062 w 5495422"/>
              <a:gd name="connsiteY378" fmla="*/ 2719959 h 5094353"/>
              <a:gd name="connsiteX379" fmla="*/ 5249620 w 5495422"/>
              <a:gd name="connsiteY379" fmla="*/ 2649606 h 5094353"/>
              <a:gd name="connsiteX380" fmla="*/ 5196948 w 5495422"/>
              <a:gd name="connsiteY380" fmla="*/ 2632018 h 5094353"/>
              <a:gd name="connsiteX381" fmla="*/ 5284734 w 5495422"/>
              <a:gd name="connsiteY381" fmla="*/ 2649606 h 5094353"/>
              <a:gd name="connsiteX382" fmla="*/ 5302292 w 5495422"/>
              <a:gd name="connsiteY382" fmla="*/ 2632018 h 5094353"/>
              <a:gd name="connsiteX383" fmla="*/ 5354964 w 5495422"/>
              <a:gd name="connsiteY383" fmla="*/ 2561666 h 5094353"/>
              <a:gd name="connsiteX384" fmla="*/ 5319849 w 5495422"/>
              <a:gd name="connsiteY384" fmla="*/ 2438549 h 5094353"/>
              <a:gd name="connsiteX385" fmla="*/ 5267177 w 5495422"/>
              <a:gd name="connsiteY385" fmla="*/ 2456137 h 5094353"/>
              <a:gd name="connsiteX386" fmla="*/ 5267177 w 5495422"/>
              <a:gd name="connsiteY386" fmla="*/ 2473725 h 5094353"/>
              <a:gd name="connsiteX387" fmla="*/ 5214506 w 5495422"/>
              <a:gd name="connsiteY387" fmla="*/ 2473725 h 5094353"/>
              <a:gd name="connsiteX388" fmla="*/ 5319849 w 5495422"/>
              <a:gd name="connsiteY388" fmla="*/ 2420961 h 5094353"/>
              <a:gd name="connsiteX389" fmla="*/ 5302292 w 5495422"/>
              <a:gd name="connsiteY389" fmla="*/ 2403373 h 5094353"/>
              <a:gd name="connsiteX390" fmla="*/ 5249620 w 5495422"/>
              <a:gd name="connsiteY390" fmla="*/ 2420961 h 5094353"/>
              <a:gd name="connsiteX391" fmla="*/ 5267177 w 5495422"/>
              <a:gd name="connsiteY391" fmla="*/ 2368197 h 5094353"/>
              <a:gd name="connsiteX392" fmla="*/ 5302292 w 5495422"/>
              <a:gd name="connsiteY392" fmla="*/ 2368197 h 5094353"/>
              <a:gd name="connsiteX393" fmla="*/ 5267177 w 5495422"/>
              <a:gd name="connsiteY393" fmla="*/ 2350609 h 5094353"/>
              <a:gd name="connsiteX394" fmla="*/ 5302292 w 5495422"/>
              <a:gd name="connsiteY394" fmla="*/ 2333020 h 5094353"/>
              <a:gd name="connsiteX395" fmla="*/ 5302292 w 5495422"/>
              <a:gd name="connsiteY395" fmla="*/ 2262668 h 5094353"/>
              <a:gd name="connsiteX396" fmla="*/ 5249620 w 5495422"/>
              <a:gd name="connsiteY396" fmla="*/ 2262668 h 5094353"/>
              <a:gd name="connsiteX397" fmla="*/ 5249620 w 5495422"/>
              <a:gd name="connsiteY397" fmla="*/ 2245080 h 5094353"/>
              <a:gd name="connsiteX398" fmla="*/ 5284734 w 5495422"/>
              <a:gd name="connsiteY398" fmla="*/ 2139551 h 5094353"/>
              <a:gd name="connsiteX399" fmla="*/ 5196948 w 5495422"/>
              <a:gd name="connsiteY399" fmla="*/ 2139551 h 5094353"/>
              <a:gd name="connsiteX400" fmla="*/ 5196948 w 5495422"/>
              <a:gd name="connsiteY400" fmla="*/ 2034023 h 5094353"/>
              <a:gd name="connsiteX401" fmla="*/ 5126719 w 5495422"/>
              <a:gd name="connsiteY401" fmla="*/ 2051611 h 5094353"/>
              <a:gd name="connsiteX402" fmla="*/ 5161834 w 5495422"/>
              <a:gd name="connsiteY402" fmla="*/ 2051611 h 5094353"/>
              <a:gd name="connsiteX403" fmla="*/ 5161834 w 5495422"/>
              <a:gd name="connsiteY403" fmla="*/ 1981258 h 5094353"/>
              <a:gd name="connsiteX404" fmla="*/ 5126719 w 5495422"/>
              <a:gd name="connsiteY404" fmla="*/ 2034023 h 5094353"/>
              <a:gd name="connsiteX405" fmla="*/ 5126719 w 5495422"/>
              <a:gd name="connsiteY405" fmla="*/ 2016435 h 5094353"/>
              <a:gd name="connsiteX406" fmla="*/ 5121999 w 5495422"/>
              <a:gd name="connsiteY406" fmla="*/ 2022707 h 5094353"/>
              <a:gd name="connsiteX407" fmla="*/ 5119038 w 5495422"/>
              <a:gd name="connsiteY407" fmla="*/ 2015610 h 5094353"/>
              <a:gd name="connsiteX408" fmla="*/ 5109162 w 5495422"/>
              <a:gd name="connsiteY408" fmla="*/ 1963670 h 5094353"/>
              <a:gd name="connsiteX409" fmla="*/ 5038933 w 5495422"/>
              <a:gd name="connsiteY409" fmla="*/ 1963670 h 5094353"/>
              <a:gd name="connsiteX410" fmla="*/ 5056490 w 5495422"/>
              <a:gd name="connsiteY410" fmla="*/ 2034023 h 5094353"/>
              <a:gd name="connsiteX411" fmla="*/ 5074048 w 5495422"/>
              <a:gd name="connsiteY411" fmla="*/ 2016435 h 5094353"/>
              <a:gd name="connsiteX412" fmla="*/ 5038933 w 5495422"/>
              <a:gd name="connsiteY412" fmla="*/ 1963670 h 5094353"/>
              <a:gd name="connsiteX413" fmla="*/ 614504 w 5495422"/>
              <a:gd name="connsiteY413" fmla="*/ 1946082 h 5094353"/>
              <a:gd name="connsiteX414" fmla="*/ 632061 w 5495422"/>
              <a:gd name="connsiteY414" fmla="*/ 1981258 h 5094353"/>
              <a:gd name="connsiteX415" fmla="*/ 649619 w 5495422"/>
              <a:gd name="connsiteY415" fmla="*/ 1963670 h 5094353"/>
              <a:gd name="connsiteX416" fmla="*/ 684733 w 5495422"/>
              <a:gd name="connsiteY416" fmla="*/ 1963670 h 5094353"/>
              <a:gd name="connsiteX417" fmla="*/ 614504 w 5495422"/>
              <a:gd name="connsiteY417" fmla="*/ 1946082 h 5094353"/>
              <a:gd name="connsiteX418" fmla="*/ 825191 w 5495422"/>
              <a:gd name="connsiteY418" fmla="*/ 1928494 h 5094353"/>
              <a:gd name="connsiteX419" fmla="*/ 807634 w 5495422"/>
              <a:gd name="connsiteY419" fmla="*/ 1963670 h 5094353"/>
              <a:gd name="connsiteX420" fmla="*/ 860306 w 5495422"/>
              <a:gd name="connsiteY420" fmla="*/ 1963670 h 5094353"/>
              <a:gd name="connsiteX421" fmla="*/ 825191 w 5495422"/>
              <a:gd name="connsiteY421" fmla="*/ 1928494 h 5094353"/>
              <a:gd name="connsiteX422" fmla="*/ 5319849 w 5495422"/>
              <a:gd name="connsiteY422" fmla="*/ 1893318 h 5094353"/>
              <a:gd name="connsiteX423" fmla="*/ 5319849 w 5495422"/>
              <a:gd name="connsiteY423" fmla="*/ 2174727 h 5094353"/>
              <a:gd name="connsiteX424" fmla="*/ 5372520 w 5495422"/>
              <a:gd name="connsiteY424" fmla="*/ 2034023 h 5094353"/>
              <a:gd name="connsiteX425" fmla="*/ 5319849 w 5495422"/>
              <a:gd name="connsiteY425" fmla="*/ 1893318 h 5094353"/>
              <a:gd name="connsiteX426" fmla="*/ 5407635 w 5495422"/>
              <a:gd name="connsiteY426" fmla="*/ 1858142 h 5094353"/>
              <a:gd name="connsiteX427" fmla="*/ 5372520 w 5495422"/>
              <a:gd name="connsiteY427" fmla="*/ 1893318 h 5094353"/>
              <a:gd name="connsiteX428" fmla="*/ 5372520 w 5495422"/>
              <a:gd name="connsiteY428" fmla="*/ 1946082 h 5094353"/>
              <a:gd name="connsiteX429" fmla="*/ 5407635 w 5495422"/>
              <a:gd name="connsiteY429" fmla="*/ 1858142 h 5094353"/>
              <a:gd name="connsiteX430" fmla="*/ 684733 w 5495422"/>
              <a:gd name="connsiteY430" fmla="*/ 1805377 h 5094353"/>
              <a:gd name="connsiteX431" fmla="*/ 684733 w 5495422"/>
              <a:gd name="connsiteY431" fmla="*/ 1875730 h 5094353"/>
              <a:gd name="connsiteX432" fmla="*/ 754962 w 5495422"/>
              <a:gd name="connsiteY432" fmla="*/ 1893318 h 5094353"/>
              <a:gd name="connsiteX433" fmla="*/ 754962 w 5495422"/>
              <a:gd name="connsiteY433" fmla="*/ 1858142 h 5094353"/>
              <a:gd name="connsiteX434" fmla="*/ 737405 w 5495422"/>
              <a:gd name="connsiteY434" fmla="*/ 1875730 h 5094353"/>
              <a:gd name="connsiteX435" fmla="*/ 719848 w 5495422"/>
              <a:gd name="connsiteY435" fmla="*/ 1840553 h 5094353"/>
              <a:gd name="connsiteX436" fmla="*/ 702291 w 5495422"/>
              <a:gd name="connsiteY436" fmla="*/ 1858142 h 5094353"/>
              <a:gd name="connsiteX437" fmla="*/ 684733 w 5495422"/>
              <a:gd name="connsiteY437" fmla="*/ 1805377 h 5094353"/>
              <a:gd name="connsiteX438" fmla="*/ 765044 w 5495422"/>
              <a:gd name="connsiteY438" fmla="*/ 1767350 h 5094353"/>
              <a:gd name="connsiteX439" fmla="*/ 754962 w 5495422"/>
              <a:gd name="connsiteY439" fmla="*/ 1770201 h 5094353"/>
              <a:gd name="connsiteX440" fmla="*/ 737405 w 5495422"/>
              <a:gd name="connsiteY440" fmla="*/ 1822965 h 5094353"/>
              <a:gd name="connsiteX441" fmla="*/ 754962 w 5495422"/>
              <a:gd name="connsiteY441" fmla="*/ 1787789 h 5094353"/>
              <a:gd name="connsiteX442" fmla="*/ 765044 w 5495422"/>
              <a:gd name="connsiteY442" fmla="*/ 1767350 h 5094353"/>
              <a:gd name="connsiteX443" fmla="*/ 5442750 w 5495422"/>
              <a:gd name="connsiteY443" fmla="*/ 1752613 h 5094353"/>
              <a:gd name="connsiteX444" fmla="*/ 5477864 w 5495422"/>
              <a:gd name="connsiteY444" fmla="*/ 1805377 h 5094353"/>
              <a:gd name="connsiteX445" fmla="*/ 5460307 w 5495422"/>
              <a:gd name="connsiteY445" fmla="*/ 1752613 h 5094353"/>
              <a:gd name="connsiteX446" fmla="*/ 5442750 w 5495422"/>
              <a:gd name="connsiteY446" fmla="*/ 1752613 h 5094353"/>
              <a:gd name="connsiteX447" fmla="*/ 809585 w 5495422"/>
              <a:gd name="connsiteY447" fmla="*/ 1731116 h 5094353"/>
              <a:gd name="connsiteX448" fmla="*/ 807634 w 5495422"/>
              <a:gd name="connsiteY448" fmla="*/ 1735025 h 5094353"/>
              <a:gd name="connsiteX449" fmla="*/ 805603 w 5495422"/>
              <a:gd name="connsiteY449" fmla="*/ 1731536 h 5094353"/>
              <a:gd name="connsiteX450" fmla="*/ 842749 w 5495422"/>
              <a:gd name="connsiteY450" fmla="*/ 1664672 h 5094353"/>
              <a:gd name="connsiteX451" fmla="*/ 790077 w 5495422"/>
              <a:gd name="connsiteY451" fmla="*/ 1682261 h 5094353"/>
              <a:gd name="connsiteX452" fmla="*/ 792272 w 5495422"/>
              <a:gd name="connsiteY452" fmla="*/ 1708643 h 5094353"/>
              <a:gd name="connsiteX453" fmla="*/ 805603 w 5495422"/>
              <a:gd name="connsiteY453" fmla="*/ 1731536 h 5094353"/>
              <a:gd name="connsiteX454" fmla="*/ 772520 w 5495422"/>
              <a:gd name="connsiteY454" fmla="*/ 1735025 h 5094353"/>
              <a:gd name="connsiteX455" fmla="*/ 772520 w 5495422"/>
              <a:gd name="connsiteY455" fmla="*/ 1822965 h 5094353"/>
              <a:gd name="connsiteX456" fmla="*/ 842749 w 5495422"/>
              <a:gd name="connsiteY456" fmla="*/ 1699849 h 5094353"/>
              <a:gd name="connsiteX457" fmla="*/ 814218 w 5495422"/>
              <a:gd name="connsiteY457" fmla="*/ 1730628 h 5094353"/>
              <a:gd name="connsiteX458" fmla="*/ 809585 w 5495422"/>
              <a:gd name="connsiteY458" fmla="*/ 1731116 h 5094353"/>
              <a:gd name="connsiteX459" fmla="*/ 818059 w 5495422"/>
              <a:gd name="connsiteY459" fmla="*/ 1714139 h 5094353"/>
              <a:gd name="connsiteX460" fmla="*/ 842749 w 5495422"/>
              <a:gd name="connsiteY460" fmla="*/ 1664672 h 5094353"/>
              <a:gd name="connsiteX461" fmla="*/ 737405 w 5495422"/>
              <a:gd name="connsiteY461" fmla="*/ 1664672 h 5094353"/>
              <a:gd name="connsiteX462" fmla="*/ 719848 w 5495422"/>
              <a:gd name="connsiteY462" fmla="*/ 1717437 h 5094353"/>
              <a:gd name="connsiteX463" fmla="*/ 772520 w 5495422"/>
              <a:gd name="connsiteY463" fmla="*/ 1682261 h 5094353"/>
              <a:gd name="connsiteX464" fmla="*/ 737405 w 5495422"/>
              <a:gd name="connsiteY464" fmla="*/ 1664672 h 5094353"/>
              <a:gd name="connsiteX465" fmla="*/ 5126719 w 5495422"/>
              <a:gd name="connsiteY465" fmla="*/ 1629496 h 5094353"/>
              <a:gd name="connsiteX466" fmla="*/ 5091604 w 5495422"/>
              <a:gd name="connsiteY466" fmla="*/ 1717437 h 5094353"/>
              <a:gd name="connsiteX467" fmla="*/ 5144276 w 5495422"/>
              <a:gd name="connsiteY467" fmla="*/ 1699849 h 5094353"/>
              <a:gd name="connsiteX468" fmla="*/ 5161834 w 5495422"/>
              <a:gd name="connsiteY468" fmla="*/ 1717437 h 5094353"/>
              <a:gd name="connsiteX469" fmla="*/ 5161834 w 5495422"/>
              <a:gd name="connsiteY469" fmla="*/ 1682261 h 5094353"/>
              <a:gd name="connsiteX470" fmla="*/ 5144276 w 5495422"/>
              <a:gd name="connsiteY470" fmla="*/ 1664672 h 5094353"/>
              <a:gd name="connsiteX471" fmla="*/ 5196948 w 5495422"/>
              <a:gd name="connsiteY471" fmla="*/ 1647084 h 5094353"/>
              <a:gd name="connsiteX472" fmla="*/ 5126719 w 5495422"/>
              <a:gd name="connsiteY472" fmla="*/ 1629496 h 5094353"/>
              <a:gd name="connsiteX473" fmla="*/ 5109162 w 5495422"/>
              <a:gd name="connsiteY473" fmla="*/ 1471203 h 5094353"/>
              <a:gd name="connsiteX474" fmla="*/ 5091604 w 5495422"/>
              <a:gd name="connsiteY474" fmla="*/ 1594320 h 5094353"/>
              <a:gd name="connsiteX475" fmla="*/ 5109162 w 5495422"/>
              <a:gd name="connsiteY475" fmla="*/ 1611908 h 5094353"/>
              <a:gd name="connsiteX476" fmla="*/ 5161834 w 5495422"/>
              <a:gd name="connsiteY476" fmla="*/ 1611908 h 5094353"/>
              <a:gd name="connsiteX477" fmla="*/ 5196948 w 5495422"/>
              <a:gd name="connsiteY477" fmla="*/ 1541556 h 5094353"/>
              <a:gd name="connsiteX478" fmla="*/ 5161834 w 5495422"/>
              <a:gd name="connsiteY478" fmla="*/ 1523968 h 5094353"/>
              <a:gd name="connsiteX479" fmla="*/ 5109162 w 5495422"/>
              <a:gd name="connsiteY479" fmla="*/ 1471203 h 5094353"/>
              <a:gd name="connsiteX480" fmla="*/ 5038933 w 5495422"/>
              <a:gd name="connsiteY480" fmla="*/ 1453615 h 5094353"/>
              <a:gd name="connsiteX481" fmla="*/ 5038933 w 5495422"/>
              <a:gd name="connsiteY481" fmla="*/ 1523968 h 5094353"/>
              <a:gd name="connsiteX482" fmla="*/ 5074048 w 5495422"/>
              <a:gd name="connsiteY482" fmla="*/ 1506379 h 5094353"/>
              <a:gd name="connsiteX483" fmla="*/ 5074048 w 5495422"/>
              <a:gd name="connsiteY483" fmla="*/ 1523968 h 5094353"/>
              <a:gd name="connsiteX484" fmla="*/ 5074048 w 5495422"/>
              <a:gd name="connsiteY484" fmla="*/ 1471203 h 5094353"/>
              <a:gd name="connsiteX485" fmla="*/ 5038933 w 5495422"/>
              <a:gd name="connsiteY485" fmla="*/ 1471203 h 5094353"/>
              <a:gd name="connsiteX486" fmla="*/ 5038933 w 5495422"/>
              <a:gd name="connsiteY486" fmla="*/ 1453615 h 5094353"/>
              <a:gd name="connsiteX487" fmla="*/ 877863 w 5495422"/>
              <a:gd name="connsiteY487" fmla="*/ 1383263 h 5094353"/>
              <a:gd name="connsiteX488" fmla="*/ 842749 w 5495422"/>
              <a:gd name="connsiteY488" fmla="*/ 1436027 h 5094353"/>
              <a:gd name="connsiteX489" fmla="*/ 877863 w 5495422"/>
              <a:gd name="connsiteY489" fmla="*/ 1453615 h 5094353"/>
              <a:gd name="connsiteX490" fmla="*/ 877863 w 5495422"/>
              <a:gd name="connsiteY490" fmla="*/ 1400851 h 5094353"/>
              <a:gd name="connsiteX491" fmla="*/ 877863 w 5495422"/>
              <a:gd name="connsiteY491" fmla="*/ 1383263 h 5094353"/>
              <a:gd name="connsiteX492" fmla="*/ 1035878 w 5495422"/>
              <a:gd name="connsiteY492" fmla="*/ 1084265 h 5094353"/>
              <a:gd name="connsiteX493" fmla="*/ 1000764 w 5495422"/>
              <a:gd name="connsiteY493" fmla="*/ 1137029 h 5094353"/>
              <a:gd name="connsiteX494" fmla="*/ 1053436 w 5495422"/>
              <a:gd name="connsiteY494" fmla="*/ 1154617 h 5094353"/>
              <a:gd name="connsiteX495" fmla="*/ 1035878 w 5495422"/>
              <a:gd name="connsiteY495" fmla="*/ 1084265 h 5094353"/>
              <a:gd name="connsiteX496" fmla="*/ 4354200 w 5495422"/>
              <a:gd name="connsiteY496" fmla="*/ 1031501 h 5094353"/>
              <a:gd name="connsiteX497" fmla="*/ 4336642 w 5495422"/>
              <a:gd name="connsiteY497" fmla="*/ 1084265 h 5094353"/>
              <a:gd name="connsiteX498" fmla="*/ 4371757 w 5495422"/>
              <a:gd name="connsiteY498" fmla="*/ 1066677 h 5094353"/>
              <a:gd name="connsiteX499" fmla="*/ 4389314 w 5495422"/>
              <a:gd name="connsiteY499" fmla="*/ 1084265 h 5094353"/>
              <a:gd name="connsiteX500" fmla="*/ 4354200 w 5495422"/>
              <a:gd name="connsiteY500" fmla="*/ 1031501 h 5094353"/>
              <a:gd name="connsiteX501" fmla="*/ 4582444 w 5495422"/>
              <a:gd name="connsiteY501" fmla="*/ 1013912 h 5094353"/>
              <a:gd name="connsiteX502" fmla="*/ 4617558 w 5495422"/>
              <a:gd name="connsiteY502" fmla="*/ 1066677 h 5094353"/>
              <a:gd name="connsiteX503" fmla="*/ 4617558 w 5495422"/>
              <a:gd name="connsiteY503" fmla="*/ 1013912 h 5094353"/>
              <a:gd name="connsiteX504" fmla="*/ 4582444 w 5495422"/>
              <a:gd name="connsiteY504" fmla="*/ 1013912 h 5094353"/>
              <a:gd name="connsiteX505" fmla="*/ 4319086 w 5495422"/>
              <a:gd name="connsiteY505" fmla="*/ 996324 h 5094353"/>
              <a:gd name="connsiteX506" fmla="*/ 4283970 w 5495422"/>
              <a:gd name="connsiteY506" fmla="*/ 1013912 h 5094353"/>
              <a:gd name="connsiteX507" fmla="*/ 4301528 w 5495422"/>
              <a:gd name="connsiteY507" fmla="*/ 1066677 h 5094353"/>
              <a:gd name="connsiteX508" fmla="*/ 4319086 w 5495422"/>
              <a:gd name="connsiteY508" fmla="*/ 996324 h 5094353"/>
              <a:gd name="connsiteX509" fmla="*/ 1090047 w 5495422"/>
              <a:gd name="connsiteY509" fmla="*/ 904587 h 5094353"/>
              <a:gd name="connsiteX510" fmla="*/ 1089892 w 5495422"/>
              <a:gd name="connsiteY510" fmla="*/ 908620 h 5094353"/>
              <a:gd name="connsiteX511" fmla="*/ 1088550 w 5495422"/>
              <a:gd name="connsiteY511" fmla="*/ 908384 h 5094353"/>
              <a:gd name="connsiteX512" fmla="*/ 1141222 w 5495422"/>
              <a:gd name="connsiteY512" fmla="*/ 838031 h 5094353"/>
              <a:gd name="connsiteX513" fmla="*/ 1096780 w 5495422"/>
              <a:gd name="connsiteY513" fmla="*/ 887498 h 5094353"/>
              <a:gd name="connsiteX514" fmla="*/ 1090047 w 5495422"/>
              <a:gd name="connsiteY514" fmla="*/ 904587 h 5094353"/>
              <a:gd name="connsiteX515" fmla="*/ 1090745 w 5495422"/>
              <a:gd name="connsiteY515" fmla="*/ 886399 h 5094353"/>
              <a:gd name="connsiteX516" fmla="*/ 1141222 w 5495422"/>
              <a:gd name="connsiteY516" fmla="*/ 838031 h 5094353"/>
              <a:gd name="connsiteX517" fmla="*/ 1176820 w 5495422"/>
              <a:gd name="connsiteY517" fmla="*/ 835863 h 5094353"/>
              <a:gd name="connsiteX518" fmla="*/ 1176336 w 5495422"/>
              <a:gd name="connsiteY518" fmla="*/ 838031 h 5094353"/>
              <a:gd name="connsiteX519" fmla="*/ 1175036 w 5495422"/>
              <a:gd name="connsiteY519" fmla="*/ 836077 h 5094353"/>
              <a:gd name="connsiteX520" fmla="*/ 1167558 w 5495422"/>
              <a:gd name="connsiteY520" fmla="*/ 824840 h 5094353"/>
              <a:gd name="connsiteX521" fmla="*/ 1175036 w 5495422"/>
              <a:gd name="connsiteY521" fmla="*/ 836077 h 5094353"/>
              <a:gd name="connsiteX522" fmla="*/ 1158779 w 5495422"/>
              <a:gd name="connsiteY522" fmla="*/ 838031 h 5094353"/>
              <a:gd name="connsiteX523" fmla="*/ 1167558 w 5495422"/>
              <a:gd name="connsiteY523" fmla="*/ 824840 h 5094353"/>
              <a:gd name="connsiteX524" fmla="*/ 4213742 w 5495422"/>
              <a:gd name="connsiteY524" fmla="*/ 662150 h 5094353"/>
              <a:gd name="connsiteX525" fmla="*/ 4196184 w 5495422"/>
              <a:gd name="connsiteY525" fmla="*/ 714915 h 5094353"/>
              <a:gd name="connsiteX526" fmla="*/ 4248856 w 5495422"/>
              <a:gd name="connsiteY526" fmla="*/ 750091 h 5094353"/>
              <a:gd name="connsiteX527" fmla="*/ 4266414 w 5495422"/>
              <a:gd name="connsiteY527" fmla="*/ 697327 h 5094353"/>
              <a:gd name="connsiteX528" fmla="*/ 4213742 w 5495422"/>
              <a:gd name="connsiteY528" fmla="*/ 662150 h 5094353"/>
              <a:gd name="connsiteX529" fmla="*/ 4812197 w 5495422"/>
              <a:gd name="connsiteY529" fmla="*/ 658681 h 5094353"/>
              <a:gd name="connsiteX530" fmla="*/ 4828246 w 5495422"/>
              <a:gd name="connsiteY530" fmla="*/ 697327 h 5094353"/>
              <a:gd name="connsiteX531" fmla="*/ 4810688 w 5495422"/>
              <a:gd name="connsiteY531" fmla="*/ 732503 h 5094353"/>
              <a:gd name="connsiteX532" fmla="*/ 4793131 w 5495422"/>
              <a:gd name="connsiteY532" fmla="*/ 714915 h 5094353"/>
              <a:gd name="connsiteX533" fmla="*/ 4810688 w 5495422"/>
              <a:gd name="connsiteY533" fmla="*/ 767679 h 5094353"/>
              <a:gd name="connsiteX534" fmla="*/ 4828246 w 5495422"/>
              <a:gd name="connsiteY534" fmla="*/ 732503 h 5094353"/>
              <a:gd name="connsiteX535" fmla="*/ 4898474 w 5495422"/>
              <a:gd name="connsiteY535" fmla="*/ 802855 h 5094353"/>
              <a:gd name="connsiteX536" fmla="*/ 4845803 w 5495422"/>
              <a:gd name="connsiteY536" fmla="*/ 767679 h 5094353"/>
              <a:gd name="connsiteX537" fmla="*/ 4845803 w 5495422"/>
              <a:gd name="connsiteY537" fmla="*/ 838031 h 5094353"/>
              <a:gd name="connsiteX538" fmla="*/ 4898474 w 5495422"/>
              <a:gd name="connsiteY538" fmla="*/ 855619 h 5094353"/>
              <a:gd name="connsiteX539" fmla="*/ 4898474 w 5495422"/>
              <a:gd name="connsiteY539" fmla="*/ 908384 h 5094353"/>
              <a:gd name="connsiteX540" fmla="*/ 4828246 w 5495422"/>
              <a:gd name="connsiteY540" fmla="*/ 925972 h 5094353"/>
              <a:gd name="connsiteX541" fmla="*/ 4845803 w 5495422"/>
              <a:gd name="connsiteY541" fmla="*/ 890796 h 5094353"/>
              <a:gd name="connsiteX542" fmla="*/ 4758016 w 5495422"/>
              <a:gd name="connsiteY542" fmla="*/ 908384 h 5094353"/>
              <a:gd name="connsiteX543" fmla="*/ 4793131 w 5495422"/>
              <a:gd name="connsiteY543" fmla="*/ 996324 h 5094353"/>
              <a:gd name="connsiteX544" fmla="*/ 4775574 w 5495422"/>
              <a:gd name="connsiteY544" fmla="*/ 1137029 h 5094353"/>
              <a:gd name="connsiteX545" fmla="*/ 4670230 w 5495422"/>
              <a:gd name="connsiteY545" fmla="*/ 1154617 h 5094353"/>
              <a:gd name="connsiteX546" fmla="*/ 4705345 w 5495422"/>
              <a:gd name="connsiteY546" fmla="*/ 1031501 h 5094353"/>
              <a:gd name="connsiteX547" fmla="*/ 4687788 w 5495422"/>
              <a:gd name="connsiteY547" fmla="*/ 1031501 h 5094353"/>
              <a:gd name="connsiteX548" fmla="*/ 4670230 w 5495422"/>
              <a:gd name="connsiteY548" fmla="*/ 996324 h 5094353"/>
              <a:gd name="connsiteX549" fmla="*/ 4705345 w 5495422"/>
              <a:gd name="connsiteY549" fmla="*/ 996324 h 5094353"/>
              <a:gd name="connsiteX550" fmla="*/ 4705345 w 5495422"/>
              <a:gd name="connsiteY550" fmla="*/ 925972 h 5094353"/>
              <a:gd name="connsiteX551" fmla="*/ 4740460 w 5495422"/>
              <a:gd name="connsiteY551" fmla="*/ 855619 h 5094353"/>
              <a:gd name="connsiteX552" fmla="*/ 4758016 w 5495422"/>
              <a:gd name="connsiteY552" fmla="*/ 890796 h 5094353"/>
              <a:gd name="connsiteX553" fmla="*/ 4828246 w 5495422"/>
              <a:gd name="connsiteY553" fmla="*/ 855619 h 5094353"/>
              <a:gd name="connsiteX554" fmla="*/ 4828246 w 5495422"/>
              <a:gd name="connsiteY554" fmla="*/ 802855 h 5094353"/>
              <a:gd name="connsiteX555" fmla="*/ 4758016 w 5495422"/>
              <a:gd name="connsiteY555" fmla="*/ 802855 h 5094353"/>
              <a:gd name="connsiteX556" fmla="*/ 4793131 w 5495422"/>
              <a:gd name="connsiteY556" fmla="*/ 767679 h 5094353"/>
              <a:gd name="connsiteX557" fmla="*/ 4758016 w 5495422"/>
              <a:gd name="connsiteY557" fmla="*/ 697327 h 5094353"/>
              <a:gd name="connsiteX558" fmla="*/ 4812197 w 5495422"/>
              <a:gd name="connsiteY558" fmla="*/ 658681 h 5094353"/>
              <a:gd name="connsiteX559" fmla="*/ 1450120 w 5495422"/>
              <a:gd name="connsiteY559" fmla="*/ 654730 h 5094353"/>
              <a:gd name="connsiteX560" fmla="*/ 1439695 w 5495422"/>
              <a:gd name="connsiteY560" fmla="*/ 662150 h 5094353"/>
              <a:gd name="connsiteX561" fmla="*/ 1439695 w 5495422"/>
              <a:gd name="connsiteY561" fmla="*/ 714915 h 5094353"/>
              <a:gd name="connsiteX562" fmla="*/ 1474810 w 5495422"/>
              <a:gd name="connsiteY562" fmla="*/ 662150 h 5094353"/>
              <a:gd name="connsiteX563" fmla="*/ 1450120 w 5495422"/>
              <a:gd name="connsiteY563" fmla="*/ 654730 h 5094353"/>
              <a:gd name="connsiteX564" fmla="*/ 4319086 w 5495422"/>
              <a:gd name="connsiteY564" fmla="*/ 626974 h 5094353"/>
              <a:gd name="connsiteX565" fmla="*/ 4301528 w 5495422"/>
              <a:gd name="connsiteY565" fmla="*/ 697327 h 5094353"/>
              <a:gd name="connsiteX566" fmla="*/ 4301528 w 5495422"/>
              <a:gd name="connsiteY566" fmla="*/ 732503 h 5094353"/>
              <a:gd name="connsiteX567" fmla="*/ 4336642 w 5495422"/>
              <a:gd name="connsiteY567" fmla="*/ 714915 h 5094353"/>
              <a:gd name="connsiteX568" fmla="*/ 4319086 w 5495422"/>
              <a:gd name="connsiteY568" fmla="*/ 626974 h 5094353"/>
              <a:gd name="connsiteX569" fmla="*/ 4219503 w 5495422"/>
              <a:gd name="connsiteY569" fmla="*/ 622302 h 5094353"/>
              <a:gd name="connsiteX570" fmla="*/ 4213742 w 5495422"/>
              <a:gd name="connsiteY570" fmla="*/ 626974 h 5094353"/>
              <a:gd name="connsiteX571" fmla="*/ 4266414 w 5495422"/>
              <a:gd name="connsiteY571" fmla="*/ 662150 h 5094353"/>
              <a:gd name="connsiteX572" fmla="*/ 4266414 w 5495422"/>
              <a:gd name="connsiteY572" fmla="*/ 644562 h 5094353"/>
              <a:gd name="connsiteX573" fmla="*/ 4219503 w 5495422"/>
              <a:gd name="connsiteY573" fmla="*/ 622302 h 5094353"/>
              <a:gd name="connsiteX574" fmla="*/ 1376599 w 5495422"/>
              <a:gd name="connsiteY574" fmla="*/ 620104 h 5094353"/>
              <a:gd name="connsiteX575" fmla="*/ 1351909 w 5495422"/>
              <a:gd name="connsiteY575" fmla="*/ 662150 h 5094353"/>
              <a:gd name="connsiteX576" fmla="*/ 1387024 w 5495422"/>
              <a:gd name="connsiteY576" fmla="*/ 644562 h 5094353"/>
              <a:gd name="connsiteX577" fmla="*/ 1376599 w 5495422"/>
              <a:gd name="connsiteY577" fmla="*/ 620104 h 5094353"/>
              <a:gd name="connsiteX578" fmla="*/ 1369466 w 5495422"/>
              <a:gd name="connsiteY578" fmla="*/ 591798 h 5094353"/>
              <a:gd name="connsiteX579" fmla="*/ 1369576 w 5495422"/>
              <a:gd name="connsiteY579" fmla="*/ 591858 h 5094353"/>
              <a:gd name="connsiteX580" fmla="*/ 1369508 w 5495422"/>
              <a:gd name="connsiteY580" fmla="*/ 591927 h 5094353"/>
              <a:gd name="connsiteX581" fmla="*/ 3054963 w 5495422"/>
              <a:gd name="connsiteY581" fmla="*/ 556622 h 5094353"/>
              <a:gd name="connsiteX582" fmla="*/ 3054963 w 5495422"/>
              <a:gd name="connsiteY582" fmla="*/ 574210 h 5094353"/>
              <a:gd name="connsiteX583" fmla="*/ 3054963 w 5495422"/>
              <a:gd name="connsiteY583" fmla="*/ 609386 h 5094353"/>
              <a:gd name="connsiteX584" fmla="*/ 3072520 w 5495422"/>
              <a:gd name="connsiteY584" fmla="*/ 626974 h 5094353"/>
              <a:gd name="connsiteX585" fmla="*/ 3072520 w 5495422"/>
              <a:gd name="connsiteY585" fmla="*/ 644562 h 5094353"/>
              <a:gd name="connsiteX586" fmla="*/ 3090077 w 5495422"/>
              <a:gd name="connsiteY586" fmla="*/ 591798 h 5094353"/>
              <a:gd name="connsiteX587" fmla="*/ 3125192 w 5495422"/>
              <a:gd name="connsiteY587" fmla="*/ 591798 h 5094353"/>
              <a:gd name="connsiteX588" fmla="*/ 3125192 w 5495422"/>
              <a:gd name="connsiteY588" fmla="*/ 556622 h 5094353"/>
              <a:gd name="connsiteX589" fmla="*/ 3090077 w 5495422"/>
              <a:gd name="connsiteY589" fmla="*/ 556622 h 5094353"/>
              <a:gd name="connsiteX590" fmla="*/ 3090077 w 5495422"/>
              <a:gd name="connsiteY590" fmla="*/ 591798 h 5094353"/>
              <a:gd name="connsiteX591" fmla="*/ 3054963 w 5495422"/>
              <a:gd name="connsiteY591" fmla="*/ 574210 h 5094353"/>
              <a:gd name="connsiteX592" fmla="*/ 3072520 w 5495422"/>
              <a:gd name="connsiteY592" fmla="*/ 556622 h 5094353"/>
              <a:gd name="connsiteX593" fmla="*/ 3054963 w 5495422"/>
              <a:gd name="connsiteY593" fmla="*/ 556622 h 5094353"/>
              <a:gd name="connsiteX594" fmla="*/ 4436225 w 5495422"/>
              <a:gd name="connsiteY594" fmla="*/ 554423 h 5094353"/>
              <a:gd name="connsiteX595" fmla="*/ 4406872 w 5495422"/>
              <a:gd name="connsiteY595" fmla="*/ 556622 h 5094353"/>
              <a:gd name="connsiteX596" fmla="*/ 4529772 w 5495422"/>
              <a:gd name="connsiteY596" fmla="*/ 644562 h 5094353"/>
              <a:gd name="connsiteX597" fmla="*/ 4547330 w 5495422"/>
              <a:gd name="connsiteY597" fmla="*/ 574210 h 5094353"/>
              <a:gd name="connsiteX598" fmla="*/ 4436225 w 5495422"/>
              <a:gd name="connsiteY598" fmla="*/ 554423 h 5094353"/>
              <a:gd name="connsiteX599" fmla="*/ 1365077 w 5495422"/>
              <a:gd name="connsiteY599" fmla="*/ 544530 h 5094353"/>
              <a:gd name="connsiteX600" fmla="*/ 1404581 w 5495422"/>
              <a:gd name="connsiteY600" fmla="*/ 574210 h 5094353"/>
              <a:gd name="connsiteX601" fmla="*/ 1382360 w 5495422"/>
              <a:gd name="connsiteY601" fmla="*/ 598943 h 5094353"/>
              <a:gd name="connsiteX602" fmla="*/ 1369576 w 5495422"/>
              <a:gd name="connsiteY602" fmla="*/ 591858 h 5094353"/>
              <a:gd name="connsiteX603" fmla="*/ 1387024 w 5495422"/>
              <a:gd name="connsiteY603" fmla="*/ 574210 h 5094353"/>
              <a:gd name="connsiteX604" fmla="*/ 1351909 w 5495422"/>
              <a:gd name="connsiteY604" fmla="*/ 556622 h 5094353"/>
              <a:gd name="connsiteX605" fmla="*/ 1365077 w 5495422"/>
              <a:gd name="connsiteY605" fmla="*/ 544530 h 5094353"/>
              <a:gd name="connsiteX606" fmla="*/ 3651910 w 5495422"/>
              <a:gd name="connsiteY606" fmla="*/ 503857 h 5094353"/>
              <a:gd name="connsiteX607" fmla="*/ 3599238 w 5495422"/>
              <a:gd name="connsiteY607" fmla="*/ 521445 h 5094353"/>
              <a:gd name="connsiteX608" fmla="*/ 3634352 w 5495422"/>
              <a:gd name="connsiteY608" fmla="*/ 556622 h 5094353"/>
              <a:gd name="connsiteX609" fmla="*/ 3651910 w 5495422"/>
              <a:gd name="connsiteY609" fmla="*/ 521445 h 5094353"/>
              <a:gd name="connsiteX610" fmla="*/ 3651910 w 5495422"/>
              <a:gd name="connsiteY610" fmla="*/ 503857 h 5094353"/>
              <a:gd name="connsiteX611" fmla="*/ 3335879 w 5495422"/>
              <a:gd name="connsiteY611" fmla="*/ 503857 h 5094353"/>
              <a:gd name="connsiteX612" fmla="*/ 3353436 w 5495422"/>
              <a:gd name="connsiteY612" fmla="*/ 574210 h 5094353"/>
              <a:gd name="connsiteX613" fmla="*/ 3388551 w 5495422"/>
              <a:gd name="connsiteY613" fmla="*/ 574210 h 5094353"/>
              <a:gd name="connsiteX614" fmla="*/ 3370993 w 5495422"/>
              <a:gd name="connsiteY614" fmla="*/ 539034 h 5094353"/>
              <a:gd name="connsiteX615" fmla="*/ 3335879 w 5495422"/>
              <a:gd name="connsiteY615" fmla="*/ 503857 h 5094353"/>
              <a:gd name="connsiteX616" fmla="*/ 2721375 w 5495422"/>
              <a:gd name="connsiteY616" fmla="*/ 468681 h 5094353"/>
              <a:gd name="connsiteX617" fmla="*/ 2756489 w 5495422"/>
              <a:gd name="connsiteY617" fmla="*/ 503857 h 5094353"/>
              <a:gd name="connsiteX618" fmla="*/ 2721375 w 5495422"/>
              <a:gd name="connsiteY618" fmla="*/ 468681 h 5094353"/>
              <a:gd name="connsiteX619" fmla="*/ 2809161 w 5495422"/>
              <a:gd name="connsiteY619" fmla="*/ 451093 h 5094353"/>
              <a:gd name="connsiteX620" fmla="*/ 2791604 w 5495422"/>
              <a:gd name="connsiteY620" fmla="*/ 521445 h 5094353"/>
              <a:gd name="connsiteX621" fmla="*/ 2826718 w 5495422"/>
              <a:gd name="connsiteY621" fmla="*/ 503857 h 5094353"/>
              <a:gd name="connsiteX622" fmla="*/ 2809161 w 5495422"/>
              <a:gd name="connsiteY622" fmla="*/ 451093 h 5094353"/>
              <a:gd name="connsiteX623" fmla="*/ 3170731 w 5495422"/>
              <a:gd name="connsiteY623" fmla="*/ 426085 h 5094353"/>
              <a:gd name="connsiteX624" fmla="*/ 3160306 w 5495422"/>
              <a:gd name="connsiteY624" fmla="*/ 433505 h 5094353"/>
              <a:gd name="connsiteX625" fmla="*/ 3160306 w 5495422"/>
              <a:gd name="connsiteY625" fmla="*/ 486269 h 5094353"/>
              <a:gd name="connsiteX626" fmla="*/ 3142749 w 5495422"/>
              <a:gd name="connsiteY626" fmla="*/ 468681 h 5094353"/>
              <a:gd name="connsiteX627" fmla="*/ 3090077 w 5495422"/>
              <a:gd name="connsiteY627" fmla="*/ 521445 h 5094353"/>
              <a:gd name="connsiteX628" fmla="*/ 3160306 w 5495422"/>
              <a:gd name="connsiteY628" fmla="*/ 556622 h 5094353"/>
              <a:gd name="connsiteX629" fmla="*/ 3195421 w 5495422"/>
              <a:gd name="connsiteY629" fmla="*/ 503857 h 5094353"/>
              <a:gd name="connsiteX630" fmla="*/ 3230535 w 5495422"/>
              <a:gd name="connsiteY630" fmla="*/ 486269 h 5094353"/>
              <a:gd name="connsiteX631" fmla="*/ 3265650 w 5495422"/>
              <a:gd name="connsiteY631" fmla="*/ 486269 h 5094353"/>
              <a:gd name="connsiteX632" fmla="*/ 3195421 w 5495422"/>
              <a:gd name="connsiteY632" fmla="*/ 433505 h 5094353"/>
              <a:gd name="connsiteX633" fmla="*/ 3170731 w 5495422"/>
              <a:gd name="connsiteY633" fmla="*/ 426085 h 5094353"/>
              <a:gd name="connsiteX634" fmla="*/ 2455547 w 5495422"/>
              <a:gd name="connsiteY634" fmla="*/ 396405 h 5094353"/>
              <a:gd name="connsiteX635" fmla="*/ 2458016 w 5495422"/>
              <a:gd name="connsiteY635" fmla="*/ 433505 h 5094353"/>
              <a:gd name="connsiteX636" fmla="*/ 2493130 w 5495422"/>
              <a:gd name="connsiteY636" fmla="*/ 451093 h 5094353"/>
              <a:gd name="connsiteX637" fmla="*/ 2510688 w 5495422"/>
              <a:gd name="connsiteY637" fmla="*/ 415917 h 5094353"/>
              <a:gd name="connsiteX638" fmla="*/ 2528245 w 5495422"/>
              <a:gd name="connsiteY638" fmla="*/ 415917 h 5094353"/>
              <a:gd name="connsiteX639" fmla="*/ 2475573 w 5495422"/>
              <a:gd name="connsiteY639" fmla="*/ 398329 h 5094353"/>
              <a:gd name="connsiteX640" fmla="*/ 2455547 w 5495422"/>
              <a:gd name="connsiteY640" fmla="*/ 396405 h 5094353"/>
              <a:gd name="connsiteX641" fmla="*/ 3056994 w 5495422"/>
              <a:gd name="connsiteY641" fmla="*/ 368647 h 5094353"/>
              <a:gd name="connsiteX642" fmla="*/ 3057981 w 5495422"/>
              <a:gd name="connsiteY642" fmla="*/ 368924 h 5094353"/>
              <a:gd name="connsiteX643" fmla="*/ 3059247 w 5495422"/>
              <a:gd name="connsiteY643" fmla="*/ 370362 h 5094353"/>
              <a:gd name="connsiteX644" fmla="*/ 3057706 w 5495422"/>
              <a:gd name="connsiteY644" fmla="*/ 370572 h 5094353"/>
              <a:gd name="connsiteX645" fmla="*/ 2528245 w 5495422"/>
              <a:gd name="connsiteY645" fmla="*/ 292800 h 5094353"/>
              <a:gd name="connsiteX646" fmla="*/ 2510688 w 5495422"/>
              <a:gd name="connsiteY646" fmla="*/ 363152 h 5094353"/>
              <a:gd name="connsiteX647" fmla="*/ 2598474 w 5495422"/>
              <a:gd name="connsiteY647" fmla="*/ 363152 h 5094353"/>
              <a:gd name="connsiteX648" fmla="*/ 2598474 w 5495422"/>
              <a:gd name="connsiteY648" fmla="*/ 292800 h 5094353"/>
              <a:gd name="connsiteX649" fmla="*/ 2528245 w 5495422"/>
              <a:gd name="connsiteY649" fmla="*/ 292800 h 5094353"/>
              <a:gd name="connsiteX650" fmla="*/ 2774047 w 5495422"/>
              <a:gd name="connsiteY650" fmla="*/ 187271 h 5094353"/>
              <a:gd name="connsiteX651" fmla="*/ 2756489 w 5495422"/>
              <a:gd name="connsiteY651" fmla="*/ 204860 h 5094353"/>
              <a:gd name="connsiteX652" fmla="*/ 2756489 w 5495422"/>
              <a:gd name="connsiteY652" fmla="*/ 257624 h 5094353"/>
              <a:gd name="connsiteX653" fmla="*/ 2774047 w 5495422"/>
              <a:gd name="connsiteY653" fmla="*/ 187271 h 5094353"/>
              <a:gd name="connsiteX654" fmla="*/ 3011586 w 5495422"/>
              <a:gd name="connsiteY654" fmla="*/ 184168 h 5094353"/>
              <a:gd name="connsiteX655" fmla="*/ 3011070 w 5495422"/>
              <a:gd name="connsiteY655" fmla="*/ 185073 h 5094353"/>
              <a:gd name="connsiteX656" fmla="*/ 3002291 w 5495422"/>
              <a:gd name="connsiteY656" fmla="*/ 187271 h 5094353"/>
              <a:gd name="connsiteX657" fmla="*/ 2692055 w 5495422"/>
              <a:gd name="connsiteY657" fmla="*/ 166832 h 5094353"/>
              <a:gd name="connsiteX658" fmla="*/ 2686260 w 5495422"/>
              <a:gd name="connsiteY658" fmla="*/ 169683 h 5094353"/>
              <a:gd name="connsiteX659" fmla="*/ 2633588 w 5495422"/>
              <a:gd name="connsiteY659" fmla="*/ 240036 h 5094353"/>
              <a:gd name="connsiteX660" fmla="*/ 2651146 w 5495422"/>
              <a:gd name="connsiteY660" fmla="*/ 363152 h 5094353"/>
              <a:gd name="connsiteX661" fmla="*/ 2721375 w 5495422"/>
              <a:gd name="connsiteY661" fmla="*/ 327976 h 5094353"/>
              <a:gd name="connsiteX662" fmla="*/ 2703818 w 5495422"/>
              <a:gd name="connsiteY662" fmla="*/ 187271 h 5094353"/>
              <a:gd name="connsiteX663" fmla="*/ 2692055 w 5495422"/>
              <a:gd name="connsiteY663" fmla="*/ 166832 h 5094353"/>
              <a:gd name="connsiteX664" fmla="*/ 2580917 w 5495422"/>
              <a:gd name="connsiteY664" fmla="*/ 64155 h 5094353"/>
              <a:gd name="connsiteX665" fmla="*/ 2493130 w 5495422"/>
              <a:gd name="connsiteY665" fmla="*/ 99331 h 5094353"/>
              <a:gd name="connsiteX666" fmla="*/ 2475573 w 5495422"/>
              <a:gd name="connsiteY666" fmla="*/ 169683 h 5094353"/>
              <a:gd name="connsiteX667" fmla="*/ 2528245 w 5495422"/>
              <a:gd name="connsiteY667" fmla="*/ 169683 h 5094353"/>
              <a:gd name="connsiteX668" fmla="*/ 2510688 w 5495422"/>
              <a:gd name="connsiteY668" fmla="*/ 116919 h 5094353"/>
              <a:gd name="connsiteX669" fmla="*/ 2545802 w 5495422"/>
              <a:gd name="connsiteY669" fmla="*/ 99331 h 5094353"/>
              <a:gd name="connsiteX670" fmla="*/ 2545802 w 5495422"/>
              <a:gd name="connsiteY670" fmla="*/ 134507 h 5094353"/>
              <a:gd name="connsiteX671" fmla="*/ 2580917 w 5495422"/>
              <a:gd name="connsiteY671" fmla="*/ 116919 h 5094353"/>
              <a:gd name="connsiteX672" fmla="*/ 2616031 w 5495422"/>
              <a:gd name="connsiteY672" fmla="*/ 99331 h 5094353"/>
              <a:gd name="connsiteX673" fmla="*/ 2580917 w 5495422"/>
              <a:gd name="connsiteY673" fmla="*/ 64155 h 5094353"/>
              <a:gd name="connsiteX674" fmla="*/ 2582014 w 5495422"/>
              <a:gd name="connsiteY674" fmla="*/ 123 h 5094353"/>
              <a:gd name="connsiteX675" fmla="*/ 2633588 w 5495422"/>
              <a:gd name="connsiteY675" fmla="*/ 11390 h 5094353"/>
              <a:gd name="connsiteX676" fmla="*/ 2616031 w 5495422"/>
              <a:gd name="connsiteY676" fmla="*/ 46567 h 5094353"/>
              <a:gd name="connsiteX677" fmla="*/ 2651146 w 5495422"/>
              <a:gd name="connsiteY677" fmla="*/ 46567 h 5094353"/>
              <a:gd name="connsiteX678" fmla="*/ 2651146 w 5495422"/>
              <a:gd name="connsiteY678" fmla="*/ 99331 h 5094353"/>
              <a:gd name="connsiteX679" fmla="*/ 2756489 w 5495422"/>
              <a:gd name="connsiteY679" fmla="*/ 99331 h 5094353"/>
              <a:gd name="connsiteX680" fmla="*/ 2703818 w 5495422"/>
              <a:gd name="connsiteY680" fmla="*/ 134507 h 5094353"/>
              <a:gd name="connsiteX681" fmla="*/ 2756489 w 5495422"/>
              <a:gd name="connsiteY681" fmla="*/ 187271 h 5094353"/>
              <a:gd name="connsiteX682" fmla="*/ 2756489 w 5495422"/>
              <a:gd name="connsiteY682" fmla="*/ 116919 h 5094353"/>
              <a:gd name="connsiteX683" fmla="*/ 2791604 w 5495422"/>
              <a:gd name="connsiteY683" fmla="*/ 169683 h 5094353"/>
              <a:gd name="connsiteX684" fmla="*/ 2809161 w 5495422"/>
              <a:gd name="connsiteY684" fmla="*/ 134507 h 5094353"/>
              <a:gd name="connsiteX685" fmla="*/ 2826718 w 5495422"/>
              <a:gd name="connsiteY685" fmla="*/ 116919 h 5094353"/>
              <a:gd name="connsiteX686" fmla="*/ 2844276 w 5495422"/>
              <a:gd name="connsiteY686" fmla="*/ 116919 h 5094353"/>
              <a:gd name="connsiteX687" fmla="*/ 2844276 w 5495422"/>
              <a:gd name="connsiteY687" fmla="*/ 169683 h 5094353"/>
              <a:gd name="connsiteX688" fmla="*/ 2914505 w 5495422"/>
              <a:gd name="connsiteY688" fmla="*/ 134507 h 5094353"/>
              <a:gd name="connsiteX689" fmla="*/ 2896948 w 5495422"/>
              <a:gd name="connsiteY689" fmla="*/ 99331 h 5094353"/>
              <a:gd name="connsiteX690" fmla="*/ 2932062 w 5495422"/>
              <a:gd name="connsiteY690" fmla="*/ 64155 h 5094353"/>
              <a:gd name="connsiteX691" fmla="*/ 3054963 w 5495422"/>
              <a:gd name="connsiteY691" fmla="*/ 134507 h 5094353"/>
              <a:gd name="connsiteX692" fmla="*/ 3041795 w 5495422"/>
              <a:gd name="connsiteY692" fmla="*/ 174080 h 5094353"/>
              <a:gd name="connsiteX693" fmla="*/ 3011586 w 5495422"/>
              <a:gd name="connsiteY693" fmla="*/ 184168 h 5094353"/>
              <a:gd name="connsiteX694" fmla="*/ 3019848 w 5495422"/>
              <a:gd name="connsiteY694" fmla="*/ 169683 h 5094353"/>
              <a:gd name="connsiteX695" fmla="*/ 2967176 w 5495422"/>
              <a:gd name="connsiteY695" fmla="*/ 169683 h 5094353"/>
              <a:gd name="connsiteX696" fmla="*/ 3072520 w 5495422"/>
              <a:gd name="connsiteY696" fmla="*/ 327976 h 5094353"/>
              <a:gd name="connsiteX697" fmla="*/ 3054963 w 5495422"/>
              <a:gd name="connsiteY697" fmla="*/ 363152 h 5094353"/>
              <a:gd name="connsiteX698" fmla="*/ 3056994 w 5495422"/>
              <a:gd name="connsiteY698" fmla="*/ 368647 h 5094353"/>
              <a:gd name="connsiteX699" fmla="*/ 3037406 w 5495422"/>
              <a:gd name="connsiteY699" fmla="*/ 363152 h 5094353"/>
              <a:gd name="connsiteX700" fmla="*/ 2984734 w 5495422"/>
              <a:gd name="connsiteY700" fmla="*/ 398329 h 5094353"/>
              <a:gd name="connsiteX701" fmla="*/ 3002291 w 5495422"/>
              <a:gd name="connsiteY701" fmla="*/ 433505 h 5094353"/>
              <a:gd name="connsiteX702" fmla="*/ 3002291 w 5495422"/>
              <a:gd name="connsiteY702" fmla="*/ 398329 h 5094353"/>
              <a:gd name="connsiteX703" fmla="*/ 3072520 w 5495422"/>
              <a:gd name="connsiteY703" fmla="*/ 433505 h 5094353"/>
              <a:gd name="connsiteX704" fmla="*/ 3037406 w 5495422"/>
              <a:gd name="connsiteY704" fmla="*/ 451093 h 5094353"/>
              <a:gd name="connsiteX705" fmla="*/ 3090077 w 5495422"/>
              <a:gd name="connsiteY705" fmla="*/ 468681 h 5094353"/>
              <a:gd name="connsiteX706" fmla="*/ 3090077 w 5495422"/>
              <a:gd name="connsiteY706" fmla="*/ 415917 h 5094353"/>
              <a:gd name="connsiteX707" fmla="*/ 3070325 w 5495422"/>
              <a:gd name="connsiteY707" fmla="*/ 382939 h 5094353"/>
              <a:gd name="connsiteX708" fmla="*/ 3059247 w 5495422"/>
              <a:gd name="connsiteY708" fmla="*/ 370362 h 5094353"/>
              <a:gd name="connsiteX709" fmla="*/ 3063741 w 5495422"/>
              <a:gd name="connsiteY709" fmla="*/ 369748 h 5094353"/>
              <a:gd name="connsiteX710" fmla="*/ 3072520 w 5495422"/>
              <a:gd name="connsiteY710" fmla="*/ 363152 h 5094353"/>
              <a:gd name="connsiteX711" fmla="*/ 3090077 w 5495422"/>
              <a:gd name="connsiteY711" fmla="*/ 398329 h 5094353"/>
              <a:gd name="connsiteX712" fmla="*/ 3107634 w 5495422"/>
              <a:gd name="connsiteY712" fmla="*/ 380741 h 5094353"/>
              <a:gd name="connsiteX713" fmla="*/ 3072520 w 5495422"/>
              <a:gd name="connsiteY713" fmla="*/ 345564 h 5094353"/>
              <a:gd name="connsiteX714" fmla="*/ 3125192 w 5495422"/>
              <a:gd name="connsiteY714" fmla="*/ 327976 h 5094353"/>
              <a:gd name="connsiteX715" fmla="*/ 3125192 w 5495422"/>
              <a:gd name="connsiteY715" fmla="*/ 275212 h 5094353"/>
              <a:gd name="connsiteX716" fmla="*/ 3142749 w 5495422"/>
              <a:gd name="connsiteY716" fmla="*/ 292800 h 5094353"/>
              <a:gd name="connsiteX717" fmla="*/ 3160306 w 5495422"/>
              <a:gd name="connsiteY717" fmla="*/ 275212 h 5094353"/>
              <a:gd name="connsiteX718" fmla="*/ 3160306 w 5495422"/>
              <a:gd name="connsiteY718" fmla="*/ 345564 h 5094353"/>
              <a:gd name="connsiteX719" fmla="*/ 3195421 w 5495422"/>
              <a:gd name="connsiteY719" fmla="*/ 363152 h 5094353"/>
              <a:gd name="connsiteX720" fmla="*/ 3195421 w 5495422"/>
              <a:gd name="connsiteY720" fmla="*/ 327976 h 5094353"/>
              <a:gd name="connsiteX721" fmla="*/ 3248092 w 5495422"/>
              <a:gd name="connsiteY721" fmla="*/ 363152 h 5094353"/>
              <a:gd name="connsiteX722" fmla="*/ 3248092 w 5495422"/>
              <a:gd name="connsiteY722" fmla="*/ 327976 h 5094353"/>
              <a:gd name="connsiteX723" fmla="*/ 3283207 w 5495422"/>
              <a:gd name="connsiteY723" fmla="*/ 345564 h 5094353"/>
              <a:gd name="connsiteX724" fmla="*/ 3300764 w 5495422"/>
              <a:gd name="connsiteY724" fmla="*/ 415917 h 5094353"/>
              <a:gd name="connsiteX725" fmla="*/ 3335879 w 5495422"/>
              <a:gd name="connsiteY725" fmla="*/ 380741 h 5094353"/>
              <a:gd name="connsiteX726" fmla="*/ 3353436 w 5495422"/>
              <a:gd name="connsiteY726" fmla="*/ 486269 h 5094353"/>
              <a:gd name="connsiteX727" fmla="*/ 3353436 w 5495422"/>
              <a:gd name="connsiteY727" fmla="*/ 433505 h 5094353"/>
              <a:gd name="connsiteX728" fmla="*/ 3370993 w 5495422"/>
              <a:gd name="connsiteY728" fmla="*/ 398329 h 5094353"/>
              <a:gd name="connsiteX729" fmla="*/ 3441222 w 5495422"/>
              <a:gd name="connsiteY729" fmla="*/ 486269 h 5094353"/>
              <a:gd name="connsiteX730" fmla="*/ 3441222 w 5495422"/>
              <a:gd name="connsiteY730" fmla="*/ 451093 h 5094353"/>
              <a:gd name="connsiteX731" fmla="*/ 3511452 w 5495422"/>
              <a:gd name="connsiteY731" fmla="*/ 415917 h 5094353"/>
              <a:gd name="connsiteX732" fmla="*/ 3651910 w 5495422"/>
              <a:gd name="connsiteY732" fmla="*/ 486269 h 5094353"/>
              <a:gd name="connsiteX733" fmla="*/ 3669467 w 5495422"/>
              <a:gd name="connsiteY733" fmla="*/ 539034 h 5094353"/>
              <a:gd name="connsiteX734" fmla="*/ 3739696 w 5495422"/>
              <a:gd name="connsiteY734" fmla="*/ 539034 h 5094353"/>
              <a:gd name="connsiteX735" fmla="*/ 3704581 w 5495422"/>
              <a:gd name="connsiteY735" fmla="*/ 486269 h 5094353"/>
              <a:gd name="connsiteX736" fmla="*/ 3651910 w 5495422"/>
              <a:gd name="connsiteY736" fmla="*/ 468681 h 5094353"/>
              <a:gd name="connsiteX737" fmla="*/ 3722138 w 5495422"/>
              <a:gd name="connsiteY737" fmla="*/ 433505 h 5094353"/>
              <a:gd name="connsiteX738" fmla="*/ 3827482 w 5495422"/>
              <a:gd name="connsiteY738" fmla="*/ 415917 h 5094353"/>
              <a:gd name="connsiteX739" fmla="*/ 3809925 w 5495422"/>
              <a:gd name="connsiteY739" fmla="*/ 398329 h 5094353"/>
              <a:gd name="connsiteX740" fmla="*/ 3950383 w 5495422"/>
              <a:gd name="connsiteY740" fmla="*/ 327976 h 5094353"/>
              <a:gd name="connsiteX741" fmla="*/ 3967940 w 5495422"/>
              <a:gd name="connsiteY741" fmla="*/ 363152 h 5094353"/>
              <a:gd name="connsiteX742" fmla="*/ 3880154 w 5495422"/>
              <a:gd name="connsiteY742" fmla="*/ 380741 h 5094353"/>
              <a:gd name="connsiteX743" fmla="*/ 3862596 w 5495422"/>
              <a:gd name="connsiteY743" fmla="*/ 398329 h 5094353"/>
              <a:gd name="connsiteX744" fmla="*/ 3880154 w 5495422"/>
              <a:gd name="connsiteY744" fmla="*/ 433505 h 5094353"/>
              <a:gd name="connsiteX745" fmla="*/ 3932826 w 5495422"/>
              <a:gd name="connsiteY745" fmla="*/ 433505 h 5094353"/>
              <a:gd name="connsiteX746" fmla="*/ 3950383 w 5495422"/>
              <a:gd name="connsiteY746" fmla="*/ 486269 h 5094353"/>
              <a:gd name="connsiteX747" fmla="*/ 3809925 w 5495422"/>
              <a:gd name="connsiteY747" fmla="*/ 433505 h 5094353"/>
              <a:gd name="connsiteX748" fmla="*/ 3897711 w 5495422"/>
              <a:gd name="connsiteY748" fmla="*/ 468681 h 5094353"/>
              <a:gd name="connsiteX749" fmla="*/ 3897711 w 5495422"/>
              <a:gd name="connsiteY749" fmla="*/ 503857 h 5094353"/>
              <a:gd name="connsiteX750" fmla="*/ 3880154 w 5495422"/>
              <a:gd name="connsiteY750" fmla="*/ 503857 h 5094353"/>
              <a:gd name="connsiteX751" fmla="*/ 3809925 w 5495422"/>
              <a:gd name="connsiteY751" fmla="*/ 486269 h 5094353"/>
              <a:gd name="connsiteX752" fmla="*/ 3809925 w 5495422"/>
              <a:gd name="connsiteY752" fmla="*/ 503857 h 5094353"/>
              <a:gd name="connsiteX753" fmla="*/ 3827482 w 5495422"/>
              <a:gd name="connsiteY753" fmla="*/ 503857 h 5094353"/>
              <a:gd name="connsiteX754" fmla="*/ 3845039 w 5495422"/>
              <a:gd name="connsiteY754" fmla="*/ 503857 h 5094353"/>
              <a:gd name="connsiteX755" fmla="*/ 3827482 w 5495422"/>
              <a:gd name="connsiteY755" fmla="*/ 486269 h 5094353"/>
              <a:gd name="connsiteX756" fmla="*/ 3880154 w 5495422"/>
              <a:gd name="connsiteY756" fmla="*/ 503857 h 5094353"/>
              <a:gd name="connsiteX757" fmla="*/ 3873570 w 5495422"/>
              <a:gd name="connsiteY757" fmla="*/ 503857 h 5094353"/>
              <a:gd name="connsiteX758" fmla="*/ 3862596 w 5495422"/>
              <a:gd name="connsiteY758" fmla="*/ 503857 h 5094353"/>
              <a:gd name="connsiteX759" fmla="*/ 3862596 w 5495422"/>
              <a:gd name="connsiteY759" fmla="*/ 574210 h 5094353"/>
              <a:gd name="connsiteX760" fmla="*/ 3897711 w 5495422"/>
              <a:gd name="connsiteY760" fmla="*/ 626974 h 5094353"/>
              <a:gd name="connsiteX761" fmla="*/ 3862596 w 5495422"/>
              <a:gd name="connsiteY761" fmla="*/ 609386 h 5094353"/>
              <a:gd name="connsiteX762" fmla="*/ 3862596 w 5495422"/>
              <a:gd name="connsiteY762" fmla="*/ 644562 h 5094353"/>
              <a:gd name="connsiteX763" fmla="*/ 3932826 w 5495422"/>
              <a:gd name="connsiteY763" fmla="*/ 626974 h 5094353"/>
              <a:gd name="connsiteX764" fmla="*/ 3932826 w 5495422"/>
              <a:gd name="connsiteY764" fmla="*/ 662150 h 5094353"/>
              <a:gd name="connsiteX765" fmla="*/ 4003055 w 5495422"/>
              <a:gd name="connsiteY765" fmla="*/ 662150 h 5094353"/>
              <a:gd name="connsiteX766" fmla="*/ 4038169 w 5495422"/>
              <a:gd name="connsiteY766" fmla="*/ 697327 h 5094353"/>
              <a:gd name="connsiteX767" fmla="*/ 4090841 w 5495422"/>
              <a:gd name="connsiteY767" fmla="*/ 662150 h 5094353"/>
              <a:gd name="connsiteX768" fmla="*/ 4090841 w 5495422"/>
              <a:gd name="connsiteY768" fmla="*/ 714915 h 5094353"/>
              <a:gd name="connsiteX769" fmla="*/ 4125956 w 5495422"/>
              <a:gd name="connsiteY769" fmla="*/ 714915 h 5094353"/>
              <a:gd name="connsiteX770" fmla="*/ 4125956 w 5495422"/>
              <a:gd name="connsiteY770" fmla="*/ 644562 h 5094353"/>
              <a:gd name="connsiteX771" fmla="*/ 4161070 w 5495422"/>
              <a:gd name="connsiteY771" fmla="*/ 662150 h 5094353"/>
              <a:gd name="connsiteX772" fmla="*/ 4161070 w 5495422"/>
              <a:gd name="connsiteY772" fmla="*/ 644562 h 5094353"/>
              <a:gd name="connsiteX773" fmla="*/ 4073284 w 5495422"/>
              <a:gd name="connsiteY773" fmla="*/ 591798 h 5094353"/>
              <a:gd name="connsiteX774" fmla="*/ 4038169 w 5495422"/>
              <a:gd name="connsiteY774" fmla="*/ 644562 h 5094353"/>
              <a:gd name="connsiteX775" fmla="*/ 4055726 w 5495422"/>
              <a:gd name="connsiteY775" fmla="*/ 556622 h 5094353"/>
              <a:gd name="connsiteX776" fmla="*/ 4073284 w 5495422"/>
              <a:gd name="connsiteY776" fmla="*/ 574210 h 5094353"/>
              <a:gd name="connsiteX777" fmla="*/ 4161070 w 5495422"/>
              <a:gd name="connsiteY777" fmla="*/ 574210 h 5094353"/>
              <a:gd name="connsiteX778" fmla="*/ 4108398 w 5495422"/>
              <a:gd name="connsiteY778" fmla="*/ 556622 h 5094353"/>
              <a:gd name="connsiteX779" fmla="*/ 4161070 w 5495422"/>
              <a:gd name="connsiteY779" fmla="*/ 539034 h 5094353"/>
              <a:gd name="connsiteX780" fmla="*/ 4178627 w 5495422"/>
              <a:gd name="connsiteY780" fmla="*/ 556622 h 5094353"/>
              <a:gd name="connsiteX781" fmla="*/ 4213742 w 5495422"/>
              <a:gd name="connsiteY781" fmla="*/ 574210 h 5094353"/>
              <a:gd name="connsiteX782" fmla="*/ 4196184 w 5495422"/>
              <a:gd name="connsiteY782" fmla="*/ 521445 h 5094353"/>
              <a:gd name="connsiteX783" fmla="*/ 4248856 w 5495422"/>
              <a:gd name="connsiteY783" fmla="*/ 539034 h 5094353"/>
              <a:gd name="connsiteX784" fmla="*/ 4266414 w 5495422"/>
              <a:gd name="connsiteY784" fmla="*/ 433505 h 5094353"/>
              <a:gd name="connsiteX785" fmla="*/ 4319086 w 5495422"/>
              <a:gd name="connsiteY785" fmla="*/ 415917 h 5094353"/>
              <a:gd name="connsiteX786" fmla="*/ 4231299 w 5495422"/>
              <a:gd name="connsiteY786" fmla="*/ 433505 h 5094353"/>
              <a:gd name="connsiteX787" fmla="*/ 4196184 w 5495422"/>
              <a:gd name="connsiteY787" fmla="*/ 327976 h 5094353"/>
              <a:gd name="connsiteX788" fmla="*/ 4248856 w 5495422"/>
              <a:gd name="connsiteY788" fmla="*/ 310388 h 5094353"/>
              <a:gd name="connsiteX789" fmla="*/ 4266414 w 5495422"/>
              <a:gd name="connsiteY789" fmla="*/ 345564 h 5094353"/>
              <a:gd name="connsiteX790" fmla="*/ 4301528 w 5495422"/>
              <a:gd name="connsiteY790" fmla="*/ 292800 h 5094353"/>
              <a:gd name="connsiteX791" fmla="*/ 4424429 w 5495422"/>
              <a:gd name="connsiteY791" fmla="*/ 415917 h 5094353"/>
              <a:gd name="connsiteX792" fmla="*/ 4424429 w 5495422"/>
              <a:gd name="connsiteY792" fmla="*/ 380741 h 5094353"/>
              <a:gd name="connsiteX793" fmla="*/ 4564887 w 5495422"/>
              <a:gd name="connsiteY793" fmla="*/ 486269 h 5094353"/>
              <a:gd name="connsiteX794" fmla="*/ 4564887 w 5495422"/>
              <a:gd name="connsiteY794" fmla="*/ 574210 h 5094353"/>
              <a:gd name="connsiteX795" fmla="*/ 4617558 w 5495422"/>
              <a:gd name="connsiteY795" fmla="*/ 574210 h 5094353"/>
              <a:gd name="connsiteX796" fmla="*/ 4600002 w 5495422"/>
              <a:gd name="connsiteY796" fmla="*/ 539034 h 5094353"/>
              <a:gd name="connsiteX797" fmla="*/ 4617558 w 5495422"/>
              <a:gd name="connsiteY797" fmla="*/ 591798 h 5094353"/>
              <a:gd name="connsiteX798" fmla="*/ 4635116 w 5495422"/>
              <a:gd name="connsiteY798" fmla="*/ 556622 h 5094353"/>
              <a:gd name="connsiteX799" fmla="*/ 4635116 w 5495422"/>
              <a:gd name="connsiteY799" fmla="*/ 539034 h 5094353"/>
              <a:gd name="connsiteX800" fmla="*/ 4652673 w 5495422"/>
              <a:gd name="connsiteY800" fmla="*/ 539034 h 5094353"/>
              <a:gd name="connsiteX801" fmla="*/ 4670230 w 5495422"/>
              <a:gd name="connsiteY801" fmla="*/ 574210 h 5094353"/>
              <a:gd name="connsiteX802" fmla="*/ 4687788 w 5495422"/>
              <a:gd name="connsiteY802" fmla="*/ 539034 h 5094353"/>
              <a:gd name="connsiteX803" fmla="*/ 4722902 w 5495422"/>
              <a:gd name="connsiteY803" fmla="*/ 591798 h 5094353"/>
              <a:gd name="connsiteX804" fmla="*/ 4687788 w 5495422"/>
              <a:gd name="connsiteY804" fmla="*/ 591798 h 5094353"/>
              <a:gd name="connsiteX805" fmla="*/ 4775574 w 5495422"/>
              <a:gd name="connsiteY805" fmla="*/ 662150 h 5094353"/>
              <a:gd name="connsiteX806" fmla="*/ 4705345 w 5495422"/>
              <a:gd name="connsiteY806" fmla="*/ 644562 h 5094353"/>
              <a:gd name="connsiteX807" fmla="*/ 4687788 w 5495422"/>
              <a:gd name="connsiteY807" fmla="*/ 732503 h 5094353"/>
              <a:gd name="connsiteX808" fmla="*/ 4758016 w 5495422"/>
              <a:gd name="connsiteY808" fmla="*/ 732503 h 5094353"/>
              <a:gd name="connsiteX809" fmla="*/ 4758016 w 5495422"/>
              <a:gd name="connsiteY809" fmla="*/ 750091 h 5094353"/>
              <a:gd name="connsiteX810" fmla="*/ 4670230 w 5495422"/>
              <a:gd name="connsiteY810" fmla="*/ 767679 h 5094353"/>
              <a:gd name="connsiteX811" fmla="*/ 4670230 w 5495422"/>
              <a:gd name="connsiteY811" fmla="*/ 679738 h 5094353"/>
              <a:gd name="connsiteX812" fmla="*/ 4564887 w 5495422"/>
              <a:gd name="connsiteY812" fmla="*/ 679738 h 5094353"/>
              <a:gd name="connsiteX813" fmla="*/ 4600002 w 5495422"/>
              <a:gd name="connsiteY813" fmla="*/ 732503 h 5094353"/>
              <a:gd name="connsiteX814" fmla="*/ 4477100 w 5495422"/>
              <a:gd name="connsiteY814" fmla="*/ 662150 h 5094353"/>
              <a:gd name="connsiteX815" fmla="*/ 4477100 w 5495422"/>
              <a:gd name="connsiteY815" fmla="*/ 785267 h 5094353"/>
              <a:gd name="connsiteX816" fmla="*/ 4424429 w 5495422"/>
              <a:gd name="connsiteY816" fmla="*/ 785267 h 5094353"/>
              <a:gd name="connsiteX817" fmla="*/ 4564887 w 5495422"/>
              <a:gd name="connsiteY817" fmla="*/ 925972 h 5094353"/>
              <a:gd name="connsiteX818" fmla="*/ 4389314 w 5495422"/>
              <a:gd name="connsiteY818" fmla="*/ 802855 h 5094353"/>
              <a:gd name="connsiteX819" fmla="*/ 4389314 w 5495422"/>
              <a:gd name="connsiteY819" fmla="*/ 873208 h 5094353"/>
              <a:gd name="connsiteX820" fmla="*/ 4547330 w 5495422"/>
              <a:gd name="connsiteY820" fmla="*/ 1013912 h 5094353"/>
              <a:gd name="connsiteX821" fmla="*/ 4600002 w 5495422"/>
              <a:gd name="connsiteY821" fmla="*/ 961148 h 5094353"/>
              <a:gd name="connsiteX822" fmla="*/ 4670230 w 5495422"/>
              <a:gd name="connsiteY822" fmla="*/ 1013912 h 5094353"/>
              <a:gd name="connsiteX823" fmla="*/ 4687788 w 5495422"/>
              <a:gd name="connsiteY823" fmla="*/ 1066677 h 5094353"/>
              <a:gd name="connsiteX824" fmla="*/ 4670230 w 5495422"/>
              <a:gd name="connsiteY824" fmla="*/ 1154617 h 5094353"/>
              <a:gd name="connsiteX825" fmla="*/ 4687788 w 5495422"/>
              <a:gd name="connsiteY825" fmla="*/ 1224970 h 5094353"/>
              <a:gd name="connsiteX826" fmla="*/ 4740460 w 5495422"/>
              <a:gd name="connsiteY826" fmla="*/ 1242558 h 5094353"/>
              <a:gd name="connsiteX827" fmla="*/ 4758016 w 5495422"/>
              <a:gd name="connsiteY827" fmla="*/ 1224970 h 5094353"/>
              <a:gd name="connsiteX828" fmla="*/ 4705345 w 5495422"/>
              <a:gd name="connsiteY828" fmla="*/ 1207382 h 5094353"/>
              <a:gd name="connsiteX829" fmla="*/ 4722902 w 5495422"/>
              <a:gd name="connsiteY829" fmla="*/ 1207382 h 5094353"/>
              <a:gd name="connsiteX830" fmla="*/ 4758016 w 5495422"/>
              <a:gd name="connsiteY830" fmla="*/ 1154617 h 5094353"/>
              <a:gd name="connsiteX831" fmla="*/ 4775574 w 5495422"/>
              <a:gd name="connsiteY831" fmla="*/ 1172205 h 5094353"/>
              <a:gd name="connsiteX832" fmla="*/ 4775574 w 5495422"/>
              <a:gd name="connsiteY832" fmla="*/ 1143625 h 5094353"/>
              <a:gd name="connsiteX833" fmla="*/ 4775574 w 5495422"/>
              <a:gd name="connsiteY833" fmla="*/ 1137029 h 5094353"/>
              <a:gd name="connsiteX834" fmla="*/ 4775574 w 5495422"/>
              <a:gd name="connsiteY834" fmla="*/ 1101853 h 5094353"/>
              <a:gd name="connsiteX835" fmla="*/ 4793131 w 5495422"/>
              <a:gd name="connsiteY835" fmla="*/ 1224970 h 5094353"/>
              <a:gd name="connsiteX836" fmla="*/ 4828246 w 5495422"/>
              <a:gd name="connsiteY836" fmla="*/ 1260146 h 5094353"/>
              <a:gd name="connsiteX837" fmla="*/ 4863360 w 5495422"/>
              <a:gd name="connsiteY837" fmla="*/ 1172205 h 5094353"/>
              <a:gd name="connsiteX838" fmla="*/ 4951146 w 5495422"/>
              <a:gd name="connsiteY838" fmla="*/ 1101853 h 5094353"/>
              <a:gd name="connsiteX839" fmla="*/ 4951146 w 5495422"/>
              <a:gd name="connsiteY839" fmla="*/ 1154617 h 5094353"/>
              <a:gd name="connsiteX840" fmla="*/ 4916032 w 5495422"/>
              <a:gd name="connsiteY840" fmla="*/ 1154617 h 5094353"/>
              <a:gd name="connsiteX841" fmla="*/ 4933590 w 5495422"/>
              <a:gd name="connsiteY841" fmla="*/ 1242558 h 5094353"/>
              <a:gd name="connsiteX842" fmla="*/ 4898474 w 5495422"/>
              <a:gd name="connsiteY842" fmla="*/ 1242558 h 5094353"/>
              <a:gd name="connsiteX843" fmla="*/ 4898474 w 5495422"/>
              <a:gd name="connsiteY843" fmla="*/ 1295322 h 5094353"/>
              <a:gd name="connsiteX844" fmla="*/ 4916032 w 5495422"/>
              <a:gd name="connsiteY844" fmla="*/ 1295322 h 5094353"/>
              <a:gd name="connsiteX845" fmla="*/ 4968704 w 5495422"/>
              <a:gd name="connsiteY845" fmla="*/ 1295322 h 5094353"/>
              <a:gd name="connsiteX846" fmla="*/ 4933590 w 5495422"/>
              <a:gd name="connsiteY846" fmla="*/ 1242558 h 5094353"/>
              <a:gd name="connsiteX847" fmla="*/ 4986261 w 5495422"/>
              <a:gd name="connsiteY847" fmla="*/ 1172205 h 5094353"/>
              <a:gd name="connsiteX848" fmla="*/ 5021376 w 5495422"/>
              <a:gd name="connsiteY848" fmla="*/ 1295322 h 5094353"/>
              <a:gd name="connsiteX849" fmla="*/ 5003818 w 5495422"/>
              <a:gd name="connsiteY849" fmla="*/ 1365675 h 5094353"/>
              <a:gd name="connsiteX850" fmla="*/ 4986261 w 5495422"/>
              <a:gd name="connsiteY850" fmla="*/ 1312910 h 5094353"/>
              <a:gd name="connsiteX851" fmla="*/ 4933590 w 5495422"/>
              <a:gd name="connsiteY851" fmla="*/ 1365675 h 5094353"/>
              <a:gd name="connsiteX852" fmla="*/ 5056490 w 5495422"/>
              <a:gd name="connsiteY852" fmla="*/ 1365675 h 5094353"/>
              <a:gd name="connsiteX853" fmla="*/ 5074048 w 5495422"/>
              <a:gd name="connsiteY853" fmla="*/ 1418439 h 5094353"/>
              <a:gd name="connsiteX854" fmla="*/ 5091604 w 5495422"/>
              <a:gd name="connsiteY854" fmla="*/ 1330498 h 5094353"/>
              <a:gd name="connsiteX855" fmla="*/ 5038933 w 5495422"/>
              <a:gd name="connsiteY855" fmla="*/ 1365675 h 5094353"/>
              <a:gd name="connsiteX856" fmla="*/ 5056490 w 5495422"/>
              <a:gd name="connsiteY856" fmla="*/ 1224970 h 5094353"/>
              <a:gd name="connsiteX857" fmla="*/ 5003818 w 5495422"/>
              <a:gd name="connsiteY857" fmla="*/ 1207382 h 5094353"/>
              <a:gd name="connsiteX858" fmla="*/ 5021376 w 5495422"/>
              <a:gd name="connsiteY858" fmla="*/ 1137029 h 5094353"/>
              <a:gd name="connsiteX859" fmla="*/ 5056490 w 5495422"/>
              <a:gd name="connsiteY859" fmla="*/ 1154617 h 5094353"/>
              <a:gd name="connsiteX860" fmla="*/ 5056490 w 5495422"/>
              <a:gd name="connsiteY860" fmla="*/ 1101853 h 5094353"/>
              <a:gd name="connsiteX861" fmla="*/ 5091604 w 5495422"/>
              <a:gd name="connsiteY861" fmla="*/ 1084265 h 5094353"/>
              <a:gd name="connsiteX862" fmla="*/ 5109162 w 5495422"/>
              <a:gd name="connsiteY862" fmla="*/ 1260146 h 5094353"/>
              <a:gd name="connsiteX863" fmla="*/ 5126719 w 5495422"/>
              <a:gd name="connsiteY863" fmla="*/ 1295322 h 5094353"/>
              <a:gd name="connsiteX864" fmla="*/ 5161834 w 5495422"/>
              <a:gd name="connsiteY864" fmla="*/ 1295322 h 5094353"/>
              <a:gd name="connsiteX865" fmla="*/ 5196948 w 5495422"/>
              <a:gd name="connsiteY865" fmla="*/ 1418439 h 5094353"/>
              <a:gd name="connsiteX866" fmla="*/ 5196948 w 5495422"/>
              <a:gd name="connsiteY866" fmla="*/ 1295322 h 5094353"/>
              <a:gd name="connsiteX867" fmla="*/ 5214506 w 5495422"/>
              <a:gd name="connsiteY867" fmla="*/ 1295322 h 5094353"/>
              <a:gd name="connsiteX868" fmla="*/ 5214506 w 5495422"/>
              <a:gd name="connsiteY868" fmla="*/ 1383263 h 5094353"/>
              <a:gd name="connsiteX869" fmla="*/ 5232062 w 5495422"/>
              <a:gd name="connsiteY869" fmla="*/ 1471203 h 5094353"/>
              <a:gd name="connsiteX870" fmla="*/ 5284734 w 5495422"/>
              <a:gd name="connsiteY870" fmla="*/ 1506379 h 5094353"/>
              <a:gd name="connsiteX871" fmla="*/ 5284734 w 5495422"/>
              <a:gd name="connsiteY871" fmla="*/ 1611908 h 5094353"/>
              <a:gd name="connsiteX872" fmla="*/ 5214506 w 5495422"/>
              <a:gd name="connsiteY872" fmla="*/ 1523968 h 5094353"/>
              <a:gd name="connsiteX873" fmla="*/ 5214506 w 5495422"/>
              <a:gd name="connsiteY873" fmla="*/ 1629496 h 5094353"/>
              <a:gd name="connsiteX874" fmla="*/ 5302292 w 5495422"/>
              <a:gd name="connsiteY874" fmla="*/ 1647084 h 5094353"/>
              <a:gd name="connsiteX875" fmla="*/ 5267177 w 5495422"/>
              <a:gd name="connsiteY875" fmla="*/ 1629496 h 5094353"/>
              <a:gd name="connsiteX876" fmla="*/ 5267177 w 5495422"/>
              <a:gd name="connsiteY876" fmla="*/ 1664672 h 5094353"/>
              <a:gd name="connsiteX877" fmla="*/ 5302292 w 5495422"/>
              <a:gd name="connsiteY877" fmla="*/ 1699849 h 5094353"/>
              <a:gd name="connsiteX878" fmla="*/ 5319849 w 5495422"/>
              <a:gd name="connsiteY878" fmla="*/ 1664672 h 5094353"/>
              <a:gd name="connsiteX879" fmla="*/ 5354964 w 5495422"/>
              <a:gd name="connsiteY879" fmla="*/ 1735025 h 5094353"/>
              <a:gd name="connsiteX880" fmla="*/ 5319849 w 5495422"/>
              <a:gd name="connsiteY880" fmla="*/ 1717437 h 5094353"/>
              <a:gd name="connsiteX881" fmla="*/ 5354964 w 5495422"/>
              <a:gd name="connsiteY881" fmla="*/ 1735025 h 5094353"/>
              <a:gd name="connsiteX882" fmla="*/ 5354964 w 5495422"/>
              <a:gd name="connsiteY882" fmla="*/ 1770201 h 5094353"/>
              <a:gd name="connsiteX883" fmla="*/ 5267177 w 5495422"/>
              <a:gd name="connsiteY883" fmla="*/ 1805377 h 5094353"/>
              <a:gd name="connsiteX884" fmla="*/ 5319849 w 5495422"/>
              <a:gd name="connsiteY884" fmla="*/ 1805377 h 5094353"/>
              <a:gd name="connsiteX885" fmla="*/ 5319849 w 5495422"/>
              <a:gd name="connsiteY885" fmla="*/ 1858142 h 5094353"/>
              <a:gd name="connsiteX886" fmla="*/ 5337406 w 5495422"/>
              <a:gd name="connsiteY886" fmla="*/ 1893318 h 5094353"/>
              <a:gd name="connsiteX887" fmla="*/ 5425192 w 5495422"/>
              <a:gd name="connsiteY887" fmla="*/ 1805377 h 5094353"/>
              <a:gd name="connsiteX888" fmla="*/ 5407635 w 5495422"/>
              <a:gd name="connsiteY888" fmla="*/ 1752613 h 5094353"/>
              <a:gd name="connsiteX889" fmla="*/ 5442750 w 5495422"/>
              <a:gd name="connsiteY889" fmla="*/ 1664672 h 5094353"/>
              <a:gd name="connsiteX890" fmla="*/ 5495422 w 5495422"/>
              <a:gd name="connsiteY890" fmla="*/ 1822965 h 5094353"/>
              <a:gd name="connsiteX891" fmla="*/ 5425192 w 5495422"/>
              <a:gd name="connsiteY891" fmla="*/ 1840553 h 5094353"/>
              <a:gd name="connsiteX892" fmla="*/ 5477864 w 5495422"/>
              <a:gd name="connsiteY892" fmla="*/ 1875730 h 5094353"/>
              <a:gd name="connsiteX893" fmla="*/ 5477864 w 5495422"/>
              <a:gd name="connsiteY893" fmla="*/ 1910906 h 5094353"/>
              <a:gd name="connsiteX894" fmla="*/ 5390078 w 5495422"/>
              <a:gd name="connsiteY894" fmla="*/ 1998846 h 5094353"/>
              <a:gd name="connsiteX895" fmla="*/ 5407635 w 5495422"/>
              <a:gd name="connsiteY895" fmla="*/ 2016435 h 5094353"/>
              <a:gd name="connsiteX896" fmla="*/ 5442750 w 5495422"/>
              <a:gd name="connsiteY896" fmla="*/ 1998846 h 5094353"/>
              <a:gd name="connsiteX897" fmla="*/ 5425192 w 5495422"/>
              <a:gd name="connsiteY897" fmla="*/ 2051611 h 5094353"/>
              <a:gd name="connsiteX898" fmla="*/ 5477864 w 5495422"/>
              <a:gd name="connsiteY898" fmla="*/ 2069199 h 5094353"/>
              <a:gd name="connsiteX899" fmla="*/ 5477864 w 5495422"/>
              <a:gd name="connsiteY899" fmla="*/ 2104375 h 5094353"/>
              <a:gd name="connsiteX900" fmla="*/ 5460307 w 5495422"/>
              <a:gd name="connsiteY900" fmla="*/ 2069199 h 5094353"/>
              <a:gd name="connsiteX901" fmla="*/ 5390078 w 5495422"/>
              <a:gd name="connsiteY901" fmla="*/ 2192316 h 5094353"/>
              <a:gd name="connsiteX902" fmla="*/ 5425192 w 5495422"/>
              <a:gd name="connsiteY902" fmla="*/ 2227492 h 5094353"/>
              <a:gd name="connsiteX903" fmla="*/ 5425192 w 5495422"/>
              <a:gd name="connsiteY903" fmla="*/ 2297844 h 5094353"/>
              <a:gd name="connsiteX904" fmla="*/ 5407635 w 5495422"/>
              <a:gd name="connsiteY904" fmla="*/ 2280256 h 5094353"/>
              <a:gd name="connsiteX905" fmla="*/ 5372520 w 5495422"/>
              <a:gd name="connsiteY905" fmla="*/ 2333020 h 5094353"/>
              <a:gd name="connsiteX906" fmla="*/ 5390078 w 5495422"/>
              <a:gd name="connsiteY906" fmla="*/ 2368197 h 5094353"/>
              <a:gd name="connsiteX907" fmla="*/ 5442750 w 5495422"/>
              <a:gd name="connsiteY907" fmla="*/ 2368197 h 5094353"/>
              <a:gd name="connsiteX908" fmla="*/ 5442750 w 5495422"/>
              <a:gd name="connsiteY908" fmla="*/ 2438549 h 5094353"/>
              <a:gd name="connsiteX909" fmla="*/ 5407635 w 5495422"/>
              <a:gd name="connsiteY909" fmla="*/ 2438549 h 5094353"/>
              <a:gd name="connsiteX910" fmla="*/ 5442750 w 5495422"/>
              <a:gd name="connsiteY910" fmla="*/ 2473725 h 5094353"/>
              <a:gd name="connsiteX911" fmla="*/ 5407635 w 5495422"/>
              <a:gd name="connsiteY911" fmla="*/ 2561666 h 5094353"/>
              <a:gd name="connsiteX912" fmla="*/ 5354964 w 5495422"/>
              <a:gd name="connsiteY912" fmla="*/ 2702371 h 5094353"/>
              <a:gd name="connsiteX913" fmla="*/ 5372520 w 5495422"/>
              <a:gd name="connsiteY913" fmla="*/ 2632018 h 5094353"/>
              <a:gd name="connsiteX914" fmla="*/ 5354964 w 5495422"/>
              <a:gd name="connsiteY914" fmla="*/ 2632018 h 5094353"/>
              <a:gd name="connsiteX915" fmla="*/ 5354964 w 5495422"/>
              <a:gd name="connsiteY915" fmla="*/ 2667194 h 5094353"/>
              <a:gd name="connsiteX916" fmla="*/ 5249620 w 5495422"/>
              <a:gd name="connsiteY916" fmla="*/ 2702371 h 5094353"/>
              <a:gd name="connsiteX917" fmla="*/ 5372520 w 5495422"/>
              <a:gd name="connsiteY917" fmla="*/ 2755135 h 5094353"/>
              <a:gd name="connsiteX918" fmla="*/ 5354964 w 5495422"/>
              <a:gd name="connsiteY918" fmla="*/ 2772723 h 5094353"/>
              <a:gd name="connsiteX919" fmla="*/ 5372520 w 5495422"/>
              <a:gd name="connsiteY919" fmla="*/ 2807899 h 5094353"/>
              <a:gd name="connsiteX920" fmla="*/ 5302292 w 5495422"/>
              <a:gd name="connsiteY920" fmla="*/ 2807899 h 5094353"/>
              <a:gd name="connsiteX921" fmla="*/ 5372520 w 5495422"/>
              <a:gd name="connsiteY921" fmla="*/ 2843075 h 5094353"/>
              <a:gd name="connsiteX922" fmla="*/ 5407635 w 5495422"/>
              <a:gd name="connsiteY922" fmla="*/ 2948604 h 5094353"/>
              <a:gd name="connsiteX923" fmla="*/ 5390078 w 5495422"/>
              <a:gd name="connsiteY923" fmla="*/ 2931016 h 5094353"/>
              <a:gd name="connsiteX924" fmla="*/ 5372520 w 5495422"/>
              <a:gd name="connsiteY924" fmla="*/ 2966192 h 5094353"/>
              <a:gd name="connsiteX925" fmla="*/ 5337406 w 5495422"/>
              <a:gd name="connsiteY925" fmla="*/ 2931016 h 5094353"/>
              <a:gd name="connsiteX926" fmla="*/ 5354964 w 5495422"/>
              <a:gd name="connsiteY926" fmla="*/ 2948604 h 5094353"/>
              <a:gd name="connsiteX927" fmla="*/ 5284734 w 5495422"/>
              <a:gd name="connsiteY927" fmla="*/ 2895840 h 5094353"/>
              <a:gd name="connsiteX928" fmla="*/ 5267177 w 5495422"/>
              <a:gd name="connsiteY928" fmla="*/ 2983780 h 5094353"/>
              <a:gd name="connsiteX929" fmla="*/ 5267177 w 5495422"/>
              <a:gd name="connsiteY929" fmla="*/ 2825487 h 5094353"/>
              <a:gd name="connsiteX930" fmla="*/ 5232062 w 5495422"/>
              <a:gd name="connsiteY930" fmla="*/ 2790311 h 5094353"/>
              <a:gd name="connsiteX931" fmla="*/ 5161834 w 5495422"/>
              <a:gd name="connsiteY931" fmla="*/ 2825487 h 5094353"/>
              <a:gd name="connsiteX932" fmla="*/ 5144276 w 5495422"/>
              <a:gd name="connsiteY932" fmla="*/ 2790311 h 5094353"/>
              <a:gd name="connsiteX933" fmla="*/ 5179391 w 5495422"/>
              <a:gd name="connsiteY933" fmla="*/ 2772723 h 5094353"/>
              <a:gd name="connsiteX934" fmla="*/ 5161834 w 5495422"/>
              <a:gd name="connsiteY934" fmla="*/ 2737547 h 5094353"/>
              <a:gd name="connsiteX935" fmla="*/ 5144276 w 5495422"/>
              <a:gd name="connsiteY935" fmla="*/ 2825487 h 5094353"/>
              <a:gd name="connsiteX936" fmla="*/ 5179391 w 5495422"/>
              <a:gd name="connsiteY936" fmla="*/ 2843075 h 5094353"/>
              <a:gd name="connsiteX937" fmla="*/ 5179391 w 5495422"/>
              <a:gd name="connsiteY937" fmla="*/ 2931016 h 5094353"/>
              <a:gd name="connsiteX938" fmla="*/ 5144276 w 5495422"/>
              <a:gd name="connsiteY938" fmla="*/ 2931016 h 5094353"/>
              <a:gd name="connsiteX939" fmla="*/ 5144276 w 5495422"/>
              <a:gd name="connsiteY939" fmla="*/ 2878252 h 5094353"/>
              <a:gd name="connsiteX940" fmla="*/ 5126719 w 5495422"/>
              <a:gd name="connsiteY940" fmla="*/ 2878252 h 5094353"/>
              <a:gd name="connsiteX941" fmla="*/ 5109162 w 5495422"/>
              <a:gd name="connsiteY941" fmla="*/ 2966192 h 5094353"/>
              <a:gd name="connsiteX942" fmla="*/ 5196948 w 5495422"/>
              <a:gd name="connsiteY942" fmla="*/ 3036545 h 5094353"/>
              <a:gd name="connsiteX943" fmla="*/ 5161834 w 5495422"/>
              <a:gd name="connsiteY943" fmla="*/ 3054133 h 5094353"/>
              <a:gd name="connsiteX944" fmla="*/ 5144276 w 5495422"/>
              <a:gd name="connsiteY944" fmla="*/ 3018957 h 5094353"/>
              <a:gd name="connsiteX945" fmla="*/ 5109162 w 5495422"/>
              <a:gd name="connsiteY945" fmla="*/ 3212426 h 5094353"/>
              <a:gd name="connsiteX946" fmla="*/ 5126719 w 5495422"/>
              <a:gd name="connsiteY946" fmla="*/ 3142073 h 5094353"/>
              <a:gd name="connsiteX947" fmla="*/ 5161834 w 5495422"/>
              <a:gd name="connsiteY947" fmla="*/ 3106897 h 5094353"/>
              <a:gd name="connsiteX948" fmla="*/ 5179391 w 5495422"/>
              <a:gd name="connsiteY948" fmla="*/ 3159661 h 5094353"/>
              <a:gd name="connsiteX949" fmla="*/ 5214506 w 5495422"/>
              <a:gd name="connsiteY949" fmla="*/ 3089309 h 5094353"/>
              <a:gd name="connsiteX950" fmla="*/ 5302292 w 5495422"/>
              <a:gd name="connsiteY950" fmla="*/ 3089309 h 5094353"/>
              <a:gd name="connsiteX951" fmla="*/ 5284734 w 5495422"/>
              <a:gd name="connsiteY951" fmla="*/ 3071721 h 5094353"/>
              <a:gd name="connsiteX952" fmla="*/ 5319849 w 5495422"/>
              <a:gd name="connsiteY952" fmla="*/ 3054133 h 5094353"/>
              <a:gd name="connsiteX953" fmla="*/ 5319849 w 5495422"/>
              <a:gd name="connsiteY953" fmla="*/ 3106897 h 5094353"/>
              <a:gd name="connsiteX954" fmla="*/ 5372520 w 5495422"/>
              <a:gd name="connsiteY954" fmla="*/ 3106897 h 5094353"/>
              <a:gd name="connsiteX955" fmla="*/ 5337406 w 5495422"/>
              <a:gd name="connsiteY955" fmla="*/ 3212426 h 5094353"/>
              <a:gd name="connsiteX956" fmla="*/ 5354964 w 5495422"/>
              <a:gd name="connsiteY956" fmla="*/ 3230014 h 5094353"/>
              <a:gd name="connsiteX957" fmla="*/ 5302292 w 5495422"/>
              <a:gd name="connsiteY957" fmla="*/ 3282778 h 5094353"/>
              <a:gd name="connsiteX958" fmla="*/ 5354964 w 5495422"/>
              <a:gd name="connsiteY958" fmla="*/ 3300366 h 5094353"/>
              <a:gd name="connsiteX959" fmla="*/ 5319849 w 5495422"/>
              <a:gd name="connsiteY959" fmla="*/ 3300366 h 5094353"/>
              <a:gd name="connsiteX960" fmla="*/ 5302292 w 5495422"/>
              <a:gd name="connsiteY960" fmla="*/ 3353131 h 5094353"/>
              <a:gd name="connsiteX961" fmla="*/ 5390078 w 5495422"/>
              <a:gd name="connsiteY961" fmla="*/ 3282778 h 5094353"/>
              <a:gd name="connsiteX962" fmla="*/ 5407635 w 5495422"/>
              <a:gd name="connsiteY962" fmla="*/ 3388307 h 5094353"/>
              <a:gd name="connsiteX963" fmla="*/ 5337406 w 5495422"/>
              <a:gd name="connsiteY963" fmla="*/ 3441071 h 5094353"/>
              <a:gd name="connsiteX964" fmla="*/ 5390078 w 5495422"/>
              <a:gd name="connsiteY964" fmla="*/ 3458659 h 5094353"/>
              <a:gd name="connsiteX965" fmla="*/ 5354964 w 5495422"/>
              <a:gd name="connsiteY965" fmla="*/ 3687305 h 5094353"/>
              <a:gd name="connsiteX966" fmla="*/ 5302292 w 5495422"/>
              <a:gd name="connsiteY966" fmla="*/ 3634540 h 5094353"/>
              <a:gd name="connsiteX967" fmla="*/ 5232062 w 5495422"/>
              <a:gd name="connsiteY967" fmla="*/ 3669716 h 5094353"/>
              <a:gd name="connsiteX968" fmla="*/ 5161834 w 5495422"/>
              <a:gd name="connsiteY968" fmla="*/ 3581776 h 5094353"/>
              <a:gd name="connsiteX969" fmla="*/ 5179391 w 5495422"/>
              <a:gd name="connsiteY969" fmla="*/ 3546600 h 5094353"/>
              <a:gd name="connsiteX970" fmla="*/ 5144276 w 5495422"/>
              <a:gd name="connsiteY970" fmla="*/ 3511424 h 5094353"/>
              <a:gd name="connsiteX971" fmla="*/ 5144276 w 5495422"/>
              <a:gd name="connsiteY971" fmla="*/ 3599364 h 5094353"/>
              <a:gd name="connsiteX972" fmla="*/ 5126719 w 5495422"/>
              <a:gd name="connsiteY972" fmla="*/ 3476247 h 5094353"/>
              <a:gd name="connsiteX973" fmla="*/ 5109162 w 5495422"/>
              <a:gd name="connsiteY973" fmla="*/ 3581776 h 5094353"/>
              <a:gd name="connsiteX974" fmla="*/ 5091604 w 5495422"/>
              <a:gd name="connsiteY974" fmla="*/ 3511424 h 5094353"/>
              <a:gd name="connsiteX975" fmla="*/ 5074048 w 5495422"/>
              <a:gd name="connsiteY975" fmla="*/ 3652128 h 5094353"/>
              <a:gd name="connsiteX976" fmla="*/ 5144276 w 5495422"/>
              <a:gd name="connsiteY976" fmla="*/ 3634540 h 5094353"/>
              <a:gd name="connsiteX977" fmla="*/ 5126719 w 5495422"/>
              <a:gd name="connsiteY977" fmla="*/ 3704893 h 5094353"/>
              <a:gd name="connsiteX978" fmla="*/ 5144276 w 5495422"/>
              <a:gd name="connsiteY978" fmla="*/ 3669716 h 5094353"/>
              <a:gd name="connsiteX979" fmla="*/ 5176647 w 5495422"/>
              <a:gd name="connsiteY979" fmla="*/ 3685106 h 5094353"/>
              <a:gd name="connsiteX980" fmla="*/ 5197106 w 5495422"/>
              <a:gd name="connsiteY980" fmla="*/ 3677373 h 5094353"/>
              <a:gd name="connsiteX981" fmla="*/ 5192765 w 5495422"/>
              <a:gd name="connsiteY981" fmla="*/ 3680297 h 5094353"/>
              <a:gd name="connsiteX982" fmla="*/ 5161834 w 5495422"/>
              <a:gd name="connsiteY982" fmla="*/ 3704893 h 5094353"/>
              <a:gd name="connsiteX983" fmla="*/ 5091604 w 5495422"/>
              <a:gd name="connsiteY983" fmla="*/ 3722481 h 5094353"/>
              <a:gd name="connsiteX984" fmla="*/ 5097639 w 5495422"/>
              <a:gd name="connsiteY984" fmla="*/ 3740344 h 5094353"/>
              <a:gd name="connsiteX985" fmla="*/ 5105301 w 5495422"/>
              <a:gd name="connsiteY985" fmla="*/ 3743388 h 5094353"/>
              <a:gd name="connsiteX986" fmla="*/ 5098292 w 5495422"/>
              <a:gd name="connsiteY986" fmla="*/ 3749413 h 5094353"/>
              <a:gd name="connsiteX987" fmla="*/ 5074048 w 5495422"/>
              <a:gd name="connsiteY987" fmla="*/ 3722481 h 5094353"/>
              <a:gd name="connsiteX988" fmla="*/ 5109162 w 5495422"/>
              <a:gd name="connsiteY988" fmla="*/ 3880774 h 5094353"/>
              <a:gd name="connsiteX989" fmla="*/ 5074048 w 5495422"/>
              <a:gd name="connsiteY989" fmla="*/ 3845598 h 5094353"/>
              <a:gd name="connsiteX990" fmla="*/ 5038933 w 5495422"/>
              <a:gd name="connsiteY990" fmla="*/ 3880774 h 5094353"/>
              <a:gd name="connsiteX991" fmla="*/ 5056490 w 5495422"/>
              <a:gd name="connsiteY991" fmla="*/ 3863186 h 5094353"/>
              <a:gd name="connsiteX992" fmla="*/ 5056490 w 5495422"/>
              <a:gd name="connsiteY992" fmla="*/ 3898362 h 5094353"/>
              <a:gd name="connsiteX993" fmla="*/ 4986261 w 5495422"/>
              <a:gd name="connsiteY993" fmla="*/ 3880774 h 5094353"/>
              <a:gd name="connsiteX994" fmla="*/ 4986261 w 5495422"/>
              <a:gd name="connsiteY994" fmla="*/ 3915950 h 5094353"/>
              <a:gd name="connsiteX995" fmla="*/ 5021376 w 5495422"/>
              <a:gd name="connsiteY995" fmla="*/ 3915950 h 5094353"/>
              <a:gd name="connsiteX996" fmla="*/ 5038933 w 5495422"/>
              <a:gd name="connsiteY996" fmla="*/ 3951126 h 5094353"/>
              <a:gd name="connsiteX997" fmla="*/ 5038933 w 5495422"/>
              <a:gd name="connsiteY997" fmla="*/ 3968714 h 5094353"/>
              <a:gd name="connsiteX998" fmla="*/ 4986261 w 5495422"/>
              <a:gd name="connsiteY998" fmla="*/ 3968714 h 5094353"/>
              <a:gd name="connsiteX999" fmla="*/ 4933590 w 5495422"/>
              <a:gd name="connsiteY999" fmla="*/ 4021479 h 5094353"/>
              <a:gd name="connsiteX1000" fmla="*/ 4951146 w 5495422"/>
              <a:gd name="connsiteY1000" fmla="*/ 4091831 h 5094353"/>
              <a:gd name="connsiteX1001" fmla="*/ 4828246 w 5495422"/>
              <a:gd name="connsiteY1001" fmla="*/ 4074243 h 5094353"/>
              <a:gd name="connsiteX1002" fmla="*/ 4793131 w 5495422"/>
              <a:gd name="connsiteY1002" fmla="*/ 4109419 h 5094353"/>
              <a:gd name="connsiteX1003" fmla="*/ 4845803 w 5495422"/>
              <a:gd name="connsiteY1003" fmla="*/ 4144595 h 5094353"/>
              <a:gd name="connsiteX1004" fmla="*/ 4845803 w 5495422"/>
              <a:gd name="connsiteY1004" fmla="*/ 4197360 h 5094353"/>
              <a:gd name="connsiteX1005" fmla="*/ 4740460 w 5495422"/>
              <a:gd name="connsiteY1005" fmla="*/ 4197360 h 5094353"/>
              <a:gd name="connsiteX1006" fmla="*/ 4617558 w 5495422"/>
              <a:gd name="connsiteY1006" fmla="*/ 4250124 h 5094353"/>
              <a:gd name="connsiteX1007" fmla="*/ 4600002 w 5495422"/>
              <a:gd name="connsiteY1007" fmla="*/ 4338065 h 5094353"/>
              <a:gd name="connsiteX1008" fmla="*/ 4617558 w 5495422"/>
              <a:gd name="connsiteY1008" fmla="*/ 4355653 h 5094353"/>
              <a:gd name="connsiteX1009" fmla="*/ 4652673 w 5495422"/>
              <a:gd name="connsiteY1009" fmla="*/ 4320477 h 5094353"/>
              <a:gd name="connsiteX1010" fmla="*/ 4564887 w 5495422"/>
              <a:gd name="connsiteY1010" fmla="*/ 4373241 h 5094353"/>
              <a:gd name="connsiteX1011" fmla="*/ 4582444 w 5495422"/>
              <a:gd name="connsiteY1011" fmla="*/ 4408417 h 5094353"/>
              <a:gd name="connsiteX1012" fmla="*/ 4494658 w 5495422"/>
              <a:gd name="connsiteY1012" fmla="*/ 4426005 h 5094353"/>
              <a:gd name="connsiteX1013" fmla="*/ 4529772 w 5495422"/>
              <a:gd name="connsiteY1013" fmla="*/ 4461181 h 5094353"/>
              <a:gd name="connsiteX1014" fmla="*/ 4459544 w 5495422"/>
              <a:gd name="connsiteY1014" fmla="*/ 4513946 h 5094353"/>
              <a:gd name="connsiteX1015" fmla="*/ 4477100 w 5495422"/>
              <a:gd name="connsiteY1015" fmla="*/ 4513946 h 5094353"/>
              <a:gd name="connsiteX1016" fmla="*/ 4494658 w 5495422"/>
              <a:gd name="connsiteY1016" fmla="*/ 4549122 h 5094353"/>
              <a:gd name="connsiteX1017" fmla="*/ 4406872 w 5495422"/>
              <a:gd name="connsiteY1017" fmla="*/ 4566710 h 5094353"/>
              <a:gd name="connsiteX1018" fmla="*/ 4424429 w 5495422"/>
              <a:gd name="connsiteY1018" fmla="*/ 4601886 h 5094353"/>
              <a:gd name="connsiteX1019" fmla="*/ 4406872 w 5495422"/>
              <a:gd name="connsiteY1019" fmla="*/ 4637062 h 5094353"/>
              <a:gd name="connsiteX1020" fmla="*/ 4336642 w 5495422"/>
              <a:gd name="connsiteY1020" fmla="*/ 4619474 h 5094353"/>
              <a:gd name="connsiteX1021" fmla="*/ 4424429 w 5495422"/>
              <a:gd name="connsiteY1021" fmla="*/ 4689827 h 5094353"/>
              <a:gd name="connsiteX1022" fmla="*/ 4424429 w 5495422"/>
              <a:gd name="connsiteY1022" fmla="*/ 4725003 h 5094353"/>
              <a:gd name="connsiteX1023" fmla="*/ 4354200 w 5495422"/>
              <a:gd name="connsiteY1023" fmla="*/ 4760179 h 5094353"/>
              <a:gd name="connsiteX1024" fmla="*/ 4336642 w 5495422"/>
              <a:gd name="connsiteY1024" fmla="*/ 4725003 h 5094353"/>
              <a:gd name="connsiteX1025" fmla="*/ 4389314 w 5495422"/>
              <a:gd name="connsiteY1025" fmla="*/ 4689827 h 5094353"/>
              <a:gd name="connsiteX1026" fmla="*/ 4336642 w 5495422"/>
              <a:gd name="connsiteY1026" fmla="*/ 4672239 h 5094353"/>
              <a:gd name="connsiteX1027" fmla="*/ 4354200 w 5495422"/>
              <a:gd name="connsiteY1027" fmla="*/ 4654651 h 5094353"/>
              <a:gd name="connsiteX1028" fmla="*/ 4319086 w 5495422"/>
              <a:gd name="connsiteY1028" fmla="*/ 4619474 h 5094353"/>
              <a:gd name="connsiteX1029" fmla="*/ 4319086 w 5495422"/>
              <a:gd name="connsiteY1029" fmla="*/ 4654651 h 5094353"/>
              <a:gd name="connsiteX1030" fmla="*/ 4248856 w 5495422"/>
              <a:gd name="connsiteY1030" fmla="*/ 4619474 h 5094353"/>
              <a:gd name="connsiteX1031" fmla="*/ 4196184 w 5495422"/>
              <a:gd name="connsiteY1031" fmla="*/ 4619474 h 5094353"/>
              <a:gd name="connsiteX1032" fmla="*/ 4248856 w 5495422"/>
              <a:gd name="connsiteY1032" fmla="*/ 4637062 h 5094353"/>
              <a:gd name="connsiteX1033" fmla="*/ 4301528 w 5495422"/>
              <a:gd name="connsiteY1033" fmla="*/ 4689827 h 5094353"/>
              <a:gd name="connsiteX1034" fmla="*/ 4266414 w 5495422"/>
              <a:gd name="connsiteY1034" fmla="*/ 4742591 h 5094353"/>
              <a:gd name="connsiteX1035" fmla="*/ 4301528 w 5495422"/>
              <a:gd name="connsiteY1035" fmla="*/ 4760179 h 5094353"/>
              <a:gd name="connsiteX1036" fmla="*/ 4231299 w 5495422"/>
              <a:gd name="connsiteY1036" fmla="*/ 4848120 h 5094353"/>
              <a:gd name="connsiteX1037" fmla="*/ 4196184 w 5495422"/>
              <a:gd name="connsiteY1037" fmla="*/ 4848120 h 5094353"/>
              <a:gd name="connsiteX1038" fmla="*/ 4213742 w 5495422"/>
              <a:gd name="connsiteY1038" fmla="*/ 4865708 h 5094353"/>
              <a:gd name="connsiteX1039" fmla="*/ 4125956 w 5495422"/>
              <a:gd name="connsiteY1039" fmla="*/ 4830532 h 5094353"/>
              <a:gd name="connsiteX1040" fmla="*/ 4073284 w 5495422"/>
              <a:gd name="connsiteY1040" fmla="*/ 4689827 h 5094353"/>
              <a:gd name="connsiteX1041" fmla="*/ 4108398 w 5495422"/>
              <a:gd name="connsiteY1041" fmla="*/ 4725003 h 5094353"/>
              <a:gd name="connsiteX1042" fmla="*/ 4161070 w 5495422"/>
              <a:gd name="connsiteY1042" fmla="*/ 4689827 h 5094353"/>
              <a:gd name="connsiteX1043" fmla="*/ 4161070 w 5495422"/>
              <a:gd name="connsiteY1043" fmla="*/ 4619474 h 5094353"/>
              <a:gd name="connsiteX1044" fmla="*/ 4108398 w 5495422"/>
              <a:gd name="connsiteY1044" fmla="*/ 4619474 h 5094353"/>
              <a:gd name="connsiteX1045" fmla="*/ 4090841 w 5495422"/>
              <a:gd name="connsiteY1045" fmla="*/ 4654651 h 5094353"/>
              <a:gd name="connsiteX1046" fmla="*/ 3932826 w 5495422"/>
              <a:gd name="connsiteY1046" fmla="*/ 4478770 h 5094353"/>
              <a:gd name="connsiteX1047" fmla="*/ 3880154 w 5495422"/>
              <a:gd name="connsiteY1047" fmla="*/ 4478770 h 5094353"/>
              <a:gd name="connsiteX1048" fmla="*/ 3915268 w 5495422"/>
              <a:gd name="connsiteY1048" fmla="*/ 4461181 h 5094353"/>
              <a:gd name="connsiteX1049" fmla="*/ 3880154 w 5495422"/>
              <a:gd name="connsiteY1049" fmla="*/ 4390829 h 5094353"/>
              <a:gd name="connsiteX1050" fmla="*/ 3985497 w 5495422"/>
              <a:gd name="connsiteY1050" fmla="*/ 4496358 h 5094353"/>
              <a:gd name="connsiteX1051" fmla="*/ 3932826 w 5495422"/>
              <a:gd name="connsiteY1051" fmla="*/ 4320477 h 5094353"/>
              <a:gd name="connsiteX1052" fmla="*/ 3932826 w 5495422"/>
              <a:gd name="connsiteY1052" fmla="*/ 4426005 h 5094353"/>
              <a:gd name="connsiteX1053" fmla="*/ 3880154 w 5495422"/>
              <a:gd name="connsiteY1053" fmla="*/ 4390829 h 5094353"/>
              <a:gd name="connsiteX1054" fmla="*/ 3845039 w 5495422"/>
              <a:gd name="connsiteY1054" fmla="*/ 4461181 h 5094353"/>
              <a:gd name="connsiteX1055" fmla="*/ 3809925 w 5495422"/>
              <a:gd name="connsiteY1055" fmla="*/ 4478770 h 5094353"/>
              <a:gd name="connsiteX1056" fmla="*/ 3722138 w 5495422"/>
              <a:gd name="connsiteY1056" fmla="*/ 4478770 h 5094353"/>
              <a:gd name="connsiteX1057" fmla="*/ 3722138 w 5495422"/>
              <a:gd name="connsiteY1057" fmla="*/ 4513946 h 5094353"/>
              <a:gd name="connsiteX1058" fmla="*/ 3792368 w 5495422"/>
              <a:gd name="connsiteY1058" fmla="*/ 4478770 h 5094353"/>
              <a:gd name="connsiteX1059" fmla="*/ 3792368 w 5495422"/>
              <a:gd name="connsiteY1059" fmla="*/ 4654651 h 5094353"/>
              <a:gd name="connsiteX1060" fmla="*/ 3757253 w 5495422"/>
              <a:gd name="connsiteY1060" fmla="*/ 4725003 h 5094353"/>
              <a:gd name="connsiteX1061" fmla="*/ 3687024 w 5495422"/>
              <a:gd name="connsiteY1061" fmla="*/ 4760179 h 5094353"/>
              <a:gd name="connsiteX1062" fmla="*/ 3634352 w 5495422"/>
              <a:gd name="connsiteY1062" fmla="*/ 4672239 h 5094353"/>
              <a:gd name="connsiteX1063" fmla="*/ 3669467 w 5495422"/>
              <a:gd name="connsiteY1063" fmla="*/ 4654651 h 5094353"/>
              <a:gd name="connsiteX1064" fmla="*/ 3687024 w 5495422"/>
              <a:gd name="connsiteY1064" fmla="*/ 4549122 h 5094353"/>
              <a:gd name="connsiteX1065" fmla="*/ 3722138 w 5495422"/>
              <a:gd name="connsiteY1065" fmla="*/ 4549122 h 5094353"/>
              <a:gd name="connsiteX1066" fmla="*/ 3704581 w 5495422"/>
              <a:gd name="connsiteY1066" fmla="*/ 4496358 h 5094353"/>
              <a:gd name="connsiteX1067" fmla="*/ 3564123 w 5495422"/>
              <a:gd name="connsiteY1067" fmla="*/ 4619474 h 5094353"/>
              <a:gd name="connsiteX1068" fmla="*/ 3511452 w 5495422"/>
              <a:gd name="connsiteY1068" fmla="*/ 4654651 h 5094353"/>
              <a:gd name="connsiteX1069" fmla="*/ 3493894 w 5495422"/>
              <a:gd name="connsiteY1069" fmla="*/ 4637062 h 5094353"/>
              <a:gd name="connsiteX1070" fmla="*/ 3283207 w 5495422"/>
              <a:gd name="connsiteY1070" fmla="*/ 4760179 h 5094353"/>
              <a:gd name="connsiteX1071" fmla="*/ 3248092 w 5495422"/>
              <a:gd name="connsiteY1071" fmla="*/ 4777767 h 5094353"/>
              <a:gd name="connsiteX1072" fmla="*/ 3248092 w 5495422"/>
              <a:gd name="connsiteY1072" fmla="*/ 4865708 h 5094353"/>
              <a:gd name="connsiteX1073" fmla="*/ 3195421 w 5495422"/>
              <a:gd name="connsiteY1073" fmla="*/ 4918472 h 5094353"/>
              <a:gd name="connsiteX1074" fmla="*/ 3142749 w 5495422"/>
              <a:gd name="connsiteY1074" fmla="*/ 4918472 h 5094353"/>
              <a:gd name="connsiteX1075" fmla="*/ 3125192 w 5495422"/>
              <a:gd name="connsiteY1075" fmla="*/ 4865708 h 5094353"/>
              <a:gd name="connsiteX1076" fmla="*/ 3107634 w 5495422"/>
              <a:gd name="connsiteY1076" fmla="*/ 4988825 h 5094353"/>
              <a:gd name="connsiteX1077" fmla="*/ 3142749 w 5495422"/>
              <a:gd name="connsiteY1077" fmla="*/ 4988825 h 5094353"/>
              <a:gd name="connsiteX1078" fmla="*/ 3072520 w 5495422"/>
              <a:gd name="connsiteY1078" fmla="*/ 5024001 h 5094353"/>
              <a:gd name="connsiteX1079" fmla="*/ 3072520 w 5495422"/>
              <a:gd name="connsiteY1079" fmla="*/ 5006413 h 5094353"/>
              <a:gd name="connsiteX1080" fmla="*/ 3002291 w 5495422"/>
              <a:gd name="connsiteY1080" fmla="*/ 5024001 h 5094353"/>
              <a:gd name="connsiteX1081" fmla="*/ 2896948 w 5495422"/>
              <a:gd name="connsiteY1081" fmla="*/ 5094353 h 5094353"/>
              <a:gd name="connsiteX1082" fmla="*/ 2914505 w 5495422"/>
              <a:gd name="connsiteY1082" fmla="*/ 4971237 h 5094353"/>
              <a:gd name="connsiteX1083" fmla="*/ 2967176 w 5495422"/>
              <a:gd name="connsiteY1083" fmla="*/ 5006413 h 5094353"/>
              <a:gd name="connsiteX1084" fmla="*/ 2914505 w 5495422"/>
              <a:gd name="connsiteY1084" fmla="*/ 4865708 h 5094353"/>
              <a:gd name="connsiteX1085" fmla="*/ 2984734 w 5495422"/>
              <a:gd name="connsiteY1085" fmla="*/ 4953648 h 5094353"/>
              <a:gd name="connsiteX1086" fmla="*/ 3002291 w 5495422"/>
              <a:gd name="connsiteY1086" fmla="*/ 4883296 h 5094353"/>
              <a:gd name="connsiteX1087" fmla="*/ 3019848 w 5495422"/>
              <a:gd name="connsiteY1087" fmla="*/ 4848120 h 5094353"/>
              <a:gd name="connsiteX1088" fmla="*/ 3037406 w 5495422"/>
              <a:gd name="connsiteY1088" fmla="*/ 4883296 h 5094353"/>
              <a:gd name="connsiteX1089" fmla="*/ 3072520 w 5495422"/>
              <a:gd name="connsiteY1089" fmla="*/ 4865708 h 5094353"/>
              <a:gd name="connsiteX1090" fmla="*/ 3054963 w 5495422"/>
              <a:gd name="connsiteY1090" fmla="*/ 4777767 h 5094353"/>
              <a:gd name="connsiteX1091" fmla="*/ 3090077 w 5495422"/>
              <a:gd name="connsiteY1091" fmla="*/ 4830532 h 5094353"/>
              <a:gd name="connsiteX1092" fmla="*/ 3125192 w 5495422"/>
              <a:gd name="connsiteY1092" fmla="*/ 4760179 h 5094353"/>
              <a:gd name="connsiteX1093" fmla="*/ 2967176 w 5495422"/>
              <a:gd name="connsiteY1093" fmla="*/ 4725003 h 5094353"/>
              <a:gd name="connsiteX1094" fmla="*/ 2861833 w 5495422"/>
              <a:gd name="connsiteY1094" fmla="*/ 4777767 h 5094353"/>
              <a:gd name="connsiteX1095" fmla="*/ 2703818 w 5495422"/>
              <a:gd name="connsiteY1095" fmla="*/ 4777767 h 5094353"/>
              <a:gd name="connsiteX1096" fmla="*/ 2661845 w 5495422"/>
              <a:gd name="connsiteY1096" fmla="*/ 4755507 h 5094353"/>
              <a:gd name="connsiteX1097" fmla="*/ 2649946 w 5495422"/>
              <a:gd name="connsiteY1097" fmla="*/ 4757475 h 5094353"/>
              <a:gd name="connsiteX1098" fmla="*/ 2642367 w 5495422"/>
              <a:gd name="connsiteY1098" fmla="*/ 4740393 h 5094353"/>
              <a:gd name="connsiteX1099" fmla="*/ 2633588 w 5495422"/>
              <a:gd name="connsiteY1099" fmla="*/ 4707415 h 5094353"/>
              <a:gd name="connsiteX1100" fmla="*/ 2738932 w 5495422"/>
              <a:gd name="connsiteY1100" fmla="*/ 4689827 h 5094353"/>
              <a:gd name="connsiteX1101" fmla="*/ 2633588 w 5495422"/>
              <a:gd name="connsiteY1101" fmla="*/ 4689827 h 5094353"/>
              <a:gd name="connsiteX1102" fmla="*/ 2756489 w 5495422"/>
              <a:gd name="connsiteY1102" fmla="*/ 4654651 h 5094353"/>
              <a:gd name="connsiteX1103" fmla="*/ 2791604 w 5495422"/>
              <a:gd name="connsiteY1103" fmla="*/ 4619474 h 5094353"/>
              <a:gd name="connsiteX1104" fmla="*/ 2721375 w 5495422"/>
              <a:gd name="connsiteY1104" fmla="*/ 4654651 h 5094353"/>
              <a:gd name="connsiteX1105" fmla="*/ 2545802 w 5495422"/>
              <a:gd name="connsiteY1105" fmla="*/ 4654651 h 5094353"/>
              <a:gd name="connsiteX1106" fmla="*/ 2528245 w 5495422"/>
              <a:gd name="connsiteY1106" fmla="*/ 4725003 h 5094353"/>
              <a:gd name="connsiteX1107" fmla="*/ 2616031 w 5495422"/>
              <a:gd name="connsiteY1107" fmla="*/ 4707415 h 5094353"/>
              <a:gd name="connsiteX1108" fmla="*/ 2616031 w 5495422"/>
              <a:gd name="connsiteY1108" fmla="*/ 4777767 h 5094353"/>
              <a:gd name="connsiteX1109" fmla="*/ 2703818 w 5495422"/>
              <a:gd name="connsiteY1109" fmla="*/ 4760179 h 5094353"/>
              <a:gd name="connsiteX1110" fmla="*/ 2598474 w 5495422"/>
              <a:gd name="connsiteY1110" fmla="*/ 4795355 h 5094353"/>
              <a:gd name="connsiteX1111" fmla="*/ 2616031 w 5495422"/>
              <a:gd name="connsiteY1111" fmla="*/ 4865708 h 5094353"/>
              <a:gd name="connsiteX1112" fmla="*/ 2580917 w 5495422"/>
              <a:gd name="connsiteY1112" fmla="*/ 4795355 h 5094353"/>
              <a:gd name="connsiteX1113" fmla="*/ 2580917 w 5495422"/>
              <a:gd name="connsiteY1113" fmla="*/ 4900884 h 5094353"/>
              <a:gd name="connsiteX1114" fmla="*/ 2580917 w 5495422"/>
              <a:gd name="connsiteY1114" fmla="*/ 4865708 h 5094353"/>
              <a:gd name="connsiteX1115" fmla="*/ 2616031 w 5495422"/>
              <a:gd name="connsiteY1115" fmla="*/ 4918472 h 5094353"/>
              <a:gd name="connsiteX1116" fmla="*/ 2651146 w 5495422"/>
              <a:gd name="connsiteY1116" fmla="*/ 4883296 h 5094353"/>
              <a:gd name="connsiteX1117" fmla="*/ 2651146 w 5495422"/>
              <a:gd name="connsiteY1117" fmla="*/ 4953648 h 5094353"/>
              <a:gd name="connsiteX1118" fmla="*/ 2686260 w 5495422"/>
              <a:gd name="connsiteY1118" fmla="*/ 5006413 h 5094353"/>
              <a:gd name="connsiteX1119" fmla="*/ 2633588 w 5495422"/>
              <a:gd name="connsiteY1119" fmla="*/ 5006413 h 5094353"/>
              <a:gd name="connsiteX1120" fmla="*/ 2633588 w 5495422"/>
              <a:gd name="connsiteY1120" fmla="*/ 4971237 h 5094353"/>
              <a:gd name="connsiteX1121" fmla="*/ 2616031 w 5495422"/>
              <a:gd name="connsiteY1121" fmla="*/ 4988825 h 5094353"/>
              <a:gd name="connsiteX1122" fmla="*/ 2563360 w 5495422"/>
              <a:gd name="connsiteY1122" fmla="*/ 4971237 h 5094353"/>
              <a:gd name="connsiteX1123" fmla="*/ 2545802 w 5495422"/>
              <a:gd name="connsiteY1123" fmla="*/ 4936060 h 5094353"/>
              <a:gd name="connsiteX1124" fmla="*/ 2475573 w 5495422"/>
              <a:gd name="connsiteY1124" fmla="*/ 4883296 h 5094353"/>
              <a:gd name="connsiteX1125" fmla="*/ 2422902 w 5495422"/>
              <a:gd name="connsiteY1125" fmla="*/ 4971237 h 5094353"/>
              <a:gd name="connsiteX1126" fmla="*/ 2405344 w 5495422"/>
              <a:gd name="connsiteY1126" fmla="*/ 4865708 h 5094353"/>
              <a:gd name="connsiteX1127" fmla="*/ 2352672 w 5495422"/>
              <a:gd name="connsiteY1127" fmla="*/ 4848120 h 5094353"/>
              <a:gd name="connsiteX1128" fmla="*/ 2387787 w 5495422"/>
              <a:gd name="connsiteY1128" fmla="*/ 4918472 h 5094353"/>
              <a:gd name="connsiteX1129" fmla="*/ 2374619 w 5495422"/>
              <a:gd name="connsiteY1129" fmla="*/ 4951450 h 5094353"/>
              <a:gd name="connsiteX1130" fmla="*/ 2335774 w 5495422"/>
              <a:gd name="connsiteY1130" fmla="*/ 4970907 h 5094353"/>
              <a:gd name="connsiteX1131" fmla="*/ 2335393 w 5495422"/>
              <a:gd name="connsiteY1131" fmla="*/ 4970649 h 5094353"/>
              <a:gd name="connsiteX1132" fmla="*/ 2344717 w 5495422"/>
              <a:gd name="connsiteY1132" fmla="*/ 4950900 h 5094353"/>
              <a:gd name="connsiteX1133" fmla="*/ 2317558 w 5495422"/>
              <a:gd name="connsiteY1133" fmla="*/ 4936060 h 5094353"/>
              <a:gd name="connsiteX1134" fmla="*/ 2317558 w 5495422"/>
              <a:gd name="connsiteY1134" fmla="*/ 4918472 h 5094353"/>
              <a:gd name="connsiteX1135" fmla="*/ 2317558 w 5495422"/>
              <a:gd name="connsiteY1135" fmla="*/ 4988825 h 5094353"/>
              <a:gd name="connsiteX1136" fmla="*/ 2330177 w 5495422"/>
              <a:gd name="connsiteY1136" fmla="*/ 4967114 h 5094353"/>
              <a:gd name="connsiteX1137" fmla="*/ 2335393 w 5495422"/>
              <a:gd name="connsiteY1137" fmla="*/ 4970649 h 5094353"/>
              <a:gd name="connsiteX1138" fmla="*/ 2335115 w 5495422"/>
              <a:gd name="connsiteY1138" fmla="*/ 4971237 h 5094353"/>
              <a:gd name="connsiteX1139" fmla="*/ 2335774 w 5495422"/>
              <a:gd name="connsiteY1139" fmla="*/ 4970907 h 5094353"/>
              <a:gd name="connsiteX1140" fmla="*/ 2339504 w 5495422"/>
              <a:gd name="connsiteY1140" fmla="*/ 4973435 h 5094353"/>
              <a:gd name="connsiteX1141" fmla="*/ 2335115 w 5495422"/>
              <a:gd name="connsiteY1141" fmla="*/ 5024001 h 5094353"/>
              <a:gd name="connsiteX1142" fmla="*/ 2177100 w 5495422"/>
              <a:gd name="connsiteY1142" fmla="*/ 4953648 h 5094353"/>
              <a:gd name="connsiteX1143" fmla="*/ 2212215 w 5495422"/>
              <a:gd name="connsiteY1143" fmla="*/ 4953648 h 5094353"/>
              <a:gd name="connsiteX1144" fmla="*/ 2159543 w 5495422"/>
              <a:gd name="connsiteY1144" fmla="*/ 4971237 h 5094353"/>
              <a:gd name="connsiteX1145" fmla="*/ 2141985 w 5495422"/>
              <a:gd name="connsiteY1145" fmla="*/ 4900884 h 5094353"/>
              <a:gd name="connsiteX1146" fmla="*/ 2141985 w 5495422"/>
              <a:gd name="connsiteY1146" fmla="*/ 4953648 h 5094353"/>
              <a:gd name="connsiteX1147" fmla="*/ 2001528 w 5495422"/>
              <a:gd name="connsiteY1147" fmla="*/ 4918472 h 5094353"/>
              <a:gd name="connsiteX1148" fmla="*/ 2054199 w 5495422"/>
              <a:gd name="connsiteY1148" fmla="*/ 5006413 h 5094353"/>
              <a:gd name="connsiteX1149" fmla="*/ 2019085 w 5495422"/>
              <a:gd name="connsiteY1149" fmla="*/ 5024001 h 5094353"/>
              <a:gd name="connsiteX1150" fmla="*/ 1913741 w 5495422"/>
              <a:gd name="connsiteY1150" fmla="*/ 4936060 h 5094353"/>
              <a:gd name="connsiteX1151" fmla="*/ 1913741 w 5495422"/>
              <a:gd name="connsiteY1151" fmla="*/ 4953648 h 5094353"/>
              <a:gd name="connsiteX1152" fmla="*/ 1884113 w 5495422"/>
              <a:gd name="connsiteY1152" fmla="*/ 4958595 h 5094353"/>
              <a:gd name="connsiteX1153" fmla="*/ 1861524 w 5495422"/>
              <a:gd name="connsiteY1153" fmla="*/ 4953746 h 5094353"/>
              <a:gd name="connsiteX1154" fmla="*/ 1861419 w 5495422"/>
              <a:gd name="connsiteY1154" fmla="*/ 4953561 h 5094353"/>
              <a:gd name="connsiteX1155" fmla="*/ 1869848 w 5495422"/>
              <a:gd name="connsiteY1155" fmla="*/ 4951450 h 5094353"/>
              <a:gd name="connsiteX1156" fmla="*/ 1878627 w 5495422"/>
              <a:gd name="connsiteY1156" fmla="*/ 4936060 h 5094353"/>
              <a:gd name="connsiteX1157" fmla="*/ 1859149 w 5495422"/>
              <a:gd name="connsiteY1157" fmla="*/ 4949526 h 5094353"/>
              <a:gd name="connsiteX1158" fmla="*/ 1861419 w 5495422"/>
              <a:gd name="connsiteY1158" fmla="*/ 4953561 h 5094353"/>
              <a:gd name="connsiteX1159" fmla="*/ 1861069 w 5495422"/>
              <a:gd name="connsiteY1159" fmla="*/ 4953648 h 5094353"/>
              <a:gd name="connsiteX1160" fmla="*/ 1861524 w 5495422"/>
              <a:gd name="connsiteY1160" fmla="*/ 4953746 h 5094353"/>
              <a:gd name="connsiteX1161" fmla="*/ 1867654 w 5495422"/>
              <a:gd name="connsiteY1161" fmla="*/ 4964641 h 5094353"/>
              <a:gd name="connsiteX1162" fmla="*/ 1896184 w 5495422"/>
              <a:gd name="connsiteY1162" fmla="*/ 5006413 h 5094353"/>
              <a:gd name="connsiteX1163" fmla="*/ 1825955 w 5495422"/>
              <a:gd name="connsiteY1163" fmla="*/ 5024001 h 5094353"/>
              <a:gd name="connsiteX1164" fmla="*/ 1773283 w 5495422"/>
              <a:gd name="connsiteY1164" fmla="*/ 4900884 h 5094353"/>
              <a:gd name="connsiteX1165" fmla="*/ 1843512 w 5495422"/>
              <a:gd name="connsiteY1165" fmla="*/ 4848120 h 5094353"/>
              <a:gd name="connsiteX1166" fmla="*/ 1861069 w 5495422"/>
              <a:gd name="connsiteY1166" fmla="*/ 4883296 h 5094353"/>
              <a:gd name="connsiteX1167" fmla="*/ 1896184 w 5495422"/>
              <a:gd name="connsiteY1167" fmla="*/ 4865708 h 5094353"/>
              <a:gd name="connsiteX1168" fmla="*/ 1896184 w 5495422"/>
              <a:gd name="connsiteY1168" fmla="*/ 4918472 h 5094353"/>
              <a:gd name="connsiteX1169" fmla="*/ 1966413 w 5495422"/>
              <a:gd name="connsiteY1169" fmla="*/ 4830532 h 5094353"/>
              <a:gd name="connsiteX1170" fmla="*/ 1983970 w 5495422"/>
              <a:gd name="connsiteY1170" fmla="*/ 4883296 h 5094353"/>
              <a:gd name="connsiteX1171" fmla="*/ 1983970 w 5495422"/>
              <a:gd name="connsiteY1171" fmla="*/ 4777767 h 5094353"/>
              <a:gd name="connsiteX1172" fmla="*/ 1931298 w 5495422"/>
              <a:gd name="connsiteY1172" fmla="*/ 4777767 h 5094353"/>
              <a:gd name="connsiteX1173" fmla="*/ 1878627 w 5495422"/>
              <a:gd name="connsiteY1173" fmla="*/ 4795355 h 5094353"/>
              <a:gd name="connsiteX1174" fmla="*/ 1896184 w 5495422"/>
              <a:gd name="connsiteY1174" fmla="*/ 4830532 h 5094353"/>
              <a:gd name="connsiteX1175" fmla="*/ 1861069 w 5495422"/>
              <a:gd name="connsiteY1175" fmla="*/ 4848120 h 5094353"/>
              <a:gd name="connsiteX1176" fmla="*/ 1861069 w 5495422"/>
              <a:gd name="connsiteY1176" fmla="*/ 4795355 h 5094353"/>
              <a:gd name="connsiteX1177" fmla="*/ 1808398 w 5495422"/>
              <a:gd name="connsiteY1177" fmla="*/ 4795355 h 5094353"/>
              <a:gd name="connsiteX1178" fmla="*/ 1825955 w 5495422"/>
              <a:gd name="connsiteY1178" fmla="*/ 4830532 h 5094353"/>
              <a:gd name="connsiteX1179" fmla="*/ 1790840 w 5495422"/>
              <a:gd name="connsiteY1179" fmla="*/ 4777767 h 5094353"/>
              <a:gd name="connsiteX1180" fmla="*/ 1755726 w 5495422"/>
              <a:gd name="connsiteY1180" fmla="*/ 4848120 h 5094353"/>
              <a:gd name="connsiteX1181" fmla="*/ 1738169 w 5495422"/>
              <a:gd name="connsiteY1181" fmla="*/ 4842349 h 5094353"/>
              <a:gd name="connsiteX1182" fmla="*/ 1735173 w 5495422"/>
              <a:gd name="connsiteY1182" fmla="*/ 4832783 h 5094353"/>
              <a:gd name="connsiteX1183" fmla="*/ 1738169 w 5495422"/>
              <a:gd name="connsiteY1183" fmla="*/ 4830532 h 5094353"/>
              <a:gd name="connsiteX1184" fmla="*/ 1734270 w 5495422"/>
              <a:gd name="connsiteY1184" fmla="*/ 4829898 h 5094353"/>
              <a:gd name="connsiteX1185" fmla="*/ 1733779 w 5495422"/>
              <a:gd name="connsiteY1185" fmla="*/ 4828333 h 5094353"/>
              <a:gd name="connsiteX1186" fmla="*/ 1738169 w 5495422"/>
              <a:gd name="connsiteY1186" fmla="*/ 4795355 h 5094353"/>
              <a:gd name="connsiteX1187" fmla="*/ 1703054 w 5495422"/>
              <a:gd name="connsiteY1187" fmla="*/ 4777767 h 5094353"/>
              <a:gd name="connsiteX1188" fmla="*/ 1717868 w 5495422"/>
              <a:gd name="connsiteY1188" fmla="*/ 4827234 h 5094353"/>
              <a:gd name="connsiteX1189" fmla="*/ 1734270 w 5495422"/>
              <a:gd name="connsiteY1189" fmla="*/ 4829898 h 5094353"/>
              <a:gd name="connsiteX1190" fmla="*/ 1735173 w 5495422"/>
              <a:gd name="connsiteY1190" fmla="*/ 4832783 h 5094353"/>
              <a:gd name="connsiteX1191" fmla="*/ 1714028 w 5495422"/>
              <a:gd name="connsiteY1191" fmla="*/ 4848669 h 5094353"/>
              <a:gd name="connsiteX1192" fmla="*/ 1689886 w 5495422"/>
              <a:gd name="connsiteY1192" fmla="*/ 4870105 h 5094353"/>
              <a:gd name="connsiteX1193" fmla="*/ 1669426 w 5495422"/>
              <a:gd name="connsiteY1193" fmla="*/ 4879987 h 5094353"/>
              <a:gd name="connsiteX1194" fmla="*/ 1670409 w 5495422"/>
              <a:gd name="connsiteY1194" fmla="*/ 4877799 h 5094353"/>
              <a:gd name="connsiteX1195" fmla="*/ 1667940 w 5495422"/>
              <a:gd name="connsiteY1195" fmla="*/ 4848120 h 5094353"/>
              <a:gd name="connsiteX1196" fmla="*/ 1632825 w 5495422"/>
              <a:gd name="connsiteY1196" fmla="*/ 4830532 h 5094353"/>
              <a:gd name="connsiteX1197" fmla="*/ 1643799 w 5495422"/>
              <a:gd name="connsiteY1197" fmla="*/ 4863509 h 5094353"/>
              <a:gd name="connsiteX1198" fmla="*/ 1665951 w 5495422"/>
              <a:gd name="connsiteY1198" fmla="*/ 4881665 h 5094353"/>
              <a:gd name="connsiteX1199" fmla="*/ 1659161 w 5495422"/>
              <a:gd name="connsiteY1199" fmla="*/ 4884945 h 5094353"/>
              <a:gd name="connsiteX1200" fmla="*/ 1615268 w 5495422"/>
              <a:gd name="connsiteY1200" fmla="*/ 4883296 h 5094353"/>
              <a:gd name="connsiteX1201" fmla="*/ 1615268 w 5495422"/>
              <a:gd name="connsiteY1201" fmla="*/ 4953648 h 5094353"/>
              <a:gd name="connsiteX1202" fmla="*/ 1632825 w 5495422"/>
              <a:gd name="connsiteY1202" fmla="*/ 5059177 h 5094353"/>
              <a:gd name="connsiteX1203" fmla="*/ 1545039 w 5495422"/>
              <a:gd name="connsiteY1203" fmla="*/ 4883296 h 5094353"/>
              <a:gd name="connsiteX1204" fmla="*/ 1509924 w 5495422"/>
              <a:gd name="connsiteY1204" fmla="*/ 4918472 h 5094353"/>
              <a:gd name="connsiteX1205" fmla="*/ 1457253 w 5495422"/>
              <a:gd name="connsiteY1205" fmla="*/ 4865708 h 5094353"/>
              <a:gd name="connsiteX1206" fmla="*/ 1457253 w 5495422"/>
              <a:gd name="connsiteY1206" fmla="*/ 4883296 h 5094353"/>
              <a:gd name="connsiteX1207" fmla="*/ 1211451 w 5495422"/>
              <a:gd name="connsiteY1207" fmla="*/ 4936060 h 5094353"/>
              <a:gd name="connsiteX1208" fmla="*/ 1193894 w 5495422"/>
              <a:gd name="connsiteY1208" fmla="*/ 4953648 h 5094353"/>
              <a:gd name="connsiteX1209" fmla="*/ 1158779 w 5495422"/>
              <a:gd name="connsiteY1209" fmla="*/ 4988825 h 5094353"/>
              <a:gd name="connsiteX1210" fmla="*/ 1141222 w 5495422"/>
              <a:gd name="connsiteY1210" fmla="*/ 4971237 h 5094353"/>
              <a:gd name="connsiteX1211" fmla="*/ 1053436 w 5495422"/>
              <a:gd name="connsiteY1211" fmla="*/ 5024001 h 5094353"/>
              <a:gd name="connsiteX1212" fmla="*/ 825191 w 5495422"/>
              <a:gd name="connsiteY1212" fmla="*/ 4795355 h 5094353"/>
              <a:gd name="connsiteX1213" fmla="*/ 842749 w 5495422"/>
              <a:gd name="connsiteY1213" fmla="*/ 4760179 h 5094353"/>
              <a:gd name="connsiteX1214" fmla="*/ 790077 w 5495422"/>
              <a:gd name="connsiteY1214" fmla="*/ 4777767 h 5094353"/>
              <a:gd name="connsiteX1215" fmla="*/ 790077 w 5495422"/>
              <a:gd name="connsiteY1215" fmla="*/ 4707415 h 5094353"/>
              <a:gd name="connsiteX1216" fmla="*/ 772520 w 5495422"/>
              <a:gd name="connsiteY1216" fmla="*/ 4742591 h 5094353"/>
              <a:gd name="connsiteX1217" fmla="*/ 737405 w 5495422"/>
              <a:gd name="connsiteY1217" fmla="*/ 4707415 h 5094353"/>
              <a:gd name="connsiteX1218" fmla="*/ 561832 w 5495422"/>
              <a:gd name="connsiteY1218" fmla="*/ 4461181 h 5094353"/>
              <a:gd name="connsiteX1219" fmla="*/ 526718 w 5495422"/>
              <a:gd name="connsiteY1219" fmla="*/ 4461181 h 5094353"/>
              <a:gd name="connsiteX1220" fmla="*/ 210687 w 5495422"/>
              <a:gd name="connsiteY1220" fmla="*/ 3529012 h 5094353"/>
              <a:gd name="connsiteX1221" fmla="*/ 175573 w 5495422"/>
              <a:gd name="connsiteY1221" fmla="*/ 3529012 h 5094353"/>
              <a:gd name="connsiteX1222" fmla="*/ 158016 w 5495422"/>
              <a:gd name="connsiteY1222" fmla="*/ 3423483 h 5094353"/>
              <a:gd name="connsiteX1223" fmla="*/ 122901 w 5495422"/>
              <a:gd name="connsiteY1223" fmla="*/ 3423483 h 5094353"/>
              <a:gd name="connsiteX1224" fmla="*/ 175573 w 5495422"/>
              <a:gd name="connsiteY1224" fmla="*/ 3423483 h 5094353"/>
              <a:gd name="connsiteX1225" fmla="*/ 175573 w 5495422"/>
              <a:gd name="connsiteY1225" fmla="*/ 3353131 h 5094353"/>
              <a:gd name="connsiteX1226" fmla="*/ 122901 w 5495422"/>
              <a:gd name="connsiteY1226" fmla="*/ 3388307 h 5094353"/>
              <a:gd name="connsiteX1227" fmla="*/ 105344 w 5495422"/>
              <a:gd name="connsiteY1227" fmla="*/ 3335542 h 5094353"/>
              <a:gd name="connsiteX1228" fmla="*/ 158016 w 5495422"/>
              <a:gd name="connsiteY1228" fmla="*/ 3317954 h 5094353"/>
              <a:gd name="connsiteX1229" fmla="*/ 105344 w 5495422"/>
              <a:gd name="connsiteY1229" fmla="*/ 3230014 h 5094353"/>
              <a:gd name="connsiteX1230" fmla="*/ 140458 w 5495422"/>
              <a:gd name="connsiteY1230" fmla="*/ 3230014 h 5094353"/>
              <a:gd name="connsiteX1231" fmla="*/ 122901 w 5495422"/>
              <a:gd name="connsiteY1231" fmla="*/ 3142073 h 5094353"/>
              <a:gd name="connsiteX1232" fmla="*/ 70229 w 5495422"/>
              <a:gd name="connsiteY1232" fmla="*/ 3159661 h 5094353"/>
              <a:gd name="connsiteX1233" fmla="*/ 70229 w 5495422"/>
              <a:gd name="connsiteY1233" fmla="*/ 3089309 h 5094353"/>
              <a:gd name="connsiteX1234" fmla="*/ 105344 w 5495422"/>
              <a:gd name="connsiteY1234" fmla="*/ 3089309 h 5094353"/>
              <a:gd name="connsiteX1235" fmla="*/ 70229 w 5495422"/>
              <a:gd name="connsiteY1235" fmla="*/ 3018957 h 5094353"/>
              <a:gd name="connsiteX1236" fmla="*/ 105344 w 5495422"/>
              <a:gd name="connsiteY1236" fmla="*/ 3018957 h 5094353"/>
              <a:gd name="connsiteX1237" fmla="*/ 122901 w 5495422"/>
              <a:gd name="connsiteY1237" fmla="*/ 2983780 h 5094353"/>
              <a:gd name="connsiteX1238" fmla="*/ 87787 w 5495422"/>
              <a:gd name="connsiteY1238" fmla="*/ 2931016 h 5094353"/>
              <a:gd name="connsiteX1239" fmla="*/ 35115 w 5495422"/>
              <a:gd name="connsiteY1239" fmla="*/ 2948604 h 5094353"/>
              <a:gd name="connsiteX1240" fmla="*/ 0 w 5495422"/>
              <a:gd name="connsiteY1240" fmla="*/ 2860664 h 5094353"/>
              <a:gd name="connsiteX1241" fmla="*/ 52672 w 5495422"/>
              <a:gd name="connsiteY1241" fmla="*/ 2843075 h 5094353"/>
              <a:gd name="connsiteX1242" fmla="*/ 52672 w 5495422"/>
              <a:gd name="connsiteY1242" fmla="*/ 2913428 h 5094353"/>
              <a:gd name="connsiteX1243" fmla="*/ 87787 w 5495422"/>
              <a:gd name="connsiteY1243" fmla="*/ 2807899 h 5094353"/>
              <a:gd name="connsiteX1244" fmla="*/ 122901 w 5495422"/>
              <a:gd name="connsiteY1244" fmla="*/ 2843075 h 5094353"/>
              <a:gd name="connsiteX1245" fmla="*/ 122901 w 5495422"/>
              <a:gd name="connsiteY1245" fmla="*/ 2790311 h 5094353"/>
              <a:gd name="connsiteX1246" fmla="*/ 70229 w 5495422"/>
              <a:gd name="connsiteY1246" fmla="*/ 2790311 h 5094353"/>
              <a:gd name="connsiteX1247" fmla="*/ 52672 w 5495422"/>
              <a:gd name="connsiteY1247" fmla="*/ 2649606 h 5094353"/>
              <a:gd name="connsiteX1248" fmla="*/ 87787 w 5495422"/>
              <a:gd name="connsiteY1248" fmla="*/ 2667194 h 5094353"/>
              <a:gd name="connsiteX1249" fmla="*/ 70229 w 5495422"/>
              <a:gd name="connsiteY1249" fmla="*/ 2579254 h 5094353"/>
              <a:gd name="connsiteX1250" fmla="*/ 105344 w 5495422"/>
              <a:gd name="connsiteY1250" fmla="*/ 2561666 h 5094353"/>
              <a:gd name="connsiteX1251" fmla="*/ 105344 w 5495422"/>
              <a:gd name="connsiteY1251" fmla="*/ 2596842 h 5094353"/>
              <a:gd name="connsiteX1252" fmla="*/ 140458 w 5495422"/>
              <a:gd name="connsiteY1252" fmla="*/ 2544078 h 5094353"/>
              <a:gd name="connsiteX1253" fmla="*/ 193130 w 5495422"/>
              <a:gd name="connsiteY1253" fmla="*/ 2579254 h 5094353"/>
              <a:gd name="connsiteX1254" fmla="*/ 210687 w 5495422"/>
              <a:gd name="connsiteY1254" fmla="*/ 2561666 h 5094353"/>
              <a:gd name="connsiteX1255" fmla="*/ 105344 w 5495422"/>
              <a:gd name="connsiteY1255" fmla="*/ 2561666 h 5094353"/>
              <a:gd name="connsiteX1256" fmla="*/ 70229 w 5495422"/>
              <a:gd name="connsiteY1256" fmla="*/ 2508901 h 5094353"/>
              <a:gd name="connsiteX1257" fmla="*/ 105344 w 5495422"/>
              <a:gd name="connsiteY1257" fmla="*/ 2491313 h 5094353"/>
              <a:gd name="connsiteX1258" fmla="*/ 105344 w 5495422"/>
              <a:gd name="connsiteY1258" fmla="*/ 2420961 h 5094353"/>
              <a:gd name="connsiteX1259" fmla="*/ 140458 w 5495422"/>
              <a:gd name="connsiteY1259" fmla="*/ 2368197 h 5094353"/>
              <a:gd name="connsiteX1260" fmla="*/ 140458 w 5495422"/>
              <a:gd name="connsiteY1260" fmla="*/ 2473725 h 5094353"/>
              <a:gd name="connsiteX1261" fmla="*/ 175573 w 5495422"/>
              <a:gd name="connsiteY1261" fmla="*/ 2473725 h 5094353"/>
              <a:gd name="connsiteX1262" fmla="*/ 140458 w 5495422"/>
              <a:gd name="connsiteY1262" fmla="*/ 2438549 h 5094353"/>
              <a:gd name="connsiteX1263" fmla="*/ 228245 w 5495422"/>
              <a:gd name="connsiteY1263" fmla="*/ 2262668 h 5094353"/>
              <a:gd name="connsiteX1264" fmla="*/ 140458 w 5495422"/>
              <a:gd name="connsiteY1264" fmla="*/ 2315432 h 5094353"/>
              <a:gd name="connsiteX1265" fmla="*/ 158016 w 5495422"/>
              <a:gd name="connsiteY1265" fmla="*/ 2350609 h 5094353"/>
              <a:gd name="connsiteX1266" fmla="*/ 70229 w 5495422"/>
              <a:gd name="connsiteY1266" fmla="*/ 2350609 h 5094353"/>
              <a:gd name="connsiteX1267" fmla="*/ 87787 w 5495422"/>
              <a:gd name="connsiteY1267" fmla="*/ 2315432 h 5094353"/>
              <a:gd name="connsiteX1268" fmla="*/ 140458 w 5495422"/>
              <a:gd name="connsiteY1268" fmla="*/ 2280256 h 5094353"/>
              <a:gd name="connsiteX1269" fmla="*/ 105344 w 5495422"/>
              <a:gd name="connsiteY1269" fmla="*/ 2245080 h 5094353"/>
              <a:gd name="connsiteX1270" fmla="*/ 52672 w 5495422"/>
              <a:gd name="connsiteY1270" fmla="*/ 2227492 h 5094353"/>
              <a:gd name="connsiteX1271" fmla="*/ 87787 w 5495422"/>
              <a:gd name="connsiteY1271" fmla="*/ 2174727 h 5094353"/>
              <a:gd name="connsiteX1272" fmla="*/ 87787 w 5495422"/>
              <a:gd name="connsiteY1272" fmla="*/ 2209904 h 5094353"/>
              <a:gd name="connsiteX1273" fmla="*/ 175573 w 5495422"/>
              <a:gd name="connsiteY1273" fmla="*/ 2174727 h 5094353"/>
              <a:gd name="connsiteX1274" fmla="*/ 175573 w 5495422"/>
              <a:gd name="connsiteY1274" fmla="*/ 2121963 h 5094353"/>
              <a:gd name="connsiteX1275" fmla="*/ 140458 w 5495422"/>
              <a:gd name="connsiteY1275" fmla="*/ 2121963 h 5094353"/>
              <a:gd name="connsiteX1276" fmla="*/ 122901 w 5495422"/>
              <a:gd name="connsiteY1276" fmla="*/ 2139551 h 5094353"/>
              <a:gd name="connsiteX1277" fmla="*/ 87787 w 5495422"/>
              <a:gd name="connsiteY1277" fmla="*/ 2139551 h 5094353"/>
              <a:gd name="connsiteX1278" fmla="*/ 140458 w 5495422"/>
              <a:gd name="connsiteY1278" fmla="*/ 2086787 h 5094353"/>
              <a:gd name="connsiteX1279" fmla="*/ 105344 w 5495422"/>
              <a:gd name="connsiteY1279" fmla="*/ 2016435 h 5094353"/>
              <a:gd name="connsiteX1280" fmla="*/ 140458 w 5495422"/>
              <a:gd name="connsiteY1280" fmla="*/ 1981258 h 5094353"/>
              <a:gd name="connsiteX1281" fmla="*/ 140458 w 5495422"/>
              <a:gd name="connsiteY1281" fmla="*/ 2016435 h 5094353"/>
              <a:gd name="connsiteX1282" fmla="*/ 210687 w 5495422"/>
              <a:gd name="connsiteY1282" fmla="*/ 1910906 h 5094353"/>
              <a:gd name="connsiteX1283" fmla="*/ 210687 w 5495422"/>
              <a:gd name="connsiteY1283" fmla="*/ 1875730 h 5094353"/>
              <a:gd name="connsiteX1284" fmla="*/ 245802 w 5495422"/>
              <a:gd name="connsiteY1284" fmla="*/ 1893318 h 5094353"/>
              <a:gd name="connsiteX1285" fmla="*/ 333588 w 5495422"/>
              <a:gd name="connsiteY1285" fmla="*/ 1735025 h 5094353"/>
              <a:gd name="connsiteX1286" fmla="*/ 456489 w 5495422"/>
              <a:gd name="connsiteY1286" fmla="*/ 1752613 h 5094353"/>
              <a:gd name="connsiteX1287" fmla="*/ 403817 w 5495422"/>
              <a:gd name="connsiteY1287" fmla="*/ 1752613 h 5094353"/>
              <a:gd name="connsiteX1288" fmla="*/ 421374 w 5495422"/>
              <a:gd name="connsiteY1288" fmla="*/ 1682261 h 5094353"/>
              <a:gd name="connsiteX1289" fmla="*/ 509161 w 5495422"/>
              <a:gd name="connsiteY1289" fmla="*/ 1664672 h 5094353"/>
              <a:gd name="connsiteX1290" fmla="*/ 474046 w 5495422"/>
              <a:gd name="connsiteY1290" fmla="*/ 1647084 h 5094353"/>
              <a:gd name="connsiteX1291" fmla="*/ 526718 w 5495422"/>
              <a:gd name="connsiteY1291" fmla="*/ 1559144 h 5094353"/>
              <a:gd name="connsiteX1292" fmla="*/ 526718 w 5495422"/>
              <a:gd name="connsiteY1292" fmla="*/ 1611908 h 5094353"/>
              <a:gd name="connsiteX1293" fmla="*/ 579390 w 5495422"/>
              <a:gd name="connsiteY1293" fmla="*/ 1647084 h 5094353"/>
              <a:gd name="connsiteX1294" fmla="*/ 561832 w 5495422"/>
              <a:gd name="connsiteY1294" fmla="*/ 1594320 h 5094353"/>
              <a:gd name="connsiteX1295" fmla="*/ 649619 w 5495422"/>
              <a:gd name="connsiteY1295" fmla="*/ 1576732 h 5094353"/>
              <a:gd name="connsiteX1296" fmla="*/ 667176 w 5495422"/>
              <a:gd name="connsiteY1296" fmla="*/ 1523968 h 5094353"/>
              <a:gd name="connsiteX1297" fmla="*/ 675281 w 5495422"/>
              <a:gd name="connsiteY1297" fmla="*/ 1521518 h 5094353"/>
              <a:gd name="connsiteX1298" fmla="*/ 682539 w 5495422"/>
              <a:gd name="connsiteY1298" fmla="*/ 1521769 h 5094353"/>
              <a:gd name="connsiteX1299" fmla="*/ 681613 w 5495422"/>
              <a:gd name="connsiteY1299" fmla="*/ 1519605 h 5094353"/>
              <a:gd name="connsiteX1300" fmla="*/ 675281 w 5495422"/>
              <a:gd name="connsiteY1300" fmla="*/ 1521518 h 5094353"/>
              <a:gd name="connsiteX1301" fmla="*/ 674583 w 5495422"/>
              <a:gd name="connsiteY1301" fmla="*/ 1521494 h 5094353"/>
              <a:gd name="connsiteX1302" fmla="*/ 684733 w 5495422"/>
              <a:gd name="connsiteY1302" fmla="*/ 1506379 h 5094353"/>
              <a:gd name="connsiteX1303" fmla="*/ 754962 w 5495422"/>
              <a:gd name="connsiteY1303" fmla="*/ 1488791 h 5094353"/>
              <a:gd name="connsiteX1304" fmla="*/ 790077 w 5495422"/>
              <a:gd name="connsiteY1304" fmla="*/ 1453615 h 5094353"/>
              <a:gd name="connsiteX1305" fmla="*/ 772520 w 5495422"/>
              <a:gd name="connsiteY1305" fmla="*/ 1436027 h 5094353"/>
              <a:gd name="connsiteX1306" fmla="*/ 825191 w 5495422"/>
              <a:gd name="connsiteY1306" fmla="*/ 1436027 h 5094353"/>
              <a:gd name="connsiteX1307" fmla="*/ 860306 w 5495422"/>
              <a:gd name="connsiteY1307" fmla="*/ 1383263 h 5094353"/>
              <a:gd name="connsiteX1308" fmla="*/ 825191 w 5495422"/>
              <a:gd name="connsiteY1308" fmla="*/ 1295322 h 5094353"/>
              <a:gd name="connsiteX1309" fmla="*/ 772520 w 5495422"/>
              <a:gd name="connsiteY1309" fmla="*/ 1330498 h 5094353"/>
              <a:gd name="connsiteX1310" fmla="*/ 860306 w 5495422"/>
              <a:gd name="connsiteY1310" fmla="*/ 1260146 h 5094353"/>
              <a:gd name="connsiteX1311" fmla="*/ 948092 w 5495422"/>
              <a:gd name="connsiteY1311" fmla="*/ 1260146 h 5094353"/>
              <a:gd name="connsiteX1312" fmla="*/ 930535 w 5495422"/>
              <a:gd name="connsiteY1312" fmla="*/ 1172205 h 5094353"/>
              <a:gd name="connsiteX1313" fmla="*/ 825191 w 5495422"/>
              <a:gd name="connsiteY1313" fmla="*/ 1172205 h 5094353"/>
              <a:gd name="connsiteX1314" fmla="*/ 877863 w 5495422"/>
              <a:gd name="connsiteY1314" fmla="*/ 1101853 h 5094353"/>
              <a:gd name="connsiteX1315" fmla="*/ 1000764 w 5495422"/>
              <a:gd name="connsiteY1315" fmla="*/ 1031501 h 5094353"/>
              <a:gd name="connsiteX1316" fmla="*/ 948092 w 5495422"/>
              <a:gd name="connsiteY1316" fmla="*/ 996324 h 5094353"/>
              <a:gd name="connsiteX1317" fmla="*/ 965649 w 5495422"/>
              <a:gd name="connsiteY1317" fmla="*/ 961148 h 5094353"/>
              <a:gd name="connsiteX1318" fmla="*/ 1018321 w 5495422"/>
              <a:gd name="connsiteY1318" fmla="*/ 961148 h 5094353"/>
              <a:gd name="connsiteX1319" fmla="*/ 1018321 w 5495422"/>
              <a:gd name="connsiteY1319" fmla="*/ 978736 h 5094353"/>
              <a:gd name="connsiteX1320" fmla="*/ 983207 w 5495422"/>
              <a:gd name="connsiteY1320" fmla="*/ 978736 h 5094353"/>
              <a:gd name="connsiteX1321" fmla="*/ 1018321 w 5495422"/>
              <a:gd name="connsiteY1321" fmla="*/ 1031501 h 5094353"/>
              <a:gd name="connsiteX1322" fmla="*/ 1088550 w 5495422"/>
              <a:gd name="connsiteY1322" fmla="*/ 996324 h 5094353"/>
              <a:gd name="connsiteX1323" fmla="*/ 1053436 w 5495422"/>
              <a:gd name="connsiteY1323" fmla="*/ 996324 h 5094353"/>
              <a:gd name="connsiteX1324" fmla="*/ 1018321 w 5495422"/>
              <a:gd name="connsiteY1324" fmla="*/ 961148 h 5094353"/>
              <a:gd name="connsiteX1325" fmla="*/ 1106107 w 5495422"/>
              <a:gd name="connsiteY1325" fmla="*/ 961148 h 5094353"/>
              <a:gd name="connsiteX1326" fmla="*/ 1089373 w 5495422"/>
              <a:gd name="connsiteY1326" fmla="*/ 922125 h 5094353"/>
              <a:gd name="connsiteX1327" fmla="*/ 1089892 w 5495422"/>
              <a:gd name="connsiteY1327" fmla="*/ 908620 h 5094353"/>
              <a:gd name="connsiteX1328" fmla="*/ 1108851 w 5495422"/>
              <a:gd name="connsiteY1328" fmla="*/ 911956 h 5094353"/>
              <a:gd name="connsiteX1329" fmla="*/ 1123665 w 5495422"/>
              <a:gd name="connsiteY1329" fmla="*/ 978736 h 5094353"/>
              <a:gd name="connsiteX1330" fmla="*/ 1158779 w 5495422"/>
              <a:gd name="connsiteY1330" fmla="*/ 961148 h 5094353"/>
              <a:gd name="connsiteX1331" fmla="*/ 1141222 w 5495422"/>
              <a:gd name="connsiteY1331" fmla="*/ 908384 h 5094353"/>
              <a:gd name="connsiteX1332" fmla="*/ 1193894 w 5495422"/>
              <a:gd name="connsiteY1332" fmla="*/ 873208 h 5094353"/>
              <a:gd name="connsiteX1333" fmla="*/ 1176336 w 5495422"/>
              <a:gd name="connsiteY1333" fmla="*/ 873208 h 5094353"/>
              <a:gd name="connsiteX1334" fmla="*/ 1176336 w 5495422"/>
              <a:gd name="connsiteY1334" fmla="*/ 908384 h 5094353"/>
              <a:gd name="connsiteX1335" fmla="*/ 1211451 w 5495422"/>
              <a:gd name="connsiteY1335" fmla="*/ 890796 h 5094353"/>
              <a:gd name="connsiteX1336" fmla="*/ 1193894 w 5495422"/>
              <a:gd name="connsiteY1336" fmla="*/ 943560 h 5094353"/>
              <a:gd name="connsiteX1337" fmla="*/ 1229008 w 5495422"/>
              <a:gd name="connsiteY1337" fmla="*/ 855619 h 5094353"/>
              <a:gd name="connsiteX1338" fmla="*/ 1211451 w 5495422"/>
              <a:gd name="connsiteY1338" fmla="*/ 873208 h 5094353"/>
              <a:gd name="connsiteX1339" fmla="*/ 1211451 w 5495422"/>
              <a:gd name="connsiteY1339" fmla="*/ 838031 h 5094353"/>
              <a:gd name="connsiteX1340" fmla="*/ 1179354 w 5495422"/>
              <a:gd name="connsiteY1340" fmla="*/ 835558 h 5094353"/>
              <a:gd name="connsiteX1341" fmla="*/ 1176820 w 5495422"/>
              <a:gd name="connsiteY1341" fmla="*/ 835863 h 5094353"/>
              <a:gd name="connsiteX1342" fmla="*/ 1181549 w 5495422"/>
              <a:gd name="connsiteY1342" fmla="*/ 814672 h 5094353"/>
              <a:gd name="connsiteX1343" fmla="*/ 1193894 w 5495422"/>
              <a:gd name="connsiteY1343" fmla="*/ 767679 h 5094353"/>
              <a:gd name="connsiteX1344" fmla="*/ 1229008 w 5495422"/>
              <a:gd name="connsiteY1344" fmla="*/ 785267 h 5094353"/>
              <a:gd name="connsiteX1345" fmla="*/ 1316794 w 5495422"/>
              <a:gd name="connsiteY1345" fmla="*/ 697327 h 5094353"/>
              <a:gd name="connsiteX1346" fmla="*/ 1281680 w 5495422"/>
              <a:gd name="connsiteY1346" fmla="*/ 662150 h 5094353"/>
              <a:gd name="connsiteX1347" fmla="*/ 1316794 w 5495422"/>
              <a:gd name="connsiteY1347" fmla="*/ 662150 h 5094353"/>
              <a:gd name="connsiteX1348" fmla="*/ 1358768 w 5495422"/>
              <a:gd name="connsiteY1348" fmla="*/ 602790 h 5094353"/>
              <a:gd name="connsiteX1349" fmla="*/ 1369508 w 5495422"/>
              <a:gd name="connsiteY1349" fmla="*/ 591927 h 5094353"/>
              <a:gd name="connsiteX1350" fmla="*/ 1375227 w 5495422"/>
              <a:gd name="connsiteY1350" fmla="*/ 609661 h 5094353"/>
              <a:gd name="connsiteX1351" fmla="*/ 1422138 w 5495422"/>
              <a:gd name="connsiteY1351" fmla="*/ 626974 h 5094353"/>
              <a:gd name="connsiteX1352" fmla="*/ 1439695 w 5495422"/>
              <a:gd name="connsiteY1352" fmla="*/ 556622 h 5094353"/>
              <a:gd name="connsiteX1353" fmla="*/ 1509924 w 5495422"/>
              <a:gd name="connsiteY1353" fmla="*/ 539034 h 5094353"/>
              <a:gd name="connsiteX1354" fmla="*/ 1527482 w 5495422"/>
              <a:gd name="connsiteY1354" fmla="*/ 626974 h 5094353"/>
              <a:gd name="connsiteX1355" fmla="*/ 1580153 w 5495422"/>
              <a:gd name="connsiteY1355" fmla="*/ 591798 h 5094353"/>
              <a:gd name="connsiteX1356" fmla="*/ 1562596 w 5495422"/>
              <a:gd name="connsiteY1356" fmla="*/ 556622 h 5094353"/>
              <a:gd name="connsiteX1357" fmla="*/ 1545039 w 5495422"/>
              <a:gd name="connsiteY1357" fmla="*/ 539034 h 5094353"/>
              <a:gd name="connsiteX1358" fmla="*/ 1580153 w 5495422"/>
              <a:gd name="connsiteY1358" fmla="*/ 503857 h 5094353"/>
              <a:gd name="connsiteX1359" fmla="*/ 1580153 w 5495422"/>
              <a:gd name="connsiteY1359" fmla="*/ 433505 h 5094353"/>
              <a:gd name="connsiteX1360" fmla="*/ 1632825 w 5495422"/>
              <a:gd name="connsiteY1360" fmla="*/ 398329 h 5094353"/>
              <a:gd name="connsiteX1361" fmla="*/ 1597711 w 5495422"/>
              <a:gd name="connsiteY1361" fmla="*/ 433505 h 5094353"/>
              <a:gd name="connsiteX1362" fmla="*/ 1597711 w 5495422"/>
              <a:gd name="connsiteY1362" fmla="*/ 503857 h 5094353"/>
              <a:gd name="connsiteX1363" fmla="*/ 1632825 w 5495422"/>
              <a:gd name="connsiteY1363" fmla="*/ 486269 h 5094353"/>
              <a:gd name="connsiteX1364" fmla="*/ 1597711 w 5495422"/>
              <a:gd name="connsiteY1364" fmla="*/ 521445 h 5094353"/>
              <a:gd name="connsiteX1365" fmla="*/ 1650382 w 5495422"/>
              <a:gd name="connsiteY1365" fmla="*/ 539034 h 5094353"/>
              <a:gd name="connsiteX1366" fmla="*/ 1685497 w 5495422"/>
              <a:gd name="connsiteY1366" fmla="*/ 363152 h 5094353"/>
              <a:gd name="connsiteX1367" fmla="*/ 1703054 w 5495422"/>
              <a:gd name="connsiteY1367" fmla="*/ 363152 h 5094353"/>
              <a:gd name="connsiteX1368" fmla="*/ 1720611 w 5495422"/>
              <a:gd name="connsiteY1368" fmla="*/ 380741 h 5094353"/>
              <a:gd name="connsiteX1369" fmla="*/ 1738169 w 5495422"/>
              <a:gd name="connsiteY1369" fmla="*/ 292800 h 5094353"/>
              <a:gd name="connsiteX1370" fmla="*/ 1738169 w 5495422"/>
              <a:gd name="connsiteY1370" fmla="*/ 345564 h 5094353"/>
              <a:gd name="connsiteX1371" fmla="*/ 1773283 w 5495422"/>
              <a:gd name="connsiteY1371" fmla="*/ 310388 h 5094353"/>
              <a:gd name="connsiteX1372" fmla="*/ 1755726 w 5495422"/>
              <a:gd name="connsiteY1372" fmla="*/ 380741 h 5094353"/>
              <a:gd name="connsiteX1373" fmla="*/ 1773283 w 5495422"/>
              <a:gd name="connsiteY1373" fmla="*/ 363152 h 5094353"/>
              <a:gd name="connsiteX1374" fmla="*/ 1808398 w 5495422"/>
              <a:gd name="connsiteY1374" fmla="*/ 380741 h 5094353"/>
              <a:gd name="connsiteX1375" fmla="*/ 1790840 w 5495422"/>
              <a:gd name="connsiteY1375" fmla="*/ 275212 h 5094353"/>
              <a:gd name="connsiteX1376" fmla="*/ 1808398 w 5495422"/>
              <a:gd name="connsiteY1376" fmla="*/ 240036 h 5094353"/>
              <a:gd name="connsiteX1377" fmla="*/ 1843512 w 5495422"/>
              <a:gd name="connsiteY1377" fmla="*/ 292800 h 5094353"/>
              <a:gd name="connsiteX1378" fmla="*/ 1878627 w 5495422"/>
              <a:gd name="connsiteY1378" fmla="*/ 169683 h 5094353"/>
              <a:gd name="connsiteX1379" fmla="*/ 1948856 w 5495422"/>
              <a:gd name="connsiteY1379" fmla="*/ 169683 h 5094353"/>
              <a:gd name="connsiteX1380" fmla="*/ 1913741 w 5495422"/>
              <a:gd name="connsiteY1380" fmla="*/ 257624 h 5094353"/>
              <a:gd name="connsiteX1381" fmla="*/ 1896184 w 5495422"/>
              <a:gd name="connsiteY1381" fmla="*/ 222448 h 5094353"/>
              <a:gd name="connsiteX1382" fmla="*/ 1843512 w 5495422"/>
              <a:gd name="connsiteY1382" fmla="*/ 310388 h 5094353"/>
              <a:gd name="connsiteX1383" fmla="*/ 1896184 w 5495422"/>
              <a:gd name="connsiteY1383" fmla="*/ 363152 h 5094353"/>
              <a:gd name="connsiteX1384" fmla="*/ 1861069 w 5495422"/>
              <a:gd name="connsiteY1384" fmla="*/ 363152 h 5094353"/>
              <a:gd name="connsiteX1385" fmla="*/ 1861069 w 5495422"/>
              <a:gd name="connsiteY1385" fmla="*/ 327976 h 5094353"/>
              <a:gd name="connsiteX1386" fmla="*/ 1966413 w 5495422"/>
              <a:gd name="connsiteY1386" fmla="*/ 327976 h 5094353"/>
              <a:gd name="connsiteX1387" fmla="*/ 1966413 w 5495422"/>
              <a:gd name="connsiteY1387" fmla="*/ 204860 h 5094353"/>
              <a:gd name="connsiteX1388" fmla="*/ 1983970 w 5495422"/>
              <a:gd name="connsiteY1388" fmla="*/ 240036 h 5094353"/>
              <a:gd name="connsiteX1389" fmla="*/ 2019085 w 5495422"/>
              <a:gd name="connsiteY1389" fmla="*/ 222448 h 5094353"/>
              <a:gd name="connsiteX1390" fmla="*/ 1983970 w 5495422"/>
              <a:gd name="connsiteY1390" fmla="*/ 187271 h 5094353"/>
              <a:gd name="connsiteX1391" fmla="*/ 2054199 w 5495422"/>
              <a:gd name="connsiteY1391" fmla="*/ 169683 h 5094353"/>
              <a:gd name="connsiteX1392" fmla="*/ 2036642 w 5495422"/>
              <a:gd name="connsiteY1392" fmla="*/ 204860 h 5094353"/>
              <a:gd name="connsiteX1393" fmla="*/ 2054199 w 5495422"/>
              <a:gd name="connsiteY1393" fmla="*/ 222448 h 5094353"/>
              <a:gd name="connsiteX1394" fmla="*/ 2019085 w 5495422"/>
              <a:gd name="connsiteY1394" fmla="*/ 240036 h 5094353"/>
              <a:gd name="connsiteX1395" fmla="*/ 2001528 w 5495422"/>
              <a:gd name="connsiteY1395" fmla="*/ 292800 h 5094353"/>
              <a:gd name="connsiteX1396" fmla="*/ 2036642 w 5495422"/>
              <a:gd name="connsiteY1396" fmla="*/ 292800 h 5094353"/>
              <a:gd name="connsiteX1397" fmla="*/ 2054199 w 5495422"/>
              <a:gd name="connsiteY1397" fmla="*/ 222448 h 5094353"/>
              <a:gd name="connsiteX1398" fmla="*/ 2124428 w 5495422"/>
              <a:gd name="connsiteY1398" fmla="*/ 222448 h 5094353"/>
              <a:gd name="connsiteX1399" fmla="*/ 2159543 w 5495422"/>
              <a:gd name="connsiteY1399" fmla="*/ 134507 h 5094353"/>
              <a:gd name="connsiteX1400" fmla="*/ 2159543 w 5495422"/>
              <a:gd name="connsiteY1400" fmla="*/ 169683 h 5094353"/>
              <a:gd name="connsiteX1401" fmla="*/ 2194657 w 5495422"/>
              <a:gd name="connsiteY1401" fmla="*/ 81743 h 5094353"/>
              <a:gd name="connsiteX1402" fmla="*/ 2212215 w 5495422"/>
              <a:gd name="connsiteY1402" fmla="*/ 116919 h 5094353"/>
              <a:gd name="connsiteX1403" fmla="*/ 2229772 w 5495422"/>
              <a:gd name="connsiteY1403" fmla="*/ 99331 h 5094353"/>
              <a:gd name="connsiteX1404" fmla="*/ 2229772 w 5495422"/>
              <a:gd name="connsiteY1404" fmla="*/ 169683 h 5094353"/>
              <a:gd name="connsiteX1405" fmla="*/ 2247329 w 5495422"/>
              <a:gd name="connsiteY1405" fmla="*/ 187271 h 5094353"/>
              <a:gd name="connsiteX1406" fmla="*/ 2282444 w 5495422"/>
              <a:gd name="connsiteY1406" fmla="*/ 81743 h 5094353"/>
              <a:gd name="connsiteX1407" fmla="*/ 2370230 w 5495422"/>
              <a:gd name="connsiteY1407" fmla="*/ 46567 h 5094353"/>
              <a:gd name="connsiteX1408" fmla="*/ 2335115 w 5495422"/>
              <a:gd name="connsiteY1408" fmla="*/ 116919 h 5094353"/>
              <a:gd name="connsiteX1409" fmla="*/ 2458016 w 5495422"/>
              <a:gd name="connsiteY1409" fmla="*/ 152095 h 5094353"/>
              <a:gd name="connsiteX1410" fmla="*/ 2475573 w 5495422"/>
              <a:gd name="connsiteY1410" fmla="*/ 99331 h 5094353"/>
              <a:gd name="connsiteX1411" fmla="*/ 2387787 w 5495422"/>
              <a:gd name="connsiteY1411" fmla="*/ 134507 h 5094353"/>
              <a:gd name="connsiteX1412" fmla="*/ 2493130 w 5495422"/>
              <a:gd name="connsiteY1412" fmla="*/ 81743 h 5094353"/>
              <a:gd name="connsiteX1413" fmla="*/ 2582014 w 5495422"/>
              <a:gd name="connsiteY1413" fmla="*/ 123 h 509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Lst>
            <a:rect l="l" t="t" r="r" b="b"/>
            <a:pathLst>
              <a:path w="5495422" h="5094353">
                <a:moveTo>
                  <a:pt x="1669426" y="4879987"/>
                </a:moveTo>
                <a:lnTo>
                  <a:pt x="1667940" y="4883296"/>
                </a:lnTo>
                <a:lnTo>
                  <a:pt x="1665951" y="4881665"/>
                </a:lnTo>
                <a:close/>
                <a:moveTo>
                  <a:pt x="2370230" y="4848120"/>
                </a:moveTo>
                <a:cubicBezTo>
                  <a:pt x="2387787" y="4848120"/>
                  <a:pt x="2387787" y="4865708"/>
                  <a:pt x="2405344" y="4865708"/>
                </a:cubicBezTo>
                <a:cubicBezTo>
                  <a:pt x="2370230" y="4865708"/>
                  <a:pt x="2405344" y="4900884"/>
                  <a:pt x="2370230" y="4883296"/>
                </a:cubicBezTo>
                <a:cubicBezTo>
                  <a:pt x="2370230" y="4883296"/>
                  <a:pt x="2370230" y="4865708"/>
                  <a:pt x="2370230" y="4848120"/>
                </a:cubicBezTo>
                <a:close/>
                <a:moveTo>
                  <a:pt x="2106871" y="4777767"/>
                </a:moveTo>
                <a:cubicBezTo>
                  <a:pt x="2089314" y="4795355"/>
                  <a:pt x="2106871" y="4830532"/>
                  <a:pt x="2124428" y="4812944"/>
                </a:cubicBezTo>
                <a:cubicBezTo>
                  <a:pt x="2106871" y="4795355"/>
                  <a:pt x="2159543" y="4830532"/>
                  <a:pt x="2159543" y="4795355"/>
                </a:cubicBezTo>
                <a:cubicBezTo>
                  <a:pt x="2159543" y="4830532"/>
                  <a:pt x="2194657" y="4812944"/>
                  <a:pt x="2194657" y="4830532"/>
                </a:cubicBezTo>
                <a:cubicBezTo>
                  <a:pt x="2212215" y="4812944"/>
                  <a:pt x="2194657" y="4812944"/>
                  <a:pt x="2194657" y="4777767"/>
                </a:cubicBezTo>
                <a:cubicBezTo>
                  <a:pt x="2194657" y="4795355"/>
                  <a:pt x="2177100" y="4795355"/>
                  <a:pt x="2159543" y="4795355"/>
                </a:cubicBezTo>
                <a:cubicBezTo>
                  <a:pt x="2141985" y="4795355"/>
                  <a:pt x="2124428" y="4777767"/>
                  <a:pt x="2106871" y="4777767"/>
                </a:cubicBezTo>
                <a:close/>
                <a:moveTo>
                  <a:pt x="2071757" y="4777767"/>
                </a:moveTo>
                <a:cubicBezTo>
                  <a:pt x="2019085" y="4777767"/>
                  <a:pt x="2001528" y="4795355"/>
                  <a:pt x="2019085" y="4848120"/>
                </a:cubicBezTo>
                <a:cubicBezTo>
                  <a:pt x="2054199" y="4865708"/>
                  <a:pt x="2036642" y="4795355"/>
                  <a:pt x="2054199" y="4795355"/>
                </a:cubicBezTo>
                <a:cubicBezTo>
                  <a:pt x="2071757" y="4812944"/>
                  <a:pt x="2054199" y="4848120"/>
                  <a:pt x="2071757" y="4848120"/>
                </a:cubicBezTo>
                <a:cubicBezTo>
                  <a:pt x="2089314" y="4830532"/>
                  <a:pt x="2071757" y="4812944"/>
                  <a:pt x="2071757" y="4777767"/>
                </a:cubicBezTo>
                <a:close/>
                <a:moveTo>
                  <a:pt x="1196912" y="4762927"/>
                </a:moveTo>
                <a:cubicBezTo>
                  <a:pt x="1194991" y="4764576"/>
                  <a:pt x="1193894" y="4768973"/>
                  <a:pt x="1193894" y="4777767"/>
                </a:cubicBezTo>
                <a:cubicBezTo>
                  <a:pt x="1211451" y="4777767"/>
                  <a:pt x="1229008" y="4830532"/>
                  <a:pt x="1229008" y="4777767"/>
                </a:cubicBezTo>
                <a:cubicBezTo>
                  <a:pt x="1215841" y="4777767"/>
                  <a:pt x="1202673" y="4757981"/>
                  <a:pt x="1196912" y="4762927"/>
                </a:cubicBezTo>
                <a:close/>
                <a:moveTo>
                  <a:pt x="2649946" y="4757475"/>
                </a:moveTo>
                <a:lnTo>
                  <a:pt x="2651146" y="4760179"/>
                </a:lnTo>
                <a:cubicBezTo>
                  <a:pt x="2651146" y="4760179"/>
                  <a:pt x="2633588" y="4760179"/>
                  <a:pt x="2633588" y="4760179"/>
                </a:cubicBezTo>
                <a:close/>
                <a:moveTo>
                  <a:pt x="983207" y="4742591"/>
                </a:moveTo>
                <a:cubicBezTo>
                  <a:pt x="1000764" y="4795355"/>
                  <a:pt x="1053436" y="4812944"/>
                  <a:pt x="1088550" y="4830532"/>
                </a:cubicBezTo>
                <a:cubicBezTo>
                  <a:pt x="1088550" y="4795355"/>
                  <a:pt x="1053436" y="4795355"/>
                  <a:pt x="1053436" y="4760179"/>
                </a:cubicBezTo>
                <a:cubicBezTo>
                  <a:pt x="1018321" y="4760179"/>
                  <a:pt x="1018321" y="4777767"/>
                  <a:pt x="1000764" y="4760179"/>
                </a:cubicBezTo>
                <a:cubicBezTo>
                  <a:pt x="1018321" y="4742591"/>
                  <a:pt x="1018321" y="4760179"/>
                  <a:pt x="1018321" y="4742591"/>
                </a:cubicBezTo>
                <a:cubicBezTo>
                  <a:pt x="1018321" y="4742591"/>
                  <a:pt x="1000764" y="4742591"/>
                  <a:pt x="983207" y="4742591"/>
                </a:cubicBezTo>
                <a:close/>
                <a:moveTo>
                  <a:pt x="2576528" y="4720606"/>
                </a:moveTo>
                <a:cubicBezTo>
                  <a:pt x="2572139" y="4719507"/>
                  <a:pt x="2567749" y="4720606"/>
                  <a:pt x="2563360" y="4725003"/>
                </a:cubicBezTo>
                <a:cubicBezTo>
                  <a:pt x="2633588" y="4742591"/>
                  <a:pt x="2528245" y="4742591"/>
                  <a:pt x="2580917" y="4777767"/>
                </a:cubicBezTo>
                <a:cubicBezTo>
                  <a:pt x="2563360" y="4777767"/>
                  <a:pt x="2528245" y="4760179"/>
                  <a:pt x="2528245" y="4777767"/>
                </a:cubicBezTo>
                <a:lnTo>
                  <a:pt x="2528245" y="4771172"/>
                </a:lnTo>
                <a:cubicBezTo>
                  <a:pt x="2528245" y="4764576"/>
                  <a:pt x="2528245" y="4760179"/>
                  <a:pt x="2528245" y="4760179"/>
                </a:cubicBezTo>
                <a:cubicBezTo>
                  <a:pt x="2510688" y="4760179"/>
                  <a:pt x="2510688" y="4760179"/>
                  <a:pt x="2493130" y="4760179"/>
                </a:cubicBezTo>
                <a:cubicBezTo>
                  <a:pt x="2493130" y="4777767"/>
                  <a:pt x="2493130" y="4795355"/>
                  <a:pt x="2528245" y="4795355"/>
                </a:cubicBezTo>
                <a:lnTo>
                  <a:pt x="2528245" y="4777767"/>
                </a:lnTo>
                <a:cubicBezTo>
                  <a:pt x="2563360" y="4795355"/>
                  <a:pt x="2598474" y="4795355"/>
                  <a:pt x="2616031" y="4760179"/>
                </a:cubicBezTo>
                <a:cubicBezTo>
                  <a:pt x="2602863" y="4746988"/>
                  <a:pt x="2589696" y="4723904"/>
                  <a:pt x="2576528" y="4720606"/>
                </a:cubicBezTo>
                <a:close/>
                <a:moveTo>
                  <a:pt x="2967176" y="4654651"/>
                </a:moveTo>
                <a:cubicBezTo>
                  <a:pt x="2967176" y="4672239"/>
                  <a:pt x="2967176" y="4689827"/>
                  <a:pt x="2967176" y="4689827"/>
                </a:cubicBezTo>
                <a:cubicBezTo>
                  <a:pt x="2984734" y="4689827"/>
                  <a:pt x="2984734" y="4689827"/>
                  <a:pt x="3002291" y="4672239"/>
                </a:cubicBezTo>
                <a:cubicBezTo>
                  <a:pt x="2984734" y="4672239"/>
                  <a:pt x="2984734" y="4654651"/>
                  <a:pt x="3002291" y="4654651"/>
                </a:cubicBezTo>
                <a:cubicBezTo>
                  <a:pt x="2984734" y="4654651"/>
                  <a:pt x="2984734" y="4654651"/>
                  <a:pt x="2967176" y="4654651"/>
                </a:cubicBezTo>
                <a:close/>
                <a:moveTo>
                  <a:pt x="993631" y="4650254"/>
                </a:moveTo>
                <a:cubicBezTo>
                  <a:pt x="990888" y="4649154"/>
                  <a:pt x="987596" y="4650254"/>
                  <a:pt x="983207" y="4654651"/>
                </a:cubicBezTo>
                <a:cubicBezTo>
                  <a:pt x="983207" y="4672239"/>
                  <a:pt x="983207" y="4689827"/>
                  <a:pt x="983207" y="4707415"/>
                </a:cubicBezTo>
                <a:cubicBezTo>
                  <a:pt x="1000764" y="4707415"/>
                  <a:pt x="1000764" y="4689827"/>
                  <a:pt x="1018321" y="4689827"/>
                </a:cubicBezTo>
                <a:cubicBezTo>
                  <a:pt x="1005153" y="4676636"/>
                  <a:pt x="1001861" y="4653551"/>
                  <a:pt x="993631" y="4650254"/>
                </a:cubicBezTo>
                <a:close/>
                <a:moveTo>
                  <a:pt x="1281680" y="4637062"/>
                </a:moveTo>
                <a:cubicBezTo>
                  <a:pt x="1281680" y="4672239"/>
                  <a:pt x="1246565" y="4654651"/>
                  <a:pt x="1246565" y="4672239"/>
                </a:cubicBezTo>
                <a:cubicBezTo>
                  <a:pt x="1281680" y="4689827"/>
                  <a:pt x="1281680" y="4707415"/>
                  <a:pt x="1316794" y="4725003"/>
                </a:cubicBezTo>
                <a:cubicBezTo>
                  <a:pt x="1281680" y="4707415"/>
                  <a:pt x="1316794" y="4654651"/>
                  <a:pt x="1281680" y="4637062"/>
                </a:cubicBezTo>
                <a:close/>
                <a:moveTo>
                  <a:pt x="2651146" y="4619474"/>
                </a:moveTo>
                <a:cubicBezTo>
                  <a:pt x="2651146" y="4654651"/>
                  <a:pt x="2738932" y="4637062"/>
                  <a:pt x="2738932" y="4619474"/>
                </a:cubicBezTo>
                <a:cubicBezTo>
                  <a:pt x="2703818" y="4619474"/>
                  <a:pt x="2668703" y="4637062"/>
                  <a:pt x="2651146" y="4619474"/>
                </a:cubicBezTo>
                <a:close/>
                <a:moveTo>
                  <a:pt x="3160306" y="4584298"/>
                </a:moveTo>
                <a:cubicBezTo>
                  <a:pt x="3142749" y="4601886"/>
                  <a:pt x="3125192" y="4601886"/>
                  <a:pt x="3125192" y="4619474"/>
                </a:cubicBezTo>
                <a:cubicBezTo>
                  <a:pt x="3125192" y="4619474"/>
                  <a:pt x="3144944" y="4619474"/>
                  <a:pt x="3154819" y="4626894"/>
                </a:cubicBezTo>
                <a:lnTo>
                  <a:pt x="3158690" y="4634068"/>
                </a:lnTo>
                <a:lnTo>
                  <a:pt x="3142749" y="4637062"/>
                </a:lnTo>
                <a:cubicBezTo>
                  <a:pt x="3142749" y="4637062"/>
                  <a:pt x="3142749" y="4637062"/>
                  <a:pt x="3160306" y="4637062"/>
                </a:cubicBezTo>
                <a:lnTo>
                  <a:pt x="3158690" y="4634068"/>
                </a:lnTo>
                <a:lnTo>
                  <a:pt x="3160306" y="4633765"/>
                </a:lnTo>
                <a:cubicBezTo>
                  <a:pt x="3170182" y="4627169"/>
                  <a:pt x="3160306" y="4610680"/>
                  <a:pt x="3160306" y="4584298"/>
                </a:cubicBezTo>
                <a:close/>
                <a:moveTo>
                  <a:pt x="3019848" y="4584298"/>
                </a:moveTo>
                <a:cubicBezTo>
                  <a:pt x="2984734" y="4584298"/>
                  <a:pt x="2914505" y="4601886"/>
                  <a:pt x="2861833" y="4619474"/>
                </a:cubicBezTo>
                <a:cubicBezTo>
                  <a:pt x="2932062" y="4619474"/>
                  <a:pt x="2984734" y="4619474"/>
                  <a:pt x="3019848" y="4584298"/>
                </a:cubicBezTo>
                <a:close/>
                <a:moveTo>
                  <a:pt x="1229008" y="4549122"/>
                </a:moveTo>
                <a:cubicBezTo>
                  <a:pt x="1229008" y="4601886"/>
                  <a:pt x="1229008" y="4584298"/>
                  <a:pt x="1264123" y="4584298"/>
                </a:cubicBezTo>
                <a:cubicBezTo>
                  <a:pt x="1264123" y="4549122"/>
                  <a:pt x="1246565" y="4549122"/>
                  <a:pt x="1229008" y="4549122"/>
                </a:cubicBezTo>
                <a:close/>
                <a:moveTo>
                  <a:pt x="2633588" y="4513946"/>
                </a:moveTo>
                <a:cubicBezTo>
                  <a:pt x="2616031" y="4513946"/>
                  <a:pt x="2598474" y="4531534"/>
                  <a:pt x="2598474" y="4549122"/>
                </a:cubicBezTo>
                <a:cubicBezTo>
                  <a:pt x="2651146" y="4566710"/>
                  <a:pt x="2633588" y="4549122"/>
                  <a:pt x="2616031" y="4584298"/>
                </a:cubicBezTo>
                <a:cubicBezTo>
                  <a:pt x="2651146" y="4584298"/>
                  <a:pt x="2633588" y="4584298"/>
                  <a:pt x="2668703" y="4584298"/>
                </a:cubicBezTo>
                <a:cubicBezTo>
                  <a:pt x="2651146" y="4549122"/>
                  <a:pt x="2721375" y="4549122"/>
                  <a:pt x="2721375" y="4549122"/>
                </a:cubicBezTo>
                <a:cubicBezTo>
                  <a:pt x="2668703" y="4531534"/>
                  <a:pt x="2616031" y="4549122"/>
                  <a:pt x="2633588" y="4513946"/>
                </a:cubicBezTo>
                <a:close/>
                <a:moveTo>
                  <a:pt x="4143513" y="4478770"/>
                </a:moveTo>
                <a:cubicBezTo>
                  <a:pt x="4090841" y="4478770"/>
                  <a:pt x="4108398" y="4531534"/>
                  <a:pt x="4143513" y="4513946"/>
                </a:cubicBezTo>
                <a:cubicBezTo>
                  <a:pt x="4143513" y="4513946"/>
                  <a:pt x="4143513" y="4496358"/>
                  <a:pt x="4143513" y="4478770"/>
                </a:cubicBezTo>
                <a:close/>
                <a:moveTo>
                  <a:pt x="2716986" y="4448815"/>
                </a:moveTo>
                <a:cubicBezTo>
                  <a:pt x="2712597" y="4449089"/>
                  <a:pt x="2708207" y="4452387"/>
                  <a:pt x="2703818" y="4461181"/>
                </a:cubicBezTo>
                <a:lnTo>
                  <a:pt x="2703818" y="4478770"/>
                </a:lnTo>
                <a:cubicBezTo>
                  <a:pt x="2721375" y="4478770"/>
                  <a:pt x="2721375" y="4478770"/>
                  <a:pt x="2721375" y="4478770"/>
                </a:cubicBezTo>
                <a:cubicBezTo>
                  <a:pt x="2738932" y="4478770"/>
                  <a:pt x="2721375" y="4461181"/>
                  <a:pt x="2738932" y="4461181"/>
                </a:cubicBezTo>
                <a:cubicBezTo>
                  <a:pt x="2738932" y="4496358"/>
                  <a:pt x="2774047" y="4443593"/>
                  <a:pt x="2756489" y="4461181"/>
                </a:cubicBezTo>
                <a:cubicBezTo>
                  <a:pt x="2743321" y="4474373"/>
                  <a:pt x="2730153" y="4447990"/>
                  <a:pt x="2716986" y="4448815"/>
                </a:cubicBezTo>
                <a:close/>
                <a:moveTo>
                  <a:pt x="4055726" y="4390829"/>
                </a:moveTo>
                <a:cubicBezTo>
                  <a:pt x="4055726" y="4443593"/>
                  <a:pt x="4090841" y="4461181"/>
                  <a:pt x="4108398" y="4478770"/>
                </a:cubicBezTo>
                <a:cubicBezTo>
                  <a:pt x="4090841" y="4443593"/>
                  <a:pt x="4073284" y="4408417"/>
                  <a:pt x="4055726" y="4390829"/>
                </a:cubicBezTo>
                <a:close/>
                <a:moveTo>
                  <a:pt x="3142749" y="4250124"/>
                </a:moveTo>
                <a:cubicBezTo>
                  <a:pt x="3142749" y="4302888"/>
                  <a:pt x="3142749" y="4320477"/>
                  <a:pt x="3142749" y="4338065"/>
                </a:cubicBezTo>
                <a:cubicBezTo>
                  <a:pt x="3125192" y="4338065"/>
                  <a:pt x="3125192" y="4320477"/>
                  <a:pt x="3107634" y="4320477"/>
                </a:cubicBezTo>
                <a:cubicBezTo>
                  <a:pt x="3090077" y="4320477"/>
                  <a:pt x="3107634" y="4338065"/>
                  <a:pt x="3125192" y="4355653"/>
                </a:cubicBezTo>
                <a:cubicBezTo>
                  <a:pt x="3125192" y="4338065"/>
                  <a:pt x="3142749" y="4338065"/>
                  <a:pt x="3160306" y="4338065"/>
                </a:cubicBezTo>
                <a:cubicBezTo>
                  <a:pt x="3160306" y="4320477"/>
                  <a:pt x="3195421" y="4250124"/>
                  <a:pt x="3142749" y="4250124"/>
                </a:cubicBezTo>
                <a:close/>
                <a:moveTo>
                  <a:pt x="4477100" y="4214948"/>
                </a:moveTo>
                <a:lnTo>
                  <a:pt x="4478152" y="4229497"/>
                </a:lnTo>
                <a:lnTo>
                  <a:pt x="4471092" y="4223977"/>
                </a:lnTo>
                <a:close/>
                <a:moveTo>
                  <a:pt x="4459544" y="4214948"/>
                </a:moveTo>
                <a:lnTo>
                  <a:pt x="4471092" y="4223977"/>
                </a:lnTo>
                <a:lnTo>
                  <a:pt x="4468322" y="4228139"/>
                </a:lnTo>
                <a:cubicBezTo>
                  <a:pt x="4463933" y="4228139"/>
                  <a:pt x="4459544" y="4223742"/>
                  <a:pt x="4459544" y="4214948"/>
                </a:cubicBezTo>
                <a:close/>
                <a:moveTo>
                  <a:pt x="3300764" y="4127007"/>
                </a:moveTo>
                <a:cubicBezTo>
                  <a:pt x="3318322" y="4144595"/>
                  <a:pt x="3300764" y="4179772"/>
                  <a:pt x="3318322" y="4179772"/>
                </a:cubicBezTo>
                <a:cubicBezTo>
                  <a:pt x="3335879" y="4162183"/>
                  <a:pt x="3335879" y="4127007"/>
                  <a:pt x="3300764" y="4127007"/>
                </a:cubicBezTo>
                <a:close/>
                <a:moveTo>
                  <a:pt x="4549360" y="3995309"/>
                </a:moveTo>
                <a:lnTo>
                  <a:pt x="4550896" y="3997295"/>
                </a:lnTo>
                <a:lnTo>
                  <a:pt x="4560544" y="4022840"/>
                </a:lnTo>
                <a:lnTo>
                  <a:pt x="4553091" y="4011860"/>
                </a:lnTo>
                <a:close/>
                <a:moveTo>
                  <a:pt x="4632098" y="3928592"/>
                </a:moveTo>
                <a:cubicBezTo>
                  <a:pt x="4626337" y="3930241"/>
                  <a:pt x="4613169" y="3946729"/>
                  <a:pt x="4600002" y="3933538"/>
                </a:cubicBezTo>
                <a:cubicBezTo>
                  <a:pt x="4617558" y="3986302"/>
                  <a:pt x="4635116" y="4074243"/>
                  <a:pt x="4670230" y="4056655"/>
                </a:cubicBezTo>
                <a:cubicBezTo>
                  <a:pt x="4687788" y="4003891"/>
                  <a:pt x="4600002" y="3951126"/>
                  <a:pt x="4635116" y="3933538"/>
                </a:cubicBezTo>
                <a:cubicBezTo>
                  <a:pt x="4635116" y="3929141"/>
                  <a:pt x="4634019" y="3928042"/>
                  <a:pt x="4632098" y="3928592"/>
                </a:cubicBezTo>
                <a:close/>
                <a:moveTo>
                  <a:pt x="4494658" y="3915950"/>
                </a:moveTo>
                <a:cubicBezTo>
                  <a:pt x="4459544" y="3915950"/>
                  <a:pt x="4477100" y="3986302"/>
                  <a:pt x="4424429" y="3951126"/>
                </a:cubicBezTo>
                <a:cubicBezTo>
                  <a:pt x="4424429" y="4003891"/>
                  <a:pt x="4477100" y="3986302"/>
                  <a:pt x="4477100" y="4039067"/>
                </a:cubicBezTo>
                <a:cubicBezTo>
                  <a:pt x="4459544" y="4039067"/>
                  <a:pt x="4441986" y="4039067"/>
                  <a:pt x="4424429" y="4039067"/>
                </a:cubicBezTo>
                <a:cubicBezTo>
                  <a:pt x="4424429" y="3986302"/>
                  <a:pt x="4389314" y="3968714"/>
                  <a:pt x="4389314" y="3933538"/>
                </a:cubicBezTo>
                <a:cubicBezTo>
                  <a:pt x="4371757" y="3933538"/>
                  <a:pt x="4336642" y="3915950"/>
                  <a:pt x="4336642" y="3951126"/>
                </a:cubicBezTo>
                <a:cubicBezTo>
                  <a:pt x="4389314" y="3986302"/>
                  <a:pt x="4371757" y="4021479"/>
                  <a:pt x="4354200" y="4039067"/>
                </a:cubicBezTo>
                <a:cubicBezTo>
                  <a:pt x="4336642" y="4039067"/>
                  <a:pt x="4319086" y="4039067"/>
                  <a:pt x="4301528" y="4021479"/>
                </a:cubicBezTo>
                <a:cubicBezTo>
                  <a:pt x="4319086" y="4021479"/>
                  <a:pt x="4336642" y="3986302"/>
                  <a:pt x="4319086" y="3986302"/>
                </a:cubicBezTo>
                <a:cubicBezTo>
                  <a:pt x="4301528" y="4021479"/>
                  <a:pt x="4301528" y="3986302"/>
                  <a:pt x="4283970" y="3968714"/>
                </a:cubicBezTo>
                <a:cubicBezTo>
                  <a:pt x="4283970" y="3986302"/>
                  <a:pt x="4248856" y="3986302"/>
                  <a:pt x="4266414" y="4021479"/>
                </a:cubicBezTo>
                <a:cubicBezTo>
                  <a:pt x="4301528" y="4021479"/>
                  <a:pt x="4283970" y="4074243"/>
                  <a:pt x="4301528" y="4091831"/>
                </a:cubicBezTo>
                <a:cubicBezTo>
                  <a:pt x="4266414" y="4074243"/>
                  <a:pt x="4283970" y="4127007"/>
                  <a:pt x="4248856" y="4144595"/>
                </a:cubicBezTo>
                <a:cubicBezTo>
                  <a:pt x="4248856" y="4109419"/>
                  <a:pt x="4231299" y="4162183"/>
                  <a:pt x="4231299" y="4144595"/>
                </a:cubicBezTo>
                <a:cubicBezTo>
                  <a:pt x="4248856" y="4109419"/>
                  <a:pt x="4266414" y="4021479"/>
                  <a:pt x="4213742" y="4021479"/>
                </a:cubicBezTo>
                <a:cubicBezTo>
                  <a:pt x="4231299" y="4039067"/>
                  <a:pt x="4196184" y="4056655"/>
                  <a:pt x="4231299" y="4056655"/>
                </a:cubicBezTo>
                <a:cubicBezTo>
                  <a:pt x="4178627" y="4056655"/>
                  <a:pt x="4213742" y="4091831"/>
                  <a:pt x="4213742" y="4127007"/>
                </a:cubicBezTo>
                <a:cubicBezTo>
                  <a:pt x="4178627" y="4144595"/>
                  <a:pt x="4143513" y="4109419"/>
                  <a:pt x="4125956" y="4127007"/>
                </a:cubicBezTo>
                <a:cubicBezTo>
                  <a:pt x="4161070" y="4197360"/>
                  <a:pt x="4143513" y="4197360"/>
                  <a:pt x="4161070" y="4267712"/>
                </a:cubicBezTo>
                <a:cubicBezTo>
                  <a:pt x="4213742" y="4267712"/>
                  <a:pt x="4196184" y="4285300"/>
                  <a:pt x="4178627" y="4285300"/>
                </a:cubicBezTo>
                <a:cubicBezTo>
                  <a:pt x="4196184" y="4285300"/>
                  <a:pt x="4196184" y="4302888"/>
                  <a:pt x="4231299" y="4285300"/>
                </a:cubicBezTo>
                <a:cubicBezTo>
                  <a:pt x="4213742" y="4320477"/>
                  <a:pt x="4231299" y="4320477"/>
                  <a:pt x="4248856" y="4338065"/>
                </a:cubicBezTo>
                <a:cubicBezTo>
                  <a:pt x="4196184" y="4320477"/>
                  <a:pt x="4196184" y="4285300"/>
                  <a:pt x="4196184" y="4338065"/>
                </a:cubicBezTo>
                <a:cubicBezTo>
                  <a:pt x="4161070" y="4285300"/>
                  <a:pt x="4143513" y="4232536"/>
                  <a:pt x="4108398" y="4197360"/>
                </a:cubicBezTo>
                <a:cubicBezTo>
                  <a:pt x="4038169" y="4197360"/>
                  <a:pt x="4003055" y="4250124"/>
                  <a:pt x="3950383" y="4285300"/>
                </a:cubicBezTo>
                <a:cubicBezTo>
                  <a:pt x="3985497" y="4338065"/>
                  <a:pt x="3967940" y="4320477"/>
                  <a:pt x="4020612" y="4285300"/>
                </a:cubicBezTo>
                <a:cubicBezTo>
                  <a:pt x="4020612" y="4338065"/>
                  <a:pt x="4003055" y="4320477"/>
                  <a:pt x="4003055" y="4373241"/>
                </a:cubicBezTo>
                <a:cubicBezTo>
                  <a:pt x="4038169" y="4355653"/>
                  <a:pt x="4020612" y="4408417"/>
                  <a:pt x="4038169" y="4390829"/>
                </a:cubicBezTo>
                <a:cubicBezTo>
                  <a:pt x="4073284" y="4373241"/>
                  <a:pt x="4020612" y="4355653"/>
                  <a:pt x="4055726" y="4355653"/>
                </a:cubicBezTo>
                <a:cubicBezTo>
                  <a:pt x="4055726" y="4373241"/>
                  <a:pt x="4090841" y="4355653"/>
                  <a:pt x="4090841" y="4373241"/>
                </a:cubicBezTo>
                <a:cubicBezTo>
                  <a:pt x="4055726" y="4373241"/>
                  <a:pt x="4108398" y="4426005"/>
                  <a:pt x="4108398" y="4461181"/>
                </a:cubicBezTo>
                <a:cubicBezTo>
                  <a:pt x="4143513" y="4461181"/>
                  <a:pt x="4143513" y="4408417"/>
                  <a:pt x="4161070" y="4443593"/>
                </a:cubicBezTo>
                <a:cubicBezTo>
                  <a:pt x="4125956" y="4461181"/>
                  <a:pt x="4178627" y="4478770"/>
                  <a:pt x="4161070" y="4531534"/>
                </a:cubicBezTo>
                <a:cubicBezTo>
                  <a:pt x="4196184" y="4531534"/>
                  <a:pt x="4178627" y="4566710"/>
                  <a:pt x="4213742" y="4549122"/>
                </a:cubicBezTo>
                <a:cubicBezTo>
                  <a:pt x="4213742" y="4513946"/>
                  <a:pt x="4231299" y="4513946"/>
                  <a:pt x="4231299" y="4478770"/>
                </a:cubicBezTo>
                <a:cubicBezTo>
                  <a:pt x="4248856" y="4478770"/>
                  <a:pt x="4266414" y="4461181"/>
                  <a:pt x="4283970" y="4461181"/>
                </a:cubicBezTo>
                <a:cubicBezTo>
                  <a:pt x="4301528" y="4390829"/>
                  <a:pt x="4319086" y="4338065"/>
                  <a:pt x="4371757" y="4302888"/>
                </a:cubicBezTo>
                <a:cubicBezTo>
                  <a:pt x="4389314" y="4302888"/>
                  <a:pt x="4371757" y="4338065"/>
                  <a:pt x="4389314" y="4338065"/>
                </a:cubicBezTo>
                <a:cubicBezTo>
                  <a:pt x="4389314" y="4276506"/>
                  <a:pt x="4469968" y="4268811"/>
                  <a:pt x="4478369" y="4232502"/>
                </a:cubicBezTo>
                <a:lnTo>
                  <a:pt x="4478152" y="4229497"/>
                </a:lnTo>
                <a:lnTo>
                  <a:pt x="4493286" y="4241330"/>
                </a:lnTo>
                <a:cubicBezTo>
                  <a:pt x="4522091" y="4267712"/>
                  <a:pt x="4538551" y="4294094"/>
                  <a:pt x="4564887" y="4320477"/>
                </a:cubicBezTo>
                <a:cubicBezTo>
                  <a:pt x="4547330" y="4267712"/>
                  <a:pt x="4600002" y="4250124"/>
                  <a:pt x="4617558" y="4214948"/>
                </a:cubicBezTo>
                <a:cubicBezTo>
                  <a:pt x="4584639" y="4170977"/>
                  <a:pt x="4579152" y="4085785"/>
                  <a:pt x="4562521" y="4028074"/>
                </a:cubicBezTo>
                <a:lnTo>
                  <a:pt x="4560544" y="4022840"/>
                </a:lnTo>
                <a:lnTo>
                  <a:pt x="4567082" y="4032471"/>
                </a:lnTo>
                <a:cubicBezTo>
                  <a:pt x="4578055" y="4043464"/>
                  <a:pt x="4591223" y="4047861"/>
                  <a:pt x="4600002" y="4039067"/>
                </a:cubicBezTo>
                <a:cubicBezTo>
                  <a:pt x="4617558" y="4021479"/>
                  <a:pt x="4600002" y="3968714"/>
                  <a:pt x="4582444" y="3951126"/>
                </a:cubicBezTo>
                <a:cubicBezTo>
                  <a:pt x="4564887" y="3968714"/>
                  <a:pt x="4600002" y="4003891"/>
                  <a:pt x="4547330" y="3986302"/>
                </a:cubicBezTo>
                <a:lnTo>
                  <a:pt x="4549360" y="3995309"/>
                </a:lnTo>
                <a:lnTo>
                  <a:pt x="4534744" y="3976409"/>
                </a:lnTo>
                <a:cubicBezTo>
                  <a:pt x="4528401" y="3971462"/>
                  <a:pt x="4520994" y="3968714"/>
                  <a:pt x="4512215" y="3968714"/>
                </a:cubicBezTo>
                <a:cubicBezTo>
                  <a:pt x="4529772" y="3968714"/>
                  <a:pt x="4529772" y="4003891"/>
                  <a:pt x="4512215" y="4003891"/>
                </a:cubicBezTo>
                <a:cubicBezTo>
                  <a:pt x="4494658" y="3968714"/>
                  <a:pt x="4494658" y="3951126"/>
                  <a:pt x="4494658" y="3915950"/>
                </a:cubicBezTo>
                <a:close/>
                <a:moveTo>
                  <a:pt x="5108453" y="3744640"/>
                </a:moveTo>
                <a:lnTo>
                  <a:pt x="5113551" y="3746665"/>
                </a:lnTo>
                <a:cubicBezTo>
                  <a:pt x="5126719" y="3748863"/>
                  <a:pt x="5144277" y="3748863"/>
                  <a:pt x="5161834" y="3757657"/>
                </a:cubicBezTo>
                <a:cubicBezTo>
                  <a:pt x="5144276" y="3757657"/>
                  <a:pt x="5109162" y="3792833"/>
                  <a:pt x="5144276" y="3810421"/>
                </a:cubicBezTo>
                <a:cubicBezTo>
                  <a:pt x="5131108" y="3823612"/>
                  <a:pt x="5108064" y="3797230"/>
                  <a:pt x="5104772" y="3768375"/>
                </a:cubicBezTo>
                <a:close/>
                <a:moveTo>
                  <a:pt x="5109162" y="3740069"/>
                </a:moveTo>
                <a:lnTo>
                  <a:pt x="5108453" y="3744640"/>
                </a:lnTo>
                <a:lnTo>
                  <a:pt x="5105301" y="3743388"/>
                </a:lnTo>
                <a:close/>
                <a:moveTo>
                  <a:pt x="5161834" y="3704893"/>
                </a:moveTo>
                <a:cubicBezTo>
                  <a:pt x="5179391" y="3704893"/>
                  <a:pt x="5179391" y="3722481"/>
                  <a:pt x="5179391" y="3722481"/>
                </a:cubicBezTo>
                <a:cubicBezTo>
                  <a:pt x="5196948" y="3722481"/>
                  <a:pt x="5196948" y="3722481"/>
                  <a:pt x="5196948" y="3704893"/>
                </a:cubicBezTo>
                <a:cubicBezTo>
                  <a:pt x="5232062" y="3722481"/>
                  <a:pt x="5196948" y="3740069"/>
                  <a:pt x="5214506" y="3757657"/>
                </a:cubicBezTo>
                <a:cubicBezTo>
                  <a:pt x="5196948" y="3757657"/>
                  <a:pt x="5196948" y="3757657"/>
                  <a:pt x="5196948" y="3757657"/>
                </a:cubicBezTo>
                <a:cubicBezTo>
                  <a:pt x="5179391" y="3740069"/>
                  <a:pt x="5144276" y="3722481"/>
                  <a:pt x="5161834" y="3704893"/>
                </a:cubicBezTo>
                <a:close/>
                <a:moveTo>
                  <a:pt x="5211831" y="3669030"/>
                </a:moveTo>
                <a:cubicBezTo>
                  <a:pt x="5211213" y="3669991"/>
                  <a:pt x="5209019" y="3671915"/>
                  <a:pt x="5205727" y="3674114"/>
                </a:cubicBezTo>
                <a:lnTo>
                  <a:pt x="5197106" y="3677373"/>
                </a:lnTo>
                <a:lnTo>
                  <a:pt x="5208470" y="3669717"/>
                </a:lnTo>
                <a:cubicBezTo>
                  <a:pt x="5211488" y="3668068"/>
                  <a:pt x="5212448" y="3668068"/>
                  <a:pt x="5211831" y="3669030"/>
                </a:cubicBezTo>
                <a:close/>
                <a:moveTo>
                  <a:pt x="5212310" y="3544676"/>
                </a:moveTo>
                <a:cubicBezTo>
                  <a:pt x="5210116" y="3542203"/>
                  <a:pt x="5205727" y="3542203"/>
                  <a:pt x="5196948" y="3546600"/>
                </a:cubicBezTo>
                <a:cubicBezTo>
                  <a:pt x="5196948" y="3564188"/>
                  <a:pt x="5214506" y="3616952"/>
                  <a:pt x="5232062" y="3581776"/>
                </a:cubicBezTo>
                <a:cubicBezTo>
                  <a:pt x="5205727" y="3581776"/>
                  <a:pt x="5218894" y="3552096"/>
                  <a:pt x="5212310" y="3544676"/>
                </a:cubicBezTo>
                <a:close/>
                <a:moveTo>
                  <a:pt x="5021376" y="3476247"/>
                </a:moveTo>
                <a:cubicBezTo>
                  <a:pt x="5038933" y="3511424"/>
                  <a:pt x="4968704" y="3529012"/>
                  <a:pt x="5003818" y="3546600"/>
                </a:cubicBezTo>
                <a:cubicBezTo>
                  <a:pt x="5021376" y="3529012"/>
                  <a:pt x="5021376" y="3546600"/>
                  <a:pt x="5038933" y="3546600"/>
                </a:cubicBezTo>
                <a:cubicBezTo>
                  <a:pt x="5056490" y="3529012"/>
                  <a:pt x="5038933" y="3493835"/>
                  <a:pt x="5021376" y="3476247"/>
                </a:cubicBezTo>
                <a:close/>
                <a:moveTo>
                  <a:pt x="5196948" y="3194838"/>
                </a:moveTo>
                <a:cubicBezTo>
                  <a:pt x="5179391" y="3230014"/>
                  <a:pt x="5161834" y="3247602"/>
                  <a:pt x="5126719" y="3230014"/>
                </a:cubicBezTo>
                <a:cubicBezTo>
                  <a:pt x="5126719" y="3265190"/>
                  <a:pt x="5144276" y="3300366"/>
                  <a:pt x="5109162" y="3282778"/>
                </a:cubicBezTo>
                <a:cubicBezTo>
                  <a:pt x="5109162" y="3300366"/>
                  <a:pt x="5074048" y="3317954"/>
                  <a:pt x="5109162" y="3317954"/>
                </a:cubicBezTo>
                <a:cubicBezTo>
                  <a:pt x="5109162" y="3282778"/>
                  <a:pt x="5161834" y="3282778"/>
                  <a:pt x="5161834" y="3247602"/>
                </a:cubicBezTo>
                <a:cubicBezTo>
                  <a:pt x="5179391" y="3317954"/>
                  <a:pt x="5232062" y="3212426"/>
                  <a:pt x="5249620" y="3247602"/>
                </a:cubicBezTo>
                <a:cubicBezTo>
                  <a:pt x="5196948" y="3282778"/>
                  <a:pt x="5196948" y="3335542"/>
                  <a:pt x="5179391" y="3370719"/>
                </a:cubicBezTo>
                <a:cubicBezTo>
                  <a:pt x="5249620" y="3388307"/>
                  <a:pt x="5214506" y="3282778"/>
                  <a:pt x="5284734" y="3282778"/>
                </a:cubicBezTo>
                <a:cubicBezTo>
                  <a:pt x="5267177" y="3230014"/>
                  <a:pt x="5232062" y="3212426"/>
                  <a:pt x="5196948" y="3194838"/>
                </a:cubicBezTo>
                <a:close/>
                <a:moveTo>
                  <a:pt x="5284734" y="3177250"/>
                </a:moveTo>
                <a:cubicBezTo>
                  <a:pt x="5267177" y="3177250"/>
                  <a:pt x="5232062" y="3177250"/>
                  <a:pt x="5214506" y="3194838"/>
                </a:cubicBezTo>
                <a:cubicBezTo>
                  <a:pt x="5249620" y="3194838"/>
                  <a:pt x="5249620" y="3212426"/>
                  <a:pt x="5284734" y="3212426"/>
                </a:cubicBezTo>
                <a:cubicBezTo>
                  <a:pt x="5284734" y="3194838"/>
                  <a:pt x="5284734" y="3194838"/>
                  <a:pt x="5284734" y="3177250"/>
                </a:cubicBezTo>
                <a:close/>
                <a:moveTo>
                  <a:pt x="5325850" y="3140768"/>
                </a:moveTo>
                <a:cubicBezTo>
                  <a:pt x="5302566" y="3148944"/>
                  <a:pt x="5304487" y="3227816"/>
                  <a:pt x="5319849" y="3212426"/>
                </a:cubicBezTo>
                <a:cubicBezTo>
                  <a:pt x="5302292" y="3159661"/>
                  <a:pt x="5354964" y="3159661"/>
                  <a:pt x="5337406" y="3142073"/>
                </a:cubicBezTo>
                <a:cubicBezTo>
                  <a:pt x="5333017" y="3139875"/>
                  <a:pt x="5329176" y="3139600"/>
                  <a:pt x="5325850" y="3140768"/>
                </a:cubicBezTo>
                <a:close/>
                <a:moveTo>
                  <a:pt x="5021376" y="3054133"/>
                </a:moveTo>
                <a:cubicBezTo>
                  <a:pt x="5003818" y="3054133"/>
                  <a:pt x="5021376" y="3106897"/>
                  <a:pt x="5003818" y="3106897"/>
                </a:cubicBezTo>
                <a:cubicBezTo>
                  <a:pt x="4968704" y="3106897"/>
                  <a:pt x="5021376" y="3054133"/>
                  <a:pt x="4986261" y="3071721"/>
                </a:cubicBezTo>
                <a:cubicBezTo>
                  <a:pt x="4986261" y="3089309"/>
                  <a:pt x="4951146" y="3106897"/>
                  <a:pt x="4968704" y="3106897"/>
                </a:cubicBezTo>
                <a:cubicBezTo>
                  <a:pt x="4968704" y="3106897"/>
                  <a:pt x="4986261" y="3124485"/>
                  <a:pt x="5003818" y="3124485"/>
                </a:cubicBezTo>
                <a:cubicBezTo>
                  <a:pt x="4986261" y="3159661"/>
                  <a:pt x="5021376" y="3177250"/>
                  <a:pt x="5003818" y="3194838"/>
                </a:cubicBezTo>
                <a:cubicBezTo>
                  <a:pt x="5038933" y="3177250"/>
                  <a:pt x="5021376" y="3071721"/>
                  <a:pt x="5021376" y="3054133"/>
                </a:cubicBezTo>
                <a:close/>
                <a:moveTo>
                  <a:pt x="5038933" y="2931016"/>
                </a:moveTo>
                <a:cubicBezTo>
                  <a:pt x="5056490" y="2983780"/>
                  <a:pt x="4986261" y="3001368"/>
                  <a:pt x="5021376" y="3018957"/>
                </a:cubicBezTo>
                <a:cubicBezTo>
                  <a:pt x="5021376" y="3001368"/>
                  <a:pt x="5038933" y="3001368"/>
                  <a:pt x="5056490" y="3018957"/>
                </a:cubicBezTo>
                <a:cubicBezTo>
                  <a:pt x="5038933" y="2983780"/>
                  <a:pt x="5074048" y="2966192"/>
                  <a:pt x="5038933" y="2931016"/>
                </a:cubicBezTo>
                <a:close/>
                <a:moveTo>
                  <a:pt x="5064446" y="2853587"/>
                </a:moveTo>
                <a:cubicBezTo>
                  <a:pt x="5061428" y="2854068"/>
                  <a:pt x="5058685" y="2856267"/>
                  <a:pt x="5056490" y="2860664"/>
                </a:cubicBezTo>
                <a:cubicBezTo>
                  <a:pt x="5074048" y="2878252"/>
                  <a:pt x="5091604" y="2895840"/>
                  <a:pt x="5074048" y="2931016"/>
                </a:cubicBezTo>
                <a:cubicBezTo>
                  <a:pt x="5120135" y="2931016"/>
                  <a:pt x="5085570" y="2850221"/>
                  <a:pt x="5064446" y="2853587"/>
                </a:cubicBezTo>
                <a:close/>
                <a:moveTo>
                  <a:pt x="5021376" y="2438549"/>
                </a:moveTo>
                <a:cubicBezTo>
                  <a:pt x="5021376" y="2473725"/>
                  <a:pt x="4986261" y="2491313"/>
                  <a:pt x="5003818" y="2508901"/>
                </a:cubicBezTo>
                <a:cubicBezTo>
                  <a:pt x="5003818" y="2473725"/>
                  <a:pt x="5074048" y="2456137"/>
                  <a:pt x="5038933" y="2438549"/>
                </a:cubicBezTo>
                <a:cubicBezTo>
                  <a:pt x="5038933" y="2438549"/>
                  <a:pt x="5038933" y="2456137"/>
                  <a:pt x="5038933" y="2456137"/>
                </a:cubicBezTo>
                <a:cubicBezTo>
                  <a:pt x="5038933" y="2456137"/>
                  <a:pt x="5021376" y="2438549"/>
                  <a:pt x="5021376" y="2438549"/>
                </a:cubicBezTo>
                <a:close/>
                <a:moveTo>
                  <a:pt x="316031" y="2350609"/>
                </a:moveTo>
                <a:cubicBezTo>
                  <a:pt x="280916" y="2368197"/>
                  <a:pt x="245802" y="2420961"/>
                  <a:pt x="263359" y="2438549"/>
                </a:cubicBezTo>
                <a:cubicBezTo>
                  <a:pt x="263359" y="2403373"/>
                  <a:pt x="316031" y="2403373"/>
                  <a:pt x="316031" y="2350609"/>
                </a:cubicBezTo>
                <a:close/>
                <a:moveTo>
                  <a:pt x="4968704" y="2297844"/>
                </a:moveTo>
                <a:cubicBezTo>
                  <a:pt x="4951146" y="2333020"/>
                  <a:pt x="4951146" y="2333020"/>
                  <a:pt x="4916032" y="2333020"/>
                </a:cubicBezTo>
                <a:cubicBezTo>
                  <a:pt x="4916032" y="2350609"/>
                  <a:pt x="4898474" y="2368197"/>
                  <a:pt x="4898474" y="2403373"/>
                </a:cubicBezTo>
                <a:cubicBezTo>
                  <a:pt x="4916032" y="2403373"/>
                  <a:pt x="4933589" y="2403373"/>
                  <a:pt x="4948952" y="2405572"/>
                </a:cubicBezTo>
                <a:lnTo>
                  <a:pt x="4983841" y="2419963"/>
                </a:lnTo>
                <a:lnTo>
                  <a:pt x="4986261" y="2438549"/>
                </a:lnTo>
                <a:lnTo>
                  <a:pt x="4986261" y="2420961"/>
                </a:lnTo>
                <a:lnTo>
                  <a:pt x="4983841" y="2419963"/>
                </a:lnTo>
                <a:lnTo>
                  <a:pt x="4979677" y="2387983"/>
                </a:lnTo>
                <a:cubicBezTo>
                  <a:pt x="4977482" y="2372594"/>
                  <a:pt x="4977482" y="2359403"/>
                  <a:pt x="4986261" y="2350609"/>
                </a:cubicBezTo>
                <a:cubicBezTo>
                  <a:pt x="4986261" y="2350609"/>
                  <a:pt x="4986261" y="2350609"/>
                  <a:pt x="5003818" y="2350609"/>
                </a:cubicBezTo>
                <a:cubicBezTo>
                  <a:pt x="5021376" y="2368197"/>
                  <a:pt x="4968704" y="2385785"/>
                  <a:pt x="5003818" y="2385785"/>
                </a:cubicBezTo>
                <a:cubicBezTo>
                  <a:pt x="5038933" y="2403373"/>
                  <a:pt x="5038933" y="2385785"/>
                  <a:pt x="5091604" y="2368197"/>
                </a:cubicBezTo>
                <a:cubicBezTo>
                  <a:pt x="5056490" y="2385785"/>
                  <a:pt x="5074048" y="2333020"/>
                  <a:pt x="5056490" y="2333020"/>
                </a:cubicBezTo>
                <a:cubicBezTo>
                  <a:pt x="5056490" y="2350609"/>
                  <a:pt x="5056490" y="2333020"/>
                  <a:pt x="5038933" y="2333020"/>
                </a:cubicBezTo>
                <a:cubicBezTo>
                  <a:pt x="5021376" y="2350609"/>
                  <a:pt x="5074048" y="2350609"/>
                  <a:pt x="5038933" y="2368197"/>
                </a:cubicBezTo>
                <a:cubicBezTo>
                  <a:pt x="5003818" y="2350609"/>
                  <a:pt x="5003818" y="2297844"/>
                  <a:pt x="4968704" y="2297844"/>
                </a:cubicBezTo>
                <a:close/>
                <a:moveTo>
                  <a:pt x="4861165" y="2269263"/>
                </a:moveTo>
                <a:cubicBezTo>
                  <a:pt x="4841414" y="2267065"/>
                  <a:pt x="4819467" y="2271462"/>
                  <a:pt x="4810688" y="2280256"/>
                </a:cubicBezTo>
                <a:cubicBezTo>
                  <a:pt x="4828246" y="2280256"/>
                  <a:pt x="4810688" y="2280256"/>
                  <a:pt x="4810688" y="2297844"/>
                </a:cubicBezTo>
                <a:cubicBezTo>
                  <a:pt x="4845803" y="2280256"/>
                  <a:pt x="4845803" y="2280256"/>
                  <a:pt x="4880918" y="2280256"/>
                </a:cubicBezTo>
                <a:cubicBezTo>
                  <a:pt x="4880918" y="2280256"/>
                  <a:pt x="4880918" y="2297844"/>
                  <a:pt x="4898474" y="2297844"/>
                </a:cubicBezTo>
                <a:cubicBezTo>
                  <a:pt x="4898474" y="2280256"/>
                  <a:pt x="4880917" y="2271462"/>
                  <a:pt x="4861165" y="2269263"/>
                </a:cubicBezTo>
                <a:close/>
                <a:moveTo>
                  <a:pt x="4933590" y="2262668"/>
                </a:moveTo>
                <a:cubicBezTo>
                  <a:pt x="4916032" y="2262668"/>
                  <a:pt x="4916032" y="2280256"/>
                  <a:pt x="4916032" y="2315432"/>
                </a:cubicBezTo>
                <a:cubicBezTo>
                  <a:pt x="4916032" y="2315432"/>
                  <a:pt x="4933590" y="2315432"/>
                  <a:pt x="4933590" y="2315432"/>
                </a:cubicBezTo>
                <a:cubicBezTo>
                  <a:pt x="4951146" y="2297844"/>
                  <a:pt x="4951146" y="2280256"/>
                  <a:pt x="4933590" y="2262668"/>
                </a:cubicBezTo>
                <a:close/>
                <a:moveTo>
                  <a:pt x="351145" y="2262668"/>
                </a:moveTo>
                <a:cubicBezTo>
                  <a:pt x="333588" y="2280256"/>
                  <a:pt x="316031" y="2315432"/>
                  <a:pt x="333588" y="2333020"/>
                </a:cubicBezTo>
                <a:cubicBezTo>
                  <a:pt x="333588" y="2315432"/>
                  <a:pt x="368703" y="2280256"/>
                  <a:pt x="351145" y="2262668"/>
                </a:cubicBezTo>
                <a:close/>
                <a:moveTo>
                  <a:pt x="5059233" y="2258546"/>
                </a:moveTo>
                <a:cubicBezTo>
                  <a:pt x="5057587" y="2257172"/>
                  <a:pt x="5056490" y="2258271"/>
                  <a:pt x="5056490" y="2262668"/>
                </a:cubicBezTo>
                <a:cubicBezTo>
                  <a:pt x="5074048" y="2280256"/>
                  <a:pt x="5021376" y="2297844"/>
                  <a:pt x="5021376" y="2297844"/>
                </a:cubicBezTo>
                <a:cubicBezTo>
                  <a:pt x="5021376" y="2280256"/>
                  <a:pt x="5038933" y="2280256"/>
                  <a:pt x="5038933" y="2262668"/>
                </a:cubicBezTo>
                <a:cubicBezTo>
                  <a:pt x="5021376" y="2262668"/>
                  <a:pt x="5003818" y="2280256"/>
                  <a:pt x="5003818" y="2297844"/>
                </a:cubicBezTo>
                <a:cubicBezTo>
                  <a:pt x="5038933" y="2297844"/>
                  <a:pt x="5074048" y="2333020"/>
                  <a:pt x="5109162" y="2333020"/>
                </a:cubicBezTo>
                <a:cubicBezTo>
                  <a:pt x="5074048" y="2333020"/>
                  <a:pt x="5126719" y="2280256"/>
                  <a:pt x="5109162" y="2262668"/>
                </a:cubicBezTo>
                <a:cubicBezTo>
                  <a:pt x="5091604" y="2280256"/>
                  <a:pt x="5091604" y="2297844"/>
                  <a:pt x="5074048" y="2315432"/>
                </a:cubicBezTo>
                <a:cubicBezTo>
                  <a:pt x="5074048" y="2289050"/>
                  <a:pt x="5064172" y="2262668"/>
                  <a:pt x="5059233" y="2258546"/>
                </a:cubicBezTo>
                <a:close/>
                <a:moveTo>
                  <a:pt x="614504" y="2209904"/>
                </a:moveTo>
                <a:cubicBezTo>
                  <a:pt x="596947" y="2262668"/>
                  <a:pt x="561832" y="2245080"/>
                  <a:pt x="526718" y="2262668"/>
                </a:cubicBezTo>
                <a:cubicBezTo>
                  <a:pt x="561832" y="2262668"/>
                  <a:pt x="526718" y="2297844"/>
                  <a:pt x="526718" y="2315432"/>
                </a:cubicBezTo>
                <a:cubicBezTo>
                  <a:pt x="579390" y="2280256"/>
                  <a:pt x="614504" y="2297844"/>
                  <a:pt x="649619" y="2227492"/>
                </a:cubicBezTo>
                <a:cubicBezTo>
                  <a:pt x="614504" y="2245080"/>
                  <a:pt x="614504" y="2209904"/>
                  <a:pt x="614504" y="2209904"/>
                </a:cubicBezTo>
                <a:close/>
                <a:moveTo>
                  <a:pt x="338526" y="2172804"/>
                </a:moveTo>
                <a:cubicBezTo>
                  <a:pt x="327004" y="2180224"/>
                  <a:pt x="320420" y="2209904"/>
                  <a:pt x="333588" y="2209904"/>
                </a:cubicBezTo>
                <a:cubicBezTo>
                  <a:pt x="333588" y="2192316"/>
                  <a:pt x="368703" y="2209904"/>
                  <a:pt x="351145" y="2174727"/>
                </a:cubicBezTo>
                <a:cubicBezTo>
                  <a:pt x="346756" y="2170330"/>
                  <a:pt x="342367" y="2170330"/>
                  <a:pt x="338526" y="2172804"/>
                </a:cubicBezTo>
                <a:close/>
                <a:moveTo>
                  <a:pt x="4991439" y="2172632"/>
                </a:moveTo>
                <a:cubicBezTo>
                  <a:pt x="4990102" y="2171979"/>
                  <a:pt x="4988456" y="2172529"/>
                  <a:pt x="4986261" y="2174727"/>
                </a:cubicBezTo>
                <a:cubicBezTo>
                  <a:pt x="4968704" y="2192316"/>
                  <a:pt x="4986261" y="2227492"/>
                  <a:pt x="4986261" y="2262668"/>
                </a:cubicBezTo>
                <a:cubicBezTo>
                  <a:pt x="4986261" y="2209904"/>
                  <a:pt x="5021376" y="2262668"/>
                  <a:pt x="5038933" y="2245080"/>
                </a:cubicBezTo>
                <a:cubicBezTo>
                  <a:pt x="4986261" y="2227492"/>
                  <a:pt x="5074048" y="2245080"/>
                  <a:pt x="5056490" y="2209904"/>
                </a:cubicBezTo>
                <a:cubicBezTo>
                  <a:pt x="4995040" y="2240683"/>
                  <a:pt x="5000800" y="2177201"/>
                  <a:pt x="4991439" y="2172632"/>
                </a:cubicBezTo>
                <a:close/>
                <a:moveTo>
                  <a:pt x="4916032" y="2157139"/>
                </a:moveTo>
                <a:cubicBezTo>
                  <a:pt x="4933590" y="2192316"/>
                  <a:pt x="4916032" y="2209904"/>
                  <a:pt x="4933590" y="2245080"/>
                </a:cubicBezTo>
                <a:cubicBezTo>
                  <a:pt x="4933590" y="2227492"/>
                  <a:pt x="4933590" y="2227492"/>
                  <a:pt x="4951146" y="2227492"/>
                </a:cubicBezTo>
                <a:cubicBezTo>
                  <a:pt x="4951146" y="2245080"/>
                  <a:pt x="4951146" y="2245080"/>
                  <a:pt x="4968704" y="2245080"/>
                </a:cubicBezTo>
                <a:cubicBezTo>
                  <a:pt x="4933590" y="2209904"/>
                  <a:pt x="4986261" y="2157139"/>
                  <a:pt x="4916032" y="2157139"/>
                </a:cubicBezTo>
                <a:close/>
                <a:moveTo>
                  <a:pt x="632061" y="2086787"/>
                </a:moveTo>
                <a:cubicBezTo>
                  <a:pt x="596947" y="2086787"/>
                  <a:pt x="561832" y="2104375"/>
                  <a:pt x="544275" y="2121963"/>
                </a:cubicBezTo>
                <a:cubicBezTo>
                  <a:pt x="561832" y="2139551"/>
                  <a:pt x="596947" y="2104375"/>
                  <a:pt x="614504" y="2121963"/>
                </a:cubicBezTo>
                <a:cubicBezTo>
                  <a:pt x="614504" y="2121963"/>
                  <a:pt x="596947" y="2139551"/>
                  <a:pt x="614504" y="2139551"/>
                </a:cubicBezTo>
                <a:cubicBezTo>
                  <a:pt x="614504" y="2121963"/>
                  <a:pt x="614504" y="2174727"/>
                  <a:pt x="649619" y="2157139"/>
                </a:cubicBezTo>
                <a:cubicBezTo>
                  <a:pt x="632061" y="2121963"/>
                  <a:pt x="667176" y="2139551"/>
                  <a:pt x="649619" y="2104375"/>
                </a:cubicBezTo>
                <a:cubicBezTo>
                  <a:pt x="649619" y="2104375"/>
                  <a:pt x="649619" y="2104375"/>
                  <a:pt x="632061" y="2086787"/>
                </a:cubicBezTo>
                <a:close/>
                <a:moveTo>
                  <a:pt x="5249620" y="2069199"/>
                </a:moveTo>
                <a:cubicBezTo>
                  <a:pt x="5232062" y="2086787"/>
                  <a:pt x="5214506" y="2086787"/>
                  <a:pt x="5232062" y="2121963"/>
                </a:cubicBezTo>
                <a:cubicBezTo>
                  <a:pt x="5249620" y="2121963"/>
                  <a:pt x="5249620" y="2121963"/>
                  <a:pt x="5267177" y="2121963"/>
                </a:cubicBezTo>
                <a:cubicBezTo>
                  <a:pt x="5267177" y="2086787"/>
                  <a:pt x="5267177" y="2086787"/>
                  <a:pt x="5249620" y="2069199"/>
                </a:cubicBezTo>
                <a:close/>
                <a:moveTo>
                  <a:pt x="790077" y="2051611"/>
                </a:moveTo>
                <a:cubicBezTo>
                  <a:pt x="737405" y="2051611"/>
                  <a:pt x="737405" y="2069199"/>
                  <a:pt x="719848" y="2104375"/>
                </a:cubicBezTo>
                <a:cubicBezTo>
                  <a:pt x="737405" y="2104375"/>
                  <a:pt x="737405" y="2104375"/>
                  <a:pt x="754962" y="2104375"/>
                </a:cubicBezTo>
                <a:cubicBezTo>
                  <a:pt x="754962" y="2086787"/>
                  <a:pt x="754962" y="2069199"/>
                  <a:pt x="772520" y="2069199"/>
                </a:cubicBezTo>
                <a:cubicBezTo>
                  <a:pt x="772520" y="2086787"/>
                  <a:pt x="790077" y="2069199"/>
                  <a:pt x="790077" y="2051611"/>
                </a:cubicBezTo>
                <a:close/>
                <a:moveTo>
                  <a:pt x="333588" y="2051611"/>
                </a:moveTo>
                <a:cubicBezTo>
                  <a:pt x="316031" y="2069199"/>
                  <a:pt x="298474" y="2086787"/>
                  <a:pt x="263359" y="2104375"/>
                </a:cubicBezTo>
                <a:cubicBezTo>
                  <a:pt x="280916" y="2121963"/>
                  <a:pt x="245802" y="2174727"/>
                  <a:pt x="280916" y="2157139"/>
                </a:cubicBezTo>
                <a:cubicBezTo>
                  <a:pt x="280916" y="2104375"/>
                  <a:pt x="386260" y="2086787"/>
                  <a:pt x="333588" y="2051611"/>
                </a:cubicBezTo>
                <a:close/>
                <a:moveTo>
                  <a:pt x="245802" y="2034023"/>
                </a:moveTo>
                <a:cubicBezTo>
                  <a:pt x="228245" y="2051611"/>
                  <a:pt x="193130" y="2034023"/>
                  <a:pt x="193130" y="2051611"/>
                </a:cubicBezTo>
                <a:cubicBezTo>
                  <a:pt x="210687" y="2051611"/>
                  <a:pt x="228245" y="2051611"/>
                  <a:pt x="210687" y="2069199"/>
                </a:cubicBezTo>
                <a:cubicBezTo>
                  <a:pt x="193130" y="2069199"/>
                  <a:pt x="158016" y="2051611"/>
                  <a:pt x="140458" y="2069199"/>
                </a:cubicBezTo>
                <a:cubicBezTo>
                  <a:pt x="158016" y="2086787"/>
                  <a:pt x="158016" y="2086787"/>
                  <a:pt x="158016" y="2104375"/>
                </a:cubicBezTo>
                <a:cubicBezTo>
                  <a:pt x="193130" y="2104375"/>
                  <a:pt x="193130" y="2086787"/>
                  <a:pt x="210687" y="2104375"/>
                </a:cubicBezTo>
                <a:cubicBezTo>
                  <a:pt x="210687" y="2069199"/>
                  <a:pt x="245802" y="2069199"/>
                  <a:pt x="245802" y="2034023"/>
                </a:cubicBezTo>
                <a:close/>
                <a:moveTo>
                  <a:pt x="796627" y="2013687"/>
                </a:moveTo>
                <a:cubicBezTo>
                  <a:pt x="794466" y="2013412"/>
                  <a:pt x="792272" y="2014236"/>
                  <a:pt x="790077" y="2016435"/>
                </a:cubicBezTo>
                <a:cubicBezTo>
                  <a:pt x="807634" y="2016435"/>
                  <a:pt x="790077" y="2086787"/>
                  <a:pt x="825191" y="2086787"/>
                </a:cubicBezTo>
                <a:cubicBezTo>
                  <a:pt x="825191" y="2071397"/>
                  <a:pt x="811749" y="2015610"/>
                  <a:pt x="796627" y="2013687"/>
                </a:cubicBezTo>
                <a:close/>
                <a:moveTo>
                  <a:pt x="510258" y="2007091"/>
                </a:moveTo>
                <a:cubicBezTo>
                  <a:pt x="502577" y="2008740"/>
                  <a:pt x="495993" y="2012038"/>
                  <a:pt x="491603" y="2016435"/>
                </a:cubicBezTo>
                <a:cubicBezTo>
                  <a:pt x="509161" y="2016435"/>
                  <a:pt x="474046" y="2069199"/>
                  <a:pt x="456489" y="2069199"/>
                </a:cubicBezTo>
                <a:cubicBezTo>
                  <a:pt x="456489" y="2051611"/>
                  <a:pt x="474046" y="2051611"/>
                  <a:pt x="474046" y="2034023"/>
                </a:cubicBezTo>
                <a:cubicBezTo>
                  <a:pt x="456489" y="2051611"/>
                  <a:pt x="386260" y="2069199"/>
                  <a:pt x="403817" y="2104375"/>
                </a:cubicBezTo>
                <a:cubicBezTo>
                  <a:pt x="491603" y="2086787"/>
                  <a:pt x="474046" y="2016435"/>
                  <a:pt x="579390" y="2051611"/>
                </a:cubicBezTo>
                <a:cubicBezTo>
                  <a:pt x="566222" y="2012037"/>
                  <a:pt x="533302" y="2002144"/>
                  <a:pt x="510258" y="2007091"/>
                </a:cubicBezTo>
                <a:close/>
                <a:moveTo>
                  <a:pt x="614504" y="1998846"/>
                </a:moveTo>
                <a:cubicBezTo>
                  <a:pt x="596947" y="2016435"/>
                  <a:pt x="579390" y="2051611"/>
                  <a:pt x="579390" y="2086787"/>
                </a:cubicBezTo>
                <a:cubicBezTo>
                  <a:pt x="614504" y="2086787"/>
                  <a:pt x="632061" y="2034023"/>
                  <a:pt x="614504" y="1998846"/>
                </a:cubicBezTo>
                <a:close/>
                <a:moveTo>
                  <a:pt x="5109162" y="1963670"/>
                </a:moveTo>
                <a:cubicBezTo>
                  <a:pt x="5109162" y="2034023"/>
                  <a:pt x="5091604" y="2034023"/>
                  <a:pt x="5056490" y="2051611"/>
                </a:cubicBezTo>
                <a:cubicBezTo>
                  <a:pt x="5082825" y="2077993"/>
                  <a:pt x="5099286" y="2054909"/>
                  <a:pt x="5113277" y="2034298"/>
                </a:cubicBezTo>
                <a:lnTo>
                  <a:pt x="5121999" y="2022707"/>
                </a:lnTo>
                <a:lnTo>
                  <a:pt x="5126719" y="2034023"/>
                </a:lnTo>
                <a:lnTo>
                  <a:pt x="5126719" y="2040618"/>
                </a:lnTo>
                <a:cubicBezTo>
                  <a:pt x="5126719" y="2047214"/>
                  <a:pt x="5126719" y="2051611"/>
                  <a:pt x="5126719" y="2051611"/>
                </a:cubicBezTo>
                <a:cubicBezTo>
                  <a:pt x="5109162" y="2086787"/>
                  <a:pt x="5126719" y="2121963"/>
                  <a:pt x="5074048" y="2104375"/>
                </a:cubicBezTo>
                <a:cubicBezTo>
                  <a:pt x="5074048" y="2104375"/>
                  <a:pt x="5074048" y="2121963"/>
                  <a:pt x="5074048" y="2121963"/>
                </a:cubicBezTo>
                <a:cubicBezTo>
                  <a:pt x="5091604" y="2139551"/>
                  <a:pt x="5109162" y="2139551"/>
                  <a:pt x="5109162" y="2157139"/>
                </a:cubicBezTo>
                <a:cubicBezTo>
                  <a:pt x="5091604" y="2157139"/>
                  <a:pt x="5109162" y="2209904"/>
                  <a:pt x="5074048" y="2209904"/>
                </a:cubicBezTo>
                <a:cubicBezTo>
                  <a:pt x="5074048" y="2214301"/>
                  <a:pt x="5074048" y="2220896"/>
                  <a:pt x="5074048" y="2227767"/>
                </a:cubicBezTo>
                <a:lnTo>
                  <a:pt x="5074048" y="2245080"/>
                </a:lnTo>
                <a:cubicBezTo>
                  <a:pt x="5091604" y="2209904"/>
                  <a:pt x="5109162" y="2227492"/>
                  <a:pt x="5144276" y="2174727"/>
                </a:cubicBezTo>
                <a:cubicBezTo>
                  <a:pt x="5161834" y="2192316"/>
                  <a:pt x="5144276" y="2227492"/>
                  <a:pt x="5161834" y="2227492"/>
                </a:cubicBezTo>
                <a:cubicBezTo>
                  <a:pt x="5179391" y="2209904"/>
                  <a:pt x="5179391" y="2192316"/>
                  <a:pt x="5196948" y="2174727"/>
                </a:cubicBezTo>
                <a:cubicBezTo>
                  <a:pt x="5161834" y="2245080"/>
                  <a:pt x="5232062" y="2227492"/>
                  <a:pt x="5232062" y="2227492"/>
                </a:cubicBezTo>
                <a:cubicBezTo>
                  <a:pt x="5214506" y="2262668"/>
                  <a:pt x="5232062" y="2262668"/>
                  <a:pt x="5196948" y="2297844"/>
                </a:cubicBezTo>
                <a:cubicBezTo>
                  <a:pt x="5196948" y="2280256"/>
                  <a:pt x="5179391" y="2262668"/>
                  <a:pt x="5161834" y="2262668"/>
                </a:cubicBezTo>
                <a:cubicBezTo>
                  <a:pt x="5179391" y="2297844"/>
                  <a:pt x="5144276" y="2280256"/>
                  <a:pt x="5126719" y="2280256"/>
                </a:cubicBezTo>
                <a:cubicBezTo>
                  <a:pt x="5126719" y="2297844"/>
                  <a:pt x="5109162" y="2315432"/>
                  <a:pt x="5126719" y="2315432"/>
                </a:cubicBezTo>
                <a:cubicBezTo>
                  <a:pt x="5144276" y="2297844"/>
                  <a:pt x="5161834" y="2297844"/>
                  <a:pt x="5179391" y="2280256"/>
                </a:cubicBezTo>
                <a:cubicBezTo>
                  <a:pt x="5161834" y="2297844"/>
                  <a:pt x="5196948" y="2333020"/>
                  <a:pt x="5161834" y="2333020"/>
                </a:cubicBezTo>
                <a:cubicBezTo>
                  <a:pt x="5161834" y="2333020"/>
                  <a:pt x="5161834" y="2315432"/>
                  <a:pt x="5144276" y="2315432"/>
                </a:cubicBezTo>
                <a:cubicBezTo>
                  <a:pt x="5109162" y="2368197"/>
                  <a:pt x="5196948" y="2403373"/>
                  <a:pt x="5161834" y="2456137"/>
                </a:cubicBezTo>
                <a:cubicBezTo>
                  <a:pt x="5144276" y="2456137"/>
                  <a:pt x="5161834" y="2420961"/>
                  <a:pt x="5144276" y="2420961"/>
                </a:cubicBezTo>
                <a:cubicBezTo>
                  <a:pt x="5109162" y="2456137"/>
                  <a:pt x="5179391" y="2491313"/>
                  <a:pt x="5126719" y="2491313"/>
                </a:cubicBezTo>
                <a:cubicBezTo>
                  <a:pt x="5144276" y="2508901"/>
                  <a:pt x="5161834" y="2508901"/>
                  <a:pt x="5179391" y="2491313"/>
                </a:cubicBezTo>
                <a:cubicBezTo>
                  <a:pt x="5161834" y="2491313"/>
                  <a:pt x="5161834" y="2491313"/>
                  <a:pt x="5161834" y="2473725"/>
                </a:cubicBezTo>
                <a:cubicBezTo>
                  <a:pt x="5179391" y="2473725"/>
                  <a:pt x="5196948" y="2473725"/>
                  <a:pt x="5214506" y="2473725"/>
                </a:cubicBezTo>
                <a:cubicBezTo>
                  <a:pt x="5249620" y="2456137"/>
                  <a:pt x="5232062" y="2508901"/>
                  <a:pt x="5214506" y="2508901"/>
                </a:cubicBezTo>
                <a:cubicBezTo>
                  <a:pt x="5232062" y="2491313"/>
                  <a:pt x="5196948" y="2473725"/>
                  <a:pt x="5196948" y="2491313"/>
                </a:cubicBezTo>
                <a:cubicBezTo>
                  <a:pt x="5196948" y="2491313"/>
                  <a:pt x="5214506" y="2508901"/>
                  <a:pt x="5214506" y="2508901"/>
                </a:cubicBezTo>
                <a:cubicBezTo>
                  <a:pt x="5179391" y="2526490"/>
                  <a:pt x="5144276" y="2508901"/>
                  <a:pt x="5161834" y="2544078"/>
                </a:cubicBezTo>
                <a:cubicBezTo>
                  <a:pt x="5196948" y="2526490"/>
                  <a:pt x="5179391" y="2544078"/>
                  <a:pt x="5161834" y="2561666"/>
                </a:cubicBezTo>
                <a:cubicBezTo>
                  <a:pt x="5214506" y="2579254"/>
                  <a:pt x="5196948" y="2526490"/>
                  <a:pt x="5214506" y="2526490"/>
                </a:cubicBezTo>
                <a:cubicBezTo>
                  <a:pt x="5232062" y="2579254"/>
                  <a:pt x="5196948" y="2579254"/>
                  <a:pt x="5196948" y="2632018"/>
                </a:cubicBezTo>
                <a:cubicBezTo>
                  <a:pt x="5196948" y="2649606"/>
                  <a:pt x="5179391" y="2649606"/>
                  <a:pt x="5179391" y="2684783"/>
                </a:cubicBezTo>
                <a:cubicBezTo>
                  <a:pt x="5196948" y="2684783"/>
                  <a:pt x="5196948" y="2719959"/>
                  <a:pt x="5232062" y="2719959"/>
                </a:cubicBezTo>
                <a:cubicBezTo>
                  <a:pt x="5232062" y="2684783"/>
                  <a:pt x="5249620" y="2667194"/>
                  <a:pt x="5249620" y="2649606"/>
                </a:cubicBezTo>
                <a:cubicBezTo>
                  <a:pt x="5232062" y="2649606"/>
                  <a:pt x="5196948" y="2649606"/>
                  <a:pt x="5196948" y="2632018"/>
                </a:cubicBezTo>
                <a:cubicBezTo>
                  <a:pt x="5214506" y="2632018"/>
                  <a:pt x="5249620" y="2632018"/>
                  <a:pt x="5284734" y="2649606"/>
                </a:cubicBezTo>
                <a:cubicBezTo>
                  <a:pt x="5284734" y="2632018"/>
                  <a:pt x="5284734" y="2632018"/>
                  <a:pt x="5302292" y="2632018"/>
                </a:cubicBezTo>
                <a:cubicBezTo>
                  <a:pt x="5302292" y="2579254"/>
                  <a:pt x="5337406" y="2579254"/>
                  <a:pt x="5354964" y="2561666"/>
                </a:cubicBezTo>
                <a:cubicBezTo>
                  <a:pt x="5302292" y="2544078"/>
                  <a:pt x="5337406" y="2544078"/>
                  <a:pt x="5319849" y="2438549"/>
                </a:cubicBezTo>
                <a:cubicBezTo>
                  <a:pt x="5302292" y="2456137"/>
                  <a:pt x="5284734" y="2438549"/>
                  <a:pt x="5267177" y="2456137"/>
                </a:cubicBezTo>
                <a:cubicBezTo>
                  <a:pt x="5284734" y="2456137"/>
                  <a:pt x="5284734" y="2473725"/>
                  <a:pt x="5267177" y="2473725"/>
                </a:cubicBezTo>
                <a:cubicBezTo>
                  <a:pt x="5249620" y="2473725"/>
                  <a:pt x="5232062" y="2438549"/>
                  <a:pt x="5214506" y="2473725"/>
                </a:cubicBezTo>
                <a:cubicBezTo>
                  <a:pt x="5144276" y="2420961"/>
                  <a:pt x="5284734" y="2438549"/>
                  <a:pt x="5319849" y="2420961"/>
                </a:cubicBezTo>
                <a:cubicBezTo>
                  <a:pt x="5319849" y="2420961"/>
                  <a:pt x="5302292" y="2420961"/>
                  <a:pt x="5302292" y="2403373"/>
                </a:cubicBezTo>
                <a:cubicBezTo>
                  <a:pt x="5302292" y="2420961"/>
                  <a:pt x="5249620" y="2403373"/>
                  <a:pt x="5249620" y="2420961"/>
                </a:cubicBezTo>
                <a:cubicBezTo>
                  <a:pt x="5249620" y="2403373"/>
                  <a:pt x="5249620" y="2385785"/>
                  <a:pt x="5267177" y="2368197"/>
                </a:cubicBezTo>
                <a:cubicBezTo>
                  <a:pt x="5267177" y="2385785"/>
                  <a:pt x="5302292" y="2385785"/>
                  <a:pt x="5302292" y="2368197"/>
                </a:cubicBezTo>
                <a:cubicBezTo>
                  <a:pt x="5302292" y="2350609"/>
                  <a:pt x="5267177" y="2385785"/>
                  <a:pt x="5267177" y="2350609"/>
                </a:cubicBezTo>
                <a:cubicBezTo>
                  <a:pt x="5284734" y="2350609"/>
                  <a:pt x="5302292" y="2350609"/>
                  <a:pt x="5302292" y="2333020"/>
                </a:cubicBezTo>
                <a:cubicBezTo>
                  <a:pt x="5284734" y="2315432"/>
                  <a:pt x="5319849" y="2280256"/>
                  <a:pt x="5302292" y="2262668"/>
                </a:cubicBezTo>
                <a:cubicBezTo>
                  <a:pt x="5284734" y="2245080"/>
                  <a:pt x="5249620" y="2280256"/>
                  <a:pt x="5249620" y="2262668"/>
                </a:cubicBezTo>
                <a:cubicBezTo>
                  <a:pt x="5249620" y="2245080"/>
                  <a:pt x="5249620" y="2245080"/>
                  <a:pt x="5249620" y="2245080"/>
                </a:cubicBezTo>
                <a:cubicBezTo>
                  <a:pt x="5302292" y="2262668"/>
                  <a:pt x="5249620" y="2157139"/>
                  <a:pt x="5284734" y="2139551"/>
                </a:cubicBezTo>
                <a:cubicBezTo>
                  <a:pt x="5249620" y="2121963"/>
                  <a:pt x="5232062" y="2139551"/>
                  <a:pt x="5196948" y="2139551"/>
                </a:cubicBezTo>
                <a:cubicBezTo>
                  <a:pt x="5196948" y="2104375"/>
                  <a:pt x="5232062" y="2069199"/>
                  <a:pt x="5196948" y="2034023"/>
                </a:cubicBezTo>
                <a:cubicBezTo>
                  <a:pt x="5196948" y="2104375"/>
                  <a:pt x="5144276" y="2086787"/>
                  <a:pt x="5126719" y="2051611"/>
                </a:cubicBezTo>
                <a:cubicBezTo>
                  <a:pt x="5144276" y="2016435"/>
                  <a:pt x="5161834" y="2051611"/>
                  <a:pt x="5161834" y="2051611"/>
                </a:cubicBezTo>
                <a:cubicBezTo>
                  <a:pt x="5179391" y="2016435"/>
                  <a:pt x="5144276" y="2016435"/>
                  <a:pt x="5161834" y="1981258"/>
                </a:cubicBezTo>
                <a:cubicBezTo>
                  <a:pt x="5126719" y="1981258"/>
                  <a:pt x="5161834" y="2016435"/>
                  <a:pt x="5126719" y="2034023"/>
                </a:cubicBezTo>
                <a:lnTo>
                  <a:pt x="5126719" y="2016435"/>
                </a:lnTo>
                <a:lnTo>
                  <a:pt x="5121999" y="2022707"/>
                </a:lnTo>
                <a:lnTo>
                  <a:pt x="5119038" y="2015610"/>
                </a:lnTo>
                <a:cubicBezTo>
                  <a:pt x="5115746" y="1993350"/>
                  <a:pt x="5122330" y="1963670"/>
                  <a:pt x="5109162" y="1963670"/>
                </a:cubicBezTo>
                <a:close/>
                <a:moveTo>
                  <a:pt x="5038933" y="1963670"/>
                </a:moveTo>
                <a:cubicBezTo>
                  <a:pt x="5056490" y="1981258"/>
                  <a:pt x="5038933" y="2051611"/>
                  <a:pt x="5056490" y="2034023"/>
                </a:cubicBezTo>
                <a:cubicBezTo>
                  <a:pt x="5056490" y="2016435"/>
                  <a:pt x="5074048" y="2016435"/>
                  <a:pt x="5074048" y="2016435"/>
                </a:cubicBezTo>
                <a:cubicBezTo>
                  <a:pt x="5074048" y="1981258"/>
                  <a:pt x="5056490" y="1981258"/>
                  <a:pt x="5038933" y="1963670"/>
                </a:cubicBezTo>
                <a:close/>
                <a:moveTo>
                  <a:pt x="614504" y="1946082"/>
                </a:moveTo>
                <a:cubicBezTo>
                  <a:pt x="614504" y="1963670"/>
                  <a:pt x="614504" y="1981258"/>
                  <a:pt x="632061" y="1981258"/>
                </a:cubicBezTo>
                <a:cubicBezTo>
                  <a:pt x="632061" y="1981258"/>
                  <a:pt x="649619" y="1963670"/>
                  <a:pt x="649619" y="1963670"/>
                </a:cubicBezTo>
                <a:cubicBezTo>
                  <a:pt x="649619" y="1963670"/>
                  <a:pt x="667176" y="1963670"/>
                  <a:pt x="684733" y="1963670"/>
                </a:cubicBezTo>
                <a:cubicBezTo>
                  <a:pt x="667176" y="1946082"/>
                  <a:pt x="649619" y="1946082"/>
                  <a:pt x="614504" y="1946082"/>
                </a:cubicBezTo>
                <a:close/>
                <a:moveTo>
                  <a:pt x="825191" y="1928494"/>
                </a:moveTo>
                <a:cubicBezTo>
                  <a:pt x="825191" y="1946082"/>
                  <a:pt x="807634" y="1946082"/>
                  <a:pt x="807634" y="1963670"/>
                </a:cubicBezTo>
                <a:cubicBezTo>
                  <a:pt x="842749" y="1963670"/>
                  <a:pt x="825191" y="1963670"/>
                  <a:pt x="860306" y="1963670"/>
                </a:cubicBezTo>
                <a:cubicBezTo>
                  <a:pt x="860306" y="1946082"/>
                  <a:pt x="825191" y="1946082"/>
                  <a:pt x="825191" y="1928494"/>
                </a:cubicBezTo>
                <a:close/>
                <a:moveTo>
                  <a:pt x="5319849" y="1893318"/>
                </a:moveTo>
                <a:cubicBezTo>
                  <a:pt x="5354964" y="1963670"/>
                  <a:pt x="5267177" y="2069199"/>
                  <a:pt x="5319849" y="2174727"/>
                </a:cubicBezTo>
                <a:cubicBezTo>
                  <a:pt x="5319849" y="2104375"/>
                  <a:pt x="5302292" y="2034023"/>
                  <a:pt x="5372520" y="2034023"/>
                </a:cubicBezTo>
                <a:cubicBezTo>
                  <a:pt x="5337406" y="1998846"/>
                  <a:pt x="5390078" y="1928494"/>
                  <a:pt x="5319849" y="1893318"/>
                </a:cubicBezTo>
                <a:close/>
                <a:moveTo>
                  <a:pt x="5407635" y="1858142"/>
                </a:moveTo>
                <a:cubicBezTo>
                  <a:pt x="5407635" y="1893318"/>
                  <a:pt x="5372520" y="1875730"/>
                  <a:pt x="5372520" y="1893318"/>
                </a:cubicBezTo>
                <a:cubicBezTo>
                  <a:pt x="5390078" y="1910906"/>
                  <a:pt x="5372520" y="1928494"/>
                  <a:pt x="5372520" y="1946082"/>
                </a:cubicBezTo>
                <a:cubicBezTo>
                  <a:pt x="5372520" y="1910906"/>
                  <a:pt x="5425192" y="1875730"/>
                  <a:pt x="5407635" y="1858142"/>
                </a:cubicBezTo>
                <a:close/>
                <a:moveTo>
                  <a:pt x="684733" y="1805377"/>
                </a:moveTo>
                <a:cubicBezTo>
                  <a:pt x="667176" y="1840553"/>
                  <a:pt x="684733" y="1840553"/>
                  <a:pt x="684733" y="1875730"/>
                </a:cubicBezTo>
                <a:cubicBezTo>
                  <a:pt x="702291" y="1893318"/>
                  <a:pt x="702291" y="1875730"/>
                  <a:pt x="754962" y="1893318"/>
                </a:cubicBezTo>
                <a:cubicBezTo>
                  <a:pt x="754962" y="1875730"/>
                  <a:pt x="772520" y="1822965"/>
                  <a:pt x="754962" y="1858142"/>
                </a:cubicBezTo>
                <a:cubicBezTo>
                  <a:pt x="737405" y="1858142"/>
                  <a:pt x="754962" y="1875730"/>
                  <a:pt x="737405" y="1875730"/>
                </a:cubicBezTo>
                <a:cubicBezTo>
                  <a:pt x="737405" y="1858142"/>
                  <a:pt x="719848" y="1858142"/>
                  <a:pt x="719848" y="1840553"/>
                </a:cubicBezTo>
                <a:cubicBezTo>
                  <a:pt x="702291" y="1840553"/>
                  <a:pt x="702291" y="1858142"/>
                  <a:pt x="702291" y="1858142"/>
                </a:cubicBezTo>
                <a:cubicBezTo>
                  <a:pt x="684733" y="1840553"/>
                  <a:pt x="702291" y="1805377"/>
                  <a:pt x="684733" y="1805377"/>
                </a:cubicBezTo>
                <a:close/>
                <a:moveTo>
                  <a:pt x="765044" y="1767350"/>
                </a:moveTo>
                <a:cubicBezTo>
                  <a:pt x="762644" y="1767178"/>
                  <a:pt x="759352" y="1768003"/>
                  <a:pt x="754962" y="1770201"/>
                </a:cubicBezTo>
                <a:cubicBezTo>
                  <a:pt x="737405" y="1770201"/>
                  <a:pt x="684733" y="1822965"/>
                  <a:pt x="737405" y="1822965"/>
                </a:cubicBezTo>
                <a:cubicBezTo>
                  <a:pt x="737405" y="1805377"/>
                  <a:pt x="737405" y="1787789"/>
                  <a:pt x="754962" y="1787789"/>
                </a:cubicBezTo>
                <a:cubicBezTo>
                  <a:pt x="754962" y="1818568"/>
                  <a:pt x="781847" y="1768552"/>
                  <a:pt x="765044" y="1767350"/>
                </a:cubicBezTo>
                <a:close/>
                <a:moveTo>
                  <a:pt x="5442750" y="1752613"/>
                </a:moveTo>
                <a:cubicBezTo>
                  <a:pt x="5442750" y="1787789"/>
                  <a:pt x="5442750" y="1805377"/>
                  <a:pt x="5477864" y="1805377"/>
                </a:cubicBezTo>
                <a:cubicBezTo>
                  <a:pt x="5460307" y="1787789"/>
                  <a:pt x="5477864" y="1752613"/>
                  <a:pt x="5460307" y="1752613"/>
                </a:cubicBezTo>
                <a:cubicBezTo>
                  <a:pt x="5460307" y="1752613"/>
                  <a:pt x="5442750" y="1752613"/>
                  <a:pt x="5442750" y="1752613"/>
                </a:cubicBezTo>
                <a:close/>
                <a:moveTo>
                  <a:pt x="809585" y="1731116"/>
                </a:moveTo>
                <a:lnTo>
                  <a:pt x="807634" y="1735025"/>
                </a:lnTo>
                <a:lnTo>
                  <a:pt x="805603" y="1731536"/>
                </a:lnTo>
                <a:close/>
                <a:moveTo>
                  <a:pt x="842749" y="1664672"/>
                </a:moveTo>
                <a:cubicBezTo>
                  <a:pt x="842749" y="1699849"/>
                  <a:pt x="807634" y="1717437"/>
                  <a:pt x="790077" y="1682261"/>
                </a:cubicBezTo>
                <a:cubicBezTo>
                  <a:pt x="790077" y="1691055"/>
                  <a:pt x="790077" y="1699849"/>
                  <a:pt x="792272" y="1708643"/>
                </a:cubicBezTo>
                <a:lnTo>
                  <a:pt x="805603" y="1731536"/>
                </a:lnTo>
                <a:lnTo>
                  <a:pt x="772520" y="1735025"/>
                </a:lnTo>
                <a:cubicBezTo>
                  <a:pt x="807634" y="1752613"/>
                  <a:pt x="754962" y="1822965"/>
                  <a:pt x="772520" y="1822965"/>
                </a:cubicBezTo>
                <a:cubicBezTo>
                  <a:pt x="790077" y="1770201"/>
                  <a:pt x="877863" y="1752613"/>
                  <a:pt x="842749" y="1699849"/>
                </a:cubicBezTo>
                <a:cubicBezTo>
                  <a:pt x="833970" y="1717437"/>
                  <a:pt x="825191" y="1726231"/>
                  <a:pt x="814218" y="1730628"/>
                </a:cubicBezTo>
                <a:lnTo>
                  <a:pt x="809585" y="1731116"/>
                </a:lnTo>
                <a:lnTo>
                  <a:pt x="818059" y="1714139"/>
                </a:lnTo>
                <a:cubicBezTo>
                  <a:pt x="836165" y="1697650"/>
                  <a:pt x="869085" y="1691055"/>
                  <a:pt x="842749" y="1664672"/>
                </a:cubicBezTo>
                <a:close/>
                <a:moveTo>
                  <a:pt x="737405" y="1664672"/>
                </a:moveTo>
                <a:cubicBezTo>
                  <a:pt x="719848" y="1699849"/>
                  <a:pt x="737405" y="1699849"/>
                  <a:pt x="719848" y="1717437"/>
                </a:cubicBezTo>
                <a:cubicBezTo>
                  <a:pt x="754962" y="1717437"/>
                  <a:pt x="754962" y="1699849"/>
                  <a:pt x="772520" y="1682261"/>
                </a:cubicBezTo>
                <a:cubicBezTo>
                  <a:pt x="754962" y="1682261"/>
                  <a:pt x="754962" y="1682261"/>
                  <a:pt x="737405" y="1664672"/>
                </a:cubicBezTo>
                <a:close/>
                <a:moveTo>
                  <a:pt x="5126719" y="1629496"/>
                </a:moveTo>
                <a:cubicBezTo>
                  <a:pt x="5126719" y="1682261"/>
                  <a:pt x="5109162" y="1682261"/>
                  <a:pt x="5091604" y="1717437"/>
                </a:cubicBezTo>
                <a:cubicBezTo>
                  <a:pt x="5109162" y="1717437"/>
                  <a:pt x="5126719" y="1699849"/>
                  <a:pt x="5144276" y="1699849"/>
                </a:cubicBezTo>
                <a:cubicBezTo>
                  <a:pt x="5144276" y="1717437"/>
                  <a:pt x="5144276" y="1717437"/>
                  <a:pt x="5161834" y="1717437"/>
                </a:cubicBezTo>
                <a:cubicBezTo>
                  <a:pt x="5161834" y="1699849"/>
                  <a:pt x="5161834" y="1682261"/>
                  <a:pt x="5161834" y="1682261"/>
                </a:cubicBezTo>
                <a:cubicBezTo>
                  <a:pt x="5161834" y="1682261"/>
                  <a:pt x="5144276" y="1682261"/>
                  <a:pt x="5144276" y="1664672"/>
                </a:cubicBezTo>
                <a:cubicBezTo>
                  <a:pt x="5161834" y="1664672"/>
                  <a:pt x="5196948" y="1664672"/>
                  <a:pt x="5196948" y="1647084"/>
                </a:cubicBezTo>
                <a:cubicBezTo>
                  <a:pt x="5161834" y="1647084"/>
                  <a:pt x="5161834" y="1629496"/>
                  <a:pt x="5126719" y="1629496"/>
                </a:cubicBezTo>
                <a:close/>
                <a:moveTo>
                  <a:pt x="5109162" y="1471203"/>
                </a:moveTo>
                <a:cubicBezTo>
                  <a:pt x="5126719" y="1523968"/>
                  <a:pt x="5091604" y="1541556"/>
                  <a:pt x="5091604" y="1594320"/>
                </a:cubicBezTo>
                <a:cubicBezTo>
                  <a:pt x="5091604" y="1594320"/>
                  <a:pt x="5109162" y="1594320"/>
                  <a:pt x="5109162" y="1611908"/>
                </a:cubicBezTo>
                <a:cubicBezTo>
                  <a:pt x="5144276" y="1594320"/>
                  <a:pt x="5144276" y="1594320"/>
                  <a:pt x="5161834" y="1611908"/>
                </a:cubicBezTo>
                <a:cubicBezTo>
                  <a:pt x="5179391" y="1559144"/>
                  <a:pt x="5144276" y="1559144"/>
                  <a:pt x="5196948" y="1541556"/>
                </a:cubicBezTo>
                <a:cubicBezTo>
                  <a:pt x="5179391" y="1541556"/>
                  <a:pt x="5161834" y="1541556"/>
                  <a:pt x="5161834" y="1523968"/>
                </a:cubicBezTo>
                <a:cubicBezTo>
                  <a:pt x="5126719" y="1541556"/>
                  <a:pt x="5144276" y="1488791"/>
                  <a:pt x="5109162" y="1471203"/>
                </a:cubicBezTo>
                <a:close/>
                <a:moveTo>
                  <a:pt x="5038933" y="1453615"/>
                </a:moveTo>
                <a:cubicBezTo>
                  <a:pt x="5003818" y="1471203"/>
                  <a:pt x="5038933" y="1488791"/>
                  <a:pt x="5038933" y="1523968"/>
                </a:cubicBezTo>
                <a:cubicBezTo>
                  <a:pt x="5056490" y="1523968"/>
                  <a:pt x="5038933" y="1488791"/>
                  <a:pt x="5074048" y="1506379"/>
                </a:cubicBezTo>
                <a:cubicBezTo>
                  <a:pt x="5074048" y="1506379"/>
                  <a:pt x="5074048" y="1523968"/>
                  <a:pt x="5074048" y="1523968"/>
                </a:cubicBezTo>
                <a:cubicBezTo>
                  <a:pt x="5091604" y="1488791"/>
                  <a:pt x="5074048" y="1488791"/>
                  <a:pt x="5074048" y="1471203"/>
                </a:cubicBezTo>
                <a:cubicBezTo>
                  <a:pt x="5056490" y="1471203"/>
                  <a:pt x="5056490" y="1471203"/>
                  <a:pt x="5038933" y="1471203"/>
                </a:cubicBezTo>
                <a:cubicBezTo>
                  <a:pt x="5038933" y="1471203"/>
                  <a:pt x="5056490" y="1453615"/>
                  <a:pt x="5038933" y="1453615"/>
                </a:cubicBezTo>
                <a:close/>
                <a:moveTo>
                  <a:pt x="877863" y="1383263"/>
                </a:moveTo>
                <a:cubicBezTo>
                  <a:pt x="877863" y="1400851"/>
                  <a:pt x="842749" y="1400851"/>
                  <a:pt x="842749" y="1436027"/>
                </a:cubicBezTo>
                <a:cubicBezTo>
                  <a:pt x="877863" y="1418439"/>
                  <a:pt x="877863" y="1436027"/>
                  <a:pt x="877863" y="1453615"/>
                </a:cubicBezTo>
                <a:cubicBezTo>
                  <a:pt x="895420" y="1418439"/>
                  <a:pt x="877863" y="1418439"/>
                  <a:pt x="877863" y="1400851"/>
                </a:cubicBezTo>
                <a:cubicBezTo>
                  <a:pt x="877863" y="1400851"/>
                  <a:pt x="895420" y="1383263"/>
                  <a:pt x="877863" y="1383263"/>
                </a:cubicBezTo>
                <a:close/>
                <a:moveTo>
                  <a:pt x="1035878" y="1084265"/>
                </a:moveTo>
                <a:cubicBezTo>
                  <a:pt x="1018321" y="1101853"/>
                  <a:pt x="983207" y="1101853"/>
                  <a:pt x="1000764" y="1137029"/>
                </a:cubicBezTo>
                <a:cubicBezTo>
                  <a:pt x="1018321" y="1137029"/>
                  <a:pt x="1035878" y="1137029"/>
                  <a:pt x="1053436" y="1154617"/>
                </a:cubicBezTo>
                <a:cubicBezTo>
                  <a:pt x="1035878" y="1101853"/>
                  <a:pt x="1035878" y="1101853"/>
                  <a:pt x="1035878" y="1084265"/>
                </a:cubicBezTo>
                <a:close/>
                <a:moveTo>
                  <a:pt x="4354200" y="1031501"/>
                </a:moveTo>
                <a:cubicBezTo>
                  <a:pt x="4354200" y="1049089"/>
                  <a:pt x="4319086" y="1084265"/>
                  <a:pt x="4336642" y="1084265"/>
                </a:cubicBezTo>
                <a:cubicBezTo>
                  <a:pt x="4354200" y="1066677"/>
                  <a:pt x="4354200" y="1066677"/>
                  <a:pt x="4371757" y="1066677"/>
                </a:cubicBezTo>
                <a:cubicBezTo>
                  <a:pt x="4354200" y="1084265"/>
                  <a:pt x="4371757" y="1084265"/>
                  <a:pt x="4389314" y="1084265"/>
                </a:cubicBezTo>
                <a:cubicBezTo>
                  <a:pt x="4389314" y="1049089"/>
                  <a:pt x="4354200" y="1049089"/>
                  <a:pt x="4354200" y="1031501"/>
                </a:cubicBezTo>
                <a:close/>
                <a:moveTo>
                  <a:pt x="4582444" y="1013912"/>
                </a:moveTo>
                <a:cubicBezTo>
                  <a:pt x="4582444" y="1049089"/>
                  <a:pt x="4600002" y="1049089"/>
                  <a:pt x="4617558" y="1066677"/>
                </a:cubicBezTo>
                <a:cubicBezTo>
                  <a:pt x="4600002" y="1031501"/>
                  <a:pt x="4617558" y="1031501"/>
                  <a:pt x="4617558" y="1013912"/>
                </a:cubicBezTo>
                <a:cubicBezTo>
                  <a:pt x="4617558" y="1013912"/>
                  <a:pt x="4600002" y="1013912"/>
                  <a:pt x="4582444" y="1013912"/>
                </a:cubicBezTo>
                <a:close/>
                <a:moveTo>
                  <a:pt x="4319086" y="996324"/>
                </a:moveTo>
                <a:cubicBezTo>
                  <a:pt x="4319086" y="1013912"/>
                  <a:pt x="4301528" y="1013912"/>
                  <a:pt x="4283970" y="1013912"/>
                </a:cubicBezTo>
                <a:cubicBezTo>
                  <a:pt x="4283970" y="1031501"/>
                  <a:pt x="4283970" y="1049089"/>
                  <a:pt x="4301528" y="1066677"/>
                </a:cubicBezTo>
                <a:cubicBezTo>
                  <a:pt x="4319086" y="1031501"/>
                  <a:pt x="4336642" y="1013912"/>
                  <a:pt x="4319086" y="996324"/>
                </a:cubicBezTo>
                <a:close/>
                <a:moveTo>
                  <a:pt x="1090047" y="904587"/>
                </a:moveTo>
                <a:lnTo>
                  <a:pt x="1089892" y="908620"/>
                </a:lnTo>
                <a:lnTo>
                  <a:pt x="1088550" y="908384"/>
                </a:lnTo>
                <a:close/>
                <a:moveTo>
                  <a:pt x="1141222" y="838031"/>
                </a:moveTo>
                <a:cubicBezTo>
                  <a:pt x="1141222" y="864414"/>
                  <a:pt x="1111594" y="871009"/>
                  <a:pt x="1096780" y="887498"/>
                </a:cubicBezTo>
                <a:lnTo>
                  <a:pt x="1090047" y="904587"/>
                </a:lnTo>
                <a:lnTo>
                  <a:pt x="1090745" y="886399"/>
                </a:lnTo>
                <a:cubicBezTo>
                  <a:pt x="1097329" y="864413"/>
                  <a:pt x="1114886" y="846825"/>
                  <a:pt x="1141222" y="838031"/>
                </a:cubicBezTo>
                <a:close/>
                <a:moveTo>
                  <a:pt x="1176820" y="835863"/>
                </a:moveTo>
                <a:lnTo>
                  <a:pt x="1176336" y="838031"/>
                </a:lnTo>
                <a:lnTo>
                  <a:pt x="1175036" y="836077"/>
                </a:lnTo>
                <a:close/>
                <a:moveTo>
                  <a:pt x="1167558" y="824840"/>
                </a:moveTo>
                <a:lnTo>
                  <a:pt x="1175036" y="836077"/>
                </a:lnTo>
                <a:lnTo>
                  <a:pt x="1158779" y="838031"/>
                </a:lnTo>
                <a:cubicBezTo>
                  <a:pt x="1158779" y="829237"/>
                  <a:pt x="1163169" y="824840"/>
                  <a:pt x="1167558" y="824840"/>
                </a:cubicBezTo>
                <a:close/>
                <a:moveTo>
                  <a:pt x="4213742" y="662150"/>
                </a:moveTo>
                <a:cubicBezTo>
                  <a:pt x="4231299" y="697327"/>
                  <a:pt x="4196184" y="697327"/>
                  <a:pt x="4196184" y="714915"/>
                </a:cubicBezTo>
                <a:cubicBezTo>
                  <a:pt x="4213742" y="714915"/>
                  <a:pt x="4231299" y="785267"/>
                  <a:pt x="4248856" y="750091"/>
                </a:cubicBezTo>
                <a:cubicBezTo>
                  <a:pt x="4248856" y="732503"/>
                  <a:pt x="4248856" y="732503"/>
                  <a:pt x="4266414" y="697327"/>
                </a:cubicBezTo>
                <a:cubicBezTo>
                  <a:pt x="4266414" y="679738"/>
                  <a:pt x="4231299" y="679738"/>
                  <a:pt x="4213742" y="662150"/>
                </a:cubicBezTo>
                <a:close/>
                <a:moveTo>
                  <a:pt x="4812197" y="658681"/>
                </a:moveTo>
                <a:cubicBezTo>
                  <a:pt x="4817547" y="656104"/>
                  <a:pt x="4821662" y="664349"/>
                  <a:pt x="4828246" y="697327"/>
                </a:cubicBezTo>
                <a:cubicBezTo>
                  <a:pt x="4793131" y="679738"/>
                  <a:pt x="4810688" y="714915"/>
                  <a:pt x="4810688" y="732503"/>
                </a:cubicBezTo>
                <a:cubicBezTo>
                  <a:pt x="4793131" y="732503"/>
                  <a:pt x="4793131" y="714915"/>
                  <a:pt x="4793131" y="714915"/>
                </a:cubicBezTo>
                <a:cubicBezTo>
                  <a:pt x="4758016" y="732503"/>
                  <a:pt x="4810688" y="750091"/>
                  <a:pt x="4810688" y="767679"/>
                </a:cubicBezTo>
                <a:cubicBezTo>
                  <a:pt x="4828246" y="767679"/>
                  <a:pt x="4828246" y="750091"/>
                  <a:pt x="4828246" y="732503"/>
                </a:cubicBezTo>
                <a:cubicBezTo>
                  <a:pt x="4845803" y="750091"/>
                  <a:pt x="4898474" y="750091"/>
                  <a:pt x="4898474" y="802855"/>
                </a:cubicBezTo>
                <a:cubicBezTo>
                  <a:pt x="4863360" y="802855"/>
                  <a:pt x="4863360" y="785267"/>
                  <a:pt x="4845803" y="767679"/>
                </a:cubicBezTo>
                <a:cubicBezTo>
                  <a:pt x="4793131" y="785267"/>
                  <a:pt x="4898474" y="820443"/>
                  <a:pt x="4845803" y="838031"/>
                </a:cubicBezTo>
                <a:cubicBezTo>
                  <a:pt x="4845803" y="855619"/>
                  <a:pt x="4880918" y="838031"/>
                  <a:pt x="4898474" y="855619"/>
                </a:cubicBezTo>
                <a:cubicBezTo>
                  <a:pt x="4898474" y="890796"/>
                  <a:pt x="4863360" y="890796"/>
                  <a:pt x="4898474" y="908384"/>
                </a:cubicBezTo>
                <a:cubicBezTo>
                  <a:pt x="4880918" y="908384"/>
                  <a:pt x="4863360" y="925972"/>
                  <a:pt x="4828246" y="925972"/>
                </a:cubicBezTo>
                <a:cubicBezTo>
                  <a:pt x="4845803" y="890796"/>
                  <a:pt x="4810688" y="890796"/>
                  <a:pt x="4845803" y="890796"/>
                </a:cubicBezTo>
                <a:cubicBezTo>
                  <a:pt x="4828246" y="855619"/>
                  <a:pt x="4775574" y="890796"/>
                  <a:pt x="4758016" y="908384"/>
                </a:cubicBezTo>
                <a:cubicBezTo>
                  <a:pt x="4775574" y="943560"/>
                  <a:pt x="4775574" y="961148"/>
                  <a:pt x="4793131" y="996324"/>
                </a:cubicBezTo>
                <a:cubicBezTo>
                  <a:pt x="4740460" y="1031501"/>
                  <a:pt x="4775574" y="1066677"/>
                  <a:pt x="4775574" y="1137029"/>
                </a:cubicBezTo>
                <a:cubicBezTo>
                  <a:pt x="4722902" y="1101853"/>
                  <a:pt x="4705345" y="1154617"/>
                  <a:pt x="4670230" y="1154617"/>
                </a:cubicBezTo>
                <a:cubicBezTo>
                  <a:pt x="4687788" y="1119441"/>
                  <a:pt x="4687788" y="1066677"/>
                  <a:pt x="4705345" y="1031501"/>
                </a:cubicBezTo>
                <a:cubicBezTo>
                  <a:pt x="4705345" y="1013912"/>
                  <a:pt x="4705345" y="1031501"/>
                  <a:pt x="4687788" y="1031501"/>
                </a:cubicBezTo>
                <a:cubicBezTo>
                  <a:pt x="4687788" y="1013912"/>
                  <a:pt x="4687788" y="996324"/>
                  <a:pt x="4670230" y="996324"/>
                </a:cubicBezTo>
                <a:cubicBezTo>
                  <a:pt x="4670230" y="961148"/>
                  <a:pt x="4687788" y="996324"/>
                  <a:pt x="4705345" y="996324"/>
                </a:cubicBezTo>
                <a:cubicBezTo>
                  <a:pt x="4687788" y="943560"/>
                  <a:pt x="4740460" y="961148"/>
                  <a:pt x="4705345" y="925972"/>
                </a:cubicBezTo>
                <a:cubicBezTo>
                  <a:pt x="4740460" y="925972"/>
                  <a:pt x="4740460" y="890796"/>
                  <a:pt x="4740460" y="855619"/>
                </a:cubicBezTo>
                <a:cubicBezTo>
                  <a:pt x="4758016" y="855619"/>
                  <a:pt x="4758016" y="873208"/>
                  <a:pt x="4758016" y="890796"/>
                </a:cubicBezTo>
                <a:cubicBezTo>
                  <a:pt x="4775574" y="873208"/>
                  <a:pt x="4793131" y="820443"/>
                  <a:pt x="4828246" y="855619"/>
                </a:cubicBezTo>
                <a:cubicBezTo>
                  <a:pt x="4828246" y="838031"/>
                  <a:pt x="4828246" y="820443"/>
                  <a:pt x="4828246" y="802855"/>
                </a:cubicBezTo>
                <a:cubicBezTo>
                  <a:pt x="4810688" y="802855"/>
                  <a:pt x="4793131" y="802855"/>
                  <a:pt x="4758016" y="802855"/>
                </a:cubicBezTo>
                <a:cubicBezTo>
                  <a:pt x="4758016" y="785267"/>
                  <a:pt x="4758016" y="767679"/>
                  <a:pt x="4793131" y="767679"/>
                </a:cubicBezTo>
                <a:cubicBezTo>
                  <a:pt x="4793131" y="732503"/>
                  <a:pt x="4758016" y="732503"/>
                  <a:pt x="4758016" y="697327"/>
                </a:cubicBezTo>
                <a:cubicBezTo>
                  <a:pt x="4790936" y="697327"/>
                  <a:pt x="4803281" y="662975"/>
                  <a:pt x="4812197" y="658681"/>
                </a:cubicBezTo>
                <a:close/>
                <a:moveTo>
                  <a:pt x="1450120" y="654730"/>
                </a:moveTo>
                <a:cubicBezTo>
                  <a:pt x="1447377" y="655555"/>
                  <a:pt x="1444085" y="657753"/>
                  <a:pt x="1439695" y="662150"/>
                </a:cubicBezTo>
                <a:cubicBezTo>
                  <a:pt x="1457253" y="662150"/>
                  <a:pt x="1387024" y="697327"/>
                  <a:pt x="1439695" y="714915"/>
                </a:cubicBezTo>
                <a:cubicBezTo>
                  <a:pt x="1439695" y="679738"/>
                  <a:pt x="1492367" y="697327"/>
                  <a:pt x="1474810" y="662150"/>
                </a:cubicBezTo>
                <a:cubicBezTo>
                  <a:pt x="1461642" y="662150"/>
                  <a:pt x="1458350" y="652257"/>
                  <a:pt x="1450120" y="654730"/>
                </a:cubicBezTo>
                <a:close/>
                <a:moveTo>
                  <a:pt x="4319086" y="626974"/>
                </a:moveTo>
                <a:cubicBezTo>
                  <a:pt x="4283970" y="662150"/>
                  <a:pt x="4336642" y="679738"/>
                  <a:pt x="4301528" y="697327"/>
                </a:cubicBezTo>
                <a:cubicBezTo>
                  <a:pt x="4301528" y="697327"/>
                  <a:pt x="4301528" y="714915"/>
                  <a:pt x="4301528" y="732503"/>
                </a:cubicBezTo>
                <a:cubicBezTo>
                  <a:pt x="4319086" y="732503"/>
                  <a:pt x="4319086" y="714915"/>
                  <a:pt x="4336642" y="714915"/>
                </a:cubicBezTo>
                <a:cubicBezTo>
                  <a:pt x="4319086" y="697327"/>
                  <a:pt x="4336642" y="662150"/>
                  <a:pt x="4319086" y="626974"/>
                </a:cubicBezTo>
                <a:close/>
                <a:moveTo>
                  <a:pt x="4219503" y="622302"/>
                </a:moveTo>
                <a:cubicBezTo>
                  <a:pt x="4215937" y="621478"/>
                  <a:pt x="4213742" y="622577"/>
                  <a:pt x="4213742" y="626974"/>
                </a:cubicBezTo>
                <a:cubicBezTo>
                  <a:pt x="4231299" y="626974"/>
                  <a:pt x="4231299" y="697327"/>
                  <a:pt x="4266414" y="662150"/>
                </a:cubicBezTo>
                <a:cubicBezTo>
                  <a:pt x="4248856" y="662150"/>
                  <a:pt x="4266414" y="644562"/>
                  <a:pt x="4266414" y="644562"/>
                </a:cubicBezTo>
                <a:cubicBezTo>
                  <a:pt x="4253245" y="644562"/>
                  <a:pt x="4230202" y="624776"/>
                  <a:pt x="4219503" y="622302"/>
                </a:cubicBezTo>
                <a:close/>
                <a:moveTo>
                  <a:pt x="1376599" y="620104"/>
                </a:moveTo>
                <a:cubicBezTo>
                  <a:pt x="1358493" y="609386"/>
                  <a:pt x="1325573" y="635768"/>
                  <a:pt x="1351909" y="662150"/>
                </a:cubicBezTo>
                <a:cubicBezTo>
                  <a:pt x="1351909" y="644562"/>
                  <a:pt x="1369466" y="644562"/>
                  <a:pt x="1387024" y="644562"/>
                </a:cubicBezTo>
                <a:cubicBezTo>
                  <a:pt x="1387024" y="631371"/>
                  <a:pt x="1382635" y="623676"/>
                  <a:pt x="1376599" y="620104"/>
                </a:cubicBezTo>
                <a:close/>
                <a:moveTo>
                  <a:pt x="1369466" y="591798"/>
                </a:moveTo>
                <a:lnTo>
                  <a:pt x="1369576" y="591858"/>
                </a:lnTo>
                <a:lnTo>
                  <a:pt x="1369508" y="591927"/>
                </a:lnTo>
                <a:close/>
                <a:moveTo>
                  <a:pt x="3054963" y="556622"/>
                </a:moveTo>
                <a:lnTo>
                  <a:pt x="3054963" y="574210"/>
                </a:lnTo>
                <a:lnTo>
                  <a:pt x="3054963" y="609386"/>
                </a:lnTo>
                <a:cubicBezTo>
                  <a:pt x="3054963" y="609386"/>
                  <a:pt x="3072520" y="609386"/>
                  <a:pt x="3072520" y="626974"/>
                </a:cubicBezTo>
                <a:cubicBezTo>
                  <a:pt x="3054963" y="626974"/>
                  <a:pt x="3054963" y="644562"/>
                  <a:pt x="3072520" y="644562"/>
                </a:cubicBezTo>
                <a:cubicBezTo>
                  <a:pt x="3072520" y="626974"/>
                  <a:pt x="3072520" y="609386"/>
                  <a:pt x="3090077" y="591798"/>
                </a:cubicBezTo>
                <a:cubicBezTo>
                  <a:pt x="3107634" y="609386"/>
                  <a:pt x="3125192" y="609386"/>
                  <a:pt x="3125192" y="591798"/>
                </a:cubicBezTo>
                <a:cubicBezTo>
                  <a:pt x="3107634" y="591798"/>
                  <a:pt x="3125192" y="574210"/>
                  <a:pt x="3125192" y="556622"/>
                </a:cubicBezTo>
                <a:cubicBezTo>
                  <a:pt x="3107634" y="556622"/>
                  <a:pt x="3107634" y="556622"/>
                  <a:pt x="3090077" y="556622"/>
                </a:cubicBezTo>
                <a:cubicBezTo>
                  <a:pt x="3107634" y="574210"/>
                  <a:pt x="3125192" y="574210"/>
                  <a:pt x="3090077" y="591798"/>
                </a:cubicBezTo>
                <a:cubicBezTo>
                  <a:pt x="3072520" y="591798"/>
                  <a:pt x="3054963" y="591798"/>
                  <a:pt x="3054963" y="574210"/>
                </a:cubicBezTo>
                <a:cubicBezTo>
                  <a:pt x="3072520" y="574210"/>
                  <a:pt x="3090077" y="556622"/>
                  <a:pt x="3072520" y="556622"/>
                </a:cubicBezTo>
                <a:cubicBezTo>
                  <a:pt x="3072520" y="574210"/>
                  <a:pt x="3054963" y="574210"/>
                  <a:pt x="3054963" y="556622"/>
                </a:cubicBezTo>
                <a:close/>
                <a:moveTo>
                  <a:pt x="4436225" y="554423"/>
                </a:moveTo>
                <a:cubicBezTo>
                  <a:pt x="4425526" y="552225"/>
                  <a:pt x="4415651" y="552225"/>
                  <a:pt x="4406872" y="556622"/>
                </a:cubicBezTo>
                <a:cubicBezTo>
                  <a:pt x="4459544" y="574210"/>
                  <a:pt x="4477100" y="626974"/>
                  <a:pt x="4529772" y="644562"/>
                </a:cubicBezTo>
                <a:cubicBezTo>
                  <a:pt x="4547330" y="626974"/>
                  <a:pt x="4547330" y="609386"/>
                  <a:pt x="4547330" y="574210"/>
                </a:cubicBezTo>
                <a:cubicBezTo>
                  <a:pt x="4507826" y="587401"/>
                  <a:pt x="4468322" y="561019"/>
                  <a:pt x="4436225" y="554423"/>
                </a:cubicBezTo>
                <a:close/>
                <a:moveTo>
                  <a:pt x="1365077" y="544530"/>
                </a:moveTo>
                <a:cubicBezTo>
                  <a:pt x="1378245" y="544530"/>
                  <a:pt x="1391413" y="574210"/>
                  <a:pt x="1404581" y="574210"/>
                </a:cubicBezTo>
                <a:cubicBezTo>
                  <a:pt x="1404581" y="587401"/>
                  <a:pt x="1394705" y="600592"/>
                  <a:pt x="1382360" y="598943"/>
                </a:cubicBezTo>
                <a:lnTo>
                  <a:pt x="1369576" y="591858"/>
                </a:lnTo>
                <a:lnTo>
                  <a:pt x="1387024" y="574210"/>
                </a:lnTo>
                <a:cubicBezTo>
                  <a:pt x="1369466" y="574210"/>
                  <a:pt x="1369466" y="556622"/>
                  <a:pt x="1351909" y="556622"/>
                </a:cubicBezTo>
                <a:cubicBezTo>
                  <a:pt x="1356299" y="547828"/>
                  <a:pt x="1360688" y="544530"/>
                  <a:pt x="1365077" y="544530"/>
                </a:cubicBezTo>
                <a:close/>
                <a:moveTo>
                  <a:pt x="3651910" y="503857"/>
                </a:moveTo>
                <a:cubicBezTo>
                  <a:pt x="3651910" y="521445"/>
                  <a:pt x="3616795" y="503857"/>
                  <a:pt x="3599238" y="521445"/>
                </a:cubicBezTo>
                <a:cubicBezTo>
                  <a:pt x="3599238" y="539034"/>
                  <a:pt x="3599238" y="556622"/>
                  <a:pt x="3634352" y="556622"/>
                </a:cubicBezTo>
                <a:cubicBezTo>
                  <a:pt x="3599238" y="503857"/>
                  <a:pt x="3634352" y="539034"/>
                  <a:pt x="3651910" y="521445"/>
                </a:cubicBezTo>
                <a:cubicBezTo>
                  <a:pt x="3634352" y="521445"/>
                  <a:pt x="3669467" y="503857"/>
                  <a:pt x="3651910" y="503857"/>
                </a:cubicBezTo>
                <a:close/>
                <a:moveTo>
                  <a:pt x="3335879" y="503857"/>
                </a:moveTo>
                <a:cubicBezTo>
                  <a:pt x="3353436" y="539034"/>
                  <a:pt x="3335879" y="539034"/>
                  <a:pt x="3353436" y="574210"/>
                </a:cubicBezTo>
                <a:cubicBezTo>
                  <a:pt x="3370993" y="574210"/>
                  <a:pt x="3388551" y="574210"/>
                  <a:pt x="3388551" y="574210"/>
                </a:cubicBezTo>
                <a:cubicBezTo>
                  <a:pt x="3353436" y="574210"/>
                  <a:pt x="3370993" y="539034"/>
                  <a:pt x="3370993" y="539034"/>
                </a:cubicBezTo>
                <a:cubicBezTo>
                  <a:pt x="3388551" y="503857"/>
                  <a:pt x="3370993" y="503857"/>
                  <a:pt x="3335879" y="503857"/>
                </a:cubicBezTo>
                <a:close/>
                <a:moveTo>
                  <a:pt x="2721375" y="468681"/>
                </a:moveTo>
                <a:cubicBezTo>
                  <a:pt x="2686260" y="486269"/>
                  <a:pt x="2721375" y="539034"/>
                  <a:pt x="2756489" y="503857"/>
                </a:cubicBezTo>
                <a:cubicBezTo>
                  <a:pt x="2738932" y="486269"/>
                  <a:pt x="2721375" y="486269"/>
                  <a:pt x="2721375" y="468681"/>
                </a:cubicBezTo>
                <a:close/>
                <a:moveTo>
                  <a:pt x="2809161" y="451093"/>
                </a:moveTo>
                <a:cubicBezTo>
                  <a:pt x="2791604" y="468681"/>
                  <a:pt x="2774047" y="486269"/>
                  <a:pt x="2791604" y="521445"/>
                </a:cubicBezTo>
                <a:cubicBezTo>
                  <a:pt x="2809161" y="521445"/>
                  <a:pt x="2809161" y="521445"/>
                  <a:pt x="2826718" y="503857"/>
                </a:cubicBezTo>
                <a:cubicBezTo>
                  <a:pt x="2774047" y="521445"/>
                  <a:pt x="2861833" y="468681"/>
                  <a:pt x="2809161" y="451093"/>
                </a:cubicBezTo>
                <a:close/>
                <a:moveTo>
                  <a:pt x="3170731" y="426085"/>
                </a:moveTo>
                <a:cubicBezTo>
                  <a:pt x="3164695" y="426909"/>
                  <a:pt x="3160306" y="429108"/>
                  <a:pt x="3160306" y="433505"/>
                </a:cubicBezTo>
                <a:cubicBezTo>
                  <a:pt x="3177864" y="433505"/>
                  <a:pt x="3177864" y="486269"/>
                  <a:pt x="3160306" y="486269"/>
                </a:cubicBezTo>
                <a:cubicBezTo>
                  <a:pt x="3177864" y="451093"/>
                  <a:pt x="3160306" y="486269"/>
                  <a:pt x="3142749" y="468681"/>
                </a:cubicBezTo>
                <a:cubicBezTo>
                  <a:pt x="3142749" y="503857"/>
                  <a:pt x="3107634" y="503857"/>
                  <a:pt x="3090077" y="521445"/>
                </a:cubicBezTo>
                <a:cubicBezTo>
                  <a:pt x="3107634" y="539034"/>
                  <a:pt x="3142749" y="539034"/>
                  <a:pt x="3160306" y="556622"/>
                </a:cubicBezTo>
                <a:cubicBezTo>
                  <a:pt x="3160306" y="503857"/>
                  <a:pt x="3230535" y="521445"/>
                  <a:pt x="3195421" y="503857"/>
                </a:cubicBezTo>
                <a:cubicBezTo>
                  <a:pt x="3230535" y="521445"/>
                  <a:pt x="3212978" y="503857"/>
                  <a:pt x="3230535" y="486269"/>
                </a:cubicBezTo>
                <a:cubicBezTo>
                  <a:pt x="3230535" y="486269"/>
                  <a:pt x="3248092" y="521445"/>
                  <a:pt x="3265650" y="486269"/>
                </a:cubicBezTo>
                <a:cubicBezTo>
                  <a:pt x="3230535" y="486269"/>
                  <a:pt x="3212978" y="468681"/>
                  <a:pt x="3195421" y="433505"/>
                </a:cubicBezTo>
                <a:cubicBezTo>
                  <a:pt x="3221756" y="433505"/>
                  <a:pt x="3188837" y="423612"/>
                  <a:pt x="3170731" y="426085"/>
                </a:cubicBezTo>
                <a:close/>
                <a:moveTo>
                  <a:pt x="2455547" y="396405"/>
                </a:moveTo>
                <a:cubicBezTo>
                  <a:pt x="2441556" y="403825"/>
                  <a:pt x="2444848" y="433505"/>
                  <a:pt x="2458016" y="433505"/>
                </a:cubicBezTo>
                <a:cubicBezTo>
                  <a:pt x="2493130" y="433505"/>
                  <a:pt x="2475573" y="433505"/>
                  <a:pt x="2493130" y="451093"/>
                </a:cubicBezTo>
                <a:cubicBezTo>
                  <a:pt x="2528245" y="433505"/>
                  <a:pt x="2545802" y="451093"/>
                  <a:pt x="2510688" y="415917"/>
                </a:cubicBezTo>
                <a:cubicBezTo>
                  <a:pt x="2510688" y="415917"/>
                  <a:pt x="2528245" y="415917"/>
                  <a:pt x="2528245" y="415917"/>
                </a:cubicBezTo>
                <a:cubicBezTo>
                  <a:pt x="2475573" y="415917"/>
                  <a:pt x="2493130" y="415917"/>
                  <a:pt x="2475573" y="398329"/>
                </a:cubicBezTo>
                <a:cubicBezTo>
                  <a:pt x="2466795" y="393932"/>
                  <a:pt x="2460211" y="393932"/>
                  <a:pt x="2455547" y="396405"/>
                </a:cubicBezTo>
                <a:close/>
                <a:moveTo>
                  <a:pt x="3056994" y="368647"/>
                </a:moveTo>
                <a:lnTo>
                  <a:pt x="3057981" y="368924"/>
                </a:lnTo>
                <a:lnTo>
                  <a:pt x="3059247" y="370362"/>
                </a:lnTo>
                <a:lnTo>
                  <a:pt x="3057706" y="370572"/>
                </a:lnTo>
                <a:close/>
                <a:moveTo>
                  <a:pt x="2528245" y="292800"/>
                </a:moveTo>
                <a:cubicBezTo>
                  <a:pt x="2528245" y="327976"/>
                  <a:pt x="2510688" y="345564"/>
                  <a:pt x="2510688" y="363152"/>
                </a:cubicBezTo>
                <a:cubicBezTo>
                  <a:pt x="2563360" y="363152"/>
                  <a:pt x="2545802" y="345564"/>
                  <a:pt x="2598474" y="363152"/>
                </a:cubicBezTo>
                <a:cubicBezTo>
                  <a:pt x="2598474" y="327976"/>
                  <a:pt x="2580917" y="327976"/>
                  <a:pt x="2598474" y="292800"/>
                </a:cubicBezTo>
                <a:cubicBezTo>
                  <a:pt x="2545802" y="327976"/>
                  <a:pt x="2580917" y="310388"/>
                  <a:pt x="2528245" y="292800"/>
                </a:cubicBezTo>
                <a:close/>
                <a:moveTo>
                  <a:pt x="2774047" y="187271"/>
                </a:moveTo>
                <a:cubicBezTo>
                  <a:pt x="2791604" y="240036"/>
                  <a:pt x="2756489" y="169683"/>
                  <a:pt x="2756489" y="204860"/>
                </a:cubicBezTo>
                <a:cubicBezTo>
                  <a:pt x="2774047" y="204860"/>
                  <a:pt x="2774047" y="240036"/>
                  <a:pt x="2756489" y="257624"/>
                </a:cubicBezTo>
                <a:cubicBezTo>
                  <a:pt x="2791604" y="257624"/>
                  <a:pt x="2791604" y="187271"/>
                  <a:pt x="2774047" y="187271"/>
                </a:cubicBezTo>
                <a:close/>
                <a:moveTo>
                  <a:pt x="3011586" y="184168"/>
                </a:moveTo>
                <a:lnTo>
                  <a:pt x="3011070" y="185073"/>
                </a:lnTo>
                <a:cubicBezTo>
                  <a:pt x="3006680" y="187271"/>
                  <a:pt x="3002291" y="187271"/>
                  <a:pt x="3002291" y="187271"/>
                </a:cubicBezTo>
                <a:close/>
                <a:moveTo>
                  <a:pt x="2692055" y="166832"/>
                </a:moveTo>
                <a:cubicBezTo>
                  <a:pt x="2690375" y="166660"/>
                  <a:pt x="2688455" y="167485"/>
                  <a:pt x="2686260" y="169683"/>
                </a:cubicBezTo>
                <a:cubicBezTo>
                  <a:pt x="2686260" y="204860"/>
                  <a:pt x="2651146" y="187271"/>
                  <a:pt x="2633588" y="240036"/>
                </a:cubicBezTo>
                <a:cubicBezTo>
                  <a:pt x="2686260" y="275212"/>
                  <a:pt x="2668703" y="327976"/>
                  <a:pt x="2651146" y="363152"/>
                </a:cubicBezTo>
                <a:cubicBezTo>
                  <a:pt x="2703818" y="363152"/>
                  <a:pt x="2686260" y="310388"/>
                  <a:pt x="2721375" y="327976"/>
                </a:cubicBezTo>
                <a:cubicBezTo>
                  <a:pt x="2668703" y="292800"/>
                  <a:pt x="2721375" y="204860"/>
                  <a:pt x="2703818" y="187271"/>
                </a:cubicBezTo>
                <a:cubicBezTo>
                  <a:pt x="2703818" y="218051"/>
                  <a:pt x="2703818" y="168034"/>
                  <a:pt x="2692055" y="166832"/>
                </a:cubicBezTo>
                <a:close/>
                <a:moveTo>
                  <a:pt x="2580917" y="64155"/>
                </a:moveTo>
                <a:cubicBezTo>
                  <a:pt x="2563360" y="81743"/>
                  <a:pt x="2528245" y="116919"/>
                  <a:pt x="2493130" y="99331"/>
                </a:cubicBezTo>
                <a:cubicBezTo>
                  <a:pt x="2493130" y="116919"/>
                  <a:pt x="2493130" y="134507"/>
                  <a:pt x="2475573" y="169683"/>
                </a:cubicBezTo>
                <a:cubicBezTo>
                  <a:pt x="2493130" y="169683"/>
                  <a:pt x="2528245" y="187271"/>
                  <a:pt x="2528245" y="169683"/>
                </a:cubicBezTo>
                <a:cubicBezTo>
                  <a:pt x="2510688" y="152095"/>
                  <a:pt x="2510688" y="134507"/>
                  <a:pt x="2510688" y="116919"/>
                </a:cubicBezTo>
                <a:cubicBezTo>
                  <a:pt x="2528245" y="116919"/>
                  <a:pt x="2528245" y="99331"/>
                  <a:pt x="2545802" y="99331"/>
                </a:cubicBezTo>
                <a:cubicBezTo>
                  <a:pt x="2545802" y="99331"/>
                  <a:pt x="2510688" y="134507"/>
                  <a:pt x="2545802" y="134507"/>
                </a:cubicBezTo>
                <a:cubicBezTo>
                  <a:pt x="2545802" y="116919"/>
                  <a:pt x="2563360" y="99331"/>
                  <a:pt x="2580917" y="116919"/>
                </a:cubicBezTo>
                <a:cubicBezTo>
                  <a:pt x="2580917" y="64155"/>
                  <a:pt x="2616031" y="152095"/>
                  <a:pt x="2616031" y="99331"/>
                </a:cubicBezTo>
                <a:cubicBezTo>
                  <a:pt x="2563360" y="116919"/>
                  <a:pt x="2598474" y="64155"/>
                  <a:pt x="2580917" y="64155"/>
                </a:cubicBezTo>
                <a:close/>
                <a:moveTo>
                  <a:pt x="2582014" y="123"/>
                </a:moveTo>
                <a:cubicBezTo>
                  <a:pt x="2598474" y="-701"/>
                  <a:pt x="2616031" y="2596"/>
                  <a:pt x="2633588" y="11390"/>
                </a:cubicBezTo>
                <a:cubicBezTo>
                  <a:pt x="2616031" y="11390"/>
                  <a:pt x="2616031" y="46567"/>
                  <a:pt x="2616031" y="46567"/>
                </a:cubicBezTo>
                <a:cubicBezTo>
                  <a:pt x="2633588" y="64155"/>
                  <a:pt x="2633588" y="64155"/>
                  <a:pt x="2651146" y="46567"/>
                </a:cubicBezTo>
                <a:cubicBezTo>
                  <a:pt x="2651146" y="81743"/>
                  <a:pt x="2686260" y="81743"/>
                  <a:pt x="2651146" y="99331"/>
                </a:cubicBezTo>
                <a:cubicBezTo>
                  <a:pt x="2686260" y="81743"/>
                  <a:pt x="2738932" y="64155"/>
                  <a:pt x="2756489" y="99331"/>
                </a:cubicBezTo>
                <a:cubicBezTo>
                  <a:pt x="2756489" y="134507"/>
                  <a:pt x="2721375" y="81743"/>
                  <a:pt x="2703818" y="134507"/>
                </a:cubicBezTo>
                <a:cubicBezTo>
                  <a:pt x="2721375" y="187271"/>
                  <a:pt x="2756489" y="134507"/>
                  <a:pt x="2756489" y="187271"/>
                </a:cubicBezTo>
                <a:cubicBezTo>
                  <a:pt x="2774047" y="187271"/>
                  <a:pt x="2756489" y="134507"/>
                  <a:pt x="2756489" y="116919"/>
                </a:cubicBezTo>
                <a:cubicBezTo>
                  <a:pt x="2809161" y="116919"/>
                  <a:pt x="2791604" y="134507"/>
                  <a:pt x="2791604" y="169683"/>
                </a:cubicBezTo>
                <a:cubicBezTo>
                  <a:pt x="2809161" y="152095"/>
                  <a:pt x="2826718" y="134507"/>
                  <a:pt x="2809161" y="134507"/>
                </a:cubicBezTo>
                <a:cubicBezTo>
                  <a:pt x="2809161" y="116919"/>
                  <a:pt x="2809161" y="116919"/>
                  <a:pt x="2826718" y="116919"/>
                </a:cubicBezTo>
                <a:cubicBezTo>
                  <a:pt x="2826718" y="116919"/>
                  <a:pt x="2844276" y="116919"/>
                  <a:pt x="2844276" y="116919"/>
                </a:cubicBezTo>
                <a:cubicBezTo>
                  <a:pt x="2844276" y="134507"/>
                  <a:pt x="2844276" y="152095"/>
                  <a:pt x="2844276" y="169683"/>
                </a:cubicBezTo>
                <a:cubicBezTo>
                  <a:pt x="2879390" y="169683"/>
                  <a:pt x="2896948" y="152095"/>
                  <a:pt x="2914505" y="134507"/>
                </a:cubicBezTo>
                <a:cubicBezTo>
                  <a:pt x="2896948" y="99331"/>
                  <a:pt x="2932062" y="99331"/>
                  <a:pt x="2896948" y="99331"/>
                </a:cubicBezTo>
                <a:cubicBezTo>
                  <a:pt x="2879390" y="64155"/>
                  <a:pt x="2932062" y="99331"/>
                  <a:pt x="2932062" y="64155"/>
                </a:cubicBezTo>
                <a:cubicBezTo>
                  <a:pt x="2949619" y="134507"/>
                  <a:pt x="3019848" y="116919"/>
                  <a:pt x="3054963" y="134507"/>
                </a:cubicBezTo>
                <a:cubicBezTo>
                  <a:pt x="3054963" y="152095"/>
                  <a:pt x="3050574" y="165286"/>
                  <a:pt x="3041795" y="174080"/>
                </a:cubicBezTo>
                <a:lnTo>
                  <a:pt x="3011586" y="184168"/>
                </a:lnTo>
                <a:lnTo>
                  <a:pt x="3019848" y="169683"/>
                </a:lnTo>
                <a:cubicBezTo>
                  <a:pt x="3019848" y="134507"/>
                  <a:pt x="2984734" y="152095"/>
                  <a:pt x="2967176" y="169683"/>
                </a:cubicBezTo>
                <a:cubicBezTo>
                  <a:pt x="3037406" y="187271"/>
                  <a:pt x="3019848" y="292800"/>
                  <a:pt x="3072520" y="327976"/>
                </a:cubicBezTo>
                <a:cubicBezTo>
                  <a:pt x="3072520" y="327976"/>
                  <a:pt x="3054963" y="345564"/>
                  <a:pt x="3054963" y="363152"/>
                </a:cubicBezTo>
                <a:lnTo>
                  <a:pt x="3056994" y="368647"/>
                </a:lnTo>
                <a:lnTo>
                  <a:pt x="3037406" y="363152"/>
                </a:lnTo>
                <a:cubicBezTo>
                  <a:pt x="3054963" y="398329"/>
                  <a:pt x="3002291" y="380741"/>
                  <a:pt x="2984734" y="398329"/>
                </a:cubicBezTo>
                <a:cubicBezTo>
                  <a:pt x="2984734" y="415917"/>
                  <a:pt x="3002291" y="451093"/>
                  <a:pt x="3002291" y="433505"/>
                </a:cubicBezTo>
                <a:cubicBezTo>
                  <a:pt x="3002291" y="415917"/>
                  <a:pt x="3002291" y="415917"/>
                  <a:pt x="3002291" y="398329"/>
                </a:cubicBezTo>
                <a:cubicBezTo>
                  <a:pt x="3037406" y="398329"/>
                  <a:pt x="3054963" y="415917"/>
                  <a:pt x="3072520" y="433505"/>
                </a:cubicBezTo>
                <a:cubicBezTo>
                  <a:pt x="3037406" y="415917"/>
                  <a:pt x="3019848" y="486269"/>
                  <a:pt x="3037406" y="451093"/>
                </a:cubicBezTo>
                <a:cubicBezTo>
                  <a:pt x="3054963" y="451093"/>
                  <a:pt x="3072520" y="468681"/>
                  <a:pt x="3090077" y="468681"/>
                </a:cubicBezTo>
                <a:cubicBezTo>
                  <a:pt x="3072520" y="433505"/>
                  <a:pt x="3090077" y="451093"/>
                  <a:pt x="3090077" y="415917"/>
                </a:cubicBezTo>
                <a:cubicBezTo>
                  <a:pt x="3081299" y="407123"/>
                  <a:pt x="3076909" y="393932"/>
                  <a:pt x="3070325" y="382939"/>
                </a:cubicBezTo>
                <a:lnTo>
                  <a:pt x="3059247" y="370362"/>
                </a:lnTo>
                <a:lnTo>
                  <a:pt x="3063741" y="369748"/>
                </a:lnTo>
                <a:cubicBezTo>
                  <a:pt x="3068131" y="367550"/>
                  <a:pt x="3072520" y="363152"/>
                  <a:pt x="3072520" y="363152"/>
                </a:cubicBezTo>
                <a:cubicBezTo>
                  <a:pt x="3090077" y="363152"/>
                  <a:pt x="3090077" y="380741"/>
                  <a:pt x="3090077" y="398329"/>
                </a:cubicBezTo>
                <a:cubicBezTo>
                  <a:pt x="3090077" y="380741"/>
                  <a:pt x="3090077" y="380741"/>
                  <a:pt x="3107634" y="380741"/>
                </a:cubicBezTo>
                <a:cubicBezTo>
                  <a:pt x="3107634" y="345564"/>
                  <a:pt x="3090077" y="363152"/>
                  <a:pt x="3072520" y="345564"/>
                </a:cubicBezTo>
                <a:cubicBezTo>
                  <a:pt x="3090077" y="327976"/>
                  <a:pt x="3107634" y="292800"/>
                  <a:pt x="3125192" y="327976"/>
                </a:cubicBezTo>
                <a:cubicBezTo>
                  <a:pt x="3125192" y="292800"/>
                  <a:pt x="3142749" y="275212"/>
                  <a:pt x="3125192" y="275212"/>
                </a:cubicBezTo>
                <a:cubicBezTo>
                  <a:pt x="3125192" y="240036"/>
                  <a:pt x="3160306" y="292800"/>
                  <a:pt x="3142749" y="292800"/>
                </a:cubicBezTo>
                <a:cubicBezTo>
                  <a:pt x="3160306" y="310388"/>
                  <a:pt x="3160306" y="292800"/>
                  <a:pt x="3160306" y="275212"/>
                </a:cubicBezTo>
                <a:cubicBezTo>
                  <a:pt x="3160306" y="292800"/>
                  <a:pt x="3195421" y="327976"/>
                  <a:pt x="3160306" y="345564"/>
                </a:cubicBezTo>
                <a:cubicBezTo>
                  <a:pt x="3177864" y="363152"/>
                  <a:pt x="3195421" y="363152"/>
                  <a:pt x="3195421" y="363152"/>
                </a:cubicBezTo>
                <a:cubicBezTo>
                  <a:pt x="3195421" y="363152"/>
                  <a:pt x="3195421" y="345564"/>
                  <a:pt x="3195421" y="327976"/>
                </a:cubicBezTo>
                <a:cubicBezTo>
                  <a:pt x="3230535" y="327976"/>
                  <a:pt x="3212978" y="363152"/>
                  <a:pt x="3248092" y="363152"/>
                </a:cubicBezTo>
                <a:cubicBezTo>
                  <a:pt x="3265650" y="363152"/>
                  <a:pt x="3248092" y="345564"/>
                  <a:pt x="3248092" y="327976"/>
                </a:cubicBezTo>
                <a:cubicBezTo>
                  <a:pt x="3265650" y="327976"/>
                  <a:pt x="3265650" y="345564"/>
                  <a:pt x="3283207" y="345564"/>
                </a:cubicBezTo>
                <a:cubicBezTo>
                  <a:pt x="3265650" y="363152"/>
                  <a:pt x="3265650" y="398329"/>
                  <a:pt x="3300764" y="415917"/>
                </a:cubicBezTo>
                <a:cubicBezTo>
                  <a:pt x="3335879" y="415917"/>
                  <a:pt x="3283207" y="363152"/>
                  <a:pt x="3335879" y="380741"/>
                </a:cubicBezTo>
                <a:cubicBezTo>
                  <a:pt x="3318322" y="433505"/>
                  <a:pt x="3353436" y="451093"/>
                  <a:pt x="3353436" y="486269"/>
                </a:cubicBezTo>
                <a:cubicBezTo>
                  <a:pt x="3388551" y="486269"/>
                  <a:pt x="3353436" y="433505"/>
                  <a:pt x="3353436" y="433505"/>
                </a:cubicBezTo>
                <a:cubicBezTo>
                  <a:pt x="3335879" y="415917"/>
                  <a:pt x="3370993" y="415917"/>
                  <a:pt x="3370993" y="398329"/>
                </a:cubicBezTo>
                <a:cubicBezTo>
                  <a:pt x="3370993" y="433505"/>
                  <a:pt x="3388551" y="486269"/>
                  <a:pt x="3441222" y="486269"/>
                </a:cubicBezTo>
                <a:cubicBezTo>
                  <a:pt x="3458780" y="486269"/>
                  <a:pt x="3423665" y="468681"/>
                  <a:pt x="3441222" y="451093"/>
                </a:cubicBezTo>
                <a:cubicBezTo>
                  <a:pt x="3476337" y="486269"/>
                  <a:pt x="3458780" y="415917"/>
                  <a:pt x="3511452" y="415917"/>
                </a:cubicBezTo>
                <a:cubicBezTo>
                  <a:pt x="3529009" y="468681"/>
                  <a:pt x="3581680" y="539034"/>
                  <a:pt x="3651910" y="486269"/>
                </a:cubicBezTo>
                <a:cubicBezTo>
                  <a:pt x="3669467" y="486269"/>
                  <a:pt x="3669467" y="503857"/>
                  <a:pt x="3669467" y="539034"/>
                </a:cubicBezTo>
                <a:cubicBezTo>
                  <a:pt x="3687024" y="539034"/>
                  <a:pt x="3704581" y="539034"/>
                  <a:pt x="3739696" y="539034"/>
                </a:cubicBezTo>
                <a:cubicBezTo>
                  <a:pt x="3739696" y="486269"/>
                  <a:pt x="3687024" y="486269"/>
                  <a:pt x="3704581" y="486269"/>
                </a:cubicBezTo>
                <a:cubicBezTo>
                  <a:pt x="3687024" y="468681"/>
                  <a:pt x="3704581" y="433505"/>
                  <a:pt x="3651910" y="468681"/>
                </a:cubicBezTo>
                <a:cubicBezTo>
                  <a:pt x="3651910" y="433505"/>
                  <a:pt x="3704581" y="433505"/>
                  <a:pt x="3722138" y="433505"/>
                </a:cubicBezTo>
                <a:cubicBezTo>
                  <a:pt x="3687024" y="415917"/>
                  <a:pt x="3792368" y="433505"/>
                  <a:pt x="3827482" y="415917"/>
                </a:cubicBezTo>
                <a:cubicBezTo>
                  <a:pt x="3827482" y="398329"/>
                  <a:pt x="3827482" y="398329"/>
                  <a:pt x="3809925" y="398329"/>
                </a:cubicBezTo>
                <a:cubicBezTo>
                  <a:pt x="3862596" y="380741"/>
                  <a:pt x="3897711" y="345564"/>
                  <a:pt x="3950383" y="327976"/>
                </a:cubicBezTo>
                <a:cubicBezTo>
                  <a:pt x="3950383" y="345564"/>
                  <a:pt x="3950383" y="363152"/>
                  <a:pt x="3967940" y="363152"/>
                </a:cubicBezTo>
                <a:cubicBezTo>
                  <a:pt x="3915268" y="380741"/>
                  <a:pt x="3932826" y="398329"/>
                  <a:pt x="3880154" y="380741"/>
                </a:cubicBezTo>
                <a:cubicBezTo>
                  <a:pt x="3880154" y="380741"/>
                  <a:pt x="3880154" y="398329"/>
                  <a:pt x="3862596" y="398329"/>
                </a:cubicBezTo>
                <a:cubicBezTo>
                  <a:pt x="3862596" y="433505"/>
                  <a:pt x="3880154" y="415917"/>
                  <a:pt x="3880154" y="433505"/>
                </a:cubicBezTo>
                <a:cubicBezTo>
                  <a:pt x="3915268" y="451093"/>
                  <a:pt x="3915268" y="433505"/>
                  <a:pt x="3932826" y="433505"/>
                </a:cubicBezTo>
                <a:cubicBezTo>
                  <a:pt x="3915268" y="451093"/>
                  <a:pt x="3932826" y="468681"/>
                  <a:pt x="3950383" y="486269"/>
                </a:cubicBezTo>
                <a:cubicBezTo>
                  <a:pt x="3915268" y="486269"/>
                  <a:pt x="3880154" y="415917"/>
                  <a:pt x="3809925" y="433505"/>
                </a:cubicBezTo>
                <a:cubicBezTo>
                  <a:pt x="3809925" y="468681"/>
                  <a:pt x="3880154" y="451093"/>
                  <a:pt x="3897711" y="468681"/>
                </a:cubicBezTo>
                <a:cubicBezTo>
                  <a:pt x="3897711" y="486269"/>
                  <a:pt x="3897711" y="503857"/>
                  <a:pt x="3897711" y="503857"/>
                </a:cubicBezTo>
                <a:lnTo>
                  <a:pt x="3880154" y="503857"/>
                </a:lnTo>
                <a:cubicBezTo>
                  <a:pt x="3880154" y="468681"/>
                  <a:pt x="3827482" y="486269"/>
                  <a:pt x="3809925" y="486269"/>
                </a:cubicBezTo>
                <a:cubicBezTo>
                  <a:pt x="3809925" y="486269"/>
                  <a:pt x="3809925" y="503857"/>
                  <a:pt x="3809925" y="503857"/>
                </a:cubicBezTo>
                <a:cubicBezTo>
                  <a:pt x="3827482" y="503857"/>
                  <a:pt x="3827482" y="503857"/>
                  <a:pt x="3827482" y="503857"/>
                </a:cubicBezTo>
                <a:cubicBezTo>
                  <a:pt x="3845039" y="503857"/>
                  <a:pt x="3845039" y="503857"/>
                  <a:pt x="3845039" y="503857"/>
                </a:cubicBezTo>
                <a:cubicBezTo>
                  <a:pt x="3845039" y="503857"/>
                  <a:pt x="3827482" y="503857"/>
                  <a:pt x="3827482" y="486269"/>
                </a:cubicBezTo>
                <a:cubicBezTo>
                  <a:pt x="3862596" y="486269"/>
                  <a:pt x="3862596" y="503857"/>
                  <a:pt x="3880154" y="503857"/>
                </a:cubicBezTo>
                <a:lnTo>
                  <a:pt x="3873570" y="503857"/>
                </a:lnTo>
                <a:cubicBezTo>
                  <a:pt x="3866985" y="503857"/>
                  <a:pt x="3862596" y="503857"/>
                  <a:pt x="3862596" y="503857"/>
                </a:cubicBezTo>
                <a:cubicBezTo>
                  <a:pt x="3845039" y="539034"/>
                  <a:pt x="3897711" y="591798"/>
                  <a:pt x="3862596" y="574210"/>
                </a:cubicBezTo>
                <a:cubicBezTo>
                  <a:pt x="3845039" y="609386"/>
                  <a:pt x="3880154" y="609386"/>
                  <a:pt x="3897711" y="626974"/>
                </a:cubicBezTo>
                <a:cubicBezTo>
                  <a:pt x="3880154" y="644562"/>
                  <a:pt x="3862596" y="609386"/>
                  <a:pt x="3862596" y="609386"/>
                </a:cubicBezTo>
                <a:cubicBezTo>
                  <a:pt x="3845039" y="626974"/>
                  <a:pt x="3862596" y="626974"/>
                  <a:pt x="3862596" y="644562"/>
                </a:cubicBezTo>
                <a:cubicBezTo>
                  <a:pt x="3915268" y="644562"/>
                  <a:pt x="3897711" y="626974"/>
                  <a:pt x="3932826" y="626974"/>
                </a:cubicBezTo>
                <a:cubicBezTo>
                  <a:pt x="3915268" y="644562"/>
                  <a:pt x="3950383" y="644562"/>
                  <a:pt x="3932826" y="662150"/>
                </a:cubicBezTo>
                <a:cubicBezTo>
                  <a:pt x="3950383" y="626974"/>
                  <a:pt x="3985497" y="714915"/>
                  <a:pt x="4003055" y="662150"/>
                </a:cubicBezTo>
                <a:cubicBezTo>
                  <a:pt x="4020612" y="662150"/>
                  <a:pt x="4020612" y="697327"/>
                  <a:pt x="4038169" y="697327"/>
                </a:cubicBezTo>
                <a:cubicBezTo>
                  <a:pt x="4055726" y="697327"/>
                  <a:pt x="4090841" y="697327"/>
                  <a:pt x="4090841" y="662150"/>
                </a:cubicBezTo>
                <a:cubicBezTo>
                  <a:pt x="4125956" y="679738"/>
                  <a:pt x="4090841" y="697327"/>
                  <a:pt x="4090841" y="714915"/>
                </a:cubicBezTo>
                <a:cubicBezTo>
                  <a:pt x="4090841" y="750091"/>
                  <a:pt x="4108398" y="714915"/>
                  <a:pt x="4125956" y="714915"/>
                </a:cubicBezTo>
                <a:cubicBezTo>
                  <a:pt x="4125956" y="697327"/>
                  <a:pt x="4125956" y="662150"/>
                  <a:pt x="4125956" y="644562"/>
                </a:cubicBezTo>
                <a:cubicBezTo>
                  <a:pt x="4143513" y="644562"/>
                  <a:pt x="4143513" y="662150"/>
                  <a:pt x="4161070" y="662150"/>
                </a:cubicBezTo>
                <a:cubicBezTo>
                  <a:pt x="4178627" y="662150"/>
                  <a:pt x="4143513" y="644562"/>
                  <a:pt x="4161070" y="644562"/>
                </a:cubicBezTo>
                <a:cubicBezTo>
                  <a:pt x="4143513" y="591798"/>
                  <a:pt x="4090841" y="609386"/>
                  <a:pt x="4073284" y="591798"/>
                </a:cubicBezTo>
                <a:cubicBezTo>
                  <a:pt x="4038169" y="609386"/>
                  <a:pt x="4055726" y="626974"/>
                  <a:pt x="4038169" y="644562"/>
                </a:cubicBezTo>
                <a:cubicBezTo>
                  <a:pt x="4003055" y="626974"/>
                  <a:pt x="4073284" y="574210"/>
                  <a:pt x="4055726" y="556622"/>
                </a:cubicBezTo>
                <a:cubicBezTo>
                  <a:pt x="4055726" y="539034"/>
                  <a:pt x="4090841" y="556622"/>
                  <a:pt x="4073284" y="574210"/>
                </a:cubicBezTo>
                <a:cubicBezTo>
                  <a:pt x="4108398" y="539034"/>
                  <a:pt x="4125956" y="574210"/>
                  <a:pt x="4161070" y="574210"/>
                </a:cubicBezTo>
                <a:cubicBezTo>
                  <a:pt x="4161070" y="556622"/>
                  <a:pt x="4143513" y="556622"/>
                  <a:pt x="4108398" y="556622"/>
                </a:cubicBezTo>
                <a:cubicBezTo>
                  <a:pt x="4108398" y="539034"/>
                  <a:pt x="4125956" y="521445"/>
                  <a:pt x="4161070" y="539034"/>
                </a:cubicBezTo>
                <a:cubicBezTo>
                  <a:pt x="4161070" y="539034"/>
                  <a:pt x="4178627" y="539034"/>
                  <a:pt x="4178627" y="556622"/>
                </a:cubicBezTo>
                <a:cubicBezTo>
                  <a:pt x="4213742" y="556622"/>
                  <a:pt x="4196184" y="556622"/>
                  <a:pt x="4213742" y="574210"/>
                </a:cubicBezTo>
                <a:cubicBezTo>
                  <a:pt x="4248856" y="539034"/>
                  <a:pt x="4178627" y="539034"/>
                  <a:pt x="4196184" y="521445"/>
                </a:cubicBezTo>
                <a:cubicBezTo>
                  <a:pt x="4213742" y="503857"/>
                  <a:pt x="4213742" y="539034"/>
                  <a:pt x="4248856" y="539034"/>
                </a:cubicBezTo>
                <a:cubicBezTo>
                  <a:pt x="4213742" y="503857"/>
                  <a:pt x="4266414" y="468681"/>
                  <a:pt x="4266414" y="433505"/>
                </a:cubicBezTo>
                <a:cubicBezTo>
                  <a:pt x="4283970" y="433505"/>
                  <a:pt x="4301528" y="415917"/>
                  <a:pt x="4319086" y="415917"/>
                </a:cubicBezTo>
                <a:cubicBezTo>
                  <a:pt x="4301528" y="380741"/>
                  <a:pt x="4248856" y="398329"/>
                  <a:pt x="4231299" y="433505"/>
                </a:cubicBezTo>
                <a:cubicBezTo>
                  <a:pt x="4196184" y="398329"/>
                  <a:pt x="4248856" y="345564"/>
                  <a:pt x="4196184" y="327976"/>
                </a:cubicBezTo>
                <a:cubicBezTo>
                  <a:pt x="4196184" y="310388"/>
                  <a:pt x="4231299" y="310388"/>
                  <a:pt x="4248856" y="310388"/>
                </a:cubicBezTo>
                <a:cubicBezTo>
                  <a:pt x="4248856" y="327976"/>
                  <a:pt x="4266414" y="327976"/>
                  <a:pt x="4266414" y="345564"/>
                </a:cubicBezTo>
                <a:cubicBezTo>
                  <a:pt x="4283970" y="327976"/>
                  <a:pt x="4301528" y="327976"/>
                  <a:pt x="4301528" y="292800"/>
                </a:cubicBezTo>
                <a:cubicBezTo>
                  <a:pt x="4389314" y="327976"/>
                  <a:pt x="4354200" y="363152"/>
                  <a:pt x="4424429" y="415917"/>
                </a:cubicBezTo>
                <a:cubicBezTo>
                  <a:pt x="4441986" y="415917"/>
                  <a:pt x="4424429" y="398329"/>
                  <a:pt x="4424429" y="380741"/>
                </a:cubicBezTo>
                <a:cubicBezTo>
                  <a:pt x="4494658" y="398329"/>
                  <a:pt x="4512215" y="486269"/>
                  <a:pt x="4564887" y="486269"/>
                </a:cubicBezTo>
                <a:cubicBezTo>
                  <a:pt x="4582444" y="521445"/>
                  <a:pt x="4600002" y="539034"/>
                  <a:pt x="4564887" y="574210"/>
                </a:cubicBezTo>
                <a:cubicBezTo>
                  <a:pt x="4582444" y="591798"/>
                  <a:pt x="4582444" y="556622"/>
                  <a:pt x="4617558" y="574210"/>
                </a:cubicBezTo>
                <a:cubicBezTo>
                  <a:pt x="4600002" y="556622"/>
                  <a:pt x="4600002" y="556622"/>
                  <a:pt x="4600002" y="539034"/>
                </a:cubicBezTo>
                <a:cubicBezTo>
                  <a:pt x="4635116" y="539034"/>
                  <a:pt x="4617558" y="574210"/>
                  <a:pt x="4617558" y="591798"/>
                </a:cubicBezTo>
                <a:cubicBezTo>
                  <a:pt x="4635116" y="591798"/>
                  <a:pt x="4652673" y="556622"/>
                  <a:pt x="4635116" y="556622"/>
                </a:cubicBezTo>
                <a:cubicBezTo>
                  <a:pt x="4635116" y="539034"/>
                  <a:pt x="4635116" y="539034"/>
                  <a:pt x="4635116" y="539034"/>
                </a:cubicBezTo>
                <a:cubicBezTo>
                  <a:pt x="4652673" y="539034"/>
                  <a:pt x="4652673" y="539034"/>
                  <a:pt x="4652673" y="539034"/>
                </a:cubicBezTo>
                <a:cubicBezTo>
                  <a:pt x="4687788" y="539034"/>
                  <a:pt x="4670230" y="539034"/>
                  <a:pt x="4670230" y="574210"/>
                </a:cubicBezTo>
                <a:cubicBezTo>
                  <a:pt x="4687788" y="574210"/>
                  <a:pt x="4687788" y="556622"/>
                  <a:pt x="4687788" y="539034"/>
                </a:cubicBezTo>
                <a:cubicBezTo>
                  <a:pt x="4705345" y="539034"/>
                  <a:pt x="4722902" y="574210"/>
                  <a:pt x="4722902" y="591798"/>
                </a:cubicBezTo>
                <a:cubicBezTo>
                  <a:pt x="4705345" y="591798"/>
                  <a:pt x="4705345" y="591798"/>
                  <a:pt x="4687788" y="591798"/>
                </a:cubicBezTo>
                <a:cubicBezTo>
                  <a:pt x="4705345" y="626974"/>
                  <a:pt x="4775574" y="626974"/>
                  <a:pt x="4775574" y="662150"/>
                </a:cubicBezTo>
                <a:cubicBezTo>
                  <a:pt x="4722902" y="697327"/>
                  <a:pt x="4740460" y="626974"/>
                  <a:pt x="4705345" y="644562"/>
                </a:cubicBezTo>
                <a:cubicBezTo>
                  <a:pt x="4705345" y="679738"/>
                  <a:pt x="4722902" y="714915"/>
                  <a:pt x="4687788" y="732503"/>
                </a:cubicBezTo>
                <a:cubicBezTo>
                  <a:pt x="4687788" y="750091"/>
                  <a:pt x="4722902" y="714915"/>
                  <a:pt x="4758016" y="732503"/>
                </a:cubicBezTo>
                <a:cubicBezTo>
                  <a:pt x="4758016" y="750091"/>
                  <a:pt x="4758016" y="750091"/>
                  <a:pt x="4758016" y="750091"/>
                </a:cubicBezTo>
                <a:cubicBezTo>
                  <a:pt x="4740460" y="767679"/>
                  <a:pt x="4705345" y="732503"/>
                  <a:pt x="4670230" y="767679"/>
                </a:cubicBezTo>
                <a:cubicBezTo>
                  <a:pt x="4652673" y="732503"/>
                  <a:pt x="4670230" y="714915"/>
                  <a:pt x="4670230" y="679738"/>
                </a:cubicBezTo>
                <a:cubicBezTo>
                  <a:pt x="4617558" y="679738"/>
                  <a:pt x="4582444" y="662150"/>
                  <a:pt x="4564887" y="679738"/>
                </a:cubicBezTo>
                <a:cubicBezTo>
                  <a:pt x="4564887" y="697327"/>
                  <a:pt x="4600002" y="697327"/>
                  <a:pt x="4600002" y="732503"/>
                </a:cubicBezTo>
                <a:cubicBezTo>
                  <a:pt x="4547330" y="732503"/>
                  <a:pt x="4529772" y="679738"/>
                  <a:pt x="4477100" y="662150"/>
                </a:cubicBezTo>
                <a:cubicBezTo>
                  <a:pt x="4441986" y="714915"/>
                  <a:pt x="4459544" y="714915"/>
                  <a:pt x="4477100" y="785267"/>
                </a:cubicBezTo>
                <a:cubicBezTo>
                  <a:pt x="4459544" y="802855"/>
                  <a:pt x="4441986" y="785267"/>
                  <a:pt x="4424429" y="785267"/>
                </a:cubicBezTo>
                <a:cubicBezTo>
                  <a:pt x="4459544" y="838031"/>
                  <a:pt x="4512215" y="873208"/>
                  <a:pt x="4564887" y="925972"/>
                </a:cubicBezTo>
                <a:cubicBezTo>
                  <a:pt x="4512215" y="925972"/>
                  <a:pt x="4441986" y="838031"/>
                  <a:pt x="4389314" y="802855"/>
                </a:cubicBezTo>
                <a:cubicBezTo>
                  <a:pt x="4371757" y="820443"/>
                  <a:pt x="4406872" y="838031"/>
                  <a:pt x="4389314" y="873208"/>
                </a:cubicBezTo>
                <a:cubicBezTo>
                  <a:pt x="4441986" y="838031"/>
                  <a:pt x="4512215" y="961148"/>
                  <a:pt x="4547330" y="1013912"/>
                </a:cubicBezTo>
                <a:cubicBezTo>
                  <a:pt x="4564887" y="996324"/>
                  <a:pt x="4600002" y="996324"/>
                  <a:pt x="4600002" y="961148"/>
                </a:cubicBezTo>
                <a:cubicBezTo>
                  <a:pt x="4635116" y="978736"/>
                  <a:pt x="4652673" y="996324"/>
                  <a:pt x="4670230" y="1013912"/>
                </a:cubicBezTo>
                <a:cubicBezTo>
                  <a:pt x="4635116" y="996324"/>
                  <a:pt x="4617558" y="1066677"/>
                  <a:pt x="4687788" y="1066677"/>
                </a:cubicBezTo>
                <a:cubicBezTo>
                  <a:pt x="4670230" y="1084265"/>
                  <a:pt x="4652673" y="1119441"/>
                  <a:pt x="4670230" y="1154617"/>
                </a:cubicBezTo>
                <a:cubicBezTo>
                  <a:pt x="4670230" y="1189794"/>
                  <a:pt x="4705345" y="1189794"/>
                  <a:pt x="4687788" y="1224970"/>
                </a:cubicBezTo>
                <a:cubicBezTo>
                  <a:pt x="4722902" y="1224970"/>
                  <a:pt x="4722902" y="1224970"/>
                  <a:pt x="4740460" y="1242558"/>
                </a:cubicBezTo>
                <a:cubicBezTo>
                  <a:pt x="4758016" y="1242558"/>
                  <a:pt x="4758016" y="1224970"/>
                  <a:pt x="4758016" y="1224970"/>
                </a:cubicBezTo>
                <a:cubicBezTo>
                  <a:pt x="4740460" y="1207382"/>
                  <a:pt x="4722902" y="1207382"/>
                  <a:pt x="4705345" y="1207382"/>
                </a:cubicBezTo>
                <a:cubicBezTo>
                  <a:pt x="4705345" y="1207382"/>
                  <a:pt x="4722902" y="1207382"/>
                  <a:pt x="4722902" y="1207382"/>
                </a:cubicBezTo>
                <a:cubicBezTo>
                  <a:pt x="4758016" y="1189794"/>
                  <a:pt x="4740460" y="1172205"/>
                  <a:pt x="4758016" y="1154617"/>
                </a:cubicBezTo>
                <a:cubicBezTo>
                  <a:pt x="4758016" y="1154617"/>
                  <a:pt x="4775574" y="1172205"/>
                  <a:pt x="4775574" y="1172205"/>
                </a:cubicBezTo>
                <a:cubicBezTo>
                  <a:pt x="4775574" y="1163411"/>
                  <a:pt x="4775574" y="1154617"/>
                  <a:pt x="4775574" y="1143625"/>
                </a:cubicBezTo>
                <a:lnTo>
                  <a:pt x="4775574" y="1137029"/>
                </a:lnTo>
                <a:lnTo>
                  <a:pt x="4775574" y="1101853"/>
                </a:lnTo>
                <a:cubicBezTo>
                  <a:pt x="4828246" y="1119441"/>
                  <a:pt x="4845803" y="1189794"/>
                  <a:pt x="4793131" y="1224970"/>
                </a:cubicBezTo>
                <a:cubicBezTo>
                  <a:pt x="4810688" y="1224970"/>
                  <a:pt x="4810688" y="1260146"/>
                  <a:pt x="4828246" y="1260146"/>
                </a:cubicBezTo>
                <a:cubicBezTo>
                  <a:pt x="4845803" y="1242558"/>
                  <a:pt x="4863360" y="1207382"/>
                  <a:pt x="4863360" y="1172205"/>
                </a:cubicBezTo>
                <a:cubicBezTo>
                  <a:pt x="4898474" y="1189794"/>
                  <a:pt x="4916032" y="1119441"/>
                  <a:pt x="4951146" y="1101853"/>
                </a:cubicBezTo>
                <a:cubicBezTo>
                  <a:pt x="4951146" y="1119441"/>
                  <a:pt x="4951146" y="1137029"/>
                  <a:pt x="4951146" y="1154617"/>
                </a:cubicBezTo>
                <a:cubicBezTo>
                  <a:pt x="4933590" y="1154617"/>
                  <a:pt x="4916032" y="1154617"/>
                  <a:pt x="4916032" y="1154617"/>
                </a:cubicBezTo>
                <a:cubicBezTo>
                  <a:pt x="4916032" y="1189794"/>
                  <a:pt x="4916032" y="1242558"/>
                  <a:pt x="4933590" y="1242558"/>
                </a:cubicBezTo>
                <a:cubicBezTo>
                  <a:pt x="4933590" y="1277734"/>
                  <a:pt x="4898474" y="1242558"/>
                  <a:pt x="4898474" y="1242558"/>
                </a:cubicBezTo>
                <a:cubicBezTo>
                  <a:pt x="4863360" y="1242558"/>
                  <a:pt x="4898474" y="1260146"/>
                  <a:pt x="4898474" y="1295322"/>
                </a:cubicBezTo>
                <a:cubicBezTo>
                  <a:pt x="4898474" y="1277734"/>
                  <a:pt x="4933590" y="1260146"/>
                  <a:pt x="4916032" y="1295322"/>
                </a:cubicBezTo>
                <a:cubicBezTo>
                  <a:pt x="4933590" y="1295322"/>
                  <a:pt x="4951146" y="1295322"/>
                  <a:pt x="4968704" y="1295322"/>
                </a:cubicBezTo>
                <a:cubicBezTo>
                  <a:pt x="4968704" y="1295322"/>
                  <a:pt x="4968704" y="1242558"/>
                  <a:pt x="4933590" y="1242558"/>
                </a:cubicBezTo>
                <a:cubicBezTo>
                  <a:pt x="4968704" y="1224970"/>
                  <a:pt x="4986261" y="1224970"/>
                  <a:pt x="4986261" y="1172205"/>
                </a:cubicBezTo>
                <a:cubicBezTo>
                  <a:pt x="5021376" y="1224970"/>
                  <a:pt x="4968704" y="1260146"/>
                  <a:pt x="5021376" y="1295322"/>
                </a:cubicBezTo>
                <a:cubicBezTo>
                  <a:pt x="5021376" y="1312910"/>
                  <a:pt x="4968704" y="1312910"/>
                  <a:pt x="5003818" y="1365675"/>
                </a:cubicBezTo>
                <a:cubicBezTo>
                  <a:pt x="4986261" y="1365675"/>
                  <a:pt x="4986261" y="1330498"/>
                  <a:pt x="4986261" y="1312910"/>
                </a:cubicBezTo>
                <a:cubicBezTo>
                  <a:pt x="4968704" y="1330498"/>
                  <a:pt x="4951146" y="1348086"/>
                  <a:pt x="4933590" y="1365675"/>
                </a:cubicBezTo>
                <a:cubicBezTo>
                  <a:pt x="4986261" y="1365675"/>
                  <a:pt x="5056490" y="1418439"/>
                  <a:pt x="5056490" y="1365675"/>
                </a:cubicBezTo>
                <a:cubicBezTo>
                  <a:pt x="5091604" y="1383263"/>
                  <a:pt x="5038933" y="1418439"/>
                  <a:pt x="5074048" y="1418439"/>
                </a:cubicBezTo>
                <a:cubicBezTo>
                  <a:pt x="5091604" y="1400851"/>
                  <a:pt x="5109162" y="1348086"/>
                  <a:pt x="5091604" y="1330498"/>
                </a:cubicBezTo>
                <a:cubicBezTo>
                  <a:pt x="5074048" y="1348086"/>
                  <a:pt x="5038933" y="1348086"/>
                  <a:pt x="5038933" y="1365675"/>
                </a:cubicBezTo>
                <a:cubicBezTo>
                  <a:pt x="5021376" y="1312910"/>
                  <a:pt x="5038933" y="1295322"/>
                  <a:pt x="5056490" y="1224970"/>
                </a:cubicBezTo>
                <a:cubicBezTo>
                  <a:pt x="5038933" y="1189794"/>
                  <a:pt x="5021376" y="1224970"/>
                  <a:pt x="5003818" y="1207382"/>
                </a:cubicBezTo>
                <a:cubicBezTo>
                  <a:pt x="5003818" y="1172205"/>
                  <a:pt x="5021376" y="1172205"/>
                  <a:pt x="5021376" y="1137029"/>
                </a:cubicBezTo>
                <a:cubicBezTo>
                  <a:pt x="5038933" y="1137029"/>
                  <a:pt x="5038933" y="1137029"/>
                  <a:pt x="5056490" y="1154617"/>
                </a:cubicBezTo>
                <a:cubicBezTo>
                  <a:pt x="5074048" y="1154617"/>
                  <a:pt x="5056490" y="1119441"/>
                  <a:pt x="5056490" y="1101853"/>
                </a:cubicBezTo>
                <a:cubicBezTo>
                  <a:pt x="5091604" y="1101853"/>
                  <a:pt x="5091604" y="1137029"/>
                  <a:pt x="5091604" y="1084265"/>
                </a:cubicBezTo>
                <a:cubicBezTo>
                  <a:pt x="5144276" y="1154617"/>
                  <a:pt x="5074048" y="1224970"/>
                  <a:pt x="5109162" y="1260146"/>
                </a:cubicBezTo>
                <a:cubicBezTo>
                  <a:pt x="5091604" y="1242558"/>
                  <a:pt x="5161834" y="1260146"/>
                  <a:pt x="5126719" y="1295322"/>
                </a:cubicBezTo>
                <a:cubicBezTo>
                  <a:pt x="5126719" y="1312910"/>
                  <a:pt x="5144276" y="1277734"/>
                  <a:pt x="5161834" y="1295322"/>
                </a:cubicBezTo>
                <a:cubicBezTo>
                  <a:pt x="5161834" y="1348086"/>
                  <a:pt x="5179391" y="1383263"/>
                  <a:pt x="5196948" y="1418439"/>
                </a:cubicBezTo>
                <a:cubicBezTo>
                  <a:pt x="5232062" y="1383263"/>
                  <a:pt x="5179391" y="1348086"/>
                  <a:pt x="5196948" y="1295322"/>
                </a:cubicBezTo>
                <a:cubicBezTo>
                  <a:pt x="5214506" y="1277734"/>
                  <a:pt x="5214506" y="1330498"/>
                  <a:pt x="5214506" y="1295322"/>
                </a:cubicBezTo>
                <a:cubicBezTo>
                  <a:pt x="5249620" y="1312910"/>
                  <a:pt x="5214506" y="1348086"/>
                  <a:pt x="5214506" y="1383263"/>
                </a:cubicBezTo>
                <a:cubicBezTo>
                  <a:pt x="5267177" y="1330498"/>
                  <a:pt x="5267177" y="1436027"/>
                  <a:pt x="5232062" y="1471203"/>
                </a:cubicBezTo>
                <a:cubicBezTo>
                  <a:pt x="5249620" y="1471203"/>
                  <a:pt x="5284734" y="1506379"/>
                  <a:pt x="5284734" y="1506379"/>
                </a:cubicBezTo>
                <a:cubicBezTo>
                  <a:pt x="5302292" y="1541556"/>
                  <a:pt x="5319849" y="1576732"/>
                  <a:pt x="5284734" y="1611908"/>
                </a:cubicBezTo>
                <a:cubicBezTo>
                  <a:pt x="5249620" y="1576732"/>
                  <a:pt x="5232062" y="1541556"/>
                  <a:pt x="5214506" y="1523968"/>
                </a:cubicBezTo>
                <a:cubicBezTo>
                  <a:pt x="5196948" y="1541556"/>
                  <a:pt x="5214506" y="1594320"/>
                  <a:pt x="5214506" y="1629496"/>
                </a:cubicBezTo>
                <a:cubicBezTo>
                  <a:pt x="5249620" y="1611908"/>
                  <a:pt x="5284734" y="1611908"/>
                  <a:pt x="5302292" y="1647084"/>
                </a:cubicBezTo>
                <a:cubicBezTo>
                  <a:pt x="5284734" y="1647084"/>
                  <a:pt x="5284734" y="1629496"/>
                  <a:pt x="5267177" y="1629496"/>
                </a:cubicBezTo>
                <a:cubicBezTo>
                  <a:pt x="5267177" y="1647084"/>
                  <a:pt x="5319849" y="1664672"/>
                  <a:pt x="5267177" y="1664672"/>
                </a:cubicBezTo>
                <a:cubicBezTo>
                  <a:pt x="5284734" y="1682261"/>
                  <a:pt x="5302292" y="1647084"/>
                  <a:pt x="5302292" y="1699849"/>
                </a:cubicBezTo>
                <a:cubicBezTo>
                  <a:pt x="5319849" y="1699849"/>
                  <a:pt x="5319849" y="1682261"/>
                  <a:pt x="5319849" y="1664672"/>
                </a:cubicBezTo>
                <a:cubicBezTo>
                  <a:pt x="5354964" y="1682261"/>
                  <a:pt x="5319849" y="1699849"/>
                  <a:pt x="5354964" y="1735025"/>
                </a:cubicBezTo>
                <a:cubicBezTo>
                  <a:pt x="5337406" y="1735025"/>
                  <a:pt x="5337406" y="1717437"/>
                  <a:pt x="5319849" y="1717437"/>
                </a:cubicBezTo>
                <a:cubicBezTo>
                  <a:pt x="5302292" y="1752613"/>
                  <a:pt x="5337406" y="1735025"/>
                  <a:pt x="5354964" y="1735025"/>
                </a:cubicBezTo>
                <a:cubicBezTo>
                  <a:pt x="5354964" y="1752613"/>
                  <a:pt x="5354964" y="1752613"/>
                  <a:pt x="5354964" y="1770201"/>
                </a:cubicBezTo>
                <a:cubicBezTo>
                  <a:pt x="5302292" y="1752613"/>
                  <a:pt x="5319849" y="1805377"/>
                  <a:pt x="5267177" y="1805377"/>
                </a:cubicBezTo>
                <a:cubicBezTo>
                  <a:pt x="5267177" y="1822965"/>
                  <a:pt x="5319849" y="1822965"/>
                  <a:pt x="5319849" y="1805377"/>
                </a:cubicBezTo>
                <a:cubicBezTo>
                  <a:pt x="5337406" y="1805377"/>
                  <a:pt x="5302292" y="1822965"/>
                  <a:pt x="5319849" y="1858142"/>
                </a:cubicBezTo>
                <a:cubicBezTo>
                  <a:pt x="5319849" y="1875730"/>
                  <a:pt x="5337406" y="1875730"/>
                  <a:pt x="5337406" y="1893318"/>
                </a:cubicBezTo>
                <a:cubicBezTo>
                  <a:pt x="5354964" y="1840553"/>
                  <a:pt x="5425192" y="1858142"/>
                  <a:pt x="5425192" y="1805377"/>
                </a:cubicBezTo>
                <a:cubicBezTo>
                  <a:pt x="5425192" y="1770201"/>
                  <a:pt x="5407635" y="1770201"/>
                  <a:pt x="5407635" y="1752613"/>
                </a:cubicBezTo>
                <a:cubicBezTo>
                  <a:pt x="5407635" y="1699849"/>
                  <a:pt x="5425192" y="1682261"/>
                  <a:pt x="5442750" y="1664672"/>
                </a:cubicBezTo>
                <a:cubicBezTo>
                  <a:pt x="5530536" y="1699849"/>
                  <a:pt x="5460307" y="1752613"/>
                  <a:pt x="5495422" y="1822965"/>
                </a:cubicBezTo>
                <a:cubicBezTo>
                  <a:pt x="5495422" y="1858142"/>
                  <a:pt x="5442750" y="1840553"/>
                  <a:pt x="5425192" y="1840553"/>
                </a:cubicBezTo>
                <a:cubicBezTo>
                  <a:pt x="5442750" y="1858142"/>
                  <a:pt x="5442750" y="1875730"/>
                  <a:pt x="5477864" y="1875730"/>
                </a:cubicBezTo>
                <a:cubicBezTo>
                  <a:pt x="5460307" y="1893318"/>
                  <a:pt x="5477864" y="1893318"/>
                  <a:pt x="5477864" y="1910906"/>
                </a:cubicBezTo>
                <a:cubicBezTo>
                  <a:pt x="5442750" y="1893318"/>
                  <a:pt x="5442750" y="1981258"/>
                  <a:pt x="5390078" y="1998846"/>
                </a:cubicBezTo>
                <a:cubicBezTo>
                  <a:pt x="5390078" y="1998846"/>
                  <a:pt x="5407635" y="1998846"/>
                  <a:pt x="5407635" y="2016435"/>
                </a:cubicBezTo>
                <a:cubicBezTo>
                  <a:pt x="5425192" y="2016435"/>
                  <a:pt x="5442750" y="2016435"/>
                  <a:pt x="5442750" y="1998846"/>
                </a:cubicBezTo>
                <a:cubicBezTo>
                  <a:pt x="5460307" y="1998846"/>
                  <a:pt x="5460307" y="2051611"/>
                  <a:pt x="5425192" y="2051611"/>
                </a:cubicBezTo>
                <a:cubicBezTo>
                  <a:pt x="5442750" y="2069199"/>
                  <a:pt x="5460307" y="2069199"/>
                  <a:pt x="5477864" y="2069199"/>
                </a:cubicBezTo>
                <a:cubicBezTo>
                  <a:pt x="5477864" y="2086787"/>
                  <a:pt x="5477864" y="2086787"/>
                  <a:pt x="5477864" y="2104375"/>
                </a:cubicBezTo>
                <a:cubicBezTo>
                  <a:pt x="5442750" y="2104375"/>
                  <a:pt x="5442750" y="2086787"/>
                  <a:pt x="5460307" y="2069199"/>
                </a:cubicBezTo>
                <a:cubicBezTo>
                  <a:pt x="5372520" y="2086787"/>
                  <a:pt x="5442750" y="2174727"/>
                  <a:pt x="5390078" y="2192316"/>
                </a:cubicBezTo>
                <a:cubicBezTo>
                  <a:pt x="5390078" y="2209904"/>
                  <a:pt x="5425192" y="2280256"/>
                  <a:pt x="5425192" y="2227492"/>
                </a:cubicBezTo>
                <a:cubicBezTo>
                  <a:pt x="5460307" y="2262668"/>
                  <a:pt x="5390078" y="2245080"/>
                  <a:pt x="5425192" y="2297844"/>
                </a:cubicBezTo>
                <a:cubicBezTo>
                  <a:pt x="5407635" y="2297844"/>
                  <a:pt x="5407635" y="2280256"/>
                  <a:pt x="5407635" y="2280256"/>
                </a:cubicBezTo>
                <a:cubicBezTo>
                  <a:pt x="5407635" y="2333020"/>
                  <a:pt x="5407635" y="2333020"/>
                  <a:pt x="5372520" y="2333020"/>
                </a:cubicBezTo>
                <a:cubicBezTo>
                  <a:pt x="5390078" y="2350609"/>
                  <a:pt x="5407635" y="2350609"/>
                  <a:pt x="5390078" y="2368197"/>
                </a:cubicBezTo>
                <a:cubicBezTo>
                  <a:pt x="5407635" y="2385785"/>
                  <a:pt x="5407635" y="2350609"/>
                  <a:pt x="5442750" y="2368197"/>
                </a:cubicBezTo>
                <a:cubicBezTo>
                  <a:pt x="5442750" y="2385785"/>
                  <a:pt x="5442750" y="2420961"/>
                  <a:pt x="5442750" y="2438549"/>
                </a:cubicBezTo>
                <a:cubicBezTo>
                  <a:pt x="5425192" y="2438549"/>
                  <a:pt x="5407635" y="2438549"/>
                  <a:pt x="5407635" y="2438549"/>
                </a:cubicBezTo>
                <a:cubicBezTo>
                  <a:pt x="5390078" y="2473725"/>
                  <a:pt x="5425192" y="2456137"/>
                  <a:pt x="5442750" y="2473725"/>
                </a:cubicBezTo>
                <a:cubicBezTo>
                  <a:pt x="5407635" y="2456137"/>
                  <a:pt x="5354964" y="2526490"/>
                  <a:pt x="5407635" y="2561666"/>
                </a:cubicBezTo>
                <a:cubicBezTo>
                  <a:pt x="5390078" y="2614430"/>
                  <a:pt x="5407635" y="2684783"/>
                  <a:pt x="5354964" y="2702371"/>
                </a:cubicBezTo>
                <a:cubicBezTo>
                  <a:pt x="5372520" y="2684783"/>
                  <a:pt x="5372520" y="2649606"/>
                  <a:pt x="5372520" y="2632018"/>
                </a:cubicBezTo>
                <a:cubicBezTo>
                  <a:pt x="5372520" y="2632018"/>
                  <a:pt x="5354964" y="2632018"/>
                  <a:pt x="5354964" y="2632018"/>
                </a:cubicBezTo>
                <a:cubicBezTo>
                  <a:pt x="5354964" y="2649606"/>
                  <a:pt x="5354964" y="2649606"/>
                  <a:pt x="5354964" y="2667194"/>
                </a:cubicBezTo>
                <a:cubicBezTo>
                  <a:pt x="5302292" y="2579254"/>
                  <a:pt x="5319849" y="2719959"/>
                  <a:pt x="5249620" y="2702371"/>
                </a:cubicBezTo>
                <a:cubicBezTo>
                  <a:pt x="5302292" y="2737547"/>
                  <a:pt x="5319849" y="2790311"/>
                  <a:pt x="5372520" y="2755135"/>
                </a:cubicBezTo>
                <a:cubicBezTo>
                  <a:pt x="5372520" y="2772723"/>
                  <a:pt x="5372520" y="2772723"/>
                  <a:pt x="5354964" y="2772723"/>
                </a:cubicBezTo>
                <a:cubicBezTo>
                  <a:pt x="5337406" y="2772723"/>
                  <a:pt x="5372520" y="2807899"/>
                  <a:pt x="5372520" y="2807899"/>
                </a:cubicBezTo>
                <a:cubicBezTo>
                  <a:pt x="5372520" y="2843075"/>
                  <a:pt x="5337406" y="2807899"/>
                  <a:pt x="5302292" y="2807899"/>
                </a:cubicBezTo>
                <a:cubicBezTo>
                  <a:pt x="5319849" y="2825487"/>
                  <a:pt x="5337406" y="2843075"/>
                  <a:pt x="5372520" y="2843075"/>
                </a:cubicBezTo>
                <a:cubicBezTo>
                  <a:pt x="5354964" y="2878252"/>
                  <a:pt x="5390078" y="2913428"/>
                  <a:pt x="5407635" y="2948604"/>
                </a:cubicBezTo>
                <a:cubicBezTo>
                  <a:pt x="5390078" y="2948604"/>
                  <a:pt x="5390078" y="2948604"/>
                  <a:pt x="5390078" y="2931016"/>
                </a:cubicBezTo>
                <a:cubicBezTo>
                  <a:pt x="5372520" y="2931016"/>
                  <a:pt x="5372520" y="2948604"/>
                  <a:pt x="5372520" y="2966192"/>
                </a:cubicBezTo>
                <a:cubicBezTo>
                  <a:pt x="5354964" y="2966192"/>
                  <a:pt x="5337406" y="2948604"/>
                  <a:pt x="5337406" y="2931016"/>
                </a:cubicBezTo>
                <a:cubicBezTo>
                  <a:pt x="5354964" y="2913428"/>
                  <a:pt x="5354964" y="2931016"/>
                  <a:pt x="5354964" y="2948604"/>
                </a:cubicBezTo>
                <a:cubicBezTo>
                  <a:pt x="5390078" y="2913428"/>
                  <a:pt x="5302292" y="2913428"/>
                  <a:pt x="5284734" y="2895840"/>
                </a:cubicBezTo>
                <a:cubicBezTo>
                  <a:pt x="5302292" y="2948604"/>
                  <a:pt x="5302292" y="2913428"/>
                  <a:pt x="5267177" y="2983780"/>
                </a:cubicBezTo>
                <a:cubicBezTo>
                  <a:pt x="5249620" y="2931016"/>
                  <a:pt x="5232062" y="2878252"/>
                  <a:pt x="5267177" y="2825487"/>
                </a:cubicBezTo>
                <a:cubicBezTo>
                  <a:pt x="5267177" y="2807899"/>
                  <a:pt x="5232062" y="2807899"/>
                  <a:pt x="5232062" y="2790311"/>
                </a:cubicBezTo>
                <a:cubicBezTo>
                  <a:pt x="5232062" y="2843075"/>
                  <a:pt x="5214506" y="2807899"/>
                  <a:pt x="5161834" y="2825487"/>
                </a:cubicBezTo>
                <a:cubicBezTo>
                  <a:pt x="5179391" y="2807899"/>
                  <a:pt x="5161834" y="2790311"/>
                  <a:pt x="5144276" y="2790311"/>
                </a:cubicBezTo>
                <a:cubicBezTo>
                  <a:pt x="5161834" y="2790311"/>
                  <a:pt x="5161834" y="2772723"/>
                  <a:pt x="5179391" y="2772723"/>
                </a:cubicBezTo>
                <a:cubicBezTo>
                  <a:pt x="5179391" y="2772723"/>
                  <a:pt x="5161834" y="2755135"/>
                  <a:pt x="5161834" y="2737547"/>
                </a:cubicBezTo>
                <a:cubicBezTo>
                  <a:pt x="5126719" y="2755135"/>
                  <a:pt x="5144276" y="2807899"/>
                  <a:pt x="5144276" y="2825487"/>
                </a:cubicBezTo>
                <a:cubicBezTo>
                  <a:pt x="5144276" y="2843075"/>
                  <a:pt x="5161834" y="2825487"/>
                  <a:pt x="5179391" y="2843075"/>
                </a:cubicBezTo>
                <a:cubicBezTo>
                  <a:pt x="5144276" y="2895840"/>
                  <a:pt x="5179391" y="2878252"/>
                  <a:pt x="5179391" y="2931016"/>
                </a:cubicBezTo>
                <a:cubicBezTo>
                  <a:pt x="5179391" y="2913428"/>
                  <a:pt x="5161834" y="2913428"/>
                  <a:pt x="5144276" y="2931016"/>
                </a:cubicBezTo>
                <a:cubicBezTo>
                  <a:pt x="5126719" y="2913428"/>
                  <a:pt x="5161834" y="2895840"/>
                  <a:pt x="5144276" y="2878252"/>
                </a:cubicBezTo>
                <a:cubicBezTo>
                  <a:pt x="5126719" y="2878252"/>
                  <a:pt x="5126719" y="2931016"/>
                  <a:pt x="5126719" y="2878252"/>
                </a:cubicBezTo>
                <a:cubicBezTo>
                  <a:pt x="5074048" y="2895840"/>
                  <a:pt x="5161834" y="2966192"/>
                  <a:pt x="5109162" y="2966192"/>
                </a:cubicBezTo>
                <a:cubicBezTo>
                  <a:pt x="5126719" y="3018957"/>
                  <a:pt x="5161834" y="3001368"/>
                  <a:pt x="5196948" y="3036545"/>
                </a:cubicBezTo>
                <a:cubicBezTo>
                  <a:pt x="5196948" y="3071721"/>
                  <a:pt x="5161834" y="3018957"/>
                  <a:pt x="5161834" y="3054133"/>
                </a:cubicBezTo>
                <a:cubicBezTo>
                  <a:pt x="5161834" y="3054133"/>
                  <a:pt x="5126719" y="3054133"/>
                  <a:pt x="5144276" y="3018957"/>
                </a:cubicBezTo>
                <a:cubicBezTo>
                  <a:pt x="5091604" y="3071721"/>
                  <a:pt x="5126719" y="3159661"/>
                  <a:pt x="5109162" y="3212426"/>
                </a:cubicBezTo>
                <a:cubicBezTo>
                  <a:pt x="5126719" y="3212426"/>
                  <a:pt x="5161834" y="3124485"/>
                  <a:pt x="5126719" y="3142073"/>
                </a:cubicBezTo>
                <a:cubicBezTo>
                  <a:pt x="5126719" y="3124485"/>
                  <a:pt x="5161834" y="3124485"/>
                  <a:pt x="5161834" y="3106897"/>
                </a:cubicBezTo>
                <a:cubicBezTo>
                  <a:pt x="5179391" y="3124485"/>
                  <a:pt x="5196948" y="3142073"/>
                  <a:pt x="5179391" y="3159661"/>
                </a:cubicBezTo>
                <a:cubicBezTo>
                  <a:pt x="5196948" y="3142073"/>
                  <a:pt x="5214506" y="3124485"/>
                  <a:pt x="5214506" y="3089309"/>
                </a:cubicBezTo>
                <a:cubicBezTo>
                  <a:pt x="5249620" y="3124485"/>
                  <a:pt x="5284734" y="3124485"/>
                  <a:pt x="5302292" y="3089309"/>
                </a:cubicBezTo>
                <a:cubicBezTo>
                  <a:pt x="5302292" y="3071721"/>
                  <a:pt x="5302292" y="3071721"/>
                  <a:pt x="5284734" y="3071721"/>
                </a:cubicBezTo>
                <a:cubicBezTo>
                  <a:pt x="5284734" y="3054133"/>
                  <a:pt x="5319849" y="3054133"/>
                  <a:pt x="5319849" y="3054133"/>
                </a:cubicBezTo>
                <a:cubicBezTo>
                  <a:pt x="5354964" y="3054133"/>
                  <a:pt x="5319849" y="3089309"/>
                  <a:pt x="5319849" y="3106897"/>
                </a:cubicBezTo>
                <a:cubicBezTo>
                  <a:pt x="5337406" y="3142073"/>
                  <a:pt x="5337406" y="3106897"/>
                  <a:pt x="5372520" y="3106897"/>
                </a:cubicBezTo>
                <a:cubicBezTo>
                  <a:pt x="5337406" y="3142073"/>
                  <a:pt x="5372520" y="3177250"/>
                  <a:pt x="5337406" y="3212426"/>
                </a:cubicBezTo>
                <a:cubicBezTo>
                  <a:pt x="5337406" y="3212426"/>
                  <a:pt x="5354964" y="3212426"/>
                  <a:pt x="5354964" y="3230014"/>
                </a:cubicBezTo>
                <a:cubicBezTo>
                  <a:pt x="5354964" y="3247602"/>
                  <a:pt x="5337406" y="3247602"/>
                  <a:pt x="5302292" y="3282778"/>
                </a:cubicBezTo>
                <a:cubicBezTo>
                  <a:pt x="5319849" y="3300366"/>
                  <a:pt x="5354964" y="3265190"/>
                  <a:pt x="5354964" y="3300366"/>
                </a:cubicBezTo>
                <a:cubicBezTo>
                  <a:pt x="5337406" y="3300366"/>
                  <a:pt x="5337406" y="3317954"/>
                  <a:pt x="5319849" y="3300366"/>
                </a:cubicBezTo>
                <a:cubicBezTo>
                  <a:pt x="5302292" y="3300366"/>
                  <a:pt x="5319849" y="3335542"/>
                  <a:pt x="5302292" y="3353131"/>
                </a:cubicBezTo>
                <a:cubicBezTo>
                  <a:pt x="5354964" y="3388307"/>
                  <a:pt x="5390078" y="3317954"/>
                  <a:pt x="5390078" y="3282778"/>
                </a:cubicBezTo>
                <a:cubicBezTo>
                  <a:pt x="5425192" y="3300366"/>
                  <a:pt x="5390078" y="3335542"/>
                  <a:pt x="5407635" y="3388307"/>
                </a:cubicBezTo>
                <a:cubicBezTo>
                  <a:pt x="5354964" y="3370719"/>
                  <a:pt x="5390078" y="3441071"/>
                  <a:pt x="5337406" y="3441071"/>
                </a:cubicBezTo>
                <a:cubicBezTo>
                  <a:pt x="5354964" y="3458659"/>
                  <a:pt x="5372520" y="3441071"/>
                  <a:pt x="5390078" y="3458659"/>
                </a:cubicBezTo>
                <a:cubicBezTo>
                  <a:pt x="5354964" y="3564188"/>
                  <a:pt x="5372520" y="3564188"/>
                  <a:pt x="5354964" y="3687305"/>
                </a:cubicBezTo>
                <a:cubicBezTo>
                  <a:pt x="5354964" y="3669716"/>
                  <a:pt x="5302292" y="3669716"/>
                  <a:pt x="5302292" y="3634540"/>
                </a:cubicBezTo>
                <a:cubicBezTo>
                  <a:pt x="5284734" y="3634540"/>
                  <a:pt x="5267177" y="3669716"/>
                  <a:pt x="5232062" y="3669716"/>
                </a:cubicBezTo>
                <a:cubicBezTo>
                  <a:pt x="5214506" y="3616952"/>
                  <a:pt x="5196948" y="3581776"/>
                  <a:pt x="5161834" y="3581776"/>
                </a:cubicBezTo>
                <a:cubicBezTo>
                  <a:pt x="5161834" y="3564188"/>
                  <a:pt x="5179391" y="3564188"/>
                  <a:pt x="5179391" y="3546600"/>
                </a:cubicBezTo>
                <a:cubicBezTo>
                  <a:pt x="5161834" y="3546600"/>
                  <a:pt x="5161834" y="3529012"/>
                  <a:pt x="5144276" y="3511424"/>
                </a:cubicBezTo>
                <a:cubicBezTo>
                  <a:pt x="5126719" y="3546600"/>
                  <a:pt x="5144276" y="3546600"/>
                  <a:pt x="5144276" y="3599364"/>
                </a:cubicBezTo>
                <a:cubicBezTo>
                  <a:pt x="5126719" y="3564188"/>
                  <a:pt x="5109162" y="3511424"/>
                  <a:pt x="5126719" y="3476247"/>
                </a:cubicBezTo>
                <a:cubicBezTo>
                  <a:pt x="5091604" y="3476247"/>
                  <a:pt x="5126719" y="3546600"/>
                  <a:pt x="5109162" y="3581776"/>
                </a:cubicBezTo>
                <a:cubicBezTo>
                  <a:pt x="5074048" y="3564188"/>
                  <a:pt x="5091604" y="3529012"/>
                  <a:pt x="5091604" y="3511424"/>
                </a:cubicBezTo>
                <a:cubicBezTo>
                  <a:pt x="5038933" y="3511424"/>
                  <a:pt x="5074048" y="3616952"/>
                  <a:pt x="5074048" y="3652128"/>
                </a:cubicBezTo>
                <a:cubicBezTo>
                  <a:pt x="5109162" y="3581776"/>
                  <a:pt x="5091604" y="3652128"/>
                  <a:pt x="5144276" y="3634540"/>
                </a:cubicBezTo>
                <a:cubicBezTo>
                  <a:pt x="5144276" y="3669716"/>
                  <a:pt x="5109162" y="3669716"/>
                  <a:pt x="5126719" y="3704893"/>
                </a:cubicBezTo>
                <a:cubicBezTo>
                  <a:pt x="5126719" y="3687305"/>
                  <a:pt x="5144276" y="3669716"/>
                  <a:pt x="5144276" y="3669716"/>
                </a:cubicBezTo>
                <a:cubicBezTo>
                  <a:pt x="5153055" y="3682908"/>
                  <a:pt x="5165125" y="3686205"/>
                  <a:pt x="5176647" y="3685106"/>
                </a:cubicBezTo>
                <a:lnTo>
                  <a:pt x="5197106" y="3677373"/>
                </a:lnTo>
                <a:lnTo>
                  <a:pt x="5192765" y="3680297"/>
                </a:lnTo>
                <a:cubicBezTo>
                  <a:pt x="5185152" y="3685931"/>
                  <a:pt x="5175002" y="3693900"/>
                  <a:pt x="5161834" y="3704893"/>
                </a:cubicBezTo>
                <a:cubicBezTo>
                  <a:pt x="5126719" y="3740069"/>
                  <a:pt x="5144276" y="3722481"/>
                  <a:pt x="5091604" y="3722481"/>
                </a:cubicBezTo>
                <a:cubicBezTo>
                  <a:pt x="5091604" y="3731275"/>
                  <a:pt x="5093799" y="3736772"/>
                  <a:pt x="5097639" y="3740344"/>
                </a:cubicBezTo>
                <a:lnTo>
                  <a:pt x="5105301" y="3743388"/>
                </a:lnTo>
                <a:lnTo>
                  <a:pt x="5098292" y="3749413"/>
                </a:lnTo>
                <a:cubicBezTo>
                  <a:pt x="5077888" y="3762879"/>
                  <a:pt x="5089409" y="3722481"/>
                  <a:pt x="5074048" y="3722481"/>
                </a:cubicBezTo>
                <a:cubicBezTo>
                  <a:pt x="5074048" y="3775245"/>
                  <a:pt x="5091604" y="3792833"/>
                  <a:pt x="5109162" y="3880774"/>
                </a:cubicBezTo>
                <a:cubicBezTo>
                  <a:pt x="5109162" y="3863186"/>
                  <a:pt x="5074048" y="3863186"/>
                  <a:pt x="5074048" y="3845598"/>
                </a:cubicBezTo>
                <a:cubicBezTo>
                  <a:pt x="5056490" y="3845598"/>
                  <a:pt x="5038933" y="3863186"/>
                  <a:pt x="5038933" y="3880774"/>
                </a:cubicBezTo>
                <a:cubicBezTo>
                  <a:pt x="5021376" y="3898362"/>
                  <a:pt x="5074048" y="3880774"/>
                  <a:pt x="5056490" y="3863186"/>
                </a:cubicBezTo>
                <a:cubicBezTo>
                  <a:pt x="5091604" y="3880774"/>
                  <a:pt x="5056490" y="3898362"/>
                  <a:pt x="5056490" y="3898362"/>
                </a:cubicBezTo>
                <a:cubicBezTo>
                  <a:pt x="5021376" y="3898362"/>
                  <a:pt x="5003818" y="3880774"/>
                  <a:pt x="4986261" y="3880774"/>
                </a:cubicBezTo>
                <a:cubicBezTo>
                  <a:pt x="4986261" y="3898362"/>
                  <a:pt x="5038933" y="3915950"/>
                  <a:pt x="4986261" y="3915950"/>
                </a:cubicBezTo>
                <a:cubicBezTo>
                  <a:pt x="4986261" y="3933538"/>
                  <a:pt x="5021376" y="3933538"/>
                  <a:pt x="5021376" y="3915950"/>
                </a:cubicBezTo>
                <a:cubicBezTo>
                  <a:pt x="5038933" y="3915950"/>
                  <a:pt x="5021376" y="3933538"/>
                  <a:pt x="5038933" y="3951126"/>
                </a:cubicBezTo>
                <a:cubicBezTo>
                  <a:pt x="5038933" y="3951126"/>
                  <a:pt x="5038933" y="3951126"/>
                  <a:pt x="5038933" y="3968714"/>
                </a:cubicBezTo>
                <a:cubicBezTo>
                  <a:pt x="5021376" y="3951126"/>
                  <a:pt x="5003818" y="3968714"/>
                  <a:pt x="4986261" y="3968714"/>
                </a:cubicBezTo>
                <a:cubicBezTo>
                  <a:pt x="5038933" y="3986302"/>
                  <a:pt x="4968704" y="4003891"/>
                  <a:pt x="4933590" y="4021479"/>
                </a:cubicBezTo>
                <a:cubicBezTo>
                  <a:pt x="4951146" y="4039067"/>
                  <a:pt x="4933590" y="4056655"/>
                  <a:pt x="4951146" y="4091831"/>
                </a:cubicBezTo>
                <a:cubicBezTo>
                  <a:pt x="4880918" y="4091831"/>
                  <a:pt x="4863360" y="4127007"/>
                  <a:pt x="4828246" y="4074243"/>
                </a:cubicBezTo>
                <a:cubicBezTo>
                  <a:pt x="4810688" y="4074243"/>
                  <a:pt x="4793131" y="4091831"/>
                  <a:pt x="4793131" y="4109419"/>
                </a:cubicBezTo>
                <a:cubicBezTo>
                  <a:pt x="4810688" y="4127007"/>
                  <a:pt x="4828246" y="4127007"/>
                  <a:pt x="4845803" y="4144595"/>
                </a:cubicBezTo>
                <a:cubicBezTo>
                  <a:pt x="4828246" y="4162183"/>
                  <a:pt x="4845803" y="4179772"/>
                  <a:pt x="4845803" y="4197360"/>
                </a:cubicBezTo>
                <a:cubicBezTo>
                  <a:pt x="4793131" y="4197360"/>
                  <a:pt x="4775574" y="4214948"/>
                  <a:pt x="4740460" y="4197360"/>
                </a:cubicBezTo>
                <a:cubicBezTo>
                  <a:pt x="4722902" y="4232536"/>
                  <a:pt x="4652673" y="4285300"/>
                  <a:pt x="4617558" y="4250124"/>
                </a:cubicBezTo>
                <a:cubicBezTo>
                  <a:pt x="4617558" y="4285300"/>
                  <a:pt x="4617558" y="4302888"/>
                  <a:pt x="4600002" y="4338065"/>
                </a:cubicBezTo>
                <a:cubicBezTo>
                  <a:pt x="4600002" y="4338065"/>
                  <a:pt x="4617558" y="4355653"/>
                  <a:pt x="4617558" y="4355653"/>
                </a:cubicBezTo>
                <a:cubicBezTo>
                  <a:pt x="4652673" y="4355653"/>
                  <a:pt x="4617558" y="4302888"/>
                  <a:pt x="4652673" y="4320477"/>
                </a:cubicBezTo>
                <a:cubicBezTo>
                  <a:pt x="4652673" y="4373241"/>
                  <a:pt x="4617558" y="4373241"/>
                  <a:pt x="4564887" y="4373241"/>
                </a:cubicBezTo>
                <a:cubicBezTo>
                  <a:pt x="4582444" y="4373241"/>
                  <a:pt x="4582444" y="4390829"/>
                  <a:pt x="4582444" y="4408417"/>
                </a:cubicBezTo>
                <a:cubicBezTo>
                  <a:pt x="4564887" y="4390829"/>
                  <a:pt x="4529772" y="4426005"/>
                  <a:pt x="4494658" y="4426005"/>
                </a:cubicBezTo>
                <a:cubicBezTo>
                  <a:pt x="4494658" y="4443593"/>
                  <a:pt x="4512215" y="4443593"/>
                  <a:pt x="4529772" y="4461181"/>
                </a:cubicBezTo>
                <a:cubicBezTo>
                  <a:pt x="4477100" y="4461181"/>
                  <a:pt x="4512215" y="4513946"/>
                  <a:pt x="4459544" y="4513946"/>
                </a:cubicBezTo>
                <a:cubicBezTo>
                  <a:pt x="4441986" y="4549122"/>
                  <a:pt x="4494658" y="4531534"/>
                  <a:pt x="4477100" y="4513946"/>
                </a:cubicBezTo>
                <a:cubicBezTo>
                  <a:pt x="4494658" y="4513946"/>
                  <a:pt x="4494658" y="4549122"/>
                  <a:pt x="4494658" y="4549122"/>
                </a:cubicBezTo>
                <a:cubicBezTo>
                  <a:pt x="4459544" y="4549122"/>
                  <a:pt x="4441986" y="4549122"/>
                  <a:pt x="4406872" y="4566710"/>
                </a:cubicBezTo>
                <a:cubicBezTo>
                  <a:pt x="4406872" y="4584298"/>
                  <a:pt x="4406872" y="4601886"/>
                  <a:pt x="4424429" y="4601886"/>
                </a:cubicBezTo>
                <a:cubicBezTo>
                  <a:pt x="4441986" y="4637062"/>
                  <a:pt x="4406872" y="4619474"/>
                  <a:pt x="4406872" y="4637062"/>
                </a:cubicBezTo>
                <a:cubicBezTo>
                  <a:pt x="4389314" y="4637062"/>
                  <a:pt x="4354200" y="4619474"/>
                  <a:pt x="4336642" y="4619474"/>
                </a:cubicBezTo>
                <a:cubicBezTo>
                  <a:pt x="4371757" y="4637062"/>
                  <a:pt x="4371757" y="4672239"/>
                  <a:pt x="4424429" y="4689827"/>
                </a:cubicBezTo>
                <a:cubicBezTo>
                  <a:pt x="4406872" y="4707415"/>
                  <a:pt x="4424429" y="4707415"/>
                  <a:pt x="4424429" y="4725003"/>
                </a:cubicBezTo>
                <a:cubicBezTo>
                  <a:pt x="4371757" y="4707415"/>
                  <a:pt x="4424429" y="4777767"/>
                  <a:pt x="4354200" y="4760179"/>
                </a:cubicBezTo>
                <a:cubicBezTo>
                  <a:pt x="4354200" y="4760179"/>
                  <a:pt x="4371757" y="4725003"/>
                  <a:pt x="4336642" y="4725003"/>
                </a:cubicBezTo>
                <a:cubicBezTo>
                  <a:pt x="4354200" y="4707415"/>
                  <a:pt x="4371757" y="4707415"/>
                  <a:pt x="4389314" y="4689827"/>
                </a:cubicBezTo>
                <a:cubicBezTo>
                  <a:pt x="4371757" y="4654651"/>
                  <a:pt x="4354200" y="4689827"/>
                  <a:pt x="4336642" y="4672239"/>
                </a:cubicBezTo>
                <a:cubicBezTo>
                  <a:pt x="4336642" y="4672239"/>
                  <a:pt x="4336642" y="4654651"/>
                  <a:pt x="4354200" y="4654651"/>
                </a:cubicBezTo>
                <a:cubicBezTo>
                  <a:pt x="4354200" y="4637062"/>
                  <a:pt x="4319086" y="4637062"/>
                  <a:pt x="4319086" y="4619474"/>
                </a:cubicBezTo>
                <a:cubicBezTo>
                  <a:pt x="4301528" y="4619474"/>
                  <a:pt x="4301528" y="4672239"/>
                  <a:pt x="4319086" y="4654651"/>
                </a:cubicBezTo>
                <a:cubicBezTo>
                  <a:pt x="4301528" y="4672239"/>
                  <a:pt x="4248856" y="4637062"/>
                  <a:pt x="4248856" y="4619474"/>
                </a:cubicBezTo>
                <a:cubicBezTo>
                  <a:pt x="4231299" y="4619474"/>
                  <a:pt x="4213742" y="4619474"/>
                  <a:pt x="4196184" y="4619474"/>
                </a:cubicBezTo>
                <a:cubicBezTo>
                  <a:pt x="4196184" y="4654651"/>
                  <a:pt x="4213742" y="4637062"/>
                  <a:pt x="4248856" y="4637062"/>
                </a:cubicBezTo>
                <a:cubicBezTo>
                  <a:pt x="4213742" y="4654651"/>
                  <a:pt x="4283970" y="4672239"/>
                  <a:pt x="4301528" y="4689827"/>
                </a:cubicBezTo>
                <a:cubicBezTo>
                  <a:pt x="4301528" y="4707415"/>
                  <a:pt x="4283970" y="4725003"/>
                  <a:pt x="4266414" y="4742591"/>
                </a:cubicBezTo>
                <a:cubicBezTo>
                  <a:pt x="4283970" y="4760179"/>
                  <a:pt x="4283970" y="4725003"/>
                  <a:pt x="4301528" y="4760179"/>
                </a:cubicBezTo>
                <a:cubicBezTo>
                  <a:pt x="4283970" y="4777767"/>
                  <a:pt x="4213742" y="4812944"/>
                  <a:pt x="4231299" y="4848120"/>
                </a:cubicBezTo>
                <a:cubicBezTo>
                  <a:pt x="4231299" y="4865708"/>
                  <a:pt x="4196184" y="4848120"/>
                  <a:pt x="4196184" y="4848120"/>
                </a:cubicBezTo>
                <a:cubicBezTo>
                  <a:pt x="4196184" y="4848120"/>
                  <a:pt x="4196184" y="4865708"/>
                  <a:pt x="4213742" y="4865708"/>
                </a:cubicBezTo>
                <a:cubicBezTo>
                  <a:pt x="4196184" y="4883296"/>
                  <a:pt x="4125956" y="4865708"/>
                  <a:pt x="4125956" y="4830532"/>
                </a:cubicBezTo>
                <a:cubicBezTo>
                  <a:pt x="4213742" y="4848120"/>
                  <a:pt x="4055726" y="4760179"/>
                  <a:pt x="4073284" y="4689827"/>
                </a:cubicBezTo>
                <a:cubicBezTo>
                  <a:pt x="4090841" y="4707415"/>
                  <a:pt x="4090841" y="4707415"/>
                  <a:pt x="4108398" y="4725003"/>
                </a:cubicBezTo>
                <a:cubicBezTo>
                  <a:pt x="4125956" y="4725003"/>
                  <a:pt x="4125956" y="4689827"/>
                  <a:pt x="4161070" y="4689827"/>
                </a:cubicBezTo>
                <a:cubicBezTo>
                  <a:pt x="4161070" y="4654651"/>
                  <a:pt x="4178627" y="4637062"/>
                  <a:pt x="4161070" y="4619474"/>
                </a:cubicBezTo>
                <a:cubicBezTo>
                  <a:pt x="4161070" y="4637062"/>
                  <a:pt x="4125956" y="4637062"/>
                  <a:pt x="4108398" y="4619474"/>
                </a:cubicBezTo>
                <a:cubicBezTo>
                  <a:pt x="4090841" y="4619474"/>
                  <a:pt x="4090841" y="4637062"/>
                  <a:pt x="4090841" y="4654651"/>
                </a:cubicBezTo>
                <a:cubicBezTo>
                  <a:pt x="3985497" y="4619474"/>
                  <a:pt x="3967940" y="4531534"/>
                  <a:pt x="3932826" y="4478770"/>
                </a:cubicBezTo>
                <a:cubicBezTo>
                  <a:pt x="3915268" y="4496358"/>
                  <a:pt x="3897711" y="4478770"/>
                  <a:pt x="3880154" y="4478770"/>
                </a:cubicBezTo>
                <a:cubicBezTo>
                  <a:pt x="3880154" y="4461181"/>
                  <a:pt x="3897711" y="4461181"/>
                  <a:pt x="3915268" y="4461181"/>
                </a:cubicBezTo>
                <a:cubicBezTo>
                  <a:pt x="3915268" y="4426005"/>
                  <a:pt x="3880154" y="4426005"/>
                  <a:pt x="3880154" y="4390829"/>
                </a:cubicBezTo>
                <a:cubicBezTo>
                  <a:pt x="3915268" y="4426005"/>
                  <a:pt x="3950383" y="4461181"/>
                  <a:pt x="3985497" y="4496358"/>
                </a:cubicBezTo>
                <a:cubicBezTo>
                  <a:pt x="4020612" y="4408417"/>
                  <a:pt x="3985497" y="4373241"/>
                  <a:pt x="3932826" y="4320477"/>
                </a:cubicBezTo>
                <a:cubicBezTo>
                  <a:pt x="3932826" y="4373241"/>
                  <a:pt x="3950383" y="4390829"/>
                  <a:pt x="3932826" y="4426005"/>
                </a:cubicBezTo>
                <a:cubicBezTo>
                  <a:pt x="3932826" y="4390829"/>
                  <a:pt x="3897711" y="4355653"/>
                  <a:pt x="3880154" y="4390829"/>
                </a:cubicBezTo>
                <a:cubicBezTo>
                  <a:pt x="3827482" y="4390829"/>
                  <a:pt x="3845039" y="4426005"/>
                  <a:pt x="3845039" y="4461181"/>
                </a:cubicBezTo>
                <a:cubicBezTo>
                  <a:pt x="3827482" y="4443593"/>
                  <a:pt x="3809925" y="4461181"/>
                  <a:pt x="3809925" y="4478770"/>
                </a:cubicBezTo>
                <a:cubicBezTo>
                  <a:pt x="3774810" y="4461181"/>
                  <a:pt x="3757253" y="4461181"/>
                  <a:pt x="3722138" y="4478770"/>
                </a:cubicBezTo>
                <a:cubicBezTo>
                  <a:pt x="3722138" y="4496358"/>
                  <a:pt x="3722138" y="4496358"/>
                  <a:pt x="3722138" y="4513946"/>
                </a:cubicBezTo>
                <a:cubicBezTo>
                  <a:pt x="3757253" y="4513946"/>
                  <a:pt x="3757253" y="4478770"/>
                  <a:pt x="3792368" y="4478770"/>
                </a:cubicBezTo>
                <a:cubicBezTo>
                  <a:pt x="3774810" y="4549122"/>
                  <a:pt x="3792368" y="4584298"/>
                  <a:pt x="3792368" y="4654651"/>
                </a:cubicBezTo>
                <a:cubicBezTo>
                  <a:pt x="3757253" y="4672239"/>
                  <a:pt x="3757253" y="4689827"/>
                  <a:pt x="3757253" y="4725003"/>
                </a:cubicBezTo>
                <a:cubicBezTo>
                  <a:pt x="3739696" y="4742591"/>
                  <a:pt x="3722138" y="4742591"/>
                  <a:pt x="3687024" y="4760179"/>
                </a:cubicBezTo>
                <a:cubicBezTo>
                  <a:pt x="3687024" y="4725003"/>
                  <a:pt x="3669467" y="4672239"/>
                  <a:pt x="3634352" y="4672239"/>
                </a:cubicBezTo>
                <a:cubicBezTo>
                  <a:pt x="3634352" y="4654651"/>
                  <a:pt x="3669467" y="4672239"/>
                  <a:pt x="3669467" y="4654651"/>
                </a:cubicBezTo>
                <a:cubicBezTo>
                  <a:pt x="3669467" y="4601886"/>
                  <a:pt x="3704581" y="4619474"/>
                  <a:pt x="3687024" y="4549122"/>
                </a:cubicBezTo>
                <a:cubicBezTo>
                  <a:pt x="3704581" y="4549122"/>
                  <a:pt x="3704581" y="4549122"/>
                  <a:pt x="3722138" y="4549122"/>
                </a:cubicBezTo>
                <a:cubicBezTo>
                  <a:pt x="3704581" y="4531534"/>
                  <a:pt x="3722138" y="4496358"/>
                  <a:pt x="3704581" y="4496358"/>
                </a:cubicBezTo>
                <a:cubicBezTo>
                  <a:pt x="3687024" y="4531534"/>
                  <a:pt x="3581680" y="4549122"/>
                  <a:pt x="3564123" y="4619474"/>
                </a:cubicBezTo>
                <a:cubicBezTo>
                  <a:pt x="3493894" y="4584298"/>
                  <a:pt x="3529009" y="4654651"/>
                  <a:pt x="3511452" y="4654651"/>
                </a:cubicBezTo>
                <a:cubicBezTo>
                  <a:pt x="3511452" y="4672239"/>
                  <a:pt x="3493894" y="4637062"/>
                  <a:pt x="3493894" y="4637062"/>
                </a:cubicBezTo>
                <a:cubicBezTo>
                  <a:pt x="3423665" y="4654651"/>
                  <a:pt x="3318322" y="4672239"/>
                  <a:pt x="3283207" y="4760179"/>
                </a:cubicBezTo>
                <a:cubicBezTo>
                  <a:pt x="3265650" y="4760179"/>
                  <a:pt x="3265650" y="4777767"/>
                  <a:pt x="3248092" y="4777767"/>
                </a:cubicBezTo>
                <a:cubicBezTo>
                  <a:pt x="3265650" y="4795355"/>
                  <a:pt x="3248092" y="4830532"/>
                  <a:pt x="3248092" y="4865708"/>
                </a:cubicBezTo>
                <a:cubicBezTo>
                  <a:pt x="3212978" y="4865708"/>
                  <a:pt x="3195421" y="4900884"/>
                  <a:pt x="3195421" y="4918472"/>
                </a:cubicBezTo>
                <a:cubicBezTo>
                  <a:pt x="3177864" y="4918472"/>
                  <a:pt x="3160306" y="4918472"/>
                  <a:pt x="3142749" y="4918472"/>
                </a:cubicBezTo>
                <a:cubicBezTo>
                  <a:pt x="3125192" y="4883296"/>
                  <a:pt x="3142749" y="4883296"/>
                  <a:pt x="3125192" y="4865708"/>
                </a:cubicBezTo>
                <a:cubicBezTo>
                  <a:pt x="3090077" y="4900884"/>
                  <a:pt x="3142749" y="4953648"/>
                  <a:pt x="3107634" y="4988825"/>
                </a:cubicBezTo>
                <a:cubicBezTo>
                  <a:pt x="3107634" y="5024001"/>
                  <a:pt x="3142749" y="4953648"/>
                  <a:pt x="3142749" y="4988825"/>
                </a:cubicBezTo>
                <a:cubicBezTo>
                  <a:pt x="3125192" y="5024001"/>
                  <a:pt x="3107634" y="5024001"/>
                  <a:pt x="3072520" y="5024001"/>
                </a:cubicBezTo>
                <a:cubicBezTo>
                  <a:pt x="3072520" y="5024001"/>
                  <a:pt x="3072520" y="5006413"/>
                  <a:pt x="3072520" y="5006413"/>
                </a:cubicBezTo>
                <a:cubicBezTo>
                  <a:pt x="3037406" y="5024001"/>
                  <a:pt x="3037406" y="5006413"/>
                  <a:pt x="3002291" y="5024001"/>
                </a:cubicBezTo>
                <a:cubicBezTo>
                  <a:pt x="3054963" y="5076765"/>
                  <a:pt x="2949619" y="5094353"/>
                  <a:pt x="2896948" y="5094353"/>
                </a:cubicBezTo>
                <a:cubicBezTo>
                  <a:pt x="2914505" y="5041589"/>
                  <a:pt x="2879390" y="5006413"/>
                  <a:pt x="2914505" y="4971237"/>
                </a:cubicBezTo>
                <a:cubicBezTo>
                  <a:pt x="2932062" y="4988825"/>
                  <a:pt x="2949619" y="4988825"/>
                  <a:pt x="2967176" y="5006413"/>
                </a:cubicBezTo>
                <a:cubicBezTo>
                  <a:pt x="3019848" y="4971237"/>
                  <a:pt x="2879390" y="4900884"/>
                  <a:pt x="2914505" y="4865708"/>
                </a:cubicBezTo>
                <a:cubicBezTo>
                  <a:pt x="2932062" y="4883296"/>
                  <a:pt x="2967176" y="4918472"/>
                  <a:pt x="2984734" y="4953648"/>
                </a:cubicBezTo>
                <a:cubicBezTo>
                  <a:pt x="3002291" y="4936060"/>
                  <a:pt x="3002291" y="4918472"/>
                  <a:pt x="3002291" y="4883296"/>
                </a:cubicBezTo>
                <a:cubicBezTo>
                  <a:pt x="3019848" y="4883296"/>
                  <a:pt x="3037406" y="4883296"/>
                  <a:pt x="3019848" y="4848120"/>
                </a:cubicBezTo>
                <a:cubicBezTo>
                  <a:pt x="3054963" y="4848120"/>
                  <a:pt x="3037406" y="4865708"/>
                  <a:pt x="3037406" y="4883296"/>
                </a:cubicBezTo>
                <a:cubicBezTo>
                  <a:pt x="3054963" y="4865708"/>
                  <a:pt x="3072520" y="4883296"/>
                  <a:pt x="3072520" y="4865708"/>
                </a:cubicBezTo>
                <a:cubicBezTo>
                  <a:pt x="3072520" y="4830532"/>
                  <a:pt x="2984734" y="4777767"/>
                  <a:pt x="3054963" y="4777767"/>
                </a:cubicBezTo>
                <a:cubicBezTo>
                  <a:pt x="3037406" y="4812944"/>
                  <a:pt x="3054963" y="4795355"/>
                  <a:pt x="3090077" y="4830532"/>
                </a:cubicBezTo>
                <a:cubicBezTo>
                  <a:pt x="3107634" y="4812944"/>
                  <a:pt x="3090077" y="4760179"/>
                  <a:pt x="3125192" y="4760179"/>
                </a:cubicBezTo>
                <a:cubicBezTo>
                  <a:pt x="3107634" y="4707415"/>
                  <a:pt x="3002291" y="4777767"/>
                  <a:pt x="2967176" y="4725003"/>
                </a:cubicBezTo>
                <a:cubicBezTo>
                  <a:pt x="2949619" y="4777767"/>
                  <a:pt x="2914505" y="4777767"/>
                  <a:pt x="2861833" y="4777767"/>
                </a:cubicBezTo>
                <a:cubicBezTo>
                  <a:pt x="2861833" y="4707415"/>
                  <a:pt x="2756489" y="4760179"/>
                  <a:pt x="2703818" y="4777767"/>
                </a:cubicBezTo>
                <a:cubicBezTo>
                  <a:pt x="2716986" y="4738194"/>
                  <a:pt x="2690650" y="4748088"/>
                  <a:pt x="2661845" y="4755507"/>
                </a:cubicBezTo>
                <a:lnTo>
                  <a:pt x="2649946" y="4757475"/>
                </a:lnTo>
                <a:lnTo>
                  <a:pt x="2642367" y="4740393"/>
                </a:lnTo>
                <a:cubicBezTo>
                  <a:pt x="2637977" y="4733797"/>
                  <a:pt x="2633588" y="4725003"/>
                  <a:pt x="2633588" y="4707415"/>
                </a:cubicBezTo>
                <a:cubicBezTo>
                  <a:pt x="2668703" y="4707415"/>
                  <a:pt x="2703818" y="4707415"/>
                  <a:pt x="2738932" y="4689827"/>
                </a:cubicBezTo>
                <a:cubicBezTo>
                  <a:pt x="2686260" y="4672239"/>
                  <a:pt x="2633588" y="4689827"/>
                  <a:pt x="2633588" y="4689827"/>
                </a:cubicBezTo>
                <a:cubicBezTo>
                  <a:pt x="2493130" y="4672239"/>
                  <a:pt x="2703818" y="4672239"/>
                  <a:pt x="2756489" y="4654651"/>
                </a:cubicBezTo>
                <a:cubicBezTo>
                  <a:pt x="2756489" y="4637062"/>
                  <a:pt x="2756489" y="4619474"/>
                  <a:pt x="2791604" y="4619474"/>
                </a:cubicBezTo>
                <a:cubicBezTo>
                  <a:pt x="2756489" y="4584298"/>
                  <a:pt x="2738932" y="4637062"/>
                  <a:pt x="2721375" y="4654651"/>
                </a:cubicBezTo>
                <a:cubicBezTo>
                  <a:pt x="2651146" y="4654651"/>
                  <a:pt x="2633588" y="4654651"/>
                  <a:pt x="2545802" y="4654651"/>
                </a:cubicBezTo>
                <a:cubicBezTo>
                  <a:pt x="2580917" y="4672239"/>
                  <a:pt x="2493130" y="4672239"/>
                  <a:pt x="2528245" y="4725003"/>
                </a:cubicBezTo>
                <a:cubicBezTo>
                  <a:pt x="2563360" y="4689827"/>
                  <a:pt x="2580917" y="4725003"/>
                  <a:pt x="2616031" y="4707415"/>
                </a:cubicBezTo>
                <a:cubicBezTo>
                  <a:pt x="2633588" y="4725003"/>
                  <a:pt x="2633588" y="4742591"/>
                  <a:pt x="2616031" y="4777767"/>
                </a:cubicBezTo>
                <a:cubicBezTo>
                  <a:pt x="2651146" y="4795355"/>
                  <a:pt x="2668703" y="4760179"/>
                  <a:pt x="2703818" y="4760179"/>
                </a:cubicBezTo>
                <a:cubicBezTo>
                  <a:pt x="2703818" y="4812944"/>
                  <a:pt x="2616031" y="4777767"/>
                  <a:pt x="2598474" y="4795355"/>
                </a:cubicBezTo>
                <a:cubicBezTo>
                  <a:pt x="2598474" y="4830532"/>
                  <a:pt x="2633588" y="4830532"/>
                  <a:pt x="2616031" y="4865708"/>
                </a:cubicBezTo>
                <a:cubicBezTo>
                  <a:pt x="2598474" y="4812944"/>
                  <a:pt x="2580917" y="4883296"/>
                  <a:pt x="2580917" y="4795355"/>
                </a:cubicBezTo>
                <a:cubicBezTo>
                  <a:pt x="2528245" y="4830532"/>
                  <a:pt x="2528245" y="4883296"/>
                  <a:pt x="2580917" y="4900884"/>
                </a:cubicBezTo>
                <a:cubicBezTo>
                  <a:pt x="2598474" y="4900884"/>
                  <a:pt x="2580917" y="4883296"/>
                  <a:pt x="2580917" y="4865708"/>
                </a:cubicBezTo>
                <a:cubicBezTo>
                  <a:pt x="2580917" y="4900884"/>
                  <a:pt x="2616031" y="4883296"/>
                  <a:pt x="2616031" y="4918472"/>
                </a:cubicBezTo>
                <a:cubicBezTo>
                  <a:pt x="2651146" y="4918472"/>
                  <a:pt x="2616031" y="4865708"/>
                  <a:pt x="2651146" y="4883296"/>
                </a:cubicBezTo>
                <a:cubicBezTo>
                  <a:pt x="2616031" y="4900884"/>
                  <a:pt x="2703818" y="4953648"/>
                  <a:pt x="2651146" y="4953648"/>
                </a:cubicBezTo>
                <a:cubicBezTo>
                  <a:pt x="2668703" y="4988825"/>
                  <a:pt x="2686260" y="4953648"/>
                  <a:pt x="2686260" y="5006413"/>
                </a:cubicBezTo>
                <a:cubicBezTo>
                  <a:pt x="2668703" y="5006413"/>
                  <a:pt x="2668703" y="4988825"/>
                  <a:pt x="2633588" y="5006413"/>
                </a:cubicBezTo>
                <a:cubicBezTo>
                  <a:pt x="2633588" y="4988825"/>
                  <a:pt x="2633588" y="4988825"/>
                  <a:pt x="2633588" y="4971237"/>
                </a:cubicBezTo>
                <a:cubicBezTo>
                  <a:pt x="2616031" y="4971237"/>
                  <a:pt x="2616031" y="4971237"/>
                  <a:pt x="2616031" y="4988825"/>
                </a:cubicBezTo>
                <a:cubicBezTo>
                  <a:pt x="2598474" y="4988825"/>
                  <a:pt x="2563360" y="4918472"/>
                  <a:pt x="2563360" y="4971237"/>
                </a:cubicBezTo>
                <a:cubicBezTo>
                  <a:pt x="2563360" y="4971237"/>
                  <a:pt x="2545802" y="4953648"/>
                  <a:pt x="2545802" y="4936060"/>
                </a:cubicBezTo>
                <a:cubicBezTo>
                  <a:pt x="2510688" y="4953648"/>
                  <a:pt x="2493130" y="4918472"/>
                  <a:pt x="2475573" y="4883296"/>
                </a:cubicBezTo>
                <a:cubicBezTo>
                  <a:pt x="2458016" y="4918472"/>
                  <a:pt x="2458016" y="4953648"/>
                  <a:pt x="2422902" y="4971237"/>
                </a:cubicBezTo>
                <a:cubicBezTo>
                  <a:pt x="2405344" y="4936060"/>
                  <a:pt x="2387787" y="4900884"/>
                  <a:pt x="2405344" y="4865708"/>
                </a:cubicBezTo>
                <a:cubicBezTo>
                  <a:pt x="2405344" y="4812944"/>
                  <a:pt x="2370230" y="4848120"/>
                  <a:pt x="2352672" y="4848120"/>
                </a:cubicBezTo>
                <a:cubicBezTo>
                  <a:pt x="2335115" y="4900884"/>
                  <a:pt x="2370230" y="4918472"/>
                  <a:pt x="2387787" y="4918472"/>
                </a:cubicBezTo>
                <a:cubicBezTo>
                  <a:pt x="2387787" y="4936060"/>
                  <a:pt x="2383398" y="4944854"/>
                  <a:pt x="2374619" y="4951450"/>
                </a:cubicBezTo>
                <a:lnTo>
                  <a:pt x="2335774" y="4970907"/>
                </a:lnTo>
                <a:lnTo>
                  <a:pt x="2335393" y="4970649"/>
                </a:lnTo>
                <a:lnTo>
                  <a:pt x="2344717" y="4950900"/>
                </a:lnTo>
                <a:cubicBezTo>
                  <a:pt x="2350477" y="4936060"/>
                  <a:pt x="2343894" y="4936060"/>
                  <a:pt x="2317558" y="4936060"/>
                </a:cubicBezTo>
                <a:cubicBezTo>
                  <a:pt x="2317558" y="4936060"/>
                  <a:pt x="2317558" y="4936060"/>
                  <a:pt x="2317558" y="4918472"/>
                </a:cubicBezTo>
                <a:cubicBezTo>
                  <a:pt x="2282444" y="4918472"/>
                  <a:pt x="2317558" y="4971237"/>
                  <a:pt x="2317558" y="4988825"/>
                </a:cubicBezTo>
                <a:cubicBezTo>
                  <a:pt x="2321947" y="4975634"/>
                  <a:pt x="2326337" y="4969038"/>
                  <a:pt x="2330177" y="4967114"/>
                </a:cubicBezTo>
                <a:lnTo>
                  <a:pt x="2335393" y="4970649"/>
                </a:lnTo>
                <a:lnTo>
                  <a:pt x="2335115" y="4971237"/>
                </a:lnTo>
                <a:lnTo>
                  <a:pt x="2335774" y="4970907"/>
                </a:lnTo>
                <a:lnTo>
                  <a:pt x="2339504" y="4973435"/>
                </a:lnTo>
                <a:cubicBezTo>
                  <a:pt x="2343894" y="4984428"/>
                  <a:pt x="2343894" y="5006413"/>
                  <a:pt x="2335115" y="5024001"/>
                </a:cubicBezTo>
                <a:cubicBezTo>
                  <a:pt x="2317558" y="4988825"/>
                  <a:pt x="2247329" y="4900884"/>
                  <a:pt x="2177100" y="4953648"/>
                </a:cubicBezTo>
                <a:cubicBezTo>
                  <a:pt x="2177100" y="4953648"/>
                  <a:pt x="2212215" y="4971237"/>
                  <a:pt x="2212215" y="4953648"/>
                </a:cubicBezTo>
                <a:cubicBezTo>
                  <a:pt x="2212215" y="4988825"/>
                  <a:pt x="2177100" y="4971237"/>
                  <a:pt x="2159543" y="4971237"/>
                </a:cubicBezTo>
                <a:cubicBezTo>
                  <a:pt x="2194657" y="4936060"/>
                  <a:pt x="2124428" y="4936060"/>
                  <a:pt x="2141985" y="4900884"/>
                </a:cubicBezTo>
                <a:cubicBezTo>
                  <a:pt x="2106871" y="4918472"/>
                  <a:pt x="2159543" y="4936060"/>
                  <a:pt x="2141985" y="4953648"/>
                </a:cubicBezTo>
                <a:cubicBezTo>
                  <a:pt x="2106871" y="5006413"/>
                  <a:pt x="2054199" y="4918472"/>
                  <a:pt x="2001528" y="4918472"/>
                </a:cubicBezTo>
                <a:cubicBezTo>
                  <a:pt x="2001528" y="4971237"/>
                  <a:pt x="2054199" y="4971237"/>
                  <a:pt x="2054199" y="5006413"/>
                </a:cubicBezTo>
                <a:cubicBezTo>
                  <a:pt x="2054199" y="5006413"/>
                  <a:pt x="2019085" y="5006413"/>
                  <a:pt x="2019085" y="5024001"/>
                </a:cubicBezTo>
                <a:cubicBezTo>
                  <a:pt x="1983970" y="4988825"/>
                  <a:pt x="1983970" y="4936060"/>
                  <a:pt x="1913741" y="4936060"/>
                </a:cubicBezTo>
                <a:cubicBezTo>
                  <a:pt x="1913741" y="4936060"/>
                  <a:pt x="1896184" y="4971237"/>
                  <a:pt x="1913741" y="4953648"/>
                </a:cubicBezTo>
                <a:cubicBezTo>
                  <a:pt x="1913741" y="4980031"/>
                  <a:pt x="1903866" y="4966839"/>
                  <a:pt x="1884113" y="4958595"/>
                </a:cubicBezTo>
                <a:lnTo>
                  <a:pt x="1861524" y="4953746"/>
                </a:lnTo>
                <a:lnTo>
                  <a:pt x="1861419" y="4953561"/>
                </a:lnTo>
                <a:lnTo>
                  <a:pt x="1869848" y="4951450"/>
                </a:lnTo>
                <a:cubicBezTo>
                  <a:pt x="1874237" y="4949251"/>
                  <a:pt x="1878627" y="4944854"/>
                  <a:pt x="1878627" y="4936060"/>
                </a:cubicBezTo>
                <a:cubicBezTo>
                  <a:pt x="1865459" y="4940457"/>
                  <a:pt x="1859972" y="4944854"/>
                  <a:pt x="1859149" y="4949526"/>
                </a:cubicBezTo>
                <a:lnTo>
                  <a:pt x="1861419" y="4953561"/>
                </a:lnTo>
                <a:lnTo>
                  <a:pt x="1861069" y="4953648"/>
                </a:lnTo>
                <a:lnTo>
                  <a:pt x="1861524" y="4953746"/>
                </a:lnTo>
                <a:lnTo>
                  <a:pt x="1867654" y="4964641"/>
                </a:lnTo>
                <a:cubicBezTo>
                  <a:pt x="1878627" y="4975634"/>
                  <a:pt x="1896184" y="4988825"/>
                  <a:pt x="1896184" y="5006413"/>
                </a:cubicBezTo>
                <a:cubicBezTo>
                  <a:pt x="1861069" y="5006413"/>
                  <a:pt x="1825955" y="4988825"/>
                  <a:pt x="1825955" y="5024001"/>
                </a:cubicBezTo>
                <a:cubicBezTo>
                  <a:pt x="1790840" y="5006413"/>
                  <a:pt x="1790840" y="4936060"/>
                  <a:pt x="1773283" y="4900884"/>
                </a:cubicBezTo>
                <a:cubicBezTo>
                  <a:pt x="1790840" y="4900884"/>
                  <a:pt x="1878627" y="4900884"/>
                  <a:pt x="1843512" y="4848120"/>
                </a:cubicBezTo>
                <a:cubicBezTo>
                  <a:pt x="1861069" y="4848120"/>
                  <a:pt x="1861069" y="4865708"/>
                  <a:pt x="1861069" y="4883296"/>
                </a:cubicBezTo>
                <a:cubicBezTo>
                  <a:pt x="1878627" y="4883296"/>
                  <a:pt x="1878627" y="4865708"/>
                  <a:pt x="1896184" y="4865708"/>
                </a:cubicBezTo>
                <a:cubicBezTo>
                  <a:pt x="1878627" y="4900884"/>
                  <a:pt x="1931298" y="4883296"/>
                  <a:pt x="1896184" y="4918472"/>
                </a:cubicBezTo>
                <a:cubicBezTo>
                  <a:pt x="1948856" y="4918472"/>
                  <a:pt x="1931298" y="4830532"/>
                  <a:pt x="1966413" y="4830532"/>
                </a:cubicBezTo>
                <a:cubicBezTo>
                  <a:pt x="1948856" y="4848120"/>
                  <a:pt x="1966413" y="4865708"/>
                  <a:pt x="1983970" y="4883296"/>
                </a:cubicBezTo>
                <a:cubicBezTo>
                  <a:pt x="2019085" y="4848120"/>
                  <a:pt x="1983970" y="4812944"/>
                  <a:pt x="1983970" y="4777767"/>
                </a:cubicBezTo>
                <a:cubicBezTo>
                  <a:pt x="1983970" y="4760179"/>
                  <a:pt x="1948856" y="4777767"/>
                  <a:pt x="1931298" y="4777767"/>
                </a:cubicBezTo>
                <a:cubicBezTo>
                  <a:pt x="1931298" y="4777767"/>
                  <a:pt x="1896184" y="4848120"/>
                  <a:pt x="1878627" y="4795355"/>
                </a:cubicBezTo>
                <a:cubicBezTo>
                  <a:pt x="1843512" y="4812944"/>
                  <a:pt x="1878627" y="4848120"/>
                  <a:pt x="1896184" y="4830532"/>
                </a:cubicBezTo>
                <a:cubicBezTo>
                  <a:pt x="1896184" y="4848120"/>
                  <a:pt x="1861069" y="4848120"/>
                  <a:pt x="1861069" y="4848120"/>
                </a:cubicBezTo>
                <a:cubicBezTo>
                  <a:pt x="1861069" y="4830532"/>
                  <a:pt x="1861069" y="4812944"/>
                  <a:pt x="1861069" y="4795355"/>
                </a:cubicBezTo>
                <a:cubicBezTo>
                  <a:pt x="1843512" y="4795355"/>
                  <a:pt x="1825955" y="4812944"/>
                  <a:pt x="1808398" y="4795355"/>
                </a:cubicBezTo>
                <a:cubicBezTo>
                  <a:pt x="1808398" y="4812944"/>
                  <a:pt x="1825955" y="4830532"/>
                  <a:pt x="1825955" y="4830532"/>
                </a:cubicBezTo>
                <a:cubicBezTo>
                  <a:pt x="1825955" y="4848120"/>
                  <a:pt x="1773283" y="4795355"/>
                  <a:pt x="1790840" y="4777767"/>
                </a:cubicBezTo>
                <a:cubicBezTo>
                  <a:pt x="1738169" y="4795355"/>
                  <a:pt x="1755726" y="4812944"/>
                  <a:pt x="1755726" y="4848120"/>
                </a:cubicBezTo>
                <a:cubicBezTo>
                  <a:pt x="1746948" y="4848120"/>
                  <a:pt x="1741461" y="4845921"/>
                  <a:pt x="1738169" y="4842349"/>
                </a:cubicBezTo>
                <a:lnTo>
                  <a:pt x="1735173" y="4832783"/>
                </a:lnTo>
                <a:lnTo>
                  <a:pt x="1738169" y="4830532"/>
                </a:lnTo>
                <a:lnTo>
                  <a:pt x="1734270" y="4829898"/>
                </a:lnTo>
                <a:lnTo>
                  <a:pt x="1733779" y="4828333"/>
                </a:lnTo>
                <a:cubicBezTo>
                  <a:pt x="1733779" y="4817341"/>
                  <a:pt x="1738169" y="4804150"/>
                  <a:pt x="1738169" y="4795355"/>
                </a:cubicBezTo>
                <a:cubicBezTo>
                  <a:pt x="1738169" y="4777767"/>
                  <a:pt x="1720611" y="4777767"/>
                  <a:pt x="1703054" y="4777767"/>
                </a:cubicBezTo>
                <a:cubicBezTo>
                  <a:pt x="1703054" y="4804150"/>
                  <a:pt x="1703054" y="4820638"/>
                  <a:pt x="1717868" y="4827234"/>
                </a:cubicBezTo>
                <a:lnTo>
                  <a:pt x="1734270" y="4829898"/>
                </a:lnTo>
                <a:lnTo>
                  <a:pt x="1735173" y="4832783"/>
                </a:lnTo>
                <a:lnTo>
                  <a:pt x="1714028" y="4848669"/>
                </a:lnTo>
                <a:cubicBezTo>
                  <a:pt x="1706346" y="4855815"/>
                  <a:pt x="1698665" y="4863509"/>
                  <a:pt x="1689886" y="4870105"/>
                </a:cubicBezTo>
                <a:lnTo>
                  <a:pt x="1669426" y="4879987"/>
                </a:lnTo>
                <a:lnTo>
                  <a:pt x="1670409" y="4877799"/>
                </a:lnTo>
                <a:cubicBezTo>
                  <a:pt x="1674524" y="4867906"/>
                  <a:pt x="1681108" y="4848120"/>
                  <a:pt x="1667940" y="4848120"/>
                </a:cubicBezTo>
                <a:cubicBezTo>
                  <a:pt x="1650382" y="4865708"/>
                  <a:pt x="1650382" y="4830532"/>
                  <a:pt x="1632825" y="4830532"/>
                </a:cubicBezTo>
                <a:cubicBezTo>
                  <a:pt x="1632825" y="4848120"/>
                  <a:pt x="1637215" y="4856914"/>
                  <a:pt x="1643799" y="4863509"/>
                </a:cubicBezTo>
                <a:lnTo>
                  <a:pt x="1665951" y="4881665"/>
                </a:lnTo>
                <a:lnTo>
                  <a:pt x="1659161" y="4884945"/>
                </a:lnTo>
                <a:cubicBezTo>
                  <a:pt x="1647090" y="4887693"/>
                  <a:pt x="1632825" y="4887693"/>
                  <a:pt x="1615268" y="4883296"/>
                </a:cubicBezTo>
                <a:cubicBezTo>
                  <a:pt x="1632825" y="4900884"/>
                  <a:pt x="1632825" y="4953648"/>
                  <a:pt x="1615268" y="4953648"/>
                </a:cubicBezTo>
                <a:cubicBezTo>
                  <a:pt x="1650382" y="4988825"/>
                  <a:pt x="1632825" y="5006413"/>
                  <a:pt x="1632825" y="5059177"/>
                </a:cubicBezTo>
                <a:cubicBezTo>
                  <a:pt x="1597711" y="5006413"/>
                  <a:pt x="1562596" y="4953648"/>
                  <a:pt x="1545039" y="4883296"/>
                </a:cubicBezTo>
                <a:cubicBezTo>
                  <a:pt x="1545039" y="4900884"/>
                  <a:pt x="1509924" y="4883296"/>
                  <a:pt x="1509924" y="4918472"/>
                </a:cubicBezTo>
                <a:cubicBezTo>
                  <a:pt x="1474810" y="4900884"/>
                  <a:pt x="1474810" y="4865708"/>
                  <a:pt x="1457253" y="4865708"/>
                </a:cubicBezTo>
                <a:cubicBezTo>
                  <a:pt x="1439695" y="4865708"/>
                  <a:pt x="1457253" y="4883296"/>
                  <a:pt x="1457253" y="4883296"/>
                </a:cubicBezTo>
                <a:cubicBezTo>
                  <a:pt x="1351909" y="4883296"/>
                  <a:pt x="1281680" y="4988825"/>
                  <a:pt x="1211451" y="4936060"/>
                </a:cubicBezTo>
                <a:cubicBezTo>
                  <a:pt x="1211451" y="4936060"/>
                  <a:pt x="1193894" y="4988825"/>
                  <a:pt x="1193894" y="4953648"/>
                </a:cubicBezTo>
                <a:cubicBezTo>
                  <a:pt x="1158779" y="4953648"/>
                  <a:pt x="1176336" y="4988825"/>
                  <a:pt x="1158779" y="4988825"/>
                </a:cubicBezTo>
                <a:cubicBezTo>
                  <a:pt x="1141222" y="4988825"/>
                  <a:pt x="1141222" y="4988825"/>
                  <a:pt x="1141222" y="4971237"/>
                </a:cubicBezTo>
                <a:cubicBezTo>
                  <a:pt x="1123665" y="5024001"/>
                  <a:pt x="1070993" y="4988825"/>
                  <a:pt x="1053436" y="5024001"/>
                </a:cubicBezTo>
                <a:cubicBezTo>
                  <a:pt x="930535" y="5006413"/>
                  <a:pt x="895420" y="4830532"/>
                  <a:pt x="825191" y="4795355"/>
                </a:cubicBezTo>
                <a:cubicBezTo>
                  <a:pt x="825191" y="4777767"/>
                  <a:pt x="842749" y="4795355"/>
                  <a:pt x="842749" y="4760179"/>
                </a:cubicBezTo>
                <a:cubicBezTo>
                  <a:pt x="807634" y="4742591"/>
                  <a:pt x="825191" y="4795355"/>
                  <a:pt x="790077" y="4777767"/>
                </a:cubicBezTo>
                <a:cubicBezTo>
                  <a:pt x="772520" y="4760179"/>
                  <a:pt x="807634" y="4742591"/>
                  <a:pt x="790077" y="4707415"/>
                </a:cubicBezTo>
                <a:cubicBezTo>
                  <a:pt x="772520" y="4707415"/>
                  <a:pt x="772520" y="4725003"/>
                  <a:pt x="772520" y="4742591"/>
                </a:cubicBezTo>
                <a:cubicBezTo>
                  <a:pt x="772520" y="4742591"/>
                  <a:pt x="754962" y="4672239"/>
                  <a:pt x="737405" y="4707415"/>
                </a:cubicBezTo>
                <a:cubicBezTo>
                  <a:pt x="702291" y="4654651"/>
                  <a:pt x="579390" y="4531534"/>
                  <a:pt x="561832" y="4461181"/>
                </a:cubicBezTo>
                <a:cubicBezTo>
                  <a:pt x="544275" y="4443593"/>
                  <a:pt x="561832" y="4461181"/>
                  <a:pt x="526718" y="4461181"/>
                </a:cubicBezTo>
                <a:cubicBezTo>
                  <a:pt x="351145" y="4232536"/>
                  <a:pt x="228245" y="3880774"/>
                  <a:pt x="210687" y="3529012"/>
                </a:cubicBezTo>
                <a:cubicBezTo>
                  <a:pt x="210687" y="3529012"/>
                  <a:pt x="175573" y="3529012"/>
                  <a:pt x="175573" y="3529012"/>
                </a:cubicBezTo>
                <a:cubicBezTo>
                  <a:pt x="175573" y="3511424"/>
                  <a:pt x="193130" y="3458659"/>
                  <a:pt x="158016" y="3423483"/>
                </a:cubicBezTo>
                <a:cubicBezTo>
                  <a:pt x="158016" y="3458659"/>
                  <a:pt x="140458" y="3476247"/>
                  <a:pt x="122901" y="3423483"/>
                </a:cubicBezTo>
                <a:cubicBezTo>
                  <a:pt x="140458" y="3405895"/>
                  <a:pt x="158016" y="3405895"/>
                  <a:pt x="175573" y="3423483"/>
                </a:cubicBezTo>
                <a:cubicBezTo>
                  <a:pt x="193130" y="3405895"/>
                  <a:pt x="175573" y="3370719"/>
                  <a:pt x="175573" y="3353131"/>
                </a:cubicBezTo>
                <a:cubicBezTo>
                  <a:pt x="158016" y="3370719"/>
                  <a:pt x="140458" y="3370719"/>
                  <a:pt x="122901" y="3388307"/>
                </a:cubicBezTo>
                <a:cubicBezTo>
                  <a:pt x="122901" y="3370719"/>
                  <a:pt x="105344" y="3353131"/>
                  <a:pt x="105344" y="3335542"/>
                </a:cubicBezTo>
                <a:cubicBezTo>
                  <a:pt x="122901" y="3317954"/>
                  <a:pt x="140458" y="3317954"/>
                  <a:pt x="158016" y="3317954"/>
                </a:cubicBezTo>
                <a:cubicBezTo>
                  <a:pt x="122901" y="3300366"/>
                  <a:pt x="158016" y="3230014"/>
                  <a:pt x="105344" y="3230014"/>
                </a:cubicBezTo>
                <a:cubicBezTo>
                  <a:pt x="105344" y="3177250"/>
                  <a:pt x="122901" y="3230014"/>
                  <a:pt x="140458" y="3230014"/>
                </a:cubicBezTo>
                <a:cubicBezTo>
                  <a:pt x="158016" y="3212426"/>
                  <a:pt x="122901" y="3159661"/>
                  <a:pt x="122901" y="3142073"/>
                </a:cubicBezTo>
                <a:cubicBezTo>
                  <a:pt x="105344" y="3142073"/>
                  <a:pt x="87787" y="3159661"/>
                  <a:pt x="70229" y="3159661"/>
                </a:cubicBezTo>
                <a:cubicBezTo>
                  <a:pt x="87787" y="3142073"/>
                  <a:pt x="52672" y="3124485"/>
                  <a:pt x="70229" y="3089309"/>
                </a:cubicBezTo>
                <a:cubicBezTo>
                  <a:pt x="87787" y="3089309"/>
                  <a:pt x="87787" y="3089309"/>
                  <a:pt x="105344" y="3089309"/>
                </a:cubicBezTo>
                <a:cubicBezTo>
                  <a:pt x="105344" y="3036545"/>
                  <a:pt x="70229" y="3054133"/>
                  <a:pt x="70229" y="3018957"/>
                </a:cubicBezTo>
                <a:cubicBezTo>
                  <a:pt x="87787" y="3001368"/>
                  <a:pt x="87787" y="3018957"/>
                  <a:pt x="105344" y="3018957"/>
                </a:cubicBezTo>
                <a:cubicBezTo>
                  <a:pt x="87787" y="3001368"/>
                  <a:pt x="105344" y="2983780"/>
                  <a:pt x="122901" y="2983780"/>
                </a:cubicBezTo>
                <a:cubicBezTo>
                  <a:pt x="105344" y="2966192"/>
                  <a:pt x="70229" y="2966192"/>
                  <a:pt x="87787" y="2931016"/>
                </a:cubicBezTo>
                <a:cubicBezTo>
                  <a:pt x="70229" y="2931016"/>
                  <a:pt x="70229" y="2948604"/>
                  <a:pt x="35115" y="2948604"/>
                </a:cubicBezTo>
                <a:cubicBezTo>
                  <a:pt x="35115" y="2913428"/>
                  <a:pt x="0" y="2913428"/>
                  <a:pt x="0" y="2860664"/>
                </a:cubicBezTo>
                <a:cubicBezTo>
                  <a:pt x="35115" y="2913428"/>
                  <a:pt x="0" y="2843075"/>
                  <a:pt x="52672" y="2843075"/>
                </a:cubicBezTo>
                <a:cubicBezTo>
                  <a:pt x="35115" y="2878252"/>
                  <a:pt x="35115" y="2878252"/>
                  <a:pt x="52672" y="2913428"/>
                </a:cubicBezTo>
                <a:cubicBezTo>
                  <a:pt x="87787" y="2895840"/>
                  <a:pt x="140458" y="2860664"/>
                  <a:pt x="87787" y="2807899"/>
                </a:cubicBezTo>
                <a:cubicBezTo>
                  <a:pt x="105344" y="2807899"/>
                  <a:pt x="105344" y="2825487"/>
                  <a:pt x="122901" y="2843075"/>
                </a:cubicBezTo>
                <a:cubicBezTo>
                  <a:pt x="140458" y="2825487"/>
                  <a:pt x="105344" y="2807899"/>
                  <a:pt x="122901" y="2790311"/>
                </a:cubicBezTo>
                <a:cubicBezTo>
                  <a:pt x="105344" y="2807899"/>
                  <a:pt x="87787" y="2807899"/>
                  <a:pt x="70229" y="2790311"/>
                </a:cubicBezTo>
                <a:cubicBezTo>
                  <a:pt x="70229" y="2719959"/>
                  <a:pt x="87787" y="2719959"/>
                  <a:pt x="52672" y="2649606"/>
                </a:cubicBezTo>
                <a:cubicBezTo>
                  <a:pt x="70229" y="2649606"/>
                  <a:pt x="70229" y="2667194"/>
                  <a:pt x="87787" y="2667194"/>
                </a:cubicBezTo>
                <a:cubicBezTo>
                  <a:pt x="122901" y="2614430"/>
                  <a:pt x="52672" y="2649606"/>
                  <a:pt x="70229" y="2579254"/>
                </a:cubicBezTo>
                <a:cubicBezTo>
                  <a:pt x="87787" y="2579254"/>
                  <a:pt x="87787" y="2561666"/>
                  <a:pt x="105344" y="2561666"/>
                </a:cubicBezTo>
                <a:cubicBezTo>
                  <a:pt x="105344" y="2579254"/>
                  <a:pt x="105344" y="2579254"/>
                  <a:pt x="105344" y="2596842"/>
                </a:cubicBezTo>
                <a:cubicBezTo>
                  <a:pt x="140458" y="2596842"/>
                  <a:pt x="158016" y="2544078"/>
                  <a:pt x="140458" y="2544078"/>
                </a:cubicBezTo>
                <a:cubicBezTo>
                  <a:pt x="175573" y="2544078"/>
                  <a:pt x="193130" y="2544078"/>
                  <a:pt x="193130" y="2579254"/>
                </a:cubicBezTo>
                <a:cubicBezTo>
                  <a:pt x="210687" y="2579254"/>
                  <a:pt x="210687" y="2561666"/>
                  <a:pt x="210687" y="2561666"/>
                </a:cubicBezTo>
                <a:cubicBezTo>
                  <a:pt x="228245" y="2491313"/>
                  <a:pt x="105344" y="2491313"/>
                  <a:pt x="105344" y="2561666"/>
                </a:cubicBezTo>
                <a:cubicBezTo>
                  <a:pt x="70229" y="2561666"/>
                  <a:pt x="105344" y="2508901"/>
                  <a:pt x="70229" y="2508901"/>
                </a:cubicBezTo>
                <a:cubicBezTo>
                  <a:pt x="70229" y="2491313"/>
                  <a:pt x="87787" y="2491313"/>
                  <a:pt x="105344" y="2491313"/>
                </a:cubicBezTo>
                <a:cubicBezTo>
                  <a:pt x="87787" y="2456137"/>
                  <a:pt x="105344" y="2456137"/>
                  <a:pt x="105344" y="2420961"/>
                </a:cubicBezTo>
                <a:cubicBezTo>
                  <a:pt x="122901" y="2420961"/>
                  <a:pt x="122901" y="2385785"/>
                  <a:pt x="140458" y="2368197"/>
                </a:cubicBezTo>
                <a:cubicBezTo>
                  <a:pt x="175573" y="2385785"/>
                  <a:pt x="122901" y="2438549"/>
                  <a:pt x="140458" y="2473725"/>
                </a:cubicBezTo>
                <a:cubicBezTo>
                  <a:pt x="140458" y="2473725"/>
                  <a:pt x="158016" y="2473725"/>
                  <a:pt x="175573" y="2473725"/>
                </a:cubicBezTo>
                <a:cubicBezTo>
                  <a:pt x="175573" y="2456137"/>
                  <a:pt x="158016" y="2456137"/>
                  <a:pt x="140458" y="2438549"/>
                </a:cubicBezTo>
                <a:cubicBezTo>
                  <a:pt x="158016" y="2368197"/>
                  <a:pt x="245802" y="2315432"/>
                  <a:pt x="228245" y="2262668"/>
                </a:cubicBezTo>
                <a:cubicBezTo>
                  <a:pt x="210687" y="2297844"/>
                  <a:pt x="193130" y="2315432"/>
                  <a:pt x="140458" y="2315432"/>
                </a:cubicBezTo>
                <a:cubicBezTo>
                  <a:pt x="140458" y="2333020"/>
                  <a:pt x="158016" y="2333020"/>
                  <a:pt x="158016" y="2350609"/>
                </a:cubicBezTo>
                <a:cubicBezTo>
                  <a:pt x="105344" y="2350609"/>
                  <a:pt x="105344" y="2368197"/>
                  <a:pt x="70229" y="2350609"/>
                </a:cubicBezTo>
                <a:cubicBezTo>
                  <a:pt x="70229" y="2350609"/>
                  <a:pt x="87787" y="2333020"/>
                  <a:pt x="87787" y="2315432"/>
                </a:cubicBezTo>
                <a:cubicBezTo>
                  <a:pt x="105344" y="2280256"/>
                  <a:pt x="122901" y="2297844"/>
                  <a:pt x="140458" y="2280256"/>
                </a:cubicBezTo>
                <a:cubicBezTo>
                  <a:pt x="140458" y="2245080"/>
                  <a:pt x="70229" y="2262668"/>
                  <a:pt x="105344" y="2245080"/>
                </a:cubicBezTo>
                <a:cubicBezTo>
                  <a:pt x="105344" y="2227492"/>
                  <a:pt x="70229" y="2245080"/>
                  <a:pt x="52672" y="2227492"/>
                </a:cubicBezTo>
                <a:cubicBezTo>
                  <a:pt x="52672" y="2209904"/>
                  <a:pt x="70229" y="2192316"/>
                  <a:pt x="87787" y="2174727"/>
                </a:cubicBezTo>
                <a:cubicBezTo>
                  <a:pt x="122901" y="2192316"/>
                  <a:pt x="87787" y="2192316"/>
                  <a:pt x="87787" y="2209904"/>
                </a:cubicBezTo>
                <a:cubicBezTo>
                  <a:pt x="122901" y="2209904"/>
                  <a:pt x="158016" y="2192316"/>
                  <a:pt x="175573" y="2174727"/>
                </a:cubicBezTo>
                <a:cubicBezTo>
                  <a:pt x="193130" y="2139551"/>
                  <a:pt x="140458" y="2157139"/>
                  <a:pt x="175573" y="2121963"/>
                </a:cubicBezTo>
                <a:cubicBezTo>
                  <a:pt x="158016" y="2121963"/>
                  <a:pt x="158016" y="2121963"/>
                  <a:pt x="140458" y="2121963"/>
                </a:cubicBezTo>
                <a:cubicBezTo>
                  <a:pt x="140458" y="2121963"/>
                  <a:pt x="105344" y="2121963"/>
                  <a:pt x="122901" y="2139551"/>
                </a:cubicBezTo>
                <a:cubicBezTo>
                  <a:pt x="105344" y="2139551"/>
                  <a:pt x="105344" y="2139551"/>
                  <a:pt x="87787" y="2139551"/>
                </a:cubicBezTo>
                <a:cubicBezTo>
                  <a:pt x="87787" y="2104375"/>
                  <a:pt x="105344" y="2086787"/>
                  <a:pt x="140458" y="2086787"/>
                </a:cubicBezTo>
                <a:cubicBezTo>
                  <a:pt x="122901" y="2069199"/>
                  <a:pt x="158016" y="2016435"/>
                  <a:pt x="105344" y="2016435"/>
                </a:cubicBezTo>
                <a:cubicBezTo>
                  <a:pt x="122901" y="1998846"/>
                  <a:pt x="122901" y="1981258"/>
                  <a:pt x="140458" y="1981258"/>
                </a:cubicBezTo>
                <a:cubicBezTo>
                  <a:pt x="140458" y="1998846"/>
                  <a:pt x="140458" y="1998846"/>
                  <a:pt x="140458" y="2016435"/>
                </a:cubicBezTo>
                <a:cubicBezTo>
                  <a:pt x="193130" y="1981258"/>
                  <a:pt x="122901" y="1910906"/>
                  <a:pt x="210687" y="1910906"/>
                </a:cubicBezTo>
                <a:cubicBezTo>
                  <a:pt x="228245" y="1910906"/>
                  <a:pt x="210687" y="1893318"/>
                  <a:pt x="210687" y="1875730"/>
                </a:cubicBezTo>
                <a:cubicBezTo>
                  <a:pt x="228245" y="1875730"/>
                  <a:pt x="245802" y="1893318"/>
                  <a:pt x="245802" y="1893318"/>
                </a:cubicBezTo>
                <a:cubicBezTo>
                  <a:pt x="228245" y="1840553"/>
                  <a:pt x="298474" y="1805377"/>
                  <a:pt x="333588" y="1735025"/>
                </a:cubicBezTo>
                <a:cubicBezTo>
                  <a:pt x="368703" y="1752613"/>
                  <a:pt x="403817" y="1770201"/>
                  <a:pt x="456489" y="1752613"/>
                </a:cubicBezTo>
                <a:cubicBezTo>
                  <a:pt x="456489" y="1735025"/>
                  <a:pt x="438932" y="1752613"/>
                  <a:pt x="403817" y="1752613"/>
                </a:cubicBezTo>
                <a:cubicBezTo>
                  <a:pt x="403817" y="1717437"/>
                  <a:pt x="403817" y="1682261"/>
                  <a:pt x="421374" y="1682261"/>
                </a:cubicBezTo>
                <a:cubicBezTo>
                  <a:pt x="456489" y="1682261"/>
                  <a:pt x="474046" y="1682261"/>
                  <a:pt x="509161" y="1664672"/>
                </a:cubicBezTo>
                <a:cubicBezTo>
                  <a:pt x="509161" y="1647084"/>
                  <a:pt x="474046" y="1664672"/>
                  <a:pt x="474046" y="1647084"/>
                </a:cubicBezTo>
                <a:cubicBezTo>
                  <a:pt x="509161" y="1629496"/>
                  <a:pt x="526718" y="1594320"/>
                  <a:pt x="526718" y="1559144"/>
                </a:cubicBezTo>
                <a:cubicBezTo>
                  <a:pt x="544275" y="1559144"/>
                  <a:pt x="544275" y="1611908"/>
                  <a:pt x="526718" y="1611908"/>
                </a:cubicBezTo>
                <a:cubicBezTo>
                  <a:pt x="544275" y="1629496"/>
                  <a:pt x="561832" y="1647084"/>
                  <a:pt x="579390" y="1647084"/>
                </a:cubicBezTo>
                <a:cubicBezTo>
                  <a:pt x="596947" y="1611908"/>
                  <a:pt x="544275" y="1629496"/>
                  <a:pt x="561832" y="1594320"/>
                </a:cubicBezTo>
                <a:cubicBezTo>
                  <a:pt x="579390" y="1559144"/>
                  <a:pt x="614504" y="1576732"/>
                  <a:pt x="649619" y="1576732"/>
                </a:cubicBezTo>
                <a:cubicBezTo>
                  <a:pt x="667176" y="1559144"/>
                  <a:pt x="649619" y="1541556"/>
                  <a:pt x="667176" y="1523968"/>
                </a:cubicBezTo>
                <a:lnTo>
                  <a:pt x="675281" y="1521518"/>
                </a:lnTo>
                <a:lnTo>
                  <a:pt x="682539" y="1521769"/>
                </a:lnTo>
                <a:cubicBezTo>
                  <a:pt x="687477" y="1520120"/>
                  <a:pt x="691180" y="1517235"/>
                  <a:pt x="681613" y="1519605"/>
                </a:cubicBezTo>
                <a:lnTo>
                  <a:pt x="675281" y="1521518"/>
                </a:lnTo>
                <a:lnTo>
                  <a:pt x="674583" y="1521494"/>
                </a:lnTo>
                <a:cubicBezTo>
                  <a:pt x="673760" y="1519571"/>
                  <a:pt x="675955" y="1515174"/>
                  <a:pt x="684733" y="1506379"/>
                </a:cubicBezTo>
                <a:cubicBezTo>
                  <a:pt x="684733" y="1523968"/>
                  <a:pt x="772520" y="1453615"/>
                  <a:pt x="754962" y="1488791"/>
                </a:cubicBezTo>
                <a:cubicBezTo>
                  <a:pt x="772520" y="1488791"/>
                  <a:pt x="754962" y="1453615"/>
                  <a:pt x="790077" y="1453615"/>
                </a:cubicBezTo>
                <a:cubicBezTo>
                  <a:pt x="790077" y="1453615"/>
                  <a:pt x="772520" y="1436027"/>
                  <a:pt x="772520" y="1436027"/>
                </a:cubicBezTo>
                <a:cubicBezTo>
                  <a:pt x="790077" y="1453615"/>
                  <a:pt x="807634" y="1418439"/>
                  <a:pt x="825191" y="1436027"/>
                </a:cubicBezTo>
                <a:cubicBezTo>
                  <a:pt x="807634" y="1365675"/>
                  <a:pt x="842749" y="1418439"/>
                  <a:pt x="860306" y="1383263"/>
                </a:cubicBezTo>
                <a:cubicBezTo>
                  <a:pt x="825191" y="1365675"/>
                  <a:pt x="825191" y="1312910"/>
                  <a:pt x="825191" y="1295322"/>
                </a:cubicBezTo>
                <a:cubicBezTo>
                  <a:pt x="790077" y="1312910"/>
                  <a:pt x="825191" y="1330498"/>
                  <a:pt x="772520" y="1330498"/>
                </a:cubicBezTo>
                <a:cubicBezTo>
                  <a:pt x="790077" y="1277734"/>
                  <a:pt x="825191" y="1277734"/>
                  <a:pt x="860306" y="1260146"/>
                </a:cubicBezTo>
                <a:cubicBezTo>
                  <a:pt x="895420" y="1295322"/>
                  <a:pt x="912978" y="1260146"/>
                  <a:pt x="948092" y="1260146"/>
                </a:cubicBezTo>
                <a:cubicBezTo>
                  <a:pt x="948092" y="1242558"/>
                  <a:pt x="930535" y="1207382"/>
                  <a:pt x="930535" y="1172205"/>
                </a:cubicBezTo>
                <a:cubicBezTo>
                  <a:pt x="877863" y="1137029"/>
                  <a:pt x="860306" y="1119441"/>
                  <a:pt x="825191" y="1172205"/>
                </a:cubicBezTo>
                <a:cubicBezTo>
                  <a:pt x="772520" y="1154617"/>
                  <a:pt x="877863" y="1137029"/>
                  <a:pt x="877863" y="1101853"/>
                </a:cubicBezTo>
                <a:cubicBezTo>
                  <a:pt x="965649" y="1137029"/>
                  <a:pt x="983207" y="1084265"/>
                  <a:pt x="1000764" y="1031501"/>
                </a:cubicBezTo>
                <a:cubicBezTo>
                  <a:pt x="983207" y="1013912"/>
                  <a:pt x="965649" y="1013912"/>
                  <a:pt x="948092" y="996324"/>
                </a:cubicBezTo>
                <a:cubicBezTo>
                  <a:pt x="965649" y="996324"/>
                  <a:pt x="965649" y="978736"/>
                  <a:pt x="965649" y="961148"/>
                </a:cubicBezTo>
                <a:cubicBezTo>
                  <a:pt x="983207" y="978736"/>
                  <a:pt x="983207" y="961148"/>
                  <a:pt x="1018321" y="961148"/>
                </a:cubicBezTo>
                <a:cubicBezTo>
                  <a:pt x="1018321" y="978736"/>
                  <a:pt x="1018321" y="978736"/>
                  <a:pt x="1018321" y="978736"/>
                </a:cubicBezTo>
                <a:cubicBezTo>
                  <a:pt x="1018321" y="1013912"/>
                  <a:pt x="1000764" y="961148"/>
                  <a:pt x="983207" y="978736"/>
                </a:cubicBezTo>
                <a:cubicBezTo>
                  <a:pt x="983207" y="1013912"/>
                  <a:pt x="1035878" y="996324"/>
                  <a:pt x="1018321" y="1031501"/>
                </a:cubicBezTo>
                <a:cubicBezTo>
                  <a:pt x="1035878" y="1013912"/>
                  <a:pt x="1070993" y="1013912"/>
                  <a:pt x="1088550" y="996324"/>
                </a:cubicBezTo>
                <a:cubicBezTo>
                  <a:pt x="1070993" y="961148"/>
                  <a:pt x="1070993" y="1013912"/>
                  <a:pt x="1053436" y="996324"/>
                </a:cubicBezTo>
                <a:cubicBezTo>
                  <a:pt x="1053436" y="961148"/>
                  <a:pt x="1018321" y="996324"/>
                  <a:pt x="1018321" y="961148"/>
                </a:cubicBezTo>
                <a:cubicBezTo>
                  <a:pt x="1053436" y="943560"/>
                  <a:pt x="1088550" y="925972"/>
                  <a:pt x="1106107" y="961148"/>
                </a:cubicBezTo>
                <a:cubicBezTo>
                  <a:pt x="1097329" y="947957"/>
                  <a:pt x="1091842" y="934766"/>
                  <a:pt x="1089373" y="922125"/>
                </a:cubicBezTo>
                <a:lnTo>
                  <a:pt x="1089892" y="908620"/>
                </a:lnTo>
                <a:lnTo>
                  <a:pt x="1108851" y="911956"/>
                </a:lnTo>
                <a:cubicBezTo>
                  <a:pt x="1123665" y="919376"/>
                  <a:pt x="1123665" y="939163"/>
                  <a:pt x="1123665" y="978736"/>
                </a:cubicBezTo>
                <a:cubicBezTo>
                  <a:pt x="1158779" y="996324"/>
                  <a:pt x="1141222" y="943560"/>
                  <a:pt x="1158779" y="961148"/>
                </a:cubicBezTo>
                <a:cubicBezTo>
                  <a:pt x="1176336" y="925972"/>
                  <a:pt x="1141222" y="908384"/>
                  <a:pt x="1141222" y="908384"/>
                </a:cubicBezTo>
                <a:cubicBezTo>
                  <a:pt x="1141222" y="873208"/>
                  <a:pt x="1176336" y="855619"/>
                  <a:pt x="1193894" y="873208"/>
                </a:cubicBezTo>
                <a:cubicBezTo>
                  <a:pt x="1176336" y="873208"/>
                  <a:pt x="1176336" y="873208"/>
                  <a:pt x="1176336" y="873208"/>
                </a:cubicBezTo>
                <a:cubicBezTo>
                  <a:pt x="1158779" y="873208"/>
                  <a:pt x="1176336" y="908384"/>
                  <a:pt x="1176336" y="908384"/>
                </a:cubicBezTo>
                <a:cubicBezTo>
                  <a:pt x="1193894" y="908384"/>
                  <a:pt x="1193894" y="908384"/>
                  <a:pt x="1211451" y="890796"/>
                </a:cubicBezTo>
                <a:cubicBezTo>
                  <a:pt x="1229008" y="873208"/>
                  <a:pt x="1193894" y="925972"/>
                  <a:pt x="1193894" y="943560"/>
                </a:cubicBezTo>
                <a:cubicBezTo>
                  <a:pt x="1246565" y="925972"/>
                  <a:pt x="1229008" y="890796"/>
                  <a:pt x="1229008" y="855619"/>
                </a:cubicBezTo>
                <a:cubicBezTo>
                  <a:pt x="1211451" y="855619"/>
                  <a:pt x="1211451" y="855619"/>
                  <a:pt x="1211451" y="873208"/>
                </a:cubicBezTo>
                <a:cubicBezTo>
                  <a:pt x="1176336" y="873208"/>
                  <a:pt x="1211451" y="838031"/>
                  <a:pt x="1211451" y="838031"/>
                </a:cubicBezTo>
                <a:cubicBezTo>
                  <a:pt x="1198283" y="824840"/>
                  <a:pt x="1194991" y="831436"/>
                  <a:pt x="1179354" y="835558"/>
                </a:cubicBezTo>
                <a:lnTo>
                  <a:pt x="1176820" y="835863"/>
                </a:lnTo>
                <a:lnTo>
                  <a:pt x="1181549" y="814672"/>
                </a:lnTo>
                <a:cubicBezTo>
                  <a:pt x="1190602" y="794061"/>
                  <a:pt x="1207062" y="780870"/>
                  <a:pt x="1193894" y="767679"/>
                </a:cubicBezTo>
                <a:cubicBezTo>
                  <a:pt x="1229008" y="750091"/>
                  <a:pt x="1211451" y="785267"/>
                  <a:pt x="1229008" y="785267"/>
                </a:cubicBezTo>
                <a:cubicBezTo>
                  <a:pt x="1299237" y="767679"/>
                  <a:pt x="1264123" y="697327"/>
                  <a:pt x="1316794" y="697327"/>
                </a:cubicBezTo>
                <a:cubicBezTo>
                  <a:pt x="1316794" y="679738"/>
                  <a:pt x="1281680" y="679738"/>
                  <a:pt x="1281680" y="662150"/>
                </a:cubicBezTo>
                <a:cubicBezTo>
                  <a:pt x="1281680" y="626974"/>
                  <a:pt x="1299237" y="679738"/>
                  <a:pt x="1316794" y="662150"/>
                </a:cubicBezTo>
                <a:cubicBezTo>
                  <a:pt x="1303627" y="622577"/>
                  <a:pt x="1329963" y="622577"/>
                  <a:pt x="1358768" y="602790"/>
                </a:cubicBezTo>
                <a:lnTo>
                  <a:pt x="1369508" y="591927"/>
                </a:lnTo>
                <a:lnTo>
                  <a:pt x="1375227" y="609661"/>
                </a:lnTo>
                <a:cubicBezTo>
                  <a:pt x="1385926" y="620379"/>
                  <a:pt x="1408970" y="613783"/>
                  <a:pt x="1422138" y="626974"/>
                </a:cubicBezTo>
                <a:cubicBezTo>
                  <a:pt x="1439695" y="609386"/>
                  <a:pt x="1457253" y="591798"/>
                  <a:pt x="1439695" y="556622"/>
                </a:cubicBezTo>
                <a:cubicBezTo>
                  <a:pt x="1474810" y="539034"/>
                  <a:pt x="1492367" y="539034"/>
                  <a:pt x="1509924" y="539034"/>
                </a:cubicBezTo>
                <a:cubicBezTo>
                  <a:pt x="1527482" y="574210"/>
                  <a:pt x="1527482" y="574210"/>
                  <a:pt x="1527482" y="626974"/>
                </a:cubicBezTo>
                <a:cubicBezTo>
                  <a:pt x="1545039" y="609386"/>
                  <a:pt x="1562596" y="609386"/>
                  <a:pt x="1580153" y="591798"/>
                </a:cubicBezTo>
                <a:cubicBezTo>
                  <a:pt x="1545039" y="574210"/>
                  <a:pt x="1527482" y="591798"/>
                  <a:pt x="1562596" y="556622"/>
                </a:cubicBezTo>
                <a:cubicBezTo>
                  <a:pt x="1545039" y="556622"/>
                  <a:pt x="1562596" y="521445"/>
                  <a:pt x="1545039" y="539034"/>
                </a:cubicBezTo>
                <a:cubicBezTo>
                  <a:pt x="1527482" y="521445"/>
                  <a:pt x="1545039" y="486269"/>
                  <a:pt x="1580153" y="503857"/>
                </a:cubicBezTo>
                <a:cubicBezTo>
                  <a:pt x="1562596" y="468681"/>
                  <a:pt x="1597711" y="451093"/>
                  <a:pt x="1580153" y="433505"/>
                </a:cubicBezTo>
                <a:cubicBezTo>
                  <a:pt x="1580153" y="415917"/>
                  <a:pt x="1597711" y="398329"/>
                  <a:pt x="1632825" y="398329"/>
                </a:cubicBezTo>
                <a:cubicBezTo>
                  <a:pt x="1632825" y="433505"/>
                  <a:pt x="1597711" y="415917"/>
                  <a:pt x="1597711" y="433505"/>
                </a:cubicBezTo>
                <a:cubicBezTo>
                  <a:pt x="1580153" y="486269"/>
                  <a:pt x="1632825" y="468681"/>
                  <a:pt x="1597711" y="503857"/>
                </a:cubicBezTo>
                <a:cubicBezTo>
                  <a:pt x="1615268" y="503857"/>
                  <a:pt x="1615268" y="486269"/>
                  <a:pt x="1632825" y="486269"/>
                </a:cubicBezTo>
                <a:cubicBezTo>
                  <a:pt x="1615268" y="503857"/>
                  <a:pt x="1615268" y="503857"/>
                  <a:pt x="1597711" y="521445"/>
                </a:cubicBezTo>
                <a:cubicBezTo>
                  <a:pt x="1597711" y="556622"/>
                  <a:pt x="1615268" y="539034"/>
                  <a:pt x="1650382" y="539034"/>
                </a:cubicBezTo>
                <a:cubicBezTo>
                  <a:pt x="1632825" y="451093"/>
                  <a:pt x="1703054" y="433505"/>
                  <a:pt x="1685497" y="363152"/>
                </a:cubicBezTo>
                <a:cubicBezTo>
                  <a:pt x="1703054" y="380741"/>
                  <a:pt x="1703054" y="363152"/>
                  <a:pt x="1703054" y="363152"/>
                </a:cubicBezTo>
                <a:cubicBezTo>
                  <a:pt x="1720611" y="363152"/>
                  <a:pt x="1703054" y="380741"/>
                  <a:pt x="1720611" y="380741"/>
                </a:cubicBezTo>
                <a:cubicBezTo>
                  <a:pt x="1755726" y="380741"/>
                  <a:pt x="1703054" y="327976"/>
                  <a:pt x="1738169" y="292800"/>
                </a:cubicBezTo>
                <a:cubicBezTo>
                  <a:pt x="1755726" y="310388"/>
                  <a:pt x="1738169" y="310388"/>
                  <a:pt x="1738169" y="345564"/>
                </a:cubicBezTo>
                <a:cubicBezTo>
                  <a:pt x="1773283" y="345564"/>
                  <a:pt x="1738169" y="310388"/>
                  <a:pt x="1773283" y="310388"/>
                </a:cubicBezTo>
                <a:cubicBezTo>
                  <a:pt x="1773283" y="327976"/>
                  <a:pt x="1755726" y="345564"/>
                  <a:pt x="1755726" y="380741"/>
                </a:cubicBezTo>
                <a:cubicBezTo>
                  <a:pt x="1773283" y="380741"/>
                  <a:pt x="1773283" y="363152"/>
                  <a:pt x="1773283" y="363152"/>
                </a:cubicBezTo>
                <a:cubicBezTo>
                  <a:pt x="1790840" y="363152"/>
                  <a:pt x="1790840" y="380741"/>
                  <a:pt x="1808398" y="380741"/>
                </a:cubicBezTo>
                <a:cubicBezTo>
                  <a:pt x="1790840" y="363152"/>
                  <a:pt x="1808398" y="275212"/>
                  <a:pt x="1790840" y="275212"/>
                </a:cubicBezTo>
                <a:cubicBezTo>
                  <a:pt x="1755726" y="257624"/>
                  <a:pt x="1808398" y="257624"/>
                  <a:pt x="1808398" y="240036"/>
                </a:cubicBezTo>
                <a:cubicBezTo>
                  <a:pt x="1843512" y="240036"/>
                  <a:pt x="1808398" y="310388"/>
                  <a:pt x="1843512" y="292800"/>
                </a:cubicBezTo>
                <a:cubicBezTo>
                  <a:pt x="1878627" y="257624"/>
                  <a:pt x="1878627" y="222448"/>
                  <a:pt x="1878627" y="169683"/>
                </a:cubicBezTo>
                <a:cubicBezTo>
                  <a:pt x="1896184" y="187271"/>
                  <a:pt x="1913741" y="169683"/>
                  <a:pt x="1948856" y="169683"/>
                </a:cubicBezTo>
                <a:cubicBezTo>
                  <a:pt x="1931298" y="204860"/>
                  <a:pt x="1931298" y="222448"/>
                  <a:pt x="1913741" y="257624"/>
                </a:cubicBezTo>
                <a:cubicBezTo>
                  <a:pt x="1896184" y="275212"/>
                  <a:pt x="1931298" y="222448"/>
                  <a:pt x="1896184" y="222448"/>
                </a:cubicBezTo>
                <a:cubicBezTo>
                  <a:pt x="1896184" y="240036"/>
                  <a:pt x="1896184" y="292800"/>
                  <a:pt x="1843512" y="310388"/>
                </a:cubicBezTo>
                <a:cubicBezTo>
                  <a:pt x="1843512" y="345564"/>
                  <a:pt x="1861069" y="398329"/>
                  <a:pt x="1896184" y="363152"/>
                </a:cubicBezTo>
                <a:cubicBezTo>
                  <a:pt x="1896184" y="345564"/>
                  <a:pt x="1878627" y="363152"/>
                  <a:pt x="1861069" y="363152"/>
                </a:cubicBezTo>
                <a:cubicBezTo>
                  <a:pt x="1861069" y="345564"/>
                  <a:pt x="1861069" y="327976"/>
                  <a:pt x="1861069" y="327976"/>
                </a:cubicBezTo>
                <a:cubicBezTo>
                  <a:pt x="1896184" y="345564"/>
                  <a:pt x="1931298" y="275212"/>
                  <a:pt x="1966413" y="327976"/>
                </a:cubicBezTo>
                <a:cubicBezTo>
                  <a:pt x="1966413" y="310388"/>
                  <a:pt x="1948856" y="257624"/>
                  <a:pt x="1966413" y="204860"/>
                </a:cubicBezTo>
                <a:cubicBezTo>
                  <a:pt x="1966413" y="222448"/>
                  <a:pt x="1983970" y="222448"/>
                  <a:pt x="1983970" y="240036"/>
                </a:cubicBezTo>
                <a:cubicBezTo>
                  <a:pt x="2001528" y="240036"/>
                  <a:pt x="1983970" y="187271"/>
                  <a:pt x="2019085" y="222448"/>
                </a:cubicBezTo>
                <a:cubicBezTo>
                  <a:pt x="2019085" y="204860"/>
                  <a:pt x="2001528" y="187271"/>
                  <a:pt x="1983970" y="187271"/>
                </a:cubicBezTo>
                <a:cubicBezTo>
                  <a:pt x="2019085" y="152095"/>
                  <a:pt x="2019085" y="152095"/>
                  <a:pt x="2054199" y="169683"/>
                </a:cubicBezTo>
                <a:cubicBezTo>
                  <a:pt x="2054199" y="187271"/>
                  <a:pt x="2036642" y="169683"/>
                  <a:pt x="2036642" y="204860"/>
                </a:cubicBezTo>
                <a:cubicBezTo>
                  <a:pt x="2054199" y="204860"/>
                  <a:pt x="2054199" y="222448"/>
                  <a:pt x="2054199" y="222448"/>
                </a:cubicBezTo>
                <a:cubicBezTo>
                  <a:pt x="2019085" y="240036"/>
                  <a:pt x="2054199" y="275212"/>
                  <a:pt x="2019085" y="240036"/>
                </a:cubicBezTo>
                <a:cubicBezTo>
                  <a:pt x="2036642" y="275212"/>
                  <a:pt x="1966413" y="275212"/>
                  <a:pt x="2001528" y="292800"/>
                </a:cubicBezTo>
                <a:cubicBezTo>
                  <a:pt x="2001528" y="257624"/>
                  <a:pt x="2019085" y="310388"/>
                  <a:pt x="2036642" y="292800"/>
                </a:cubicBezTo>
                <a:cubicBezTo>
                  <a:pt x="2054199" y="275212"/>
                  <a:pt x="2054199" y="257624"/>
                  <a:pt x="2054199" y="222448"/>
                </a:cubicBezTo>
                <a:cubicBezTo>
                  <a:pt x="2071757" y="169683"/>
                  <a:pt x="2106871" y="204860"/>
                  <a:pt x="2124428" y="222448"/>
                </a:cubicBezTo>
                <a:cubicBezTo>
                  <a:pt x="2159543" y="187271"/>
                  <a:pt x="2124428" y="169683"/>
                  <a:pt x="2159543" y="134507"/>
                </a:cubicBezTo>
                <a:cubicBezTo>
                  <a:pt x="2177100" y="134507"/>
                  <a:pt x="2159543" y="152095"/>
                  <a:pt x="2159543" y="169683"/>
                </a:cubicBezTo>
                <a:cubicBezTo>
                  <a:pt x="2194657" y="116919"/>
                  <a:pt x="2212215" y="134507"/>
                  <a:pt x="2194657" y="81743"/>
                </a:cubicBezTo>
                <a:cubicBezTo>
                  <a:pt x="2194657" y="64155"/>
                  <a:pt x="2229772" y="99331"/>
                  <a:pt x="2212215" y="116919"/>
                </a:cubicBezTo>
                <a:cubicBezTo>
                  <a:pt x="2229772" y="116919"/>
                  <a:pt x="2229772" y="99331"/>
                  <a:pt x="2229772" y="99331"/>
                </a:cubicBezTo>
                <a:cubicBezTo>
                  <a:pt x="2247329" y="81743"/>
                  <a:pt x="2264886" y="152095"/>
                  <a:pt x="2229772" y="169683"/>
                </a:cubicBezTo>
                <a:cubicBezTo>
                  <a:pt x="2229772" y="169683"/>
                  <a:pt x="2247329" y="169683"/>
                  <a:pt x="2247329" y="187271"/>
                </a:cubicBezTo>
                <a:cubicBezTo>
                  <a:pt x="2264886" y="152095"/>
                  <a:pt x="2264886" y="99331"/>
                  <a:pt x="2282444" y="81743"/>
                </a:cubicBezTo>
                <a:cubicBezTo>
                  <a:pt x="2335115" y="99331"/>
                  <a:pt x="2317558" y="46567"/>
                  <a:pt x="2370230" y="46567"/>
                </a:cubicBezTo>
                <a:cubicBezTo>
                  <a:pt x="2370230" y="64155"/>
                  <a:pt x="2352672" y="81743"/>
                  <a:pt x="2335115" y="116919"/>
                </a:cubicBezTo>
                <a:cubicBezTo>
                  <a:pt x="2370230" y="152095"/>
                  <a:pt x="2387787" y="169683"/>
                  <a:pt x="2458016" y="152095"/>
                </a:cubicBezTo>
                <a:cubicBezTo>
                  <a:pt x="2458016" y="134507"/>
                  <a:pt x="2475573" y="116919"/>
                  <a:pt x="2475573" y="99331"/>
                </a:cubicBezTo>
                <a:cubicBezTo>
                  <a:pt x="2440459" y="99331"/>
                  <a:pt x="2440459" y="152095"/>
                  <a:pt x="2387787" y="134507"/>
                </a:cubicBezTo>
                <a:cubicBezTo>
                  <a:pt x="2405344" y="116919"/>
                  <a:pt x="2440459" y="81743"/>
                  <a:pt x="2493130" y="81743"/>
                </a:cubicBezTo>
                <a:cubicBezTo>
                  <a:pt x="2493130" y="42170"/>
                  <a:pt x="2532634" y="2596"/>
                  <a:pt x="2582014" y="123"/>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80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6D31B3E-E305-46F9-987D-1B5CBCB308EE}"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88393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仅校徽">
    <p:spTree>
      <p:nvGrpSpPr>
        <p:cNvPr id="1" name=""/>
        <p:cNvGrpSpPr/>
        <p:nvPr/>
      </p:nvGrpSpPr>
      <p:grpSpPr>
        <a:xfrm>
          <a:off x="0" y="0"/>
          <a:ext cx="0" cy="0"/>
          <a:chOff x="0" y="0"/>
          <a:chExt cx="0" cy="0"/>
        </a:xfrm>
      </p:grpSpPr>
      <p:sp>
        <p:nvSpPr>
          <p:cNvPr id="3" name="矩形 2"/>
          <p:cNvSpPr/>
          <p:nvPr userDrawn="1"/>
        </p:nvSpPr>
        <p:spPr>
          <a:xfrm>
            <a:off x="0" y="5301343"/>
            <a:ext cx="12192000" cy="1556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516000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图片背景">
    <p:bg>
      <p:bgRef idx="1003">
        <a:schemeClr val="bg2"/>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3686458" y="6492875"/>
            <a:ext cx="1368143" cy="365125"/>
          </a:xfrm>
          <a:noFill/>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509A97-087C-4FED-8DF5-A068DC178F37}" type="datetime1">
              <a:rPr kumimoji="0" lang="zh-CN" altLang="en-US" sz="1200" b="0" i="0" u="none" strike="noStrike" kern="1200" cap="none" spc="0" normalizeH="0" baseline="0" noProof="0" smtClean="0">
                <a:ln>
                  <a:noFill/>
                </a:ln>
                <a:solidFill>
                  <a:prstClr val="white"/>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页脚占位符 3"/>
          <p:cNvSpPr>
            <a:spLocks noGrp="1"/>
          </p:cNvSpPr>
          <p:nvPr>
            <p:ph type="ftr" sz="quarter" idx="11"/>
          </p:nvPr>
        </p:nvSpPr>
        <p:spPr>
          <a:xfrm>
            <a:off x="5054600" y="6492876"/>
            <a:ext cx="3813176" cy="365125"/>
          </a:xfrm>
          <a:noFill/>
        </p:spPr>
        <p:txBody>
          <a:bodyPr/>
          <a:lstStyle>
            <a:lvl1pPr>
              <a:defRPr>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a:xfrm>
            <a:off x="8867775" y="6492874"/>
            <a:ext cx="593724" cy="365125"/>
          </a:xfrm>
          <a:prstGeom prst="rect">
            <a:avLst/>
          </a:prstGeom>
          <a:noFill/>
        </p:spPr>
        <p:txBody>
          <a:bodyPr/>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white"/>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7" name="图片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02635" y="302656"/>
            <a:ext cx="2192839" cy="452574"/>
          </a:xfrm>
          <a:prstGeom prst="rect">
            <a:avLst/>
          </a:prstGeom>
        </p:spPr>
      </p:pic>
      <p:pic>
        <p:nvPicPr>
          <p:cNvPr id="8" name="图片 7"/>
          <p:cNvPicPr>
            <a:picLocks noChangeAspect="1"/>
          </p:cNvPicPr>
          <p:nvPr userDrawn="1"/>
        </p:nvPicPr>
        <p:blipFill rotWithShape="1">
          <a:blip r:embed="rId3" cstate="email">
            <a:extLst>
              <a:ext uri="{28A0092B-C50C-407E-A947-70E740481C1C}">
                <a14:useLocalDpi xmlns:a14="http://schemas.microsoft.com/office/drawing/2010/main"/>
              </a:ext>
            </a:extLst>
          </a:blip>
          <a:srcRect r="313"/>
          <a:stretch/>
        </p:blipFill>
        <p:spPr>
          <a:xfrm>
            <a:off x="0" y="5518800"/>
            <a:ext cx="12192000" cy="1348727"/>
          </a:xfrm>
          <a:prstGeom prst="rect">
            <a:avLst/>
          </a:prstGeom>
        </p:spPr>
      </p:pic>
    </p:spTree>
    <p:extLst>
      <p:ext uri="{BB962C8B-B14F-4D97-AF65-F5344CB8AC3E}">
        <p14:creationId xmlns:p14="http://schemas.microsoft.com/office/powerpoint/2010/main" val="8171673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1737D36-346E-496A-ACB2-41C4212AF577}" type="datetimeFigureOut">
              <a:rPr lang="en-US" smtClean="0"/>
              <a:t>6/11/2021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66998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1737D36-346E-496A-ACB2-41C4212AF577}" type="datetimeFigureOut">
              <a:rPr lang="en-US" smtClean="0"/>
              <a:t>6/11/2021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69976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1737D36-346E-496A-ACB2-41C4212AF577}" type="datetimeFigureOut">
              <a:rPr lang="en-US" smtClean="0"/>
              <a:t>6/11/2021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39821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1737D36-346E-496A-ACB2-41C4212AF577}" type="datetimeFigureOut">
              <a:rPr lang="en-US" smtClean="0"/>
              <a:t>6/11/2021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294358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737D36-346E-496A-ACB2-41C4212AF577}" type="datetimeFigureOut">
              <a:rPr lang="en-US" smtClean="0"/>
              <a:t>6/11/2021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92902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1737D36-346E-496A-ACB2-41C4212AF577}" type="datetimeFigureOut">
              <a:rPr lang="en-US" smtClean="0"/>
              <a:t>6/11/2021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190431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1737D36-346E-496A-ACB2-41C4212AF577}" type="datetimeFigureOut">
              <a:rPr lang="en-US" smtClean="0"/>
              <a:t>6/11/2021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117D835-62CD-40F5-A704-2482B9C9DDDE}" type="slidenum">
              <a:rPr lang="en-US" smtClean="0"/>
              <a:t>‹#›</a:t>
            </a:fld>
            <a:endParaRPr lang="en-US"/>
          </a:p>
        </p:txBody>
      </p:sp>
    </p:spTree>
    <p:extLst>
      <p:ext uri="{BB962C8B-B14F-4D97-AF65-F5344CB8AC3E}">
        <p14:creationId xmlns:p14="http://schemas.microsoft.com/office/powerpoint/2010/main" val="382631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2.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37D36-346E-496A-ACB2-41C4212AF577}" type="datetimeFigureOut">
              <a:rPr lang="en-US" smtClean="0"/>
              <a:t>6/11/2021</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7D835-62CD-40F5-A704-2482B9C9DDDE}" type="slidenum">
              <a:rPr lang="en-US" smtClean="0"/>
              <a:t>‹#›</a:t>
            </a:fld>
            <a:endParaRPr lang="en-US"/>
          </a:p>
        </p:txBody>
      </p:sp>
    </p:spTree>
    <p:extLst>
      <p:ext uri="{BB962C8B-B14F-4D97-AF65-F5344CB8AC3E}">
        <p14:creationId xmlns:p14="http://schemas.microsoft.com/office/powerpoint/2010/main" val="2478167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A1610CD-F398-432C-872D-FB678D36F01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2021/6/11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图片 7"/>
          <p:cNvPicPr>
            <a:picLocks noChangeAspect="1"/>
          </p:cNvPicPr>
          <p:nvPr userDrawn="1"/>
        </p:nvPicPr>
        <p:blipFill rotWithShape="1">
          <a:blip r:embed="rId20" cstate="email">
            <a:extLst>
              <a:ext uri="{28A0092B-C50C-407E-A947-70E740481C1C}">
                <a14:useLocalDpi xmlns:a14="http://schemas.microsoft.com/office/drawing/2010/main"/>
              </a:ext>
            </a:extLst>
          </a:blip>
          <a:srcRect r="416"/>
          <a:stretch/>
        </p:blipFill>
        <p:spPr>
          <a:xfrm>
            <a:off x="0" y="5547577"/>
            <a:ext cx="12192000" cy="1319949"/>
          </a:xfrm>
          <a:prstGeom prst="rect">
            <a:avLst/>
          </a:prstGeom>
        </p:spPr>
      </p:pic>
      <p:pic>
        <p:nvPicPr>
          <p:cNvPr id="9" name="图片 8"/>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278737" y="103403"/>
            <a:ext cx="1638108" cy="439357"/>
          </a:xfrm>
          <a:prstGeom prst="rect">
            <a:avLst/>
          </a:prstGeom>
        </p:spPr>
      </p:pic>
    </p:spTree>
    <p:extLst>
      <p:ext uri="{BB962C8B-B14F-4D97-AF65-F5344CB8AC3E}">
        <p14:creationId xmlns:p14="http://schemas.microsoft.com/office/powerpoint/2010/main" val="1017730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3.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13.xml"/><Relationship Id="rId4" Type="http://schemas.openxmlformats.org/officeDocument/2006/relationships/chart" Target="../charts/chart2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13.xml"/><Relationship Id="rId4" Type="http://schemas.openxmlformats.org/officeDocument/2006/relationships/chart" Target="../charts/chart31.xml"/></Relationships>
</file>

<file path=ppt/slides/_rels/slide34.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13.xml"/><Relationship Id="rId5" Type="http://schemas.openxmlformats.org/officeDocument/2006/relationships/chart" Target="../charts/chart41.xml"/><Relationship Id="rId4" Type="http://schemas.openxmlformats.org/officeDocument/2006/relationships/chart" Target="../charts/char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chart" Target="../charts/chart42.xml"/><Relationship Id="rId1" Type="http://schemas.openxmlformats.org/officeDocument/2006/relationships/slideLayout" Target="../slideLayouts/slideLayout13.xml"/><Relationship Id="rId4" Type="http://schemas.openxmlformats.org/officeDocument/2006/relationships/chart" Target="../charts/char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chart" Target="../charts/chart4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6873" y="1688937"/>
            <a:ext cx="8578250" cy="1760559"/>
          </a:xfrm>
        </p:spPr>
        <p:txBody>
          <a:bodyPr>
            <a:normAutofit/>
          </a:bodyPr>
          <a:lstStyle/>
          <a:p>
            <a:pPr algn="ctr"/>
            <a:r>
              <a:rPr lang="zh-CN" altLang="en-US" b="1" dirty="0">
                <a:solidFill>
                  <a:schemeClr val="bg2">
                    <a:lumMod val="25000"/>
                  </a:schemeClr>
                </a:solidFill>
                <a:latin typeface="Arial" panose="020B0604020202020204" pitchFamily="34" charset="0"/>
                <a:cs typeface="Arial" panose="020B0604020202020204" pitchFamily="34" charset="0"/>
              </a:rPr>
              <a:t>招商银行</a:t>
            </a:r>
            <a:r>
              <a:rPr lang="en-US" altLang="zh-CN" b="1" dirty="0">
                <a:solidFill>
                  <a:schemeClr val="bg2">
                    <a:lumMod val="25000"/>
                  </a:schemeClr>
                </a:solidFill>
                <a:latin typeface="Arial" panose="020B0604020202020204" pitchFamily="34" charset="0"/>
                <a:cs typeface="Arial" panose="020B0604020202020204" pitchFamily="34" charset="0"/>
              </a:rPr>
              <a:t>——</a:t>
            </a:r>
            <a:r>
              <a:rPr lang="zh-CN" altLang="en-US" b="1" dirty="0">
                <a:solidFill>
                  <a:schemeClr val="bg2">
                    <a:lumMod val="25000"/>
                  </a:schemeClr>
                </a:solidFill>
                <a:latin typeface="Arial" panose="020B0604020202020204" pitchFamily="34" charset="0"/>
                <a:cs typeface="Arial" panose="020B0604020202020204" pitchFamily="34" charset="0"/>
              </a:rPr>
              <a:t>零售之王</a:t>
            </a:r>
          </a:p>
        </p:txBody>
      </p:sp>
      <p:sp>
        <p:nvSpPr>
          <p:cNvPr id="3" name="内容占位符 2"/>
          <p:cNvSpPr>
            <a:spLocks noGrp="1"/>
          </p:cNvSpPr>
          <p:nvPr>
            <p:ph idx="1"/>
          </p:nvPr>
        </p:nvSpPr>
        <p:spPr>
          <a:xfrm>
            <a:off x="5393688" y="3894908"/>
            <a:ext cx="1404620" cy="682308"/>
          </a:xfrm>
        </p:spPr>
        <p:txBody>
          <a:bodyPr>
            <a:normAutofit/>
          </a:bodyPr>
          <a:lstStyle/>
          <a:p>
            <a:pPr marL="0" indent="0">
              <a:buNone/>
            </a:pPr>
            <a:r>
              <a:rPr lang="zh-CN" altLang="en-US" dirty="0"/>
              <a:t>曾翔钰</a:t>
            </a:r>
            <a:endParaRPr 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26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5277407"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行业基本情况</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高杠杆</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710B918-EBD9-4BD3-B8BE-771E9E991E00}"/>
              </a:ext>
            </a:extLst>
          </p:cNvPr>
          <p:cNvSpPr txBox="1"/>
          <p:nvPr/>
        </p:nvSpPr>
        <p:spPr>
          <a:xfrm>
            <a:off x="905383" y="2413337"/>
            <a:ext cx="4723739" cy="2031325"/>
          </a:xfrm>
          <a:prstGeom prst="rect">
            <a:avLst/>
          </a:prstGeom>
          <a:noFill/>
        </p:spPr>
        <p:txBody>
          <a:bodyPr wrap="square" rtlCol="0">
            <a:spAutoFit/>
          </a:bodyPr>
          <a:lstStyle/>
          <a:p>
            <a:r>
              <a:rPr lang="zh-CN" altLang="en-US" dirty="0"/>
              <a:t>资本充足率</a:t>
            </a:r>
            <a:r>
              <a:rPr lang="en-US" altLang="zh-CN" dirty="0"/>
              <a:t>=</a:t>
            </a:r>
            <a:r>
              <a:rPr lang="zh-CN" altLang="en-US" dirty="0"/>
              <a:t>资本</a:t>
            </a:r>
            <a:r>
              <a:rPr lang="en-US" altLang="zh-CN" dirty="0"/>
              <a:t>/</a:t>
            </a:r>
            <a:r>
              <a:rPr lang="zh-CN" altLang="en-US" dirty="0">
                <a:solidFill>
                  <a:srgbClr val="FF0000"/>
                </a:solidFill>
              </a:rPr>
              <a:t>风险加权资产</a:t>
            </a:r>
            <a:endParaRPr lang="en-US" altLang="zh-CN" dirty="0">
              <a:solidFill>
                <a:srgbClr val="FF0000"/>
              </a:solidFill>
            </a:endParaRPr>
          </a:p>
          <a:p>
            <a:pPr marL="285750" indent="-285750">
              <a:buFont typeface="Arial" panose="020B0604020202020204" pitchFamily="34" charset="0"/>
              <a:buChar char="•"/>
            </a:pPr>
            <a:r>
              <a:rPr lang="zh-CN" altLang="en-US" dirty="0"/>
              <a:t>风险加权资产是在不断变多的</a:t>
            </a:r>
            <a:endParaRPr lang="en-US" altLang="zh-CN" dirty="0"/>
          </a:p>
          <a:p>
            <a:pPr marL="285750" indent="-285750">
              <a:buFont typeface="Arial" panose="020B0604020202020204" pitchFamily="34" charset="0"/>
              <a:buChar char="•"/>
            </a:pPr>
            <a:r>
              <a:rPr lang="zh-CN" altLang="en-US" dirty="0"/>
              <a:t>银行必须要不断补充资本</a:t>
            </a:r>
            <a:endParaRPr lang="en-US" altLang="zh-CN" dirty="0"/>
          </a:p>
          <a:p>
            <a:pPr marL="285750" indent="-285750">
              <a:buFont typeface="Arial" panose="020B0604020202020204" pitchFamily="34" charset="0"/>
              <a:buChar char="•"/>
            </a:pPr>
            <a:endParaRPr lang="en-US" altLang="zh-CN" dirty="0"/>
          </a:p>
          <a:p>
            <a:r>
              <a:rPr lang="zh-CN" altLang="en-US" dirty="0"/>
              <a:t>无法实现</a:t>
            </a:r>
            <a:r>
              <a:rPr lang="zh-CN" altLang="en-US" dirty="0">
                <a:solidFill>
                  <a:srgbClr val="FF0000"/>
                </a:solidFill>
              </a:rPr>
              <a:t>内生性增长</a:t>
            </a:r>
            <a:r>
              <a:rPr lang="zh-CN" altLang="en-US" dirty="0"/>
              <a:t>的银行</a:t>
            </a:r>
            <a:endParaRPr lang="en-US" altLang="zh-CN" dirty="0"/>
          </a:p>
          <a:p>
            <a:pPr marL="285750" indent="-285750">
              <a:buFont typeface="Arial" panose="020B0604020202020204" pitchFamily="34" charset="0"/>
              <a:buChar char="•"/>
            </a:pPr>
            <a:r>
              <a:rPr lang="zh-CN" altLang="en-US" dirty="0"/>
              <a:t>再融资（定增、配股、可转债）</a:t>
            </a:r>
            <a:endParaRPr lang="en-US" altLang="zh-CN" dirty="0"/>
          </a:p>
          <a:p>
            <a:pPr marL="285750" indent="-285750">
              <a:buFont typeface="Arial" panose="020B0604020202020204" pitchFamily="34" charset="0"/>
              <a:buChar char="•"/>
            </a:pPr>
            <a:r>
              <a:rPr lang="zh-CN" altLang="en-US" dirty="0"/>
              <a:t>价值毁灭</a:t>
            </a:r>
          </a:p>
        </p:txBody>
      </p:sp>
      <p:graphicFrame>
        <p:nvGraphicFramePr>
          <p:cNvPr id="12" name="图表 11">
            <a:extLst>
              <a:ext uri="{FF2B5EF4-FFF2-40B4-BE49-F238E27FC236}">
                <a16:creationId xmlns:a16="http://schemas.microsoft.com/office/drawing/2014/main" id="{30DD0F8C-8BF3-4EAF-B281-B044333C37F4}"/>
              </a:ext>
            </a:extLst>
          </p:cNvPr>
          <p:cNvGraphicFramePr/>
          <p:nvPr>
            <p:extLst>
              <p:ext uri="{D42A27DB-BD31-4B8C-83A1-F6EECF244321}">
                <p14:modId xmlns:p14="http://schemas.microsoft.com/office/powerpoint/2010/main" val="2473168620"/>
              </p:ext>
            </p:extLst>
          </p:nvPr>
        </p:nvGraphicFramePr>
        <p:xfrm>
          <a:off x="6096000" y="1941576"/>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530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2964273"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行业基本情况</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1754326"/>
          </a:xfrm>
          <a:prstGeom prst="rect">
            <a:avLst/>
          </a:prstGeom>
          <a:noFill/>
        </p:spPr>
        <p:txBody>
          <a:bodyPr wrap="square" rtlCol="0">
            <a:spAutoFit/>
          </a:bodyPr>
          <a:lstStyle/>
          <a:p>
            <a:pPr marL="742950" indent="-742950">
              <a:buAutoNum type="arabicPeriod"/>
            </a:pPr>
            <a:r>
              <a:rPr lang="zh-CN" altLang="en-US" sz="3600" dirty="0"/>
              <a:t>高杠杆</a:t>
            </a:r>
            <a:endParaRPr lang="en-US" altLang="zh-CN" sz="3600" dirty="0"/>
          </a:p>
          <a:p>
            <a:pPr marL="742950" indent="-742950">
              <a:buAutoNum type="arabicPeriod"/>
            </a:pPr>
            <a:r>
              <a:rPr lang="zh-CN" altLang="en-US" sz="3600" dirty="0">
                <a:solidFill>
                  <a:srgbClr val="FF0000"/>
                </a:solidFill>
              </a:rPr>
              <a:t>高风险</a:t>
            </a:r>
            <a:endParaRPr lang="en-US" altLang="zh-CN" sz="3600" dirty="0">
              <a:solidFill>
                <a:srgbClr val="FF0000"/>
              </a:solidFill>
            </a:endParaRPr>
          </a:p>
          <a:p>
            <a:pPr marL="742950" indent="-742950">
              <a:buAutoNum type="arabicPeriod"/>
            </a:pPr>
            <a:r>
              <a:rPr lang="zh-CN" altLang="en-US" sz="3600" dirty="0"/>
              <a:t>周期性</a:t>
            </a:r>
          </a:p>
        </p:txBody>
      </p:sp>
    </p:spTree>
    <p:extLst>
      <p:ext uri="{BB962C8B-B14F-4D97-AF65-F5344CB8AC3E}">
        <p14:creationId xmlns:p14="http://schemas.microsoft.com/office/powerpoint/2010/main" val="2027275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5277407"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行业基本情况</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高风险</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710B918-EBD9-4BD3-B8BE-771E9E991E00}"/>
              </a:ext>
            </a:extLst>
          </p:cNvPr>
          <p:cNvSpPr txBox="1"/>
          <p:nvPr/>
        </p:nvSpPr>
        <p:spPr>
          <a:xfrm>
            <a:off x="472770" y="1328942"/>
            <a:ext cx="11246459" cy="2862322"/>
          </a:xfrm>
          <a:prstGeom prst="rect">
            <a:avLst/>
          </a:prstGeom>
          <a:noFill/>
        </p:spPr>
        <p:txBody>
          <a:bodyPr wrap="square" rtlCol="0">
            <a:spAutoFit/>
          </a:bodyPr>
          <a:lstStyle/>
          <a:p>
            <a:r>
              <a:rPr lang="zh-CN" altLang="en-US" dirty="0"/>
              <a:t>银行的经营模式：</a:t>
            </a:r>
            <a:endParaRPr lang="en-US" altLang="zh-CN" dirty="0"/>
          </a:p>
          <a:p>
            <a:pPr marL="285750" indent="-285750">
              <a:buFont typeface="Arial" panose="020B0604020202020204" pitchFamily="34" charset="0"/>
              <a:buChar char="•"/>
            </a:pPr>
            <a:r>
              <a:rPr lang="zh-CN" altLang="en-US" dirty="0"/>
              <a:t>银行在识别资产风险的基础上给资产进行</a:t>
            </a:r>
            <a:r>
              <a:rPr lang="zh-CN" altLang="en-US" dirty="0">
                <a:solidFill>
                  <a:srgbClr val="FF0000"/>
                </a:solidFill>
              </a:rPr>
              <a:t>风险对价</a:t>
            </a:r>
            <a:r>
              <a:rPr lang="zh-CN" altLang="en-US" dirty="0"/>
              <a:t>（贷款利率）</a:t>
            </a:r>
            <a:endParaRPr lang="en-US" altLang="zh-CN" dirty="0"/>
          </a:p>
          <a:p>
            <a:pPr marL="285750" indent="-285750">
              <a:buFont typeface="Arial" panose="020B0604020202020204" pitchFamily="34" charset="0"/>
              <a:buChar char="•"/>
            </a:pPr>
            <a:r>
              <a:rPr lang="zh-CN" altLang="en-US" dirty="0"/>
              <a:t>然后将刚性负债配置到风险资产上来赚取风险的风险对价。</a:t>
            </a:r>
            <a:endParaRPr lang="en-US" altLang="zh-CN" dirty="0"/>
          </a:p>
          <a:p>
            <a:pPr marL="285750" indent="-285750">
              <a:buFont typeface="Arial" panose="020B0604020202020204" pitchFamily="34" charset="0"/>
              <a:buChar char="•"/>
            </a:pPr>
            <a:endParaRPr lang="en-US" altLang="zh-CN" dirty="0"/>
          </a:p>
          <a:p>
            <a:r>
              <a:rPr lang="zh-CN" altLang="en-US" dirty="0"/>
              <a:t>银行所面临的风险：</a:t>
            </a:r>
            <a:endParaRPr lang="en-US" altLang="zh-CN" dirty="0"/>
          </a:p>
          <a:p>
            <a:pPr marL="285750" indent="-285750">
              <a:buFont typeface="Arial" panose="020B0604020202020204" pitchFamily="34" charset="0"/>
              <a:buChar char="•"/>
            </a:pPr>
            <a:r>
              <a:rPr lang="zh-CN" altLang="en-US" dirty="0"/>
              <a:t>信用风险： 借款者违约的风险</a:t>
            </a:r>
            <a:endParaRPr lang="en-US" altLang="zh-CN" dirty="0"/>
          </a:p>
          <a:p>
            <a:pPr marL="285750" indent="-285750">
              <a:buFont typeface="Arial" panose="020B0604020202020204" pitchFamily="34" charset="0"/>
              <a:buChar char="•"/>
            </a:pPr>
            <a:r>
              <a:rPr lang="zh-CN" altLang="en-US" dirty="0"/>
              <a:t>流动性风险：商业银行</a:t>
            </a:r>
            <a:r>
              <a:rPr lang="zh-CN" altLang="zh-CN" dirty="0"/>
              <a:t>虽然有清偿能力，但无法</a:t>
            </a:r>
            <a:r>
              <a:rPr lang="zh-CN" altLang="zh-CN" dirty="0">
                <a:solidFill>
                  <a:srgbClr val="FF0000"/>
                </a:solidFill>
              </a:rPr>
              <a:t>及时</a:t>
            </a:r>
            <a:r>
              <a:rPr lang="zh-CN" altLang="zh-CN" dirty="0"/>
              <a:t>获得充足资金或者无法以合理成本及时获得充足资金以应对资产增长或支付到期债务的风险</a:t>
            </a:r>
            <a:r>
              <a:rPr lang="zh-CN" altLang="en-US" dirty="0"/>
              <a:t>（期限错配的负面效应）</a:t>
            </a:r>
            <a:endParaRPr lang="en-US" altLang="zh-CN" dirty="0"/>
          </a:p>
          <a:p>
            <a:pPr marL="285750" indent="-285750">
              <a:buFont typeface="Arial" panose="020B0604020202020204" pitchFamily="34" charset="0"/>
              <a:buChar char="•"/>
            </a:pPr>
            <a:endParaRPr lang="en-US" altLang="zh-CN" dirty="0"/>
          </a:p>
          <a:p>
            <a:r>
              <a:rPr lang="zh-CN" altLang="en-US" dirty="0"/>
              <a:t>银行的</a:t>
            </a:r>
            <a:r>
              <a:rPr lang="zh-CN" altLang="en-US" dirty="0">
                <a:solidFill>
                  <a:srgbClr val="FF0000"/>
                </a:solidFill>
              </a:rPr>
              <a:t>期限错配</a:t>
            </a:r>
            <a:r>
              <a:rPr lang="zh-CN" altLang="en-US" dirty="0"/>
              <a:t>：资金来源短期化，资金使用长期化。</a:t>
            </a:r>
          </a:p>
        </p:txBody>
      </p:sp>
    </p:spTree>
    <p:extLst>
      <p:ext uri="{BB962C8B-B14F-4D97-AF65-F5344CB8AC3E}">
        <p14:creationId xmlns:p14="http://schemas.microsoft.com/office/powerpoint/2010/main" val="1311018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2964273"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行业基本情况</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1754326"/>
          </a:xfrm>
          <a:prstGeom prst="rect">
            <a:avLst/>
          </a:prstGeom>
          <a:noFill/>
        </p:spPr>
        <p:txBody>
          <a:bodyPr wrap="square" rtlCol="0">
            <a:spAutoFit/>
          </a:bodyPr>
          <a:lstStyle/>
          <a:p>
            <a:pPr marL="742950" indent="-742950">
              <a:buAutoNum type="arabicPeriod"/>
            </a:pPr>
            <a:r>
              <a:rPr lang="zh-CN" altLang="en-US" sz="3600" dirty="0"/>
              <a:t>高杠杆</a:t>
            </a:r>
            <a:endParaRPr lang="en-US" altLang="zh-CN" sz="3600" dirty="0"/>
          </a:p>
          <a:p>
            <a:pPr marL="742950" indent="-742950">
              <a:buAutoNum type="arabicPeriod"/>
            </a:pPr>
            <a:r>
              <a:rPr lang="zh-CN" altLang="en-US" sz="3600" dirty="0"/>
              <a:t>高风险</a:t>
            </a:r>
            <a:endParaRPr lang="en-US" altLang="zh-CN" sz="3600" dirty="0"/>
          </a:p>
          <a:p>
            <a:pPr marL="742950" indent="-742950">
              <a:buAutoNum type="arabicPeriod"/>
            </a:pPr>
            <a:r>
              <a:rPr lang="zh-CN" altLang="en-US" sz="3600" dirty="0">
                <a:solidFill>
                  <a:srgbClr val="FF0000"/>
                </a:solidFill>
              </a:rPr>
              <a:t>周期性</a:t>
            </a:r>
          </a:p>
        </p:txBody>
      </p:sp>
    </p:spTree>
    <p:extLst>
      <p:ext uri="{BB962C8B-B14F-4D97-AF65-F5344CB8AC3E}">
        <p14:creationId xmlns:p14="http://schemas.microsoft.com/office/powerpoint/2010/main" val="2968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5277407"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行业基本情况</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周期性</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710B918-EBD9-4BD3-B8BE-771E9E991E00}"/>
              </a:ext>
            </a:extLst>
          </p:cNvPr>
          <p:cNvSpPr txBox="1"/>
          <p:nvPr/>
        </p:nvSpPr>
        <p:spPr>
          <a:xfrm>
            <a:off x="472771" y="1404818"/>
            <a:ext cx="5156351" cy="3693319"/>
          </a:xfrm>
          <a:prstGeom prst="rect">
            <a:avLst/>
          </a:prstGeom>
          <a:noFill/>
        </p:spPr>
        <p:txBody>
          <a:bodyPr wrap="square" rtlCol="0">
            <a:spAutoFit/>
          </a:bodyPr>
          <a:lstStyle/>
          <a:p>
            <a:r>
              <a:rPr lang="zh-CN" altLang="en-US" dirty="0"/>
              <a:t>内因：</a:t>
            </a:r>
            <a:endParaRPr lang="en-US" altLang="zh-CN" dirty="0"/>
          </a:p>
          <a:p>
            <a:pPr marL="285750" indent="-285750">
              <a:buFont typeface="Arial" panose="020B0604020202020204" pitchFamily="34" charset="0"/>
              <a:buChar char="•"/>
            </a:pPr>
            <a:r>
              <a:rPr lang="zh-CN" altLang="en-US" dirty="0"/>
              <a:t>银行的信贷投放具有顺周期倾向。在经济周期内，企业情绪相对乐观，风险承受意愿较强，市场上对贷款的需求扩张。</a:t>
            </a:r>
            <a:endParaRPr lang="en-US" altLang="zh-CN" dirty="0"/>
          </a:p>
          <a:p>
            <a:pPr marL="285750" indent="-285750">
              <a:buFont typeface="Arial" panose="020B0604020202020204" pitchFamily="34" charset="0"/>
              <a:buChar char="•"/>
            </a:pPr>
            <a:r>
              <a:rPr lang="zh-CN" altLang="zh-CN" dirty="0"/>
              <a:t>银行的信用风险具有顺周期倾向。在经济景气周期内，企业的信贷质量好，银行的不良率低</a:t>
            </a:r>
            <a:r>
              <a:rPr lang="zh-CN" altLang="en-US" dirty="0"/>
              <a:t>。</a:t>
            </a:r>
            <a:endParaRPr lang="en-US" altLang="zh-CN" dirty="0"/>
          </a:p>
          <a:p>
            <a:pPr marL="285750" indent="-285750">
              <a:buFont typeface="Arial" panose="020B0604020202020204" pitchFamily="34" charset="0"/>
              <a:buChar char="•"/>
            </a:pPr>
            <a:r>
              <a:rPr lang="zh-CN" altLang="en-US" dirty="0"/>
              <a:t>银行的抵押品价格具有顺周期倾向。经济的繁荣与否直接决定资产价格的水准。</a:t>
            </a:r>
            <a:endParaRPr lang="en-US" altLang="zh-CN" dirty="0"/>
          </a:p>
          <a:p>
            <a:r>
              <a:rPr lang="zh-CN" altLang="en-US" dirty="0"/>
              <a:t>外因：</a:t>
            </a:r>
            <a:endParaRPr lang="en-US" altLang="zh-CN" dirty="0"/>
          </a:p>
          <a:p>
            <a:pPr marL="285750" indent="-285750">
              <a:buFont typeface="Arial" panose="020B0604020202020204" pitchFamily="34" charset="0"/>
              <a:buChar char="•"/>
            </a:pPr>
            <a:r>
              <a:rPr lang="zh-CN" altLang="en-US" dirty="0"/>
              <a:t>监管因素：“核心资本充足率”指标在一定程度上加剧了银行的顺周期倾向。在经济衰退期，银行的净利润甚至为负，银行内生性资本补充能力下降。</a:t>
            </a:r>
            <a:endParaRPr lang="en-US" altLang="zh-CN" dirty="0"/>
          </a:p>
        </p:txBody>
      </p:sp>
      <p:pic>
        <p:nvPicPr>
          <p:cNvPr id="4098" name="Picture 2" descr="AP宏观经济学：不得不了解的经济周期- MP头条">
            <a:extLst>
              <a:ext uri="{FF2B5EF4-FFF2-40B4-BE49-F238E27FC236}">
                <a16:creationId xmlns:a16="http://schemas.microsoft.com/office/drawing/2014/main" id="{5250526A-7AC4-438B-A5E2-4C34F19E3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049" y="2024889"/>
            <a:ext cx="6362588" cy="257154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964F9A1-1F58-4CCD-BBAC-57D5825FAEA1}"/>
              </a:ext>
            </a:extLst>
          </p:cNvPr>
          <p:cNvSpPr txBox="1"/>
          <p:nvPr/>
        </p:nvSpPr>
        <p:spPr>
          <a:xfrm>
            <a:off x="6087728" y="1293482"/>
            <a:ext cx="5623229" cy="369332"/>
          </a:xfrm>
          <a:prstGeom prst="rect">
            <a:avLst/>
          </a:prstGeom>
          <a:noFill/>
        </p:spPr>
        <p:txBody>
          <a:bodyPr wrap="square" rtlCol="0">
            <a:spAutoFit/>
          </a:bodyPr>
          <a:lstStyle/>
          <a:p>
            <a:pPr algn="ctr"/>
            <a:r>
              <a:rPr lang="zh-CN" altLang="en-US" dirty="0">
                <a:solidFill>
                  <a:srgbClr val="FF0000"/>
                </a:solidFill>
              </a:rPr>
              <a:t>宏观经济是有周期的</a:t>
            </a:r>
          </a:p>
        </p:txBody>
      </p:sp>
    </p:spTree>
    <p:extLst>
      <p:ext uri="{BB962C8B-B14F-4D97-AF65-F5344CB8AC3E}">
        <p14:creationId xmlns:p14="http://schemas.microsoft.com/office/powerpoint/2010/main" val="173482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1111202"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目录</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4524315"/>
          </a:xfrm>
          <a:prstGeom prst="rect">
            <a:avLst/>
          </a:prstGeom>
          <a:noFill/>
        </p:spPr>
        <p:txBody>
          <a:bodyPr wrap="square" rtlCol="0">
            <a:spAutoFit/>
          </a:bodyPr>
          <a:lstStyle/>
          <a:p>
            <a:pPr marL="342900" indent="-342900">
              <a:buAutoNum type="arabicPeriod"/>
            </a:pPr>
            <a:r>
              <a:rPr lang="zh-CN" altLang="en-US" sz="3600" dirty="0"/>
              <a:t>公司基本情况</a:t>
            </a:r>
            <a:endParaRPr lang="en-US" altLang="zh-CN" sz="3600" dirty="0"/>
          </a:p>
          <a:p>
            <a:pPr marL="342900" indent="-342900">
              <a:buAutoNum type="arabicPeriod"/>
            </a:pPr>
            <a:r>
              <a:rPr lang="zh-CN" altLang="en-US" sz="3600" dirty="0"/>
              <a:t>行业基本情况</a:t>
            </a:r>
            <a:endParaRPr lang="en-US" altLang="zh-CN" sz="3600" dirty="0"/>
          </a:p>
          <a:p>
            <a:pPr marL="342900" indent="-342900">
              <a:buAutoNum type="arabicPeriod"/>
            </a:pPr>
            <a:r>
              <a:rPr lang="zh-CN" altLang="en-US" sz="3600" dirty="0">
                <a:solidFill>
                  <a:srgbClr val="FF0000"/>
                </a:solidFill>
              </a:rPr>
              <a:t>招商银行营收分析</a:t>
            </a:r>
            <a:endParaRPr lang="en-US" altLang="zh-CN" sz="3600" dirty="0">
              <a:solidFill>
                <a:srgbClr val="FF0000"/>
              </a:solidFill>
            </a:endParaRPr>
          </a:p>
          <a:p>
            <a:pPr marL="342900" indent="-342900">
              <a:buAutoNum type="arabicPeriod"/>
            </a:pPr>
            <a:r>
              <a:rPr lang="zh-CN" altLang="en-US" sz="3600" dirty="0"/>
              <a:t>招商银行资产质量分析</a:t>
            </a:r>
            <a:endParaRPr lang="en-US" altLang="zh-CN" sz="3600" dirty="0"/>
          </a:p>
          <a:p>
            <a:pPr marL="342900" indent="-342900">
              <a:buAutoNum type="arabicPeriod"/>
            </a:pPr>
            <a:r>
              <a:rPr lang="zh-CN" altLang="en-US" sz="3600" dirty="0"/>
              <a:t>招商银行负债分析</a:t>
            </a:r>
            <a:endParaRPr lang="en-US" altLang="zh-CN" sz="3600" dirty="0"/>
          </a:p>
          <a:p>
            <a:pPr marL="342900" indent="-342900">
              <a:buAutoNum type="arabicPeriod"/>
            </a:pPr>
            <a:r>
              <a:rPr lang="zh-CN" altLang="en-US" sz="3600" dirty="0"/>
              <a:t>招商银行综合分析</a:t>
            </a:r>
            <a:endParaRPr lang="en-US" altLang="zh-CN" sz="3600" dirty="0"/>
          </a:p>
          <a:p>
            <a:pPr marL="342900" indent="-342900">
              <a:buAutoNum type="arabicPeriod"/>
            </a:pPr>
            <a:r>
              <a:rPr lang="zh-CN" altLang="en-US" sz="3600" dirty="0"/>
              <a:t>招商银行所面临的挑战与其未来</a:t>
            </a:r>
            <a:endParaRPr lang="en-US" altLang="zh-CN" sz="3600" dirty="0"/>
          </a:p>
          <a:p>
            <a:pPr marL="342900" indent="-342900">
              <a:buAutoNum type="arabicPeriod"/>
            </a:pPr>
            <a:r>
              <a:rPr lang="zh-CN" altLang="en-US" sz="3600" dirty="0"/>
              <a:t>招商银行的估值</a:t>
            </a:r>
          </a:p>
        </p:txBody>
      </p:sp>
    </p:spTree>
    <p:extLst>
      <p:ext uri="{BB962C8B-B14F-4D97-AF65-F5344CB8AC3E}">
        <p14:creationId xmlns:p14="http://schemas.microsoft.com/office/powerpoint/2010/main" val="1803069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3890809"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招商银行营收分析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2139696" y="3105831"/>
            <a:ext cx="3328416" cy="646331"/>
          </a:xfrm>
          <a:prstGeom prst="rect">
            <a:avLst/>
          </a:prstGeom>
          <a:noFill/>
        </p:spPr>
        <p:txBody>
          <a:bodyPr wrap="square" rtlCol="0">
            <a:spAutoFit/>
          </a:bodyPr>
          <a:lstStyle/>
          <a:p>
            <a:r>
              <a:rPr lang="zh-CN" altLang="en-US" sz="3600" dirty="0">
                <a:solidFill>
                  <a:srgbClr val="FF0000"/>
                </a:solidFill>
              </a:rPr>
              <a:t>横向对比</a:t>
            </a:r>
            <a:r>
              <a:rPr lang="zh-CN" altLang="en-US" sz="3600" dirty="0"/>
              <a:t>：</a:t>
            </a:r>
          </a:p>
        </p:txBody>
      </p:sp>
      <p:pic>
        <p:nvPicPr>
          <p:cNvPr id="9218" name="Picture 2" descr="兴业银行武汉分行概况365亚洲最新线路网址_凤凰网">
            <a:extLst>
              <a:ext uri="{FF2B5EF4-FFF2-40B4-BE49-F238E27FC236}">
                <a16:creationId xmlns:a16="http://schemas.microsoft.com/office/drawing/2014/main" id="{0D00AE98-6875-45B8-8CCB-462441A3DD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0271" y="2859720"/>
            <a:ext cx="5860658" cy="113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420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3890809"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招商银行营收分析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pic>
        <p:nvPicPr>
          <p:cNvPr id="4" name="图片 3">
            <a:extLst>
              <a:ext uri="{FF2B5EF4-FFF2-40B4-BE49-F238E27FC236}">
                <a16:creationId xmlns:a16="http://schemas.microsoft.com/office/drawing/2014/main" id="{73F46836-43F9-4CBC-A212-F67A53829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1173854"/>
            <a:ext cx="3545262" cy="5092831"/>
          </a:xfrm>
          <a:prstGeom prst="rect">
            <a:avLst/>
          </a:prstGeom>
        </p:spPr>
      </p:pic>
      <p:pic>
        <p:nvPicPr>
          <p:cNvPr id="7" name="图片 6">
            <a:extLst>
              <a:ext uri="{FF2B5EF4-FFF2-40B4-BE49-F238E27FC236}">
                <a16:creationId xmlns:a16="http://schemas.microsoft.com/office/drawing/2014/main" id="{BB708A17-AE40-4EF5-B484-176C5B09C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500" y="1028885"/>
            <a:ext cx="3935940" cy="5382767"/>
          </a:xfrm>
          <a:prstGeom prst="rect">
            <a:avLst/>
          </a:prstGeom>
        </p:spPr>
      </p:pic>
    </p:spTree>
    <p:extLst>
      <p:ext uri="{BB962C8B-B14F-4D97-AF65-F5344CB8AC3E}">
        <p14:creationId xmlns:p14="http://schemas.microsoft.com/office/powerpoint/2010/main" val="23827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3890809"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招商银行营收分析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847344" y="1912324"/>
            <a:ext cx="5839968"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招商银行的营业收入是逐年上升的，</a:t>
            </a:r>
            <a:r>
              <a:rPr lang="en-US" altLang="zh-CN" dirty="0"/>
              <a:t>CAGR</a:t>
            </a:r>
            <a:r>
              <a:rPr lang="zh-CN" altLang="en-US" dirty="0"/>
              <a:t>为</a:t>
            </a:r>
            <a:r>
              <a:rPr lang="en-US" altLang="zh-CN" dirty="0"/>
              <a:t>13.07%</a:t>
            </a:r>
          </a:p>
          <a:p>
            <a:pPr marL="285750" indent="-285750">
              <a:buFont typeface="Arial" panose="020B0604020202020204" pitchFamily="34" charset="0"/>
              <a:buChar char="•"/>
            </a:pPr>
            <a:r>
              <a:rPr lang="zh-CN" altLang="en-US" dirty="0"/>
              <a:t>兴业银行的营业收入在</a:t>
            </a:r>
            <a:r>
              <a:rPr lang="en-US" altLang="zh-CN" dirty="0"/>
              <a:t>2017</a:t>
            </a:r>
            <a:r>
              <a:rPr lang="zh-CN" altLang="en-US" dirty="0"/>
              <a:t>年出现了负增长，</a:t>
            </a:r>
            <a:r>
              <a:rPr lang="en-US" altLang="zh-CN" dirty="0"/>
              <a:t>CAGR</a:t>
            </a:r>
            <a:r>
              <a:rPr lang="zh-CN" altLang="en-US" dirty="0"/>
              <a:t>为</a:t>
            </a:r>
            <a:r>
              <a:rPr lang="en-US" altLang="zh-CN" dirty="0"/>
              <a:t>14.54%</a:t>
            </a:r>
            <a:endParaRPr lang="zh-CN" altLang="en-US" dirty="0"/>
          </a:p>
        </p:txBody>
      </p:sp>
      <p:graphicFrame>
        <p:nvGraphicFramePr>
          <p:cNvPr id="7" name="图表 6">
            <a:extLst>
              <a:ext uri="{FF2B5EF4-FFF2-40B4-BE49-F238E27FC236}">
                <a16:creationId xmlns:a16="http://schemas.microsoft.com/office/drawing/2014/main" id="{A01BC21B-BD94-465A-B00E-3151E76CBE2E}"/>
              </a:ext>
            </a:extLst>
          </p:cNvPr>
          <p:cNvGraphicFramePr/>
          <p:nvPr>
            <p:extLst>
              <p:ext uri="{D42A27DB-BD31-4B8C-83A1-F6EECF244321}">
                <p14:modId xmlns:p14="http://schemas.microsoft.com/office/powerpoint/2010/main" val="1304291029"/>
              </p:ext>
            </p:extLst>
          </p:nvPr>
        </p:nvGraphicFramePr>
        <p:xfrm>
          <a:off x="6861048" y="100238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a:extLst>
              <a:ext uri="{FF2B5EF4-FFF2-40B4-BE49-F238E27FC236}">
                <a16:creationId xmlns:a16="http://schemas.microsoft.com/office/drawing/2014/main" id="{7615ADA6-03B4-457F-9DB2-31A25BEC71A8}"/>
              </a:ext>
            </a:extLst>
          </p:cNvPr>
          <p:cNvGraphicFramePr/>
          <p:nvPr>
            <p:extLst>
              <p:ext uri="{D42A27DB-BD31-4B8C-83A1-F6EECF244321}">
                <p14:modId xmlns:p14="http://schemas.microsoft.com/office/powerpoint/2010/main" val="3709128293"/>
              </p:ext>
            </p:extLst>
          </p:nvPr>
        </p:nvGraphicFramePr>
        <p:xfrm>
          <a:off x="6934200" y="3745589"/>
          <a:ext cx="4572000" cy="2684885"/>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a:extLst>
              <a:ext uri="{FF2B5EF4-FFF2-40B4-BE49-F238E27FC236}">
                <a16:creationId xmlns:a16="http://schemas.microsoft.com/office/drawing/2014/main" id="{923BDF5E-7657-464B-84FC-D2DCF4F20ACD}"/>
              </a:ext>
            </a:extLst>
          </p:cNvPr>
          <p:cNvSpPr txBox="1"/>
          <p:nvPr/>
        </p:nvSpPr>
        <p:spPr>
          <a:xfrm>
            <a:off x="847344" y="4419600"/>
            <a:ext cx="560832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近十年来招商银行的</a:t>
            </a:r>
            <a:r>
              <a:rPr lang="zh-CN" altLang="en-US" dirty="0">
                <a:solidFill>
                  <a:srgbClr val="FF0000"/>
                </a:solidFill>
              </a:rPr>
              <a:t>净息差</a:t>
            </a:r>
            <a:r>
              <a:rPr lang="zh-CN" altLang="en-US" dirty="0"/>
              <a:t>整体呈</a:t>
            </a:r>
            <a:r>
              <a:rPr lang="zh-CN" altLang="en-US" dirty="0">
                <a:solidFill>
                  <a:srgbClr val="FF0000"/>
                </a:solidFill>
              </a:rPr>
              <a:t>下行</a:t>
            </a:r>
            <a:r>
              <a:rPr lang="zh-CN" altLang="en-US" dirty="0"/>
              <a:t>趋势，但仍始终高于兴业银行</a:t>
            </a:r>
            <a:endParaRPr lang="en-US" altLang="zh-CN" dirty="0"/>
          </a:p>
          <a:p>
            <a:pPr marL="285750" indent="-285750">
              <a:buFont typeface="Arial" panose="020B0604020202020204" pitchFamily="34" charset="0"/>
              <a:buChar char="•"/>
            </a:pPr>
            <a:r>
              <a:rPr lang="zh-CN" altLang="en-US" dirty="0"/>
              <a:t>净息差整体下降的主要因素：我认为是我国经济的</a:t>
            </a:r>
            <a:r>
              <a:rPr lang="zh-CN" altLang="en-US" dirty="0">
                <a:solidFill>
                  <a:srgbClr val="FF0000"/>
                </a:solidFill>
              </a:rPr>
              <a:t>减速换挡</a:t>
            </a:r>
          </a:p>
        </p:txBody>
      </p:sp>
    </p:spTree>
    <p:extLst>
      <p:ext uri="{BB962C8B-B14F-4D97-AF65-F5344CB8AC3E}">
        <p14:creationId xmlns:p14="http://schemas.microsoft.com/office/powerpoint/2010/main" val="57991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7593745"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招商银行营收分析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生息资产分析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847344" y="1002389"/>
            <a:ext cx="5839968"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从图中可以看出，虽然招商银行的净息差要始终高于兴业银行，但近</a:t>
            </a:r>
            <a:r>
              <a:rPr lang="en-US" altLang="zh-CN" dirty="0"/>
              <a:t>8</a:t>
            </a:r>
            <a:r>
              <a:rPr lang="zh-CN" altLang="en-US" dirty="0"/>
              <a:t>年来兴业银行的</a:t>
            </a:r>
            <a:r>
              <a:rPr lang="zh-CN" altLang="en-US" dirty="0">
                <a:solidFill>
                  <a:srgbClr val="FF0000"/>
                </a:solidFill>
              </a:rPr>
              <a:t>生息资产收益率</a:t>
            </a:r>
            <a:r>
              <a:rPr lang="zh-CN" altLang="en-US" dirty="0"/>
              <a:t>竟然始终高中招商银行。</a:t>
            </a:r>
            <a:endParaRPr lang="en-US" altLang="zh-CN" dirty="0"/>
          </a:p>
          <a:p>
            <a:pPr marL="285750" indent="-285750">
              <a:buFont typeface="Arial" panose="020B0604020202020204" pitchFamily="34" charset="0"/>
              <a:buChar char="•"/>
            </a:pPr>
            <a:r>
              <a:rPr lang="zh-CN" altLang="en-US" dirty="0"/>
              <a:t>从两家银行的生息资产结构图中可以看出两家银行在资产配置上的不同策略：</a:t>
            </a:r>
            <a:endParaRPr lang="en-US" altLang="zh-CN" dirty="0"/>
          </a:p>
          <a:p>
            <a:pPr marL="742950" lvl="1" indent="-285750">
              <a:buFont typeface="Arial" panose="020B0604020202020204" pitchFamily="34" charset="0"/>
              <a:buChar char="•"/>
            </a:pPr>
            <a:r>
              <a:rPr lang="zh-CN" altLang="en-US" dirty="0"/>
              <a:t>招商银行的贷款占比逐年走高，而投资占比只有</a:t>
            </a:r>
            <a:r>
              <a:rPr lang="en-US" altLang="zh-CN" dirty="0"/>
              <a:t>20%</a:t>
            </a:r>
            <a:r>
              <a:rPr lang="zh-CN" altLang="en-US" dirty="0"/>
              <a:t>左右。</a:t>
            </a:r>
            <a:endParaRPr lang="en-US" altLang="zh-CN" dirty="0"/>
          </a:p>
          <a:p>
            <a:pPr marL="742950" lvl="1" indent="-285750">
              <a:buFont typeface="Arial" panose="020B0604020202020204" pitchFamily="34" charset="0"/>
              <a:buChar char="•"/>
            </a:pPr>
            <a:r>
              <a:rPr lang="zh-CN" altLang="en-US" dirty="0"/>
              <a:t>兴业银行的贷款占比同样逐年走高，但投资占比虽然逐年走低，但明显高于招商银行，似乎是其资产配置发生了战略性的变化。</a:t>
            </a:r>
          </a:p>
        </p:txBody>
      </p:sp>
      <p:graphicFrame>
        <p:nvGraphicFramePr>
          <p:cNvPr id="11" name="图表 10">
            <a:extLst>
              <a:ext uri="{FF2B5EF4-FFF2-40B4-BE49-F238E27FC236}">
                <a16:creationId xmlns:a16="http://schemas.microsoft.com/office/drawing/2014/main" id="{C8F4BF6A-8130-4849-9151-71B06AB5D05F}"/>
              </a:ext>
            </a:extLst>
          </p:cNvPr>
          <p:cNvGraphicFramePr/>
          <p:nvPr>
            <p:extLst>
              <p:ext uri="{D42A27DB-BD31-4B8C-83A1-F6EECF244321}">
                <p14:modId xmlns:p14="http://schemas.microsoft.com/office/powerpoint/2010/main" val="1408693442"/>
              </p:ext>
            </p:extLst>
          </p:nvPr>
        </p:nvGraphicFramePr>
        <p:xfrm>
          <a:off x="6934200" y="100238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F3C27B1D-B484-4306-A739-342F9DD2539A}"/>
              </a:ext>
            </a:extLst>
          </p:cNvPr>
          <p:cNvGraphicFramePr/>
          <p:nvPr>
            <p:extLst>
              <p:ext uri="{D42A27DB-BD31-4B8C-83A1-F6EECF244321}">
                <p14:modId xmlns:p14="http://schemas.microsoft.com/office/powerpoint/2010/main" val="3687202545"/>
              </p:ext>
            </p:extLst>
          </p:nvPr>
        </p:nvGraphicFramePr>
        <p:xfrm>
          <a:off x="1515618" y="3856672"/>
          <a:ext cx="4503420" cy="2682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图表 12">
            <a:extLst>
              <a:ext uri="{FF2B5EF4-FFF2-40B4-BE49-F238E27FC236}">
                <a16:creationId xmlns:a16="http://schemas.microsoft.com/office/drawing/2014/main" id="{2520B923-FE56-4DC1-9539-9059332D2837}"/>
              </a:ext>
            </a:extLst>
          </p:cNvPr>
          <p:cNvGraphicFramePr/>
          <p:nvPr>
            <p:extLst>
              <p:ext uri="{D42A27DB-BD31-4B8C-83A1-F6EECF244321}">
                <p14:modId xmlns:p14="http://schemas.microsoft.com/office/powerpoint/2010/main" val="252629922"/>
              </p:ext>
            </p:extLst>
          </p:nvPr>
        </p:nvGraphicFramePr>
        <p:xfrm>
          <a:off x="6968490" y="3856672"/>
          <a:ext cx="4503420" cy="2590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2548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1111202"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目录</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4524315"/>
          </a:xfrm>
          <a:prstGeom prst="rect">
            <a:avLst/>
          </a:prstGeom>
          <a:noFill/>
        </p:spPr>
        <p:txBody>
          <a:bodyPr wrap="square" rtlCol="0">
            <a:spAutoFit/>
          </a:bodyPr>
          <a:lstStyle/>
          <a:p>
            <a:pPr marL="342900" indent="-342900">
              <a:buAutoNum type="arabicPeriod"/>
            </a:pPr>
            <a:r>
              <a:rPr lang="zh-CN" altLang="en-US" sz="3600" dirty="0">
                <a:solidFill>
                  <a:srgbClr val="FF0000"/>
                </a:solidFill>
              </a:rPr>
              <a:t>公司基本情况</a:t>
            </a:r>
            <a:endParaRPr lang="en-US" altLang="zh-CN" sz="3600" dirty="0">
              <a:solidFill>
                <a:srgbClr val="FF0000"/>
              </a:solidFill>
            </a:endParaRPr>
          </a:p>
          <a:p>
            <a:pPr marL="342900" indent="-342900">
              <a:buAutoNum type="arabicPeriod"/>
            </a:pPr>
            <a:r>
              <a:rPr lang="zh-CN" altLang="en-US" sz="3600" dirty="0"/>
              <a:t>行业基本情况</a:t>
            </a:r>
            <a:endParaRPr lang="en-US" altLang="zh-CN" sz="3600" dirty="0"/>
          </a:p>
          <a:p>
            <a:pPr marL="342900" indent="-342900">
              <a:buAutoNum type="arabicPeriod"/>
            </a:pPr>
            <a:r>
              <a:rPr lang="zh-CN" altLang="en-US" sz="3600" dirty="0"/>
              <a:t>招商银行营收分析</a:t>
            </a:r>
            <a:endParaRPr lang="en-US" altLang="zh-CN" sz="3600" dirty="0"/>
          </a:p>
          <a:p>
            <a:pPr marL="342900" indent="-342900">
              <a:buAutoNum type="arabicPeriod"/>
            </a:pPr>
            <a:r>
              <a:rPr lang="zh-CN" altLang="en-US" sz="3600" dirty="0"/>
              <a:t>招商银行资产质量分析</a:t>
            </a:r>
            <a:endParaRPr lang="en-US" altLang="zh-CN" sz="3600" dirty="0"/>
          </a:p>
          <a:p>
            <a:pPr marL="342900" indent="-342900">
              <a:buAutoNum type="arabicPeriod"/>
            </a:pPr>
            <a:r>
              <a:rPr lang="zh-CN" altLang="en-US" sz="3600" dirty="0"/>
              <a:t>招商银行负债分析</a:t>
            </a:r>
            <a:endParaRPr lang="en-US" altLang="zh-CN" sz="3600" dirty="0"/>
          </a:p>
          <a:p>
            <a:pPr marL="342900" indent="-342900">
              <a:buAutoNum type="arabicPeriod"/>
            </a:pPr>
            <a:r>
              <a:rPr lang="zh-CN" altLang="en-US" sz="3600" dirty="0"/>
              <a:t>招商银行综合分析</a:t>
            </a:r>
            <a:endParaRPr lang="en-US" altLang="zh-CN" sz="3600" dirty="0"/>
          </a:p>
          <a:p>
            <a:pPr marL="342900" indent="-342900">
              <a:buAutoNum type="arabicPeriod"/>
            </a:pPr>
            <a:r>
              <a:rPr lang="zh-CN" altLang="en-US" sz="3600" dirty="0"/>
              <a:t>招商银行所面临的挑战与其未来</a:t>
            </a:r>
            <a:endParaRPr lang="en-US" altLang="zh-CN" sz="3600" dirty="0"/>
          </a:p>
          <a:p>
            <a:pPr marL="342900" indent="-342900">
              <a:buAutoNum type="arabicPeriod"/>
            </a:pPr>
            <a:r>
              <a:rPr lang="zh-CN" altLang="en-US" sz="3600" dirty="0"/>
              <a:t>招商银行的估值</a:t>
            </a:r>
          </a:p>
        </p:txBody>
      </p:sp>
    </p:spTree>
    <p:extLst>
      <p:ext uri="{BB962C8B-B14F-4D97-AF65-F5344CB8AC3E}">
        <p14:creationId xmlns:p14="http://schemas.microsoft.com/office/powerpoint/2010/main" val="28473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057014"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招商银行营收分析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单项收益率分析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865632" y="2413337"/>
            <a:ext cx="5839968"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两家银行主要的资产贷款以及投资的收益率走势大致相同，兴业银行</a:t>
            </a:r>
            <a:r>
              <a:rPr lang="en-US" altLang="zh-CN" dirty="0"/>
              <a:t>19</a:t>
            </a:r>
            <a:r>
              <a:rPr lang="zh-CN" altLang="en-US" dirty="0"/>
              <a:t>年贷款收益率的大幅飙升是因为其在当年将分期手续费重新计入利息收入所导致的。</a:t>
            </a:r>
            <a:endParaRPr lang="en-US" altLang="zh-CN" dirty="0"/>
          </a:p>
          <a:p>
            <a:pPr marL="285750" indent="-285750">
              <a:buFont typeface="Arial" panose="020B0604020202020204" pitchFamily="34" charset="0"/>
              <a:buChar char="•"/>
            </a:pPr>
            <a:r>
              <a:rPr lang="zh-CN" altLang="en-US" dirty="0"/>
              <a:t>兴业银行收益率的波动性似乎更强，投资收益率始终高于招商银行。</a:t>
            </a:r>
            <a:endParaRPr lang="en-US" altLang="zh-CN" dirty="0"/>
          </a:p>
          <a:p>
            <a:pPr marL="285750" indent="-285750">
              <a:buFont typeface="Arial" panose="020B0604020202020204" pitchFamily="34" charset="0"/>
              <a:buChar char="•"/>
            </a:pPr>
            <a:r>
              <a:rPr lang="zh-CN" altLang="en-US" dirty="0"/>
              <a:t>银行有使用高收益覆盖高风险的可能性，所以需要结合资产收益率以及</a:t>
            </a:r>
            <a:r>
              <a:rPr lang="zh-CN" altLang="en-US" dirty="0">
                <a:solidFill>
                  <a:srgbClr val="FF0000"/>
                </a:solidFill>
              </a:rPr>
              <a:t>资产质量</a:t>
            </a:r>
            <a:r>
              <a:rPr lang="zh-CN" altLang="en-US" dirty="0"/>
              <a:t>去判断其资产配置的好坏。</a:t>
            </a:r>
          </a:p>
        </p:txBody>
      </p:sp>
      <p:graphicFrame>
        <p:nvGraphicFramePr>
          <p:cNvPr id="11" name="图表 10">
            <a:extLst>
              <a:ext uri="{FF2B5EF4-FFF2-40B4-BE49-F238E27FC236}">
                <a16:creationId xmlns:a16="http://schemas.microsoft.com/office/drawing/2014/main" id="{BF2BBBB7-D796-4119-9CA3-418CB46559C0}"/>
              </a:ext>
            </a:extLst>
          </p:cNvPr>
          <p:cNvGraphicFramePr/>
          <p:nvPr>
            <p:extLst>
              <p:ext uri="{D42A27DB-BD31-4B8C-83A1-F6EECF244321}">
                <p14:modId xmlns:p14="http://schemas.microsoft.com/office/powerpoint/2010/main" val="1932406923"/>
              </p:ext>
            </p:extLst>
          </p:nvPr>
        </p:nvGraphicFramePr>
        <p:xfrm>
          <a:off x="7010400" y="100238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BA68B284-3DBA-42EC-9FA1-92C8A9F96C96}"/>
              </a:ext>
            </a:extLst>
          </p:cNvPr>
          <p:cNvGraphicFramePr/>
          <p:nvPr>
            <p:extLst>
              <p:ext uri="{D42A27DB-BD31-4B8C-83A1-F6EECF244321}">
                <p14:modId xmlns:p14="http://schemas.microsoft.com/office/powerpoint/2010/main" val="3177210262"/>
              </p:ext>
            </p:extLst>
          </p:nvPr>
        </p:nvGraphicFramePr>
        <p:xfrm>
          <a:off x="7010400" y="379571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3996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7593745"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招商银行营收分析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贷款结构分析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865632" y="2413337"/>
            <a:ext cx="5839968" cy="1477328"/>
          </a:xfrm>
          <a:prstGeom prst="rect">
            <a:avLst/>
          </a:prstGeom>
          <a:noFill/>
        </p:spPr>
        <p:txBody>
          <a:bodyPr wrap="square" rtlCol="0">
            <a:spAutoFit/>
          </a:bodyPr>
          <a:lstStyle/>
          <a:p>
            <a:r>
              <a:rPr lang="zh-CN" altLang="en-US" dirty="0"/>
              <a:t>贷款结构分析：</a:t>
            </a:r>
            <a:endParaRPr lang="en-US" altLang="zh-CN" dirty="0"/>
          </a:p>
          <a:p>
            <a:pPr marL="285750" indent="-285750">
              <a:buFont typeface="Arial" panose="020B0604020202020204" pitchFamily="34" charset="0"/>
              <a:buChar char="•"/>
            </a:pPr>
            <a:r>
              <a:rPr lang="zh-CN" altLang="en-US" dirty="0"/>
              <a:t>招商银行的零售贷款占比更高，而兴业银行的对公贷款占比更高。</a:t>
            </a:r>
            <a:endParaRPr lang="en-US" altLang="zh-CN" dirty="0"/>
          </a:p>
          <a:p>
            <a:pPr marL="285750" indent="-285750">
              <a:buFont typeface="Arial" panose="020B0604020202020204" pitchFamily="34" charset="0"/>
              <a:buChar char="•"/>
            </a:pPr>
            <a:r>
              <a:rPr lang="zh-CN" altLang="en-US" dirty="0"/>
              <a:t>两家银行近五年来零售贷款占比均小幅走高，对公贷款占比均小幅下降。</a:t>
            </a:r>
          </a:p>
        </p:txBody>
      </p:sp>
      <p:graphicFrame>
        <p:nvGraphicFramePr>
          <p:cNvPr id="8" name="图表 7">
            <a:extLst>
              <a:ext uri="{FF2B5EF4-FFF2-40B4-BE49-F238E27FC236}">
                <a16:creationId xmlns:a16="http://schemas.microsoft.com/office/drawing/2014/main" id="{F39BD3AB-E205-4B94-A911-146C724A88C1}"/>
              </a:ext>
            </a:extLst>
          </p:cNvPr>
          <p:cNvGraphicFramePr/>
          <p:nvPr>
            <p:extLst>
              <p:ext uri="{D42A27DB-BD31-4B8C-83A1-F6EECF244321}">
                <p14:modId xmlns:p14="http://schemas.microsoft.com/office/powerpoint/2010/main" val="3147230538"/>
              </p:ext>
            </p:extLst>
          </p:nvPr>
        </p:nvGraphicFramePr>
        <p:xfrm>
          <a:off x="7101840" y="104173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a:extLst>
              <a:ext uri="{FF2B5EF4-FFF2-40B4-BE49-F238E27FC236}">
                <a16:creationId xmlns:a16="http://schemas.microsoft.com/office/drawing/2014/main" id="{6F3752B2-D78C-437E-A3B4-197A5FC01B36}"/>
              </a:ext>
            </a:extLst>
          </p:cNvPr>
          <p:cNvGraphicFramePr/>
          <p:nvPr>
            <p:extLst>
              <p:ext uri="{D42A27DB-BD31-4B8C-83A1-F6EECF244321}">
                <p14:modId xmlns:p14="http://schemas.microsoft.com/office/powerpoint/2010/main" val="1046450745"/>
              </p:ext>
            </p:extLst>
          </p:nvPr>
        </p:nvGraphicFramePr>
        <p:xfrm>
          <a:off x="7101840" y="378493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334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057014"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招商银行营收分析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贷款收益率分析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93648" y="1429187"/>
            <a:ext cx="5839968" cy="4247317"/>
          </a:xfrm>
          <a:prstGeom prst="rect">
            <a:avLst/>
          </a:prstGeom>
          <a:noFill/>
        </p:spPr>
        <p:txBody>
          <a:bodyPr wrap="square" rtlCol="0">
            <a:spAutoFit/>
          </a:bodyPr>
          <a:lstStyle/>
          <a:p>
            <a:r>
              <a:rPr lang="zh-CN" altLang="en-US" dirty="0"/>
              <a:t>贷款收益率分析：</a:t>
            </a:r>
            <a:endParaRPr lang="en-US" altLang="zh-CN" dirty="0"/>
          </a:p>
          <a:p>
            <a:pPr marL="285750" indent="-285750">
              <a:buFont typeface="Arial" panose="020B0604020202020204" pitchFamily="34" charset="0"/>
              <a:buChar char="•"/>
            </a:pPr>
            <a:r>
              <a:rPr lang="zh-CN" altLang="en-US" dirty="0"/>
              <a:t>零售贷款：前面提到过兴业银行</a:t>
            </a:r>
            <a:r>
              <a:rPr lang="en-US" altLang="zh-CN" dirty="0"/>
              <a:t>2019</a:t>
            </a:r>
            <a:r>
              <a:rPr lang="zh-CN" altLang="en-US" dirty="0"/>
              <a:t>年零售贷款收益率的飙升是将分期手续费重新计入了利息收入。所以两家银行的零售贷款收益率走势大致相同，但我们需要注意兴业银行的收益率在</a:t>
            </a:r>
            <a:r>
              <a:rPr lang="en-US" altLang="zh-CN" dirty="0"/>
              <a:t>2020</a:t>
            </a:r>
            <a:r>
              <a:rPr lang="zh-CN" altLang="en-US" dirty="0"/>
              <a:t>年放水的大背景下出现了</a:t>
            </a:r>
            <a:r>
              <a:rPr lang="zh-CN" altLang="en-US" dirty="0">
                <a:solidFill>
                  <a:srgbClr val="FF0000"/>
                </a:solidFill>
              </a:rPr>
              <a:t>逆势上涨</a:t>
            </a:r>
            <a:r>
              <a:rPr lang="zh-CN" altLang="en-US" dirty="0"/>
              <a:t>。</a:t>
            </a:r>
            <a:endParaRPr lang="en-US" altLang="zh-CN" dirty="0"/>
          </a:p>
          <a:p>
            <a:pPr marL="285750" indent="-285750">
              <a:buFont typeface="Arial" panose="020B0604020202020204" pitchFamily="34" charset="0"/>
              <a:buChar char="•"/>
            </a:pPr>
            <a:r>
              <a:rPr lang="zh-CN" altLang="en-US" dirty="0"/>
              <a:t>对公贷款：两家银行的收益率走势大致相同，兴业银行的对公贷款收益率始终高出一筹。</a:t>
            </a:r>
            <a:endParaRPr lang="en-US" altLang="zh-CN" dirty="0"/>
          </a:p>
          <a:p>
            <a:pPr marL="285750" indent="-285750">
              <a:buFont typeface="Arial" panose="020B0604020202020204" pitchFamily="34" charset="0"/>
              <a:buChar char="•"/>
            </a:pPr>
            <a:r>
              <a:rPr lang="zh-CN" altLang="en-US" dirty="0"/>
              <a:t>我们可以发现零售贷款的收益率远高于对公贷款。而且零售贷款的风险还要更低，主要因为</a:t>
            </a:r>
            <a:endParaRPr lang="en-US" altLang="zh-CN" dirty="0"/>
          </a:p>
          <a:p>
            <a:pPr marL="742950" lvl="1" indent="-285750">
              <a:buFont typeface="Arial" panose="020B0604020202020204" pitchFamily="34" charset="0"/>
              <a:buChar char="•"/>
            </a:pPr>
            <a:r>
              <a:rPr lang="zh-CN" altLang="en-US" dirty="0"/>
              <a:t>我国的信用体制日渐完善</a:t>
            </a:r>
            <a:endParaRPr lang="en-US" altLang="zh-CN" dirty="0"/>
          </a:p>
          <a:p>
            <a:pPr marL="742950" lvl="1" indent="-285750">
              <a:buFont typeface="Arial" panose="020B0604020202020204" pitchFamily="34" charset="0"/>
              <a:buChar char="•"/>
            </a:pPr>
            <a:r>
              <a:rPr lang="zh-CN" altLang="en-US" dirty="0"/>
              <a:t>我国没有个人破产保护制度</a:t>
            </a:r>
            <a:endParaRPr lang="en-US" altLang="zh-CN" dirty="0"/>
          </a:p>
          <a:p>
            <a:r>
              <a:rPr lang="en-US" altLang="zh-CN" dirty="0"/>
              <a:t>     </a:t>
            </a:r>
            <a:r>
              <a:rPr lang="zh-CN" altLang="en-US" dirty="0"/>
              <a:t>其缺点主要是</a:t>
            </a:r>
            <a:endParaRPr lang="en-US" altLang="zh-CN" dirty="0"/>
          </a:p>
          <a:p>
            <a:pPr marL="742950" lvl="1" indent="-285750">
              <a:buFont typeface="Arial" panose="020B0604020202020204" pitchFamily="34" charset="0"/>
              <a:buChar char="•"/>
            </a:pPr>
            <a:r>
              <a:rPr lang="zh-CN" altLang="en-US" dirty="0"/>
              <a:t>单笔金额较小导致的</a:t>
            </a:r>
            <a:r>
              <a:rPr lang="zh-CN" altLang="en-US" dirty="0">
                <a:solidFill>
                  <a:srgbClr val="FF0000"/>
                </a:solidFill>
              </a:rPr>
              <a:t>尽调成本</a:t>
            </a:r>
            <a:r>
              <a:rPr lang="zh-CN" altLang="en-US" dirty="0"/>
              <a:t>高</a:t>
            </a:r>
            <a:endParaRPr lang="en-US" altLang="zh-CN" dirty="0"/>
          </a:p>
          <a:p>
            <a:pPr marL="742950" lvl="1" indent="-285750">
              <a:buFont typeface="Arial" panose="020B0604020202020204" pitchFamily="34" charset="0"/>
              <a:buChar char="•"/>
            </a:pPr>
            <a:r>
              <a:rPr lang="zh-CN" altLang="en-US" dirty="0"/>
              <a:t>需要庞大的</a:t>
            </a:r>
            <a:r>
              <a:rPr lang="zh-CN" altLang="en-US" dirty="0">
                <a:solidFill>
                  <a:srgbClr val="FF0000"/>
                </a:solidFill>
              </a:rPr>
              <a:t>客户基础</a:t>
            </a:r>
            <a:endParaRPr lang="en-US" altLang="zh-CN" dirty="0">
              <a:solidFill>
                <a:srgbClr val="FF0000"/>
              </a:solidFill>
            </a:endParaRPr>
          </a:p>
        </p:txBody>
      </p:sp>
      <p:graphicFrame>
        <p:nvGraphicFramePr>
          <p:cNvPr id="11" name="图表 10">
            <a:extLst>
              <a:ext uri="{FF2B5EF4-FFF2-40B4-BE49-F238E27FC236}">
                <a16:creationId xmlns:a16="http://schemas.microsoft.com/office/drawing/2014/main" id="{91903E53-913F-4AB7-A4F6-9677E2B5C427}"/>
              </a:ext>
            </a:extLst>
          </p:cNvPr>
          <p:cNvGraphicFramePr/>
          <p:nvPr>
            <p:extLst>
              <p:ext uri="{D42A27DB-BD31-4B8C-83A1-F6EECF244321}">
                <p14:modId xmlns:p14="http://schemas.microsoft.com/office/powerpoint/2010/main" val="3622279943"/>
              </p:ext>
            </p:extLst>
          </p:nvPr>
        </p:nvGraphicFramePr>
        <p:xfrm>
          <a:off x="6833616" y="105985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D5C1F1A6-3087-4F84-B0EC-BAC3A15DE523}"/>
              </a:ext>
            </a:extLst>
          </p:cNvPr>
          <p:cNvGraphicFramePr/>
          <p:nvPr>
            <p:extLst>
              <p:ext uri="{D42A27DB-BD31-4B8C-83A1-F6EECF244321}">
                <p14:modId xmlns:p14="http://schemas.microsoft.com/office/powerpoint/2010/main" val="2246622498"/>
              </p:ext>
            </p:extLst>
          </p:nvPr>
        </p:nvGraphicFramePr>
        <p:xfrm>
          <a:off x="6833616" y="380305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8732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1111202"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目录</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4524315"/>
          </a:xfrm>
          <a:prstGeom prst="rect">
            <a:avLst/>
          </a:prstGeom>
          <a:noFill/>
        </p:spPr>
        <p:txBody>
          <a:bodyPr wrap="square" rtlCol="0">
            <a:spAutoFit/>
          </a:bodyPr>
          <a:lstStyle/>
          <a:p>
            <a:pPr marL="342900" indent="-342900">
              <a:buAutoNum type="arabicPeriod"/>
            </a:pPr>
            <a:r>
              <a:rPr lang="zh-CN" altLang="en-US" sz="3600" dirty="0"/>
              <a:t>公司基本情况</a:t>
            </a:r>
            <a:endParaRPr lang="en-US" altLang="zh-CN" sz="3600" dirty="0"/>
          </a:p>
          <a:p>
            <a:pPr marL="342900" indent="-342900">
              <a:buAutoNum type="arabicPeriod"/>
            </a:pPr>
            <a:r>
              <a:rPr lang="zh-CN" altLang="en-US" sz="3600" dirty="0"/>
              <a:t>行业基本情况</a:t>
            </a:r>
            <a:endParaRPr lang="en-US" altLang="zh-CN" sz="3600" dirty="0"/>
          </a:p>
          <a:p>
            <a:pPr marL="342900" indent="-342900">
              <a:buAutoNum type="arabicPeriod"/>
            </a:pPr>
            <a:r>
              <a:rPr lang="zh-CN" altLang="en-US" sz="3600" dirty="0"/>
              <a:t>招商银行营收分析</a:t>
            </a:r>
            <a:endParaRPr lang="en-US" altLang="zh-CN" sz="3600" dirty="0"/>
          </a:p>
          <a:p>
            <a:pPr marL="342900" indent="-342900">
              <a:buAutoNum type="arabicPeriod"/>
            </a:pPr>
            <a:r>
              <a:rPr lang="zh-CN" altLang="en-US" sz="3600" dirty="0">
                <a:solidFill>
                  <a:srgbClr val="FF0000"/>
                </a:solidFill>
              </a:rPr>
              <a:t>招商银行资产质量分析</a:t>
            </a:r>
            <a:endParaRPr lang="en-US" altLang="zh-CN" sz="3600" dirty="0">
              <a:solidFill>
                <a:srgbClr val="FF0000"/>
              </a:solidFill>
            </a:endParaRPr>
          </a:p>
          <a:p>
            <a:pPr marL="342900" indent="-342900">
              <a:buAutoNum type="arabicPeriod"/>
            </a:pPr>
            <a:r>
              <a:rPr lang="zh-CN" altLang="en-US" sz="3600" dirty="0"/>
              <a:t>招商银行负债分析</a:t>
            </a:r>
            <a:endParaRPr lang="en-US" altLang="zh-CN" sz="3600" dirty="0"/>
          </a:p>
          <a:p>
            <a:pPr marL="342900" indent="-342900">
              <a:buAutoNum type="arabicPeriod"/>
            </a:pPr>
            <a:r>
              <a:rPr lang="zh-CN" altLang="en-US" sz="3600" dirty="0"/>
              <a:t>招商银行综合分析</a:t>
            </a:r>
            <a:endParaRPr lang="en-US" altLang="zh-CN" sz="3600" dirty="0"/>
          </a:p>
          <a:p>
            <a:pPr marL="342900" indent="-342900">
              <a:buAutoNum type="arabicPeriod"/>
            </a:pPr>
            <a:r>
              <a:rPr lang="zh-CN" altLang="en-US" sz="3600" dirty="0"/>
              <a:t>招商银行所面临的挑战与其未来</a:t>
            </a:r>
            <a:endParaRPr lang="en-US" altLang="zh-CN" sz="3600" dirty="0"/>
          </a:p>
          <a:p>
            <a:pPr marL="342900" indent="-342900">
              <a:buAutoNum type="arabicPeriod"/>
            </a:pPr>
            <a:r>
              <a:rPr lang="zh-CN" altLang="en-US" sz="3600" dirty="0"/>
              <a:t>招商银行的估值</a:t>
            </a:r>
          </a:p>
        </p:txBody>
      </p:sp>
    </p:spTree>
    <p:extLst>
      <p:ext uri="{BB962C8B-B14F-4D97-AF65-F5344CB8AC3E}">
        <p14:creationId xmlns:p14="http://schemas.microsoft.com/office/powerpoint/2010/main" val="1020776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4817344"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招商银行资产质量分析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2602992" y="2736502"/>
            <a:ext cx="6986016" cy="1384995"/>
          </a:xfrm>
          <a:prstGeom prst="rect">
            <a:avLst/>
          </a:prstGeom>
          <a:noFill/>
        </p:spPr>
        <p:txBody>
          <a:bodyPr wrap="square" rtlCol="0">
            <a:spAutoFit/>
          </a:bodyPr>
          <a:lstStyle/>
          <a:p>
            <a:pPr algn="ctr"/>
            <a:r>
              <a:rPr lang="zh-CN" altLang="en-US" sz="2800" dirty="0"/>
              <a:t>不能单独使用资产收益率的高低去评估银行资产配置的能力，只有结合</a:t>
            </a:r>
            <a:r>
              <a:rPr lang="zh-CN" altLang="en-US" sz="2800" dirty="0">
                <a:solidFill>
                  <a:srgbClr val="FF0000"/>
                </a:solidFill>
              </a:rPr>
              <a:t>资产质量</a:t>
            </a:r>
            <a:r>
              <a:rPr lang="zh-CN" altLang="en-US" sz="2800" dirty="0"/>
              <a:t>才能更综合更准确地判断银行</a:t>
            </a:r>
            <a:r>
              <a:rPr lang="zh-CN" altLang="en-US" sz="2800" dirty="0">
                <a:solidFill>
                  <a:srgbClr val="FF0000"/>
                </a:solidFill>
              </a:rPr>
              <a:t>风险定价</a:t>
            </a:r>
            <a:r>
              <a:rPr lang="zh-CN" altLang="en-US" sz="2800" dirty="0"/>
              <a:t>的能力</a:t>
            </a:r>
          </a:p>
        </p:txBody>
      </p:sp>
    </p:spTree>
    <p:extLst>
      <p:ext uri="{BB962C8B-B14F-4D97-AF65-F5344CB8AC3E}">
        <p14:creationId xmlns:p14="http://schemas.microsoft.com/office/powerpoint/2010/main" val="2192219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057014"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招商银行资产质量分析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不良率分析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graphicFrame>
        <p:nvGraphicFramePr>
          <p:cNvPr id="6" name="图表 5">
            <a:extLst>
              <a:ext uri="{FF2B5EF4-FFF2-40B4-BE49-F238E27FC236}">
                <a16:creationId xmlns:a16="http://schemas.microsoft.com/office/drawing/2014/main" id="{6722157A-E633-408B-97CD-6BFFFB1AC81C}"/>
              </a:ext>
            </a:extLst>
          </p:cNvPr>
          <p:cNvGraphicFramePr/>
          <p:nvPr>
            <p:extLst>
              <p:ext uri="{D42A27DB-BD31-4B8C-83A1-F6EECF244321}">
                <p14:modId xmlns:p14="http://schemas.microsoft.com/office/powerpoint/2010/main" val="1025202175"/>
              </p:ext>
            </p:extLst>
          </p:nvPr>
        </p:nvGraphicFramePr>
        <p:xfrm>
          <a:off x="6585996"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a:extLst>
              <a:ext uri="{FF2B5EF4-FFF2-40B4-BE49-F238E27FC236}">
                <a16:creationId xmlns:a16="http://schemas.microsoft.com/office/drawing/2014/main" id="{E4EF6FF6-0A66-4B22-BC03-0A06E32B3F87}"/>
              </a:ext>
            </a:extLst>
          </p:cNvPr>
          <p:cNvSpPr txBox="1"/>
          <p:nvPr/>
        </p:nvSpPr>
        <p:spPr>
          <a:xfrm>
            <a:off x="1127760" y="2551837"/>
            <a:ext cx="5169408" cy="1754326"/>
          </a:xfrm>
          <a:prstGeom prst="rect">
            <a:avLst/>
          </a:prstGeom>
          <a:noFill/>
        </p:spPr>
        <p:txBody>
          <a:bodyPr wrap="square" rtlCol="0">
            <a:spAutoFit/>
          </a:bodyPr>
          <a:lstStyle/>
          <a:p>
            <a:r>
              <a:rPr lang="zh-CN" altLang="en-US" dirty="0">
                <a:solidFill>
                  <a:srgbClr val="FF0000"/>
                </a:solidFill>
              </a:rPr>
              <a:t>不良率</a:t>
            </a:r>
            <a:r>
              <a:rPr lang="zh-CN" altLang="en-US" dirty="0"/>
              <a:t>分析</a:t>
            </a:r>
            <a:endParaRPr lang="en-US" altLang="zh-CN" dirty="0"/>
          </a:p>
          <a:p>
            <a:pPr marL="285750" indent="-285750">
              <a:buFont typeface="Arial" panose="020B0604020202020204" pitchFamily="34" charset="0"/>
              <a:buChar char="•"/>
            </a:pPr>
            <a:r>
              <a:rPr lang="zh-CN" altLang="en-US" dirty="0"/>
              <a:t>近五年两家银行的不良率均在逐年下降，招商银行下降的更为明显，似乎资产质量更好一些。</a:t>
            </a:r>
            <a:endParaRPr lang="en-US" altLang="zh-CN" dirty="0"/>
          </a:p>
          <a:p>
            <a:pPr marL="285750" indent="-285750">
              <a:buFont typeface="Arial" panose="020B0604020202020204" pitchFamily="34" charset="0"/>
              <a:buChar char="•"/>
            </a:pPr>
            <a:r>
              <a:rPr lang="zh-CN" altLang="en-US" dirty="0"/>
              <a:t>不良贷款余额实际上是经过核销、催收等手段修饰过的余额，并不是一个原生态的数据，不能单独用其去评估一家银行资产质量的好坏。</a:t>
            </a:r>
          </a:p>
        </p:txBody>
      </p:sp>
    </p:spTree>
    <p:extLst>
      <p:ext uri="{BB962C8B-B14F-4D97-AF65-F5344CB8AC3E}">
        <p14:creationId xmlns:p14="http://schemas.microsoft.com/office/powerpoint/2010/main" val="294781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983550"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招商银行资产质量分析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单项不良率分析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93648" y="1720840"/>
            <a:ext cx="5839968"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对公贷款：招商银行的对公贷款不良率连年下降，跟其总不良率走势一致；兴业银行的不良率波动性非常大，在</a:t>
            </a:r>
            <a:r>
              <a:rPr lang="en-US" altLang="zh-CN" dirty="0"/>
              <a:t>2020</a:t>
            </a:r>
            <a:r>
              <a:rPr lang="zh-CN" altLang="en-US" dirty="0"/>
              <a:t>年目前和招商银行的不良率相当，似乎对公贷款资产质量得到了改善。</a:t>
            </a:r>
            <a:endParaRPr lang="en-US" altLang="zh-CN" dirty="0"/>
          </a:p>
          <a:p>
            <a:pPr marL="285750" indent="-285750">
              <a:buFont typeface="Arial" panose="020B0604020202020204" pitchFamily="34" charset="0"/>
              <a:buChar char="•"/>
            </a:pPr>
            <a:r>
              <a:rPr lang="zh-CN" altLang="en-US" dirty="0"/>
              <a:t>零售贷款：两家银行的零售贷款不良率走势大致相同，不过兴业银行在的零售不良率在</a:t>
            </a:r>
            <a:r>
              <a:rPr lang="en-US" altLang="zh-CN" dirty="0"/>
              <a:t>2019</a:t>
            </a:r>
            <a:r>
              <a:rPr lang="zh-CN" altLang="en-US" dirty="0"/>
              <a:t>年左右出现幅度不小的逆势上涨，且</a:t>
            </a:r>
            <a:r>
              <a:rPr lang="en-US" altLang="zh-CN" dirty="0"/>
              <a:t>2020</a:t>
            </a:r>
            <a:r>
              <a:rPr lang="zh-CN" altLang="en-US" dirty="0"/>
              <a:t>年的不良率大幅飙升。再结合前面发现的兴业银行</a:t>
            </a:r>
            <a:r>
              <a:rPr lang="en-US" altLang="zh-CN" dirty="0"/>
              <a:t>2020</a:t>
            </a:r>
            <a:r>
              <a:rPr lang="zh-CN" altLang="en-US" dirty="0"/>
              <a:t>年零售收益率的逆势上涨，可以初步断定兴业银行在</a:t>
            </a:r>
            <a:r>
              <a:rPr lang="en-US" altLang="zh-CN" dirty="0"/>
              <a:t>2020</a:t>
            </a:r>
            <a:r>
              <a:rPr lang="zh-CN" altLang="en-US" dirty="0"/>
              <a:t>年似乎采用了高收益覆盖高风险的战略放松了零售资产质量。</a:t>
            </a:r>
            <a:endParaRPr lang="en-US" altLang="zh-CN" dirty="0"/>
          </a:p>
          <a:p>
            <a:pPr marL="285750" indent="-285750">
              <a:buFont typeface="Arial" panose="020B0604020202020204" pitchFamily="34" charset="0"/>
              <a:buChar char="•"/>
            </a:pPr>
            <a:r>
              <a:rPr lang="zh-CN" altLang="en-US" dirty="0"/>
              <a:t>可以看到，零售贷款的不良率确实远远低于对公贷款，这也验证了前面的论述。</a:t>
            </a:r>
            <a:endParaRPr lang="en-US" altLang="zh-CN" dirty="0"/>
          </a:p>
        </p:txBody>
      </p:sp>
      <p:graphicFrame>
        <p:nvGraphicFramePr>
          <p:cNvPr id="8" name="图表 7">
            <a:extLst>
              <a:ext uri="{FF2B5EF4-FFF2-40B4-BE49-F238E27FC236}">
                <a16:creationId xmlns:a16="http://schemas.microsoft.com/office/drawing/2014/main" id="{8E0E383B-E06A-4108-969D-F59ADFB082D5}"/>
              </a:ext>
            </a:extLst>
          </p:cNvPr>
          <p:cNvGraphicFramePr/>
          <p:nvPr>
            <p:extLst>
              <p:ext uri="{D42A27DB-BD31-4B8C-83A1-F6EECF244321}">
                <p14:modId xmlns:p14="http://schemas.microsoft.com/office/powerpoint/2010/main" val="960428599"/>
              </p:ext>
            </p:extLst>
          </p:nvPr>
        </p:nvGraphicFramePr>
        <p:xfrm>
          <a:off x="6897624" y="782858"/>
          <a:ext cx="4558284" cy="28150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a:extLst>
              <a:ext uri="{FF2B5EF4-FFF2-40B4-BE49-F238E27FC236}">
                <a16:creationId xmlns:a16="http://schemas.microsoft.com/office/drawing/2014/main" id="{D35BD438-1AAE-43E2-9B62-F19BB3149232}"/>
              </a:ext>
            </a:extLst>
          </p:cNvPr>
          <p:cNvGraphicFramePr/>
          <p:nvPr>
            <p:extLst>
              <p:ext uri="{D42A27DB-BD31-4B8C-83A1-F6EECF244321}">
                <p14:modId xmlns:p14="http://schemas.microsoft.com/office/powerpoint/2010/main" val="2047617635"/>
              </p:ext>
            </p:extLst>
          </p:nvPr>
        </p:nvGraphicFramePr>
        <p:xfrm>
          <a:off x="6897624" y="3727928"/>
          <a:ext cx="4558284" cy="24984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641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983550"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招商银行资产质量分析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零售不良率分析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1042416" y="2744438"/>
            <a:ext cx="5839968" cy="1477328"/>
          </a:xfrm>
          <a:prstGeom prst="rect">
            <a:avLst/>
          </a:prstGeom>
          <a:noFill/>
        </p:spPr>
        <p:txBody>
          <a:bodyPr wrap="square" rtlCol="0">
            <a:spAutoFit/>
          </a:bodyPr>
          <a:lstStyle/>
          <a:p>
            <a:r>
              <a:rPr lang="zh-CN" altLang="en-US" dirty="0"/>
              <a:t>可以看到零售贷款中的主要两部分，个人住房贷款以及信用卡贷款，兴业银行的不良率在</a:t>
            </a:r>
            <a:r>
              <a:rPr lang="en-US" altLang="zh-CN" dirty="0"/>
              <a:t>2020</a:t>
            </a:r>
            <a:r>
              <a:rPr lang="zh-CN" altLang="en-US" dirty="0"/>
              <a:t>年都出现了明显的攀升。我们基本可以断定兴业银行在</a:t>
            </a:r>
            <a:r>
              <a:rPr lang="en-US" altLang="zh-CN" dirty="0"/>
              <a:t>2020</a:t>
            </a:r>
            <a:r>
              <a:rPr lang="zh-CN" altLang="en-US" dirty="0"/>
              <a:t>年对按揭以及信用卡两块业务均实施了客户下沉，为了追求收益而放松客户资质的把控。</a:t>
            </a:r>
            <a:endParaRPr lang="en-US" altLang="zh-CN" dirty="0"/>
          </a:p>
        </p:txBody>
      </p:sp>
      <p:graphicFrame>
        <p:nvGraphicFramePr>
          <p:cNvPr id="11" name="图表 10">
            <a:extLst>
              <a:ext uri="{FF2B5EF4-FFF2-40B4-BE49-F238E27FC236}">
                <a16:creationId xmlns:a16="http://schemas.microsoft.com/office/drawing/2014/main" id="{9948277E-7308-4D89-AA58-05419BB7BA95}"/>
              </a:ext>
            </a:extLst>
          </p:cNvPr>
          <p:cNvGraphicFramePr/>
          <p:nvPr>
            <p:extLst>
              <p:ext uri="{D42A27DB-BD31-4B8C-83A1-F6EECF244321}">
                <p14:modId xmlns:p14="http://schemas.microsoft.com/office/powerpoint/2010/main" val="3770514756"/>
              </p:ext>
            </p:extLst>
          </p:nvPr>
        </p:nvGraphicFramePr>
        <p:xfrm>
          <a:off x="7025640" y="960882"/>
          <a:ext cx="4328160" cy="25222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3E8E8ADA-B4D5-4FE8-8D97-78DF3D3F63A2}"/>
              </a:ext>
            </a:extLst>
          </p:cNvPr>
          <p:cNvGraphicFramePr/>
          <p:nvPr>
            <p:extLst>
              <p:ext uri="{D42A27DB-BD31-4B8C-83A1-F6EECF244321}">
                <p14:modId xmlns:p14="http://schemas.microsoft.com/office/powerpoint/2010/main" val="2342169725"/>
              </p:ext>
            </p:extLst>
          </p:nvPr>
        </p:nvGraphicFramePr>
        <p:xfrm>
          <a:off x="7025640" y="3712944"/>
          <a:ext cx="4335780" cy="2362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4090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983550"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招商银行资产质量分析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特殊不良率分析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99744" y="1120676"/>
            <a:ext cx="5839968"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FF0000"/>
                </a:solidFill>
              </a:rPr>
              <a:t>广义不良率</a:t>
            </a:r>
            <a:r>
              <a:rPr lang="en-US" altLang="zh-CN" dirty="0"/>
              <a:t>=</a:t>
            </a:r>
            <a:r>
              <a:rPr lang="zh-CN" altLang="en-US" dirty="0"/>
              <a:t>不良率</a:t>
            </a:r>
            <a:r>
              <a:rPr lang="en-US" altLang="zh-CN" dirty="0"/>
              <a:t>+</a:t>
            </a:r>
            <a:r>
              <a:rPr lang="zh-CN" altLang="en-US" dirty="0"/>
              <a:t>关注类贷款占比</a:t>
            </a:r>
            <a:endParaRPr lang="en-US" altLang="zh-CN" dirty="0"/>
          </a:p>
          <a:p>
            <a:pPr marL="285750" indent="-285750">
              <a:buFont typeface="Arial" panose="020B0604020202020204" pitchFamily="34" charset="0"/>
              <a:buChar char="•"/>
            </a:pPr>
            <a:r>
              <a:rPr lang="zh-CN" altLang="en-US" dirty="0"/>
              <a:t>因为银行在没有足够利润去核销不良贷款的情况下，为了美化报表可能将一些有问题的贷款暂时放到关注类贷款里，所以广义不良率可以进一步评估银行的资产质量。</a:t>
            </a:r>
            <a:endParaRPr lang="en-US" altLang="zh-CN" dirty="0"/>
          </a:p>
          <a:p>
            <a:pPr marL="285750" indent="-285750">
              <a:buFont typeface="Arial" panose="020B0604020202020204" pitchFamily="34" charset="0"/>
              <a:buChar char="•"/>
            </a:pPr>
            <a:r>
              <a:rPr lang="zh-CN" altLang="en-US" dirty="0"/>
              <a:t>可以看到，两家银行的广义不良率均连年下降，但招商银行的广义不良率始终低于兴业银行，并且差距似乎在拉大。</a:t>
            </a:r>
            <a:endParaRPr lang="en-US" altLang="zh-CN" dirty="0"/>
          </a:p>
        </p:txBody>
      </p:sp>
      <p:graphicFrame>
        <p:nvGraphicFramePr>
          <p:cNvPr id="8" name="图表 7">
            <a:extLst>
              <a:ext uri="{FF2B5EF4-FFF2-40B4-BE49-F238E27FC236}">
                <a16:creationId xmlns:a16="http://schemas.microsoft.com/office/drawing/2014/main" id="{9E49790F-0DA4-447D-9C5D-C60BC226E715}"/>
              </a:ext>
            </a:extLst>
          </p:cNvPr>
          <p:cNvGraphicFramePr/>
          <p:nvPr>
            <p:extLst>
              <p:ext uri="{D42A27DB-BD31-4B8C-83A1-F6EECF244321}">
                <p14:modId xmlns:p14="http://schemas.microsoft.com/office/powerpoint/2010/main" val="2457693299"/>
              </p:ext>
            </p:extLst>
          </p:nvPr>
        </p:nvGraphicFramePr>
        <p:xfrm>
          <a:off x="7010400" y="1064061"/>
          <a:ext cx="4419600" cy="25569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a:extLst>
              <a:ext uri="{FF2B5EF4-FFF2-40B4-BE49-F238E27FC236}">
                <a16:creationId xmlns:a16="http://schemas.microsoft.com/office/drawing/2014/main" id="{4D90AE8E-615A-4F13-A3A6-6EEE15B8A035}"/>
              </a:ext>
            </a:extLst>
          </p:cNvPr>
          <p:cNvGraphicFramePr/>
          <p:nvPr>
            <p:extLst>
              <p:ext uri="{D42A27DB-BD31-4B8C-83A1-F6EECF244321}">
                <p14:modId xmlns:p14="http://schemas.microsoft.com/office/powerpoint/2010/main" val="1589528456"/>
              </p:ext>
            </p:extLst>
          </p:nvPr>
        </p:nvGraphicFramePr>
        <p:xfrm>
          <a:off x="7287768" y="3674761"/>
          <a:ext cx="4142232" cy="2447218"/>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a:extLst>
              <a:ext uri="{FF2B5EF4-FFF2-40B4-BE49-F238E27FC236}">
                <a16:creationId xmlns:a16="http://schemas.microsoft.com/office/drawing/2014/main" id="{D64ADCE5-CF1E-42B4-B37A-0A837D3B427F}"/>
              </a:ext>
            </a:extLst>
          </p:cNvPr>
          <p:cNvSpPr txBox="1"/>
          <p:nvPr/>
        </p:nvSpPr>
        <p:spPr>
          <a:xfrm>
            <a:off x="999744" y="3822192"/>
            <a:ext cx="5864352"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FF0000"/>
                </a:solidFill>
              </a:rPr>
              <a:t>新生成不良贷款</a:t>
            </a:r>
            <a:r>
              <a:rPr lang="zh-CN" altLang="en-US" dirty="0"/>
              <a:t>是指银行在报告期内新生成了多少不良贷款，是没有经过核销等手段修饰过的原生数据。</a:t>
            </a:r>
            <a:endParaRPr lang="en-US" altLang="zh-CN" dirty="0"/>
          </a:p>
          <a:p>
            <a:pPr marL="285750" indent="-285750">
              <a:buFont typeface="Arial" panose="020B0604020202020204" pitchFamily="34" charset="0"/>
              <a:buChar char="•"/>
            </a:pPr>
            <a:r>
              <a:rPr lang="zh-CN" altLang="en-US" dirty="0"/>
              <a:t>不过，除了招商银行等极少数银行，其他银行都没有主动披露此数据，只能通过计算不良贷款余额的增量与核销不良的合得到新生成不良贷款的下界。</a:t>
            </a:r>
            <a:endParaRPr lang="en-US" altLang="zh-CN" dirty="0"/>
          </a:p>
          <a:p>
            <a:pPr marL="285750" indent="-285750">
              <a:buFont typeface="Arial" panose="020B0604020202020204" pitchFamily="34" charset="0"/>
              <a:buChar char="•"/>
            </a:pPr>
            <a:r>
              <a:rPr lang="zh-CN" altLang="en-US" dirty="0"/>
              <a:t>可以看到，兴业银行新生成不良率的下界都高于招商银行。至此，我们基本可以断定，招商银行的资产质量确实要好于兴业银行。</a:t>
            </a:r>
          </a:p>
        </p:txBody>
      </p:sp>
    </p:spTree>
    <p:extLst>
      <p:ext uri="{BB962C8B-B14F-4D97-AF65-F5344CB8AC3E}">
        <p14:creationId xmlns:p14="http://schemas.microsoft.com/office/powerpoint/2010/main" val="3111382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9446817"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招商银行资产质量分析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风险抵补能力分析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99744" y="1102388"/>
            <a:ext cx="5839968" cy="2862322"/>
          </a:xfrm>
          <a:prstGeom prst="rect">
            <a:avLst/>
          </a:prstGeom>
          <a:noFill/>
        </p:spPr>
        <p:txBody>
          <a:bodyPr wrap="square" rtlCol="0">
            <a:spAutoFit/>
          </a:bodyPr>
          <a:lstStyle/>
          <a:p>
            <a:r>
              <a:rPr lang="zh-CN" altLang="en-US" dirty="0"/>
              <a:t>风险抵补能力分析</a:t>
            </a:r>
            <a:endParaRPr lang="en-US" altLang="zh-CN" dirty="0"/>
          </a:p>
          <a:p>
            <a:pPr marL="285750" indent="-285750">
              <a:buFont typeface="Arial" panose="020B0604020202020204" pitchFamily="34" charset="0"/>
              <a:buChar char="•"/>
            </a:pPr>
            <a:r>
              <a:rPr lang="zh-CN" altLang="en-US" dirty="0"/>
              <a:t>从图中可以看出，不论是</a:t>
            </a:r>
            <a:r>
              <a:rPr lang="zh-CN" altLang="en-US" dirty="0">
                <a:solidFill>
                  <a:srgbClr val="FF0000"/>
                </a:solidFill>
              </a:rPr>
              <a:t>拨备覆盖率</a:t>
            </a:r>
            <a:r>
              <a:rPr lang="zh-CN" altLang="en-US" dirty="0"/>
              <a:t>还是</a:t>
            </a:r>
            <a:r>
              <a:rPr lang="zh-CN" altLang="en-US" dirty="0">
                <a:solidFill>
                  <a:srgbClr val="FF0000"/>
                </a:solidFill>
              </a:rPr>
              <a:t>拨备比</a:t>
            </a:r>
            <a:r>
              <a:rPr lang="zh-CN" altLang="en-US" dirty="0"/>
              <a:t>，招商银行都远好于兴业银行。</a:t>
            </a:r>
            <a:endParaRPr lang="en-US" altLang="zh-CN" dirty="0"/>
          </a:p>
          <a:p>
            <a:pPr marL="285750" indent="-285750">
              <a:buFont typeface="Arial" panose="020B0604020202020204" pitchFamily="34" charset="0"/>
              <a:buChar char="•"/>
            </a:pPr>
            <a:r>
              <a:rPr lang="zh-CN" altLang="en-US" dirty="0"/>
              <a:t>前面有提到过不良贷款余额是一个可以调节的值，所以实际上拨备覆盖率也是可以调节的。而拨备比此指标则没有考虑不同资产的不同风险。</a:t>
            </a:r>
            <a:endParaRPr lang="en-US" altLang="zh-CN" dirty="0"/>
          </a:p>
          <a:p>
            <a:pPr marL="285750" indent="-285750">
              <a:buFont typeface="Arial" panose="020B0604020202020204" pitchFamily="34" charset="0"/>
              <a:buChar char="•"/>
            </a:pPr>
            <a:r>
              <a:rPr lang="zh-CN" altLang="en-US" dirty="0">
                <a:solidFill>
                  <a:srgbClr val="FF0000"/>
                </a:solidFill>
              </a:rPr>
              <a:t>风险资产减值准备率</a:t>
            </a:r>
            <a:r>
              <a:rPr lang="en-US" altLang="zh-CN" dirty="0"/>
              <a:t>=</a:t>
            </a:r>
            <a:r>
              <a:rPr lang="zh-CN" altLang="en-US" dirty="0"/>
              <a:t>资产减值准备</a:t>
            </a:r>
            <a:r>
              <a:rPr lang="en-US" altLang="zh-CN" dirty="0"/>
              <a:t>/</a:t>
            </a:r>
            <a:r>
              <a:rPr lang="zh-CN" altLang="en-US" dirty="0"/>
              <a:t>风险资产</a:t>
            </a:r>
            <a:endParaRPr lang="en-US" altLang="zh-CN" dirty="0"/>
          </a:p>
          <a:p>
            <a:pPr marL="285750" indent="-285750">
              <a:buFont typeface="Arial" panose="020B0604020202020204" pitchFamily="34" charset="0"/>
              <a:buChar char="•"/>
            </a:pPr>
            <a:r>
              <a:rPr lang="zh-CN" altLang="en-US" dirty="0"/>
              <a:t>招商银行的风险资产减值准备率高出兴业银行一倍。综上，招商银行的风险抵补能力远远强于兴业银行。</a:t>
            </a:r>
            <a:endParaRPr lang="en-US" altLang="zh-CN" dirty="0"/>
          </a:p>
          <a:p>
            <a:pPr marL="285750" indent="-285750">
              <a:buFont typeface="Arial" panose="020B0604020202020204" pitchFamily="34" charset="0"/>
              <a:buChar char="•"/>
            </a:pPr>
            <a:endParaRPr lang="en-US" altLang="zh-CN" dirty="0"/>
          </a:p>
        </p:txBody>
      </p:sp>
      <p:graphicFrame>
        <p:nvGraphicFramePr>
          <p:cNvPr id="11" name="图表 10">
            <a:extLst>
              <a:ext uri="{FF2B5EF4-FFF2-40B4-BE49-F238E27FC236}">
                <a16:creationId xmlns:a16="http://schemas.microsoft.com/office/drawing/2014/main" id="{88F05B66-B3B8-49F7-A9AB-E8DEB768491C}"/>
              </a:ext>
            </a:extLst>
          </p:cNvPr>
          <p:cNvGraphicFramePr/>
          <p:nvPr>
            <p:extLst>
              <p:ext uri="{D42A27DB-BD31-4B8C-83A1-F6EECF244321}">
                <p14:modId xmlns:p14="http://schemas.microsoft.com/office/powerpoint/2010/main" val="2234393842"/>
              </p:ext>
            </p:extLst>
          </p:nvPr>
        </p:nvGraphicFramePr>
        <p:xfrm>
          <a:off x="7315200" y="987555"/>
          <a:ext cx="4166616" cy="2767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48B35088-5426-4CFB-AD68-60B52F74DD12}"/>
              </a:ext>
            </a:extLst>
          </p:cNvPr>
          <p:cNvGraphicFramePr/>
          <p:nvPr>
            <p:extLst>
              <p:ext uri="{D42A27DB-BD31-4B8C-83A1-F6EECF244321}">
                <p14:modId xmlns:p14="http://schemas.microsoft.com/office/powerpoint/2010/main" val="2650782472"/>
              </p:ext>
            </p:extLst>
          </p:nvPr>
        </p:nvGraphicFramePr>
        <p:xfrm>
          <a:off x="7315200" y="3822192"/>
          <a:ext cx="4447032" cy="2700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a:extLst>
              <a:ext uri="{FF2B5EF4-FFF2-40B4-BE49-F238E27FC236}">
                <a16:creationId xmlns:a16="http://schemas.microsoft.com/office/drawing/2014/main" id="{5F4DE5A1-D25A-4700-ABAB-1745D0C8D831}"/>
              </a:ext>
            </a:extLst>
          </p:cNvPr>
          <p:cNvGraphicFramePr/>
          <p:nvPr>
            <p:extLst>
              <p:ext uri="{D42A27DB-BD31-4B8C-83A1-F6EECF244321}">
                <p14:modId xmlns:p14="http://schemas.microsoft.com/office/powerpoint/2010/main" val="2070814300"/>
              </p:ext>
            </p:extLst>
          </p:nvPr>
        </p:nvGraphicFramePr>
        <p:xfrm>
          <a:off x="1456944" y="375513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1867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2964273"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公司基本情况</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4" name="文本框 3">
            <a:extLst>
              <a:ext uri="{FF2B5EF4-FFF2-40B4-BE49-F238E27FC236}">
                <a16:creationId xmlns:a16="http://schemas.microsoft.com/office/drawing/2014/main" id="{7BDFD05B-4553-4524-9871-5676976D183F}"/>
              </a:ext>
            </a:extLst>
          </p:cNvPr>
          <p:cNvSpPr txBox="1"/>
          <p:nvPr/>
        </p:nvSpPr>
        <p:spPr>
          <a:xfrm>
            <a:off x="531946" y="2553940"/>
            <a:ext cx="5334000" cy="2031325"/>
          </a:xfrm>
          <a:prstGeom prst="rect">
            <a:avLst/>
          </a:prstGeom>
          <a:noFill/>
        </p:spPr>
        <p:txBody>
          <a:bodyPr wrap="square" rtlCol="0">
            <a:spAutoFit/>
          </a:bodyPr>
          <a:lstStyle/>
          <a:p>
            <a:r>
              <a:rPr lang="zh-CN" altLang="zh-CN" dirty="0"/>
              <a:t>招商银行成立于</a:t>
            </a:r>
            <a:r>
              <a:rPr lang="en-US" altLang="zh-CN" dirty="0"/>
              <a:t>1987</a:t>
            </a:r>
            <a:r>
              <a:rPr lang="zh-CN" altLang="zh-CN" dirty="0"/>
              <a:t>年，是一家在中国具有鲜明特色和市场影响力的全国性商业银行。其业务以中国市场为主，分销网络主要分布于中国大陆重要中心城市以及想干、纽约等国际金融中心。</a:t>
            </a:r>
            <a:r>
              <a:rPr lang="en-US" altLang="zh-CN" dirty="0"/>
              <a:t>2002</a:t>
            </a:r>
            <a:r>
              <a:rPr lang="zh-CN" altLang="zh-CN" dirty="0"/>
              <a:t>年</a:t>
            </a:r>
            <a:r>
              <a:rPr lang="en-US" altLang="zh-CN" dirty="0"/>
              <a:t>4</a:t>
            </a:r>
            <a:r>
              <a:rPr lang="zh-CN" altLang="zh-CN" dirty="0"/>
              <a:t>月，招商银行在上交所上市，随后于</a:t>
            </a:r>
            <a:r>
              <a:rPr lang="en-US" altLang="zh-CN" dirty="0"/>
              <a:t>2006</a:t>
            </a:r>
            <a:r>
              <a:rPr lang="zh-CN" altLang="zh-CN" dirty="0"/>
              <a:t>年</a:t>
            </a:r>
            <a:r>
              <a:rPr lang="en-US" altLang="zh-CN" dirty="0"/>
              <a:t>9</a:t>
            </a:r>
            <a:r>
              <a:rPr lang="zh-CN" altLang="zh-CN" dirty="0"/>
              <a:t>月在香港联交所上市</a:t>
            </a:r>
            <a:r>
              <a:rPr lang="zh-CN" altLang="en-US" dirty="0"/>
              <a:t>，</a:t>
            </a:r>
            <a:r>
              <a:rPr lang="zh-CN" altLang="zh-CN" dirty="0"/>
              <a:t>是中国境内第一家完全由企业法人持股的</a:t>
            </a:r>
            <a:r>
              <a:rPr lang="zh-CN" altLang="zh-CN" dirty="0">
                <a:solidFill>
                  <a:srgbClr val="FF0000"/>
                </a:solidFill>
              </a:rPr>
              <a:t>股份制商业银行</a:t>
            </a:r>
            <a:r>
              <a:rPr lang="zh-CN" altLang="en-US" dirty="0"/>
              <a:t>。</a:t>
            </a:r>
          </a:p>
        </p:txBody>
      </p:sp>
      <p:pic>
        <p:nvPicPr>
          <p:cNvPr id="1032" name="Picture 8" descr="https://gimg2.baidu.com/image_search/src=http%3A%2F%2Fphotocdn.sohu.com%2F20110825%2FImg317298910.jpg&amp;refer=http%3A%2F%2Fphotocdn.sohu.com&amp;app=2002&amp;size=f9999,10000&amp;q=a80&amp;n=0&amp;g=0n&amp;fmt=jpeg?sec=1625829087&amp;t=2f5d1f735168e62491a6ba914b649474">
            <a:extLst>
              <a:ext uri="{FF2B5EF4-FFF2-40B4-BE49-F238E27FC236}">
                <a16:creationId xmlns:a16="http://schemas.microsoft.com/office/drawing/2014/main" id="{BCD7DEC1-1709-4C32-8E78-00AAD8B04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914" y="2393266"/>
            <a:ext cx="523875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54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1111202"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目录</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4524315"/>
          </a:xfrm>
          <a:prstGeom prst="rect">
            <a:avLst/>
          </a:prstGeom>
          <a:noFill/>
        </p:spPr>
        <p:txBody>
          <a:bodyPr wrap="square" rtlCol="0">
            <a:spAutoFit/>
          </a:bodyPr>
          <a:lstStyle/>
          <a:p>
            <a:pPr marL="342900" indent="-342900">
              <a:buAutoNum type="arabicPeriod"/>
            </a:pPr>
            <a:r>
              <a:rPr lang="zh-CN" altLang="en-US" sz="3600" dirty="0"/>
              <a:t>公司基本情况</a:t>
            </a:r>
            <a:endParaRPr lang="en-US" altLang="zh-CN" sz="3600" dirty="0"/>
          </a:p>
          <a:p>
            <a:pPr marL="342900" indent="-342900">
              <a:buAutoNum type="arabicPeriod"/>
            </a:pPr>
            <a:r>
              <a:rPr lang="zh-CN" altLang="en-US" sz="3600" dirty="0"/>
              <a:t>行业基本情况</a:t>
            </a:r>
            <a:endParaRPr lang="en-US" altLang="zh-CN" sz="3600" dirty="0"/>
          </a:p>
          <a:p>
            <a:pPr marL="342900" indent="-342900">
              <a:buAutoNum type="arabicPeriod"/>
            </a:pPr>
            <a:r>
              <a:rPr lang="zh-CN" altLang="en-US" sz="3600" dirty="0"/>
              <a:t>招商银行营收分析</a:t>
            </a:r>
            <a:endParaRPr lang="en-US" altLang="zh-CN" sz="3600" dirty="0"/>
          </a:p>
          <a:p>
            <a:pPr marL="342900" indent="-342900">
              <a:buAutoNum type="arabicPeriod"/>
            </a:pPr>
            <a:r>
              <a:rPr lang="zh-CN" altLang="en-US" sz="3600" dirty="0"/>
              <a:t>招商银行资产质量分析</a:t>
            </a:r>
            <a:endParaRPr lang="en-US" altLang="zh-CN" sz="3600" dirty="0"/>
          </a:p>
          <a:p>
            <a:pPr marL="342900" indent="-342900">
              <a:buAutoNum type="arabicPeriod"/>
            </a:pPr>
            <a:r>
              <a:rPr lang="zh-CN" altLang="en-US" sz="3600" dirty="0">
                <a:solidFill>
                  <a:srgbClr val="FF0000"/>
                </a:solidFill>
              </a:rPr>
              <a:t>招商银行负债分析</a:t>
            </a:r>
            <a:endParaRPr lang="en-US" altLang="zh-CN" sz="3600" dirty="0">
              <a:solidFill>
                <a:srgbClr val="FF0000"/>
              </a:solidFill>
            </a:endParaRPr>
          </a:p>
          <a:p>
            <a:pPr marL="342900" indent="-342900">
              <a:buAutoNum type="arabicPeriod"/>
            </a:pPr>
            <a:r>
              <a:rPr lang="zh-CN" altLang="en-US" sz="3600" dirty="0"/>
              <a:t>招商银行综合分析</a:t>
            </a:r>
            <a:endParaRPr lang="en-US" altLang="zh-CN" sz="3600" dirty="0"/>
          </a:p>
          <a:p>
            <a:pPr marL="342900" indent="-342900">
              <a:buAutoNum type="arabicPeriod"/>
            </a:pPr>
            <a:r>
              <a:rPr lang="zh-CN" altLang="en-US" sz="3600" dirty="0"/>
              <a:t>招商银行所面临的挑战与其未来</a:t>
            </a:r>
            <a:endParaRPr lang="en-US" altLang="zh-CN" sz="3600" dirty="0"/>
          </a:p>
          <a:p>
            <a:pPr marL="342900" indent="-342900">
              <a:buAutoNum type="arabicPeriod"/>
            </a:pPr>
            <a:r>
              <a:rPr lang="zh-CN" altLang="en-US" sz="3600" dirty="0"/>
              <a:t>招商银行的估值</a:t>
            </a:r>
          </a:p>
        </p:txBody>
      </p:sp>
    </p:spTree>
    <p:extLst>
      <p:ext uri="{BB962C8B-B14F-4D97-AF65-F5344CB8AC3E}">
        <p14:creationId xmlns:p14="http://schemas.microsoft.com/office/powerpoint/2010/main" val="3713917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520281"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招商银行负债分析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计息负债成本分析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1127760" y="2551837"/>
            <a:ext cx="5169408"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近八年来两家银行的计息负债成本率均呈下降趋势，走势也大致相同。不过招商银行的负债成本要远远低于兴业银行。</a:t>
            </a:r>
            <a:endParaRPr lang="en-US" altLang="zh-CN" dirty="0"/>
          </a:p>
          <a:p>
            <a:pPr marL="285750" indent="-285750">
              <a:buFont typeface="Arial" panose="020B0604020202020204" pitchFamily="34" charset="0"/>
              <a:buChar char="•"/>
            </a:pPr>
            <a:r>
              <a:rPr lang="zh-CN" altLang="en-US" dirty="0"/>
              <a:t>计息负债成本率的走势和生息资产 收益率大致相同，我认为同样是我国经济减速换挡所导致的。</a:t>
            </a:r>
          </a:p>
        </p:txBody>
      </p:sp>
      <p:graphicFrame>
        <p:nvGraphicFramePr>
          <p:cNvPr id="7" name="图表 6">
            <a:extLst>
              <a:ext uri="{FF2B5EF4-FFF2-40B4-BE49-F238E27FC236}">
                <a16:creationId xmlns:a16="http://schemas.microsoft.com/office/drawing/2014/main" id="{62893C58-E0C9-494C-8018-C51EFDEBFF8E}"/>
              </a:ext>
            </a:extLst>
          </p:cNvPr>
          <p:cNvGraphicFramePr/>
          <p:nvPr>
            <p:extLst>
              <p:ext uri="{D42A27DB-BD31-4B8C-83A1-F6EECF244321}">
                <p14:modId xmlns:p14="http://schemas.microsoft.com/office/powerpoint/2010/main" val="2300244969"/>
              </p:ext>
            </p:extLst>
          </p:nvPr>
        </p:nvGraphicFramePr>
        <p:xfrm>
          <a:off x="6630035" y="2078228"/>
          <a:ext cx="4723765" cy="261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6494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520281"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招商银行负债分析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计息负债结构分析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1164336" y="1655169"/>
            <a:ext cx="5169408" cy="3970318"/>
          </a:xfrm>
          <a:prstGeom prst="rect">
            <a:avLst/>
          </a:prstGeom>
          <a:noFill/>
        </p:spPr>
        <p:txBody>
          <a:bodyPr wrap="square" rtlCol="0">
            <a:spAutoFit/>
          </a:bodyPr>
          <a:lstStyle/>
          <a:p>
            <a:r>
              <a:rPr lang="zh-CN" altLang="en-US" dirty="0"/>
              <a:t>计息负债结构分析</a:t>
            </a:r>
            <a:endParaRPr lang="en-US" altLang="zh-CN" dirty="0"/>
          </a:p>
          <a:p>
            <a:pPr marL="285750" indent="-285750">
              <a:buFont typeface="Arial" panose="020B0604020202020204" pitchFamily="34" charset="0"/>
              <a:buChar char="•"/>
            </a:pPr>
            <a:r>
              <a:rPr lang="zh-CN" altLang="en-US" dirty="0"/>
              <a:t>招商银行的存款占据了约</a:t>
            </a:r>
            <a:r>
              <a:rPr lang="en-US" altLang="zh-CN" dirty="0"/>
              <a:t>3/4</a:t>
            </a:r>
            <a:r>
              <a:rPr lang="zh-CN" altLang="en-US" dirty="0"/>
              <a:t>的负债，二期还呈连年上升的趋势，利率较高的应付债券以及向央行借款几乎没有，同业负债也只有</a:t>
            </a:r>
            <a:r>
              <a:rPr lang="en-US" altLang="zh-CN" dirty="0"/>
              <a:t>10+%</a:t>
            </a:r>
            <a:r>
              <a:rPr lang="zh-CN" altLang="en-US" dirty="0"/>
              <a:t>的份额。</a:t>
            </a:r>
            <a:endParaRPr lang="en-US" altLang="zh-CN" dirty="0"/>
          </a:p>
          <a:p>
            <a:pPr marL="285750" indent="-285750">
              <a:buFont typeface="Arial" panose="020B0604020202020204" pitchFamily="34" charset="0"/>
              <a:buChar char="•"/>
            </a:pPr>
            <a:r>
              <a:rPr lang="zh-CN" altLang="en-US" dirty="0"/>
              <a:t>兴业银行的存款只占到了一半的份额，除却向央行借款份额较小，高成本的同业负债和应付债券份额远远高于招商银行。</a:t>
            </a:r>
            <a:endParaRPr lang="en-US" altLang="zh-CN" dirty="0"/>
          </a:p>
          <a:p>
            <a:pPr marL="285750" indent="-285750">
              <a:buFont typeface="Arial" panose="020B0604020202020204" pitchFamily="34" charset="0"/>
              <a:buChar char="•"/>
            </a:pPr>
            <a:r>
              <a:rPr lang="zh-CN" altLang="en-US" dirty="0"/>
              <a:t>招商银行计息负债规模增速</a:t>
            </a:r>
            <a:r>
              <a:rPr lang="en-US" altLang="zh-CN" dirty="0"/>
              <a:t>CAGR</a:t>
            </a:r>
            <a:r>
              <a:rPr lang="zh-CN" altLang="en-US" dirty="0"/>
              <a:t>为</a:t>
            </a:r>
            <a:r>
              <a:rPr lang="en-US" altLang="zh-CN" dirty="0"/>
              <a:t>7.25%</a:t>
            </a:r>
            <a:r>
              <a:rPr lang="zh-CN" altLang="en-US" dirty="0"/>
              <a:t>，兴业银行的规模增速为</a:t>
            </a:r>
            <a:r>
              <a:rPr lang="en-US" altLang="zh-CN" dirty="0"/>
              <a:t>5.60%</a:t>
            </a:r>
            <a:r>
              <a:rPr lang="zh-CN" altLang="en-US" dirty="0"/>
              <a:t>。在规模增速较低的情况下，兴业银行竟然仍然有着大量高成本负债，这无疑是揽储能力不足的体现。大量的应付债券以及同业负债都是兴业银行为了扩张负债规模而不得已去吸收的高成本负债。</a:t>
            </a:r>
          </a:p>
        </p:txBody>
      </p:sp>
      <p:graphicFrame>
        <p:nvGraphicFramePr>
          <p:cNvPr id="8" name="图表 7">
            <a:extLst>
              <a:ext uri="{FF2B5EF4-FFF2-40B4-BE49-F238E27FC236}">
                <a16:creationId xmlns:a16="http://schemas.microsoft.com/office/drawing/2014/main" id="{5F1EEFDF-B34C-48CD-A49C-78B071D135E2}"/>
              </a:ext>
            </a:extLst>
          </p:cNvPr>
          <p:cNvGraphicFramePr/>
          <p:nvPr>
            <p:extLst>
              <p:ext uri="{D42A27DB-BD31-4B8C-83A1-F6EECF244321}">
                <p14:modId xmlns:p14="http://schemas.microsoft.com/office/powerpoint/2010/main" val="3763917439"/>
              </p:ext>
            </p:extLst>
          </p:nvPr>
        </p:nvGraphicFramePr>
        <p:xfrm>
          <a:off x="6711950" y="998728"/>
          <a:ext cx="4641850" cy="2641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a:extLst>
              <a:ext uri="{FF2B5EF4-FFF2-40B4-BE49-F238E27FC236}">
                <a16:creationId xmlns:a16="http://schemas.microsoft.com/office/drawing/2014/main" id="{E20788F6-C93D-494C-A85A-2EBCBC293CB7}"/>
              </a:ext>
            </a:extLst>
          </p:cNvPr>
          <p:cNvGraphicFramePr/>
          <p:nvPr>
            <p:extLst>
              <p:ext uri="{D42A27DB-BD31-4B8C-83A1-F6EECF244321}">
                <p14:modId xmlns:p14="http://schemas.microsoft.com/office/powerpoint/2010/main" val="2525619271"/>
              </p:ext>
            </p:extLst>
          </p:nvPr>
        </p:nvGraphicFramePr>
        <p:xfrm>
          <a:off x="6711950" y="3692715"/>
          <a:ext cx="4654550" cy="28009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0469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7593745"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招商银行负债分析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单项成本分析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93648" y="940180"/>
            <a:ext cx="5839968" cy="3139321"/>
          </a:xfrm>
          <a:prstGeom prst="rect">
            <a:avLst/>
          </a:prstGeom>
          <a:noFill/>
        </p:spPr>
        <p:txBody>
          <a:bodyPr wrap="square" rtlCol="0">
            <a:spAutoFit/>
          </a:bodyPr>
          <a:lstStyle/>
          <a:p>
            <a:r>
              <a:rPr lang="zh-CN" altLang="en-US" dirty="0"/>
              <a:t>负债成本分析</a:t>
            </a:r>
            <a:endParaRPr lang="en-US" altLang="zh-CN" dirty="0"/>
          </a:p>
          <a:p>
            <a:pPr marL="285750" indent="-285750">
              <a:buFont typeface="Arial" panose="020B0604020202020204" pitchFamily="34" charset="0"/>
              <a:buChar char="•"/>
            </a:pPr>
            <a:r>
              <a:rPr lang="zh-CN" altLang="en-US" dirty="0"/>
              <a:t>两家银行的应付债券负债成本大致相当，而招商银行的同业负债成本远低于兴业银行，</a:t>
            </a:r>
            <a:r>
              <a:rPr lang="zh-CN" altLang="zh-CN" dirty="0"/>
              <a:t>这也进一步验证了兴业银行为了扩张资产规模使用了很多的主动性同业负债。</a:t>
            </a:r>
            <a:endParaRPr lang="en-US" altLang="zh-CN" dirty="0"/>
          </a:p>
          <a:p>
            <a:pPr marL="285750" indent="-285750">
              <a:buFont typeface="Arial" panose="020B0604020202020204" pitchFamily="34" charset="0"/>
              <a:buChar char="•"/>
            </a:pPr>
            <a:r>
              <a:rPr lang="zh-CN" altLang="zh-CN" dirty="0"/>
              <a:t>近几年来两家银行的同业负债成本率均呈下降的趋势</a:t>
            </a:r>
            <a:r>
              <a:rPr lang="zh-CN" altLang="en-US" dirty="0"/>
              <a:t>。但是，同业负债的利率是和流动性高度相关的，我们需要去衡量近年来的流动性泛滥是否可持续。</a:t>
            </a:r>
            <a:endParaRPr lang="en-US" altLang="zh-CN" dirty="0"/>
          </a:p>
          <a:p>
            <a:pPr marL="285750" indent="-285750">
              <a:buFont typeface="Arial" panose="020B0604020202020204" pitchFamily="34" charset="0"/>
              <a:buChar char="•"/>
            </a:pPr>
            <a:r>
              <a:rPr lang="zh-CN" altLang="en-US" dirty="0"/>
              <a:t>兴业银行在存款量远远不足的情况下，存款成本也远高于招商银行。</a:t>
            </a:r>
            <a:endParaRPr lang="en-US" altLang="zh-CN" dirty="0"/>
          </a:p>
          <a:p>
            <a:pPr marL="285750" indent="-285750">
              <a:buFont typeface="Arial" panose="020B0604020202020204" pitchFamily="34" charset="0"/>
              <a:buChar char="•"/>
            </a:pPr>
            <a:endParaRPr lang="en-US" altLang="zh-CN" dirty="0"/>
          </a:p>
        </p:txBody>
      </p:sp>
      <p:graphicFrame>
        <p:nvGraphicFramePr>
          <p:cNvPr id="13" name="图表 12">
            <a:extLst>
              <a:ext uri="{FF2B5EF4-FFF2-40B4-BE49-F238E27FC236}">
                <a16:creationId xmlns:a16="http://schemas.microsoft.com/office/drawing/2014/main" id="{A8436A15-1435-47F8-89E2-7FD634EB4183}"/>
              </a:ext>
            </a:extLst>
          </p:cNvPr>
          <p:cNvGraphicFramePr/>
          <p:nvPr>
            <p:extLst>
              <p:ext uri="{D42A27DB-BD31-4B8C-83A1-F6EECF244321}">
                <p14:modId xmlns:p14="http://schemas.microsoft.com/office/powerpoint/2010/main" val="896595433"/>
              </p:ext>
            </p:extLst>
          </p:nvPr>
        </p:nvGraphicFramePr>
        <p:xfrm>
          <a:off x="7197217" y="940180"/>
          <a:ext cx="4565015" cy="28149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图表 14">
            <a:extLst>
              <a:ext uri="{FF2B5EF4-FFF2-40B4-BE49-F238E27FC236}">
                <a16:creationId xmlns:a16="http://schemas.microsoft.com/office/drawing/2014/main" id="{DD7FF78E-829D-4F31-993D-01AC18C3B049}"/>
              </a:ext>
            </a:extLst>
          </p:cNvPr>
          <p:cNvGraphicFramePr/>
          <p:nvPr>
            <p:extLst>
              <p:ext uri="{D42A27DB-BD31-4B8C-83A1-F6EECF244321}">
                <p14:modId xmlns:p14="http://schemas.microsoft.com/office/powerpoint/2010/main" val="1010354393"/>
              </p:ext>
            </p:extLst>
          </p:nvPr>
        </p:nvGraphicFramePr>
        <p:xfrm>
          <a:off x="7197216" y="3755135"/>
          <a:ext cx="4565015" cy="28149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图表 15">
            <a:extLst>
              <a:ext uri="{FF2B5EF4-FFF2-40B4-BE49-F238E27FC236}">
                <a16:creationId xmlns:a16="http://schemas.microsoft.com/office/drawing/2014/main" id="{7AE2CAD2-A0C0-4C3C-B457-0A7E46DBE179}"/>
              </a:ext>
            </a:extLst>
          </p:cNvPr>
          <p:cNvGraphicFramePr/>
          <p:nvPr>
            <p:extLst>
              <p:ext uri="{D42A27DB-BD31-4B8C-83A1-F6EECF244321}">
                <p14:modId xmlns:p14="http://schemas.microsoft.com/office/powerpoint/2010/main" val="1352792881"/>
              </p:ext>
            </p:extLst>
          </p:nvPr>
        </p:nvGraphicFramePr>
        <p:xfrm>
          <a:off x="1612900" y="3813237"/>
          <a:ext cx="4483100" cy="26987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1280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7593745"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招商银行负债分析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存款结构分析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1298448" y="2690336"/>
            <a:ext cx="5169408" cy="1477328"/>
          </a:xfrm>
          <a:prstGeom prst="rect">
            <a:avLst/>
          </a:prstGeom>
          <a:noFill/>
        </p:spPr>
        <p:txBody>
          <a:bodyPr wrap="square" rtlCol="0">
            <a:spAutoFit/>
          </a:bodyPr>
          <a:lstStyle/>
          <a:p>
            <a:r>
              <a:rPr lang="zh-CN" altLang="en-US" dirty="0"/>
              <a:t>存款结构分析</a:t>
            </a:r>
            <a:endParaRPr lang="en-US" altLang="zh-CN" dirty="0"/>
          </a:p>
          <a:p>
            <a:pPr marL="285750" indent="-285750">
              <a:buFont typeface="Arial" panose="020B0604020202020204" pitchFamily="34" charset="0"/>
              <a:buChar char="•"/>
            </a:pPr>
            <a:r>
              <a:rPr lang="zh-CN" altLang="en-US" dirty="0"/>
              <a:t>两家银行的对公存款都占比更高，招商银行的零售占比要高于兴业银行。</a:t>
            </a:r>
            <a:endParaRPr lang="en-US" altLang="zh-CN" dirty="0"/>
          </a:p>
          <a:p>
            <a:pPr marL="285750" indent="-285750">
              <a:buFont typeface="Arial" panose="020B0604020202020204" pitchFamily="34" charset="0"/>
              <a:buChar char="•"/>
            </a:pPr>
            <a:r>
              <a:rPr lang="zh-CN" altLang="en-US" dirty="0"/>
              <a:t>两家银行的零售存款占比似乎在呈缓慢上行的趋势。</a:t>
            </a:r>
            <a:endParaRPr lang="en-US" altLang="zh-CN" dirty="0"/>
          </a:p>
        </p:txBody>
      </p:sp>
      <p:graphicFrame>
        <p:nvGraphicFramePr>
          <p:cNvPr id="12" name="图表 11">
            <a:extLst>
              <a:ext uri="{FF2B5EF4-FFF2-40B4-BE49-F238E27FC236}">
                <a16:creationId xmlns:a16="http://schemas.microsoft.com/office/drawing/2014/main" id="{EEA97FB4-6864-45C9-A855-B55B64A6F648}"/>
              </a:ext>
            </a:extLst>
          </p:cNvPr>
          <p:cNvGraphicFramePr/>
          <p:nvPr>
            <p:extLst>
              <p:ext uri="{D42A27DB-BD31-4B8C-83A1-F6EECF244321}">
                <p14:modId xmlns:p14="http://schemas.microsoft.com/office/powerpoint/2010/main" val="4292646345"/>
              </p:ext>
            </p:extLst>
          </p:nvPr>
        </p:nvGraphicFramePr>
        <p:xfrm>
          <a:off x="6711950" y="998728"/>
          <a:ext cx="4464050" cy="2641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a:extLst>
              <a:ext uri="{FF2B5EF4-FFF2-40B4-BE49-F238E27FC236}">
                <a16:creationId xmlns:a16="http://schemas.microsoft.com/office/drawing/2014/main" id="{1BA1D68D-0693-4509-813C-9E440DC0AF3A}"/>
              </a:ext>
            </a:extLst>
          </p:cNvPr>
          <p:cNvGraphicFramePr/>
          <p:nvPr>
            <p:extLst>
              <p:ext uri="{D42A27DB-BD31-4B8C-83A1-F6EECF244321}">
                <p14:modId xmlns:p14="http://schemas.microsoft.com/office/powerpoint/2010/main" val="2787144765"/>
              </p:ext>
            </p:extLst>
          </p:nvPr>
        </p:nvGraphicFramePr>
        <p:xfrm>
          <a:off x="6711950" y="3856199"/>
          <a:ext cx="4476750" cy="2597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6536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7593745"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招商银行负债分析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存款成本分析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1155192" y="2692439"/>
            <a:ext cx="5169408" cy="1754326"/>
          </a:xfrm>
          <a:prstGeom prst="rect">
            <a:avLst/>
          </a:prstGeom>
          <a:noFill/>
        </p:spPr>
        <p:txBody>
          <a:bodyPr wrap="square" rtlCol="0">
            <a:spAutoFit/>
          </a:bodyPr>
          <a:lstStyle/>
          <a:p>
            <a:r>
              <a:rPr lang="zh-CN" altLang="en-US" dirty="0"/>
              <a:t>存款成本分析</a:t>
            </a:r>
            <a:endParaRPr lang="en-US" altLang="zh-CN" dirty="0"/>
          </a:p>
          <a:p>
            <a:pPr marL="285750" indent="-285750">
              <a:buFont typeface="Arial" panose="020B0604020202020204" pitchFamily="34" charset="0"/>
              <a:buChar char="•"/>
            </a:pPr>
            <a:r>
              <a:rPr lang="zh-CN" altLang="en-US" dirty="0"/>
              <a:t>不论是对公存款还是零售存款，招商银行的成本率均始终低于兴业银行，且零售存款的成本率差值很大。</a:t>
            </a:r>
            <a:endParaRPr lang="en-US" altLang="zh-CN" dirty="0"/>
          </a:p>
          <a:p>
            <a:pPr marL="285750" indent="-285750">
              <a:buFont typeface="Arial" panose="020B0604020202020204" pitchFamily="34" charset="0"/>
              <a:buChar char="•"/>
            </a:pPr>
            <a:r>
              <a:rPr lang="zh-CN" altLang="en-US" dirty="0"/>
              <a:t>招商银行零售存款的成本率远低于对公存款，兴业银行两者差距不大。</a:t>
            </a:r>
            <a:endParaRPr lang="en-US" altLang="zh-CN" dirty="0"/>
          </a:p>
        </p:txBody>
      </p:sp>
      <p:graphicFrame>
        <p:nvGraphicFramePr>
          <p:cNvPr id="8" name="图表 7">
            <a:extLst>
              <a:ext uri="{FF2B5EF4-FFF2-40B4-BE49-F238E27FC236}">
                <a16:creationId xmlns:a16="http://schemas.microsoft.com/office/drawing/2014/main" id="{4535AA4C-A0BB-4666-84D3-1930C49E0649}"/>
              </a:ext>
            </a:extLst>
          </p:cNvPr>
          <p:cNvGraphicFramePr/>
          <p:nvPr>
            <p:extLst>
              <p:ext uri="{D42A27DB-BD31-4B8C-83A1-F6EECF244321}">
                <p14:modId xmlns:p14="http://schemas.microsoft.com/office/powerpoint/2010/main" val="1537471428"/>
              </p:ext>
            </p:extLst>
          </p:nvPr>
        </p:nvGraphicFramePr>
        <p:xfrm>
          <a:off x="6324600" y="94792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a:extLst>
              <a:ext uri="{FF2B5EF4-FFF2-40B4-BE49-F238E27FC236}">
                <a16:creationId xmlns:a16="http://schemas.microsoft.com/office/drawing/2014/main" id="{4DB82689-A7FA-4C15-948F-6C8FE229931A}"/>
              </a:ext>
            </a:extLst>
          </p:cNvPr>
          <p:cNvGraphicFramePr/>
          <p:nvPr>
            <p:extLst>
              <p:ext uri="{D42A27DB-BD31-4B8C-83A1-F6EECF244321}">
                <p14:modId xmlns:p14="http://schemas.microsoft.com/office/powerpoint/2010/main" val="4131586014"/>
              </p:ext>
            </p:extLst>
          </p:nvPr>
        </p:nvGraphicFramePr>
        <p:xfrm>
          <a:off x="6324600" y="379571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5072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7593745"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招商银行负债分析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存款结构分析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1298448" y="2690336"/>
            <a:ext cx="5169408" cy="1477328"/>
          </a:xfrm>
          <a:prstGeom prst="rect">
            <a:avLst/>
          </a:prstGeom>
          <a:noFill/>
        </p:spPr>
        <p:txBody>
          <a:bodyPr wrap="square" rtlCol="0">
            <a:spAutoFit/>
          </a:bodyPr>
          <a:lstStyle/>
          <a:p>
            <a:r>
              <a:rPr lang="zh-CN" altLang="en-US" dirty="0"/>
              <a:t>存款结构分析</a:t>
            </a:r>
            <a:endParaRPr lang="en-US" altLang="zh-CN" dirty="0"/>
          </a:p>
          <a:p>
            <a:pPr marL="285750" indent="-285750">
              <a:buFont typeface="Arial" panose="020B0604020202020204" pitchFamily="34" charset="0"/>
              <a:buChar char="•"/>
            </a:pPr>
            <a:r>
              <a:rPr lang="zh-CN" altLang="en-US" dirty="0"/>
              <a:t>招商银行存款的成本优势主要得益于其</a:t>
            </a:r>
            <a:r>
              <a:rPr lang="zh-CN" altLang="en-US" dirty="0">
                <a:solidFill>
                  <a:srgbClr val="FF0000"/>
                </a:solidFill>
              </a:rPr>
              <a:t>活期</a:t>
            </a:r>
            <a:r>
              <a:rPr lang="zh-CN" altLang="en-US" dirty="0"/>
              <a:t>占比高。</a:t>
            </a:r>
            <a:endParaRPr lang="en-US" altLang="zh-CN" dirty="0"/>
          </a:p>
          <a:p>
            <a:pPr marL="285750" indent="-285750">
              <a:buFont typeface="Arial" panose="020B0604020202020204" pitchFamily="34" charset="0"/>
              <a:buChar char="•"/>
            </a:pPr>
            <a:r>
              <a:rPr lang="zh-CN" altLang="en-US" dirty="0"/>
              <a:t>招商银行无论是对公存款还是零售存款，活期的占比都大于一半，且远高于兴业银行。</a:t>
            </a:r>
            <a:endParaRPr lang="en-US" altLang="zh-CN" dirty="0"/>
          </a:p>
        </p:txBody>
      </p:sp>
      <p:graphicFrame>
        <p:nvGraphicFramePr>
          <p:cNvPr id="8" name="图表 7">
            <a:extLst>
              <a:ext uri="{FF2B5EF4-FFF2-40B4-BE49-F238E27FC236}">
                <a16:creationId xmlns:a16="http://schemas.microsoft.com/office/drawing/2014/main" id="{524086C7-193F-459D-B5C5-A4E90FE3D26E}"/>
              </a:ext>
            </a:extLst>
          </p:cNvPr>
          <p:cNvGraphicFramePr/>
          <p:nvPr>
            <p:extLst>
              <p:ext uri="{D42A27DB-BD31-4B8C-83A1-F6EECF244321}">
                <p14:modId xmlns:p14="http://schemas.microsoft.com/office/powerpoint/2010/main" val="3605820681"/>
              </p:ext>
            </p:extLst>
          </p:nvPr>
        </p:nvGraphicFramePr>
        <p:xfrm>
          <a:off x="6616700" y="105251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图表 10">
            <a:extLst>
              <a:ext uri="{FF2B5EF4-FFF2-40B4-BE49-F238E27FC236}">
                <a16:creationId xmlns:a16="http://schemas.microsoft.com/office/drawing/2014/main" id="{9F076723-B022-49CA-9643-D756019B43DC}"/>
              </a:ext>
            </a:extLst>
          </p:cNvPr>
          <p:cNvGraphicFramePr/>
          <p:nvPr>
            <p:extLst>
              <p:ext uri="{D42A27DB-BD31-4B8C-83A1-F6EECF244321}">
                <p14:modId xmlns:p14="http://schemas.microsoft.com/office/powerpoint/2010/main" val="3274215784"/>
              </p:ext>
            </p:extLst>
          </p:nvPr>
        </p:nvGraphicFramePr>
        <p:xfrm>
          <a:off x="6616700" y="379571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8015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7593745"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招商银行负债分析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存款成本分析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graphicFrame>
        <p:nvGraphicFramePr>
          <p:cNvPr id="12" name="图表 11">
            <a:extLst>
              <a:ext uri="{FF2B5EF4-FFF2-40B4-BE49-F238E27FC236}">
                <a16:creationId xmlns:a16="http://schemas.microsoft.com/office/drawing/2014/main" id="{4D55C267-139C-4EA2-977E-96468561ED1D}"/>
              </a:ext>
            </a:extLst>
          </p:cNvPr>
          <p:cNvGraphicFramePr/>
          <p:nvPr>
            <p:extLst>
              <p:ext uri="{D42A27DB-BD31-4B8C-83A1-F6EECF244321}">
                <p14:modId xmlns:p14="http://schemas.microsoft.com/office/powerpoint/2010/main" val="2866597437"/>
              </p:ext>
            </p:extLst>
          </p:nvPr>
        </p:nvGraphicFramePr>
        <p:xfrm>
          <a:off x="458851" y="917715"/>
          <a:ext cx="4168013" cy="24175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a:extLst>
              <a:ext uri="{FF2B5EF4-FFF2-40B4-BE49-F238E27FC236}">
                <a16:creationId xmlns:a16="http://schemas.microsoft.com/office/drawing/2014/main" id="{7E701B7A-1D68-4AA9-87A4-339831FF3A5C}"/>
              </a:ext>
            </a:extLst>
          </p:cNvPr>
          <p:cNvGraphicFramePr/>
          <p:nvPr>
            <p:extLst>
              <p:ext uri="{D42A27DB-BD31-4B8C-83A1-F6EECF244321}">
                <p14:modId xmlns:p14="http://schemas.microsoft.com/office/powerpoint/2010/main" val="1335067082"/>
              </p:ext>
            </p:extLst>
          </p:nvPr>
        </p:nvGraphicFramePr>
        <p:xfrm>
          <a:off x="7336279" y="917715"/>
          <a:ext cx="4396870" cy="26049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a:extLst>
              <a:ext uri="{FF2B5EF4-FFF2-40B4-BE49-F238E27FC236}">
                <a16:creationId xmlns:a16="http://schemas.microsoft.com/office/drawing/2014/main" id="{5461F45D-8145-4B27-AB9E-ABD9035E907B}"/>
              </a:ext>
            </a:extLst>
          </p:cNvPr>
          <p:cNvGraphicFramePr/>
          <p:nvPr>
            <p:extLst>
              <p:ext uri="{D42A27DB-BD31-4B8C-83A1-F6EECF244321}">
                <p14:modId xmlns:p14="http://schemas.microsoft.com/office/powerpoint/2010/main" val="2213851382"/>
              </p:ext>
            </p:extLst>
          </p:nvPr>
        </p:nvGraphicFramePr>
        <p:xfrm>
          <a:off x="458851" y="4157580"/>
          <a:ext cx="4168013" cy="24175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a:extLst>
              <a:ext uri="{FF2B5EF4-FFF2-40B4-BE49-F238E27FC236}">
                <a16:creationId xmlns:a16="http://schemas.microsoft.com/office/drawing/2014/main" id="{56C50442-445F-4836-AEA3-869BD3290A16}"/>
              </a:ext>
            </a:extLst>
          </p:cNvPr>
          <p:cNvGraphicFramePr/>
          <p:nvPr>
            <p:extLst>
              <p:ext uri="{D42A27DB-BD31-4B8C-83A1-F6EECF244321}">
                <p14:modId xmlns:p14="http://schemas.microsoft.com/office/powerpoint/2010/main" val="146769225"/>
              </p:ext>
            </p:extLst>
          </p:nvPr>
        </p:nvGraphicFramePr>
        <p:xfrm>
          <a:off x="7565138" y="3933944"/>
          <a:ext cx="4080445" cy="2604967"/>
        </p:xfrm>
        <a:graphic>
          <a:graphicData uri="http://schemas.openxmlformats.org/drawingml/2006/chart">
            <c:chart xmlns:c="http://schemas.openxmlformats.org/drawingml/2006/chart" xmlns:r="http://schemas.openxmlformats.org/officeDocument/2006/relationships" r:id="rId5"/>
          </a:graphicData>
        </a:graphic>
      </p:graphicFrame>
      <p:sp>
        <p:nvSpPr>
          <p:cNvPr id="4" name="文本框 3">
            <a:extLst>
              <a:ext uri="{FF2B5EF4-FFF2-40B4-BE49-F238E27FC236}">
                <a16:creationId xmlns:a16="http://schemas.microsoft.com/office/drawing/2014/main" id="{CF68FFF5-F4E5-416D-9B06-0F3C3FE2359D}"/>
              </a:ext>
            </a:extLst>
          </p:cNvPr>
          <p:cNvSpPr txBox="1"/>
          <p:nvPr/>
        </p:nvSpPr>
        <p:spPr>
          <a:xfrm>
            <a:off x="4148587" y="3291515"/>
            <a:ext cx="3681984" cy="923330"/>
          </a:xfrm>
          <a:prstGeom prst="rect">
            <a:avLst/>
          </a:prstGeom>
          <a:noFill/>
        </p:spPr>
        <p:txBody>
          <a:bodyPr wrap="square" rtlCol="0">
            <a:spAutoFit/>
          </a:bodyPr>
          <a:lstStyle/>
          <a:p>
            <a:r>
              <a:rPr lang="zh-CN" altLang="en-US" dirty="0"/>
              <a:t>除了招商银行的零售定期成本远低于兴业银行，两家银行在其他存款业务上的成本相差不大</a:t>
            </a:r>
          </a:p>
        </p:txBody>
      </p:sp>
    </p:spTree>
    <p:extLst>
      <p:ext uri="{BB962C8B-B14F-4D97-AF65-F5344CB8AC3E}">
        <p14:creationId xmlns:p14="http://schemas.microsoft.com/office/powerpoint/2010/main" val="1434611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1111202"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目录</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4524315"/>
          </a:xfrm>
          <a:prstGeom prst="rect">
            <a:avLst/>
          </a:prstGeom>
          <a:noFill/>
        </p:spPr>
        <p:txBody>
          <a:bodyPr wrap="square" rtlCol="0">
            <a:spAutoFit/>
          </a:bodyPr>
          <a:lstStyle/>
          <a:p>
            <a:pPr marL="342900" indent="-342900">
              <a:buAutoNum type="arabicPeriod"/>
            </a:pPr>
            <a:r>
              <a:rPr lang="zh-CN" altLang="en-US" sz="3600" dirty="0"/>
              <a:t>公司基本情况</a:t>
            </a:r>
            <a:endParaRPr lang="en-US" altLang="zh-CN" sz="3600" dirty="0"/>
          </a:p>
          <a:p>
            <a:pPr marL="342900" indent="-342900">
              <a:buAutoNum type="arabicPeriod"/>
            </a:pPr>
            <a:r>
              <a:rPr lang="zh-CN" altLang="en-US" sz="3600" dirty="0"/>
              <a:t>行业基本情况</a:t>
            </a:r>
            <a:endParaRPr lang="en-US" altLang="zh-CN" sz="3600" dirty="0"/>
          </a:p>
          <a:p>
            <a:pPr marL="342900" indent="-342900">
              <a:buAutoNum type="arabicPeriod"/>
            </a:pPr>
            <a:r>
              <a:rPr lang="zh-CN" altLang="en-US" sz="3600" dirty="0"/>
              <a:t>招商银行营收分析</a:t>
            </a:r>
            <a:endParaRPr lang="en-US" altLang="zh-CN" sz="3600" dirty="0"/>
          </a:p>
          <a:p>
            <a:pPr marL="342900" indent="-342900">
              <a:buAutoNum type="arabicPeriod"/>
            </a:pPr>
            <a:r>
              <a:rPr lang="zh-CN" altLang="en-US" sz="3600" dirty="0"/>
              <a:t>招商银行资产质量分析</a:t>
            </a:r>
            <a:endParaRPr lang="en-US" altLang="zh-CN" sz="3600" dirty="0"/>
          </a:p>
          <a:p>
            <a:pPr marL="342900" indent="-342900">
              <a:buAutoNum type="arabicPeriod"/>
            </a:pPr>
            <a:r>
              <a:rPr lang="zh-CN" altLang="en-US" sz="3600" dirty="0"/>
              <a:t>招商银行负债分析</a:t>
            </a:r>
            <a:endParaRPr lang="en-US" altLang="zh-CN" sz="3600" dirty="0"/>
          </a:p>
          <a:p>
            <a:pPr marL="342900" indent="-342900">
              <a:buAutoNum type="arabicPeriod"/>
            </a:pPr>
            <a:r>
              <a:rPr lang="zh-CN" altLang="en-US" sz="3600" dirty="0">
                <a:solidFill>
                  <a:srgbClr val="FF0000"/>
                </a:solidFill>
              </a:rPr>
              <a:t>招商银行综合分析</a:t>
            </a:r>
            <a:endParaRPr lang="en-US" altLang="zh-CN" sz="3600" dirty="0">
              <a:solidFill>
                <a:srgbClr val="FF0000"/>
              </a:solidFill>
            </a:endParaRPr>
          </a:p>
          <a:p>
            <a:pPr marL="342900" indent="-342900">
              <a:buAutoNum type="arabicPeriod"/>
            </a:pPr>
            <a:r>
              <a:rPr lang="zh-CN" altLang="en-US" sz="3600" dirty="0"/>
              <a:t>招商银行所面临的挑战与其未来</a:t>
            </a:r>
            <a:endParaRPr lang="en-US" altLang="zh-CN" sz="3600" dirty="0"/>
          </a:p>
          <a:p>
            <a:pPr marL="342900" indent="-342900">
              <a:buAutoNum type="arabicPeriod"/>
            </a:pPr>
            <a:r>
              <a:rPr lang="zh-CN" altLang="en-US" sz="3600" dirty="0"/>
              <a:t>招商银行的估值</a:t>
            </a:r>
          </a:p>
        </p:txBody>
      </p:sp>
    </p:spTree>
    <p:extLst>
      <p:ext uri="{BB962C8B-B14F-4D97-AF65-F5344CB8AC3E}">
        <p14:creationId xmlns:p14="http://schemas.microsoft.com/office/powerpoint/2010/main" val="64938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057014"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招商银行综合分析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资本充足率分析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1228603" y="1641220"/>
            <a:ext cx="5839968" cy="1477328"/>
          </a:xfrm>
          <a:prstGeom prst="rect">
            <a:avLst/>
          </a:prstGeom>
          <a:noFill/>
        </p:spPr>
        <p:txBody>
          <a:bodyPr wrap="square" rtlCol="0">
            <a:spAutoFit/>
          </a:bodyPr>
          <a:lstStyle/>
          <a:p>
            <a:r>
              <a:rPr lang="zh-CN" altLang="en-US" dirty="0"/>
              <a:t>资本充足率分析</a:t>
            </a:r>
            <a:endParaRPr lang="en-US" altLang="zh-CN" dirty="0"/>
          </a:p>
          <a:p>
            <a:pPr marL="285750" indent="-285750">
              <a:buFont typeface="Arial" panose="020B0604020202020204" pitchFamily="34" charset="0"/>
              <a:buChar char="•"/>
            </a:pPr>
            <a:r>
              <a:rPr lang="zh-CN" altLang="en-US" dirty="0"/>
              <a:t>不论是核心一级资本充足率，一级资本充足率，还是资本充足率，招商银行都遥遥领先兴业银行。说明招商银行以自有资本吸收损失的能力更强，有更强抗风险能力。</a:t>
            </a:r>
            <a:endParaRPr lang="en-US" altLang="zh-CN" dirty="0"/>
          </a:p>
        </p:txBody>
      </p:sp>
      <p:graphicFrame>
        <p:nvGraphicFramePr>
          <p:cNvPr id="11" name="图表 10">
            <a:extLst>
              <a:ext uri="{FF2B5EF4-FFF2-40B4-BE49-F238E27FC236}">
                <a16:creationId xmlns:a16="http://schemas.microsoft.com/office/drawing/2014/main" id="{A5C0F153-B6D3-4BFD-8E17-D90912189B85}"/>
              </a:ext>
            </a:extLst>
          </p:cNvPr>
          <p:cNvGraphicFramePr/>
          <p:nvPr>
            <p:extLst>
              <p:ext uri="{D42A27DB-BD31-4B8C-83A1-F6EECF244321}">
                <p14:modId xmlns:p14="http://schemas.microsoft.com/office/powerpoint/2010/main" val="3159485942"/>
              </p:ext>
            </p:extLst>
          </p:nvPr>
        </p:nvGraphicFramePr>
        <p:xfrm>
          <a:off x="7197216" y="94018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a:extLst>
              <a:ext uri="{FF2B5EF4-FFF2-40B4-BE49-F238E27FC236}">
                <a16:creationId xmlns:a16="http://schemas.microsoft.com/office/drawing/2014/main" id="{1C672C1C-C0B7-424B-AC71-CD879F8618CC}"/>
              </a:ext>
            </a:extLst>
          </p:cNvPr>
          <p:cNvGraphicFramePr/>
          <p:nvPr>
            <p:extLst>
              <p:ext uri="{D42A27DB-BD31-4B8C-83A1-F6EECF244321}">
                <p14:modId xmlns:p14="http://schemas.microsoft.com/office/powerpoint/2010/main" val="3455364095"/>
              </p:ext>
            </p:extLst>
          </p:nvPr>
        </p:nvGraphicFramePr>
        <p:xfrm>
          <a:off x="7197216" y="384070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a:extLst>
              <a:ext uri="{FF2B5EF4-FFF2-40B4-BE49-F238E27FC236}">
                <a16:creationId xmlns:a16="http://schemas.microsoft.com/office/drawing/2014/main" id="{377A53E0-13BB-48AB-834F-8B3F871A6D35}"/>
              </a:ext>
            </a:extLst>
          </p:cNvPr>
          <p:cNvGraphicFramePr/>
          <p:nvPr>
            <p:extLst>
              <p:ext uri="{D42A27DB-BD31-4B8C-83A1-F6EECF244321}">
                <p14:modId xmlns:p14="http://schemas.microsoft.com/office/powerpoint/2010/main" val="3085099747"/>
              </p:ext>
            </p:extLst>
          </p:nvPr>
        </p:nvGraphicFramePr>
        <p:xfrm>
          <a:off x="1524000" y="3795712"/>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0632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2964273"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公司基本情况</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4" name="文本框 3">
            <a:extLst>
              <a:ext uri="{FF2B5EF4-FFF2-40B4-BE49-F238E27FC236}">
                <a16:creationId xmlns:a16="http://schemas.microsoft.com/office/drawing/2014/main" id="{7BDFD05B-4553-4524-9871-5676976D183F}"/>
              </a:ext>
            </a:extLst>
          </p:cNvPr>
          <p:cNvSpPr txBox="1"/>
          <p:nvPr/>
        </p:nvSpPr>
        <p:spPr>
          <a:xfrm>
            <a:off x="531946" y="1532920"/>
            <a:ext cx="10821854" cy="3139321"/>
          </a:xfrm>
          <a:prstGeom prst="rect">
            <a:avLst/>
          </a:prstGeom>
          <a:noFill/>
        </p:spPr>
        <p:txBody>
          <a:bodyPr wrap="square" rtlCol="0">
            <a:spAutoFit/>
          </a:bodyPr>
          <a:lstStyle/>
          <a:p>
            <a:r>
              <a:rPr lang="zh-CN" altLang="en-US" dirty="0"/>
              <a:t>管理层背景：</a:t>
            </a:r>
            <a:endParaRPr lang="en-US" altLang="zh-CN" dirty="0"/>
          </a:p>
          <a:p>
            <a:pPr marL="285750" indent="-285750">
              <a:buFont typeface="Arial" panose="020B0604020202020204" pitchFamily="34" charset="0"/>
              <a:buChar char="•"/>
            </a:pPr>
            <a:r>
              <a:rPr lang="zh-CN" altLang="en-US" dirty="0">
                <a:solidFill>
                  <a:srgbClr val="FF0000"/>
                </a:solidFill>
              </a:rPr>
              <a:t>董事长</a:t>
            </a:r>
            <a:r>
              <a:rPr lang="zh-CN" altLang="en-US" dirty="0"/>
              <a:t>：</a:t>
            </a:r>
            <a:r>
              <a:rPr lang="zh-CN" altLang="zh-CN" dirty="0"/>
              <a:t>缪建民，</a:t>
            </a:r>
            <a:r>
              <a:rPr lang="en-US" altLang="zh-CN" dirty="0"/>
              <a:t>56</a:t>
            </a:r>
            <a:r>
              <a:rPr lang="zh-CN" altLang="zh-CN" dirty="0"/>
              <a:t>岁，中央财经大学经济学博士，高级经济师，十九届中央候补委员</a:t>
            </a:r>
            <a:r>
              <a:rPr lang="zh-CN" altLang="en-US" dirty="0"/>
              <a:t>，</a:t>
            </a:r>
            <a:r>
              <a:rPr lang="zh-CN" altLang="zh-CN" dirty="0"/>
              <a:t>现任招商局集团有限公司董事长，兼任招商局仁和人寿保险股份有限公司董事长</a:t>
            </a:r>
            <a:r>
              <a:rPr lang="zh-CN" altLang="en-US" dirty="0"/>
              <a:t>。</a:t>
            </a:r>
            <a:endParaRPr lang="en-US" altLang="zh-CN" dirty="0"/>
          </a:p>
          <a:p>
            <a:pPr marL="285750" indent="-285750">
              <a:buFont typeface="Arial" panose="020B0604020202020204" pitchFamily="34" charset="0"/>
              <a:buChar char="•"/>
            </a:pPr>
            <a:r>
              <a:rPr lang="zh-CN" altLang="en-US" dirty="0">
                <a:solidFill>
                  <a:srgbClr val="FF0000"/>
                </a:solidFill>
              </a:rPr>
              <a:t>行长</a:t>
            </a:r>
            <a:r>
              <a:rPr lang="zh-CN" altLang="en-US" dirty="0"/>
              <a:t>：</a:t>
            </a:r>
            <a:r>
              <a:rPr lang="zh-CN" altLang="zh-CN" dirty="0"/>
              <a:t>田慧宇，</a:t>
            </a:r>
            <a:r>
              <a:rPr lang="en-US" altLang="zh-CN" dirty="0"/>
              <a:t>55</a:t>
            </a:r>
            <a:r>
              <a:rPr lang="zh-CN" altLang="zh-CN" dirty="0"/>
              <a:t>岁，上海财经大学基建财务与信用专业学士，哥伦比亚大学公共管理专业硕士、高级经济师</a:t>
            </a:r>
            <a:r>
              <a:rPr lang="zh-CN" altLang="en-US" dirty="0"/>
              <a:t>，</a:t>
            </a:r>
            <a:r>
              <a:rPr lang="en-US" altLang="zh-CN" dirty="0"/>
              <a:t>2013</a:t>
            </a:r>
            <a:r>
              <a:rPr lang="zh-CN" altLang="zh-CN" dirty="0"/>
              <a:t>年</a:t>
            </a:r>
            <a:r>
              <a:rPr lang="en-US" altLang="zh-CN" dirty="0"/>
              <a:t>5</a:t>
            </a:r>
            <a:r>
              <a:rPr lang="zh-CN" altLang="zh-CN" dirty="0"/>
              <a:t>月加入招商银行，</a:t>
            </a:r>
            <a:r>
              <a:rPr lang="en-US" altLang="zh-CN" dirty="0"/>
              <a:t>2013</a:t>
            </a:r>
            <a:r>
              <a:rPr lang="zh-CN" altLang="zh-CN" dirty="0"/>
              <a:t>年</a:t>
            </a:r>
            <a:r>
              <a:rPr lang="en-US" altLang="zh-CN" dirty="0"/>
              <a:t>9</a:t>
            </a:r>
            <a:r>
              <a:rPr lang="zh-CN" altLang="zh-CN" dirty="0"/>
              <a:t>月起任招商银行行长，兼任招银国际董事长，招银国际金融有限公司董事长，招联消费金融有限公司副董事长，中国银行间市场交易商协会监事长，深圳市提升企业竞争力战略咨询委员会顾问，中国国际商会副会长，银行业信息科技风险管理高层指导委员会委员，中国互联网金融协会理事。</a:t>
            </a:r>
            <a:endParaRPr lang="en-US" altLang="zh-CN" dirty="0"/>
          </a:p>
          <a:p>
            <a:pPr marL="285750" indent="-285750">
              <a:buFont typeface="Arial" panose="020B0604020202020204" pitchFamily="34" charset="0"/>
              <a:buChar char="•"/>
            </a:pPr>
            <a:r>
              <a:rPr lang="zh-CN" altLang="en-US" dirty="0">
                <a:solidFill>
                  <a:srgbClr val="FF0000"/>
                </a:solidFill>
              </a:rPr>
              <a:t>监事长</a:t>
            </a:r>
            <a:r>
              <a:rPr lang="zh-CN" altLang="en-US" dirty="0"/>
              <a:t>：</a:t>
            </a:r>
            <a:r>
              <a:rPr lang="zh-CN" altLang="zh-CN" dirty="0"/>
              <a:t>刘元，</a:t>
            </a:r>
            <a:r>
              <a:rPr lang="en-US" altLang="zh-CN" dirty="0"/>
              <a:t>59</a:t>
            </a:r>
            <a:r>
              <a:rPr lang="zh-CN" altLang="zh-CN" dirty="0"/>
              <a:t>岁，中国人民大学世界经济专业本科毕业，高级经济师</a:t>
            </a:r>
            <a:r>
              <a:rPr lang="zh-CN" altLang="en-US" dirty="0"/>
              <a:t>，</a:t>
            </a:r>
            <a:r>
              <a:rPr lang="en-US" altLang="zh-CN" dirty="0"/>
              <a:t>2014</a:t>
            </a:r>
            <a:r>
              <a:rPr lang="zh-CN" altLang="zh-CN" dirty="0"/>
              <a:t>年</a:t>
            </a:r>
            <a:r>
              <a:rPr lang="en-US" altLang="zh-CN" dirty="0"/>
              <a:t>8</a:t>
            </a:r>
            <a:r>
              <a:rPr lang="zh-CN" altLang="zh-CN" dirty="0"/>
              <a:t>月起担任本公司监事长，同时担任中国人民大学兼职教授，深圳市金融发展决策咨询委员会委员。</a:t>
            </a:r>
          </a:p>
          <a:p>
            <a:endParaRPr lang="zh-CN" altLang="en-US" dirty="0"/>
          </a:p>
        </p:txBody>
      </p:sp>
    </p:spTree>
    <p:extLst>
      <p:ext uri="{BB962C8B-B14F-4D97-AF65-F5344CB8AC3E}">
        <p14:creationId xmlns:p14="http://schemas.microsoft.com/office/powerpoint/2010/main" val="2975493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7593745"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招商银行综合分析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每股收益分析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1060704" y="1733349"/>
            <a:ext cx="5169408" cy="3139321"/>
          </a:xfrm>
          <a:prstGeom prst="rect">
            <a:avLst/>
          </a:prstGeom>
          <a:noFill/>
        </p:spPr>
        <p:txBody>
          <a:bodyPr wrap="square" rtlCol="0">
            <a:spAutoFit/>
          </a:bodyPr>
          <a:lstStyle/>
          <a:p>
            <a:r>
              <a:rPr lang="zh-CN" altLang="en-US" dirty="0">
                <a:solidFill>
                  <a:srgbClr val="FF0000"/>
                </a:solidFill>
              </a:rPr>
              <a:t>每股收益</a:t>
            </a:r>
            <a:r>
              <a:rPr lang="zh-CN" altLang="en-US" dirty="0"/>
              <a:t>分析</a:t>
            </a:r>
            <a:endParaRPr lang="en-US" altLang="zh-CN" dirty="0"/>
          </a:p>
          <a:p>
            <a:pPr marL="285750" indent="-285750">
              <a:buFont typeface="Arial" panose="020B0604020202020204" pitchFamily="34" charset="0"/>
              <a:buChar char="•"/>
            </a:pPr>
            <a:r>
              <a:rPr lang="zh-CN" altLang="en-US" dirty="0"/>
              <a:t>面对监管的压力，大部分银行无法实现内生性增长，不得不向市场再融资，通过定增、配股、发行可转债等一系列手段补充资本。但是，这却稀释了原有股东的股权，侵害了其利益。所以，对于银行股而言，投资者更应该去关注每股收益的变化。</a:t>
            </a:r>
            <a:endParaRPr lang="en-US" altLang="zh-CN" dirty="0"/>
          </a:p>
          <a:p>
            <a:pPr marL="285750" indent="-285750">
              <a:buFont typeface="Arial" panose="020B0604020202020204" pitchFamily="34" charset="0"/>
              <a:buChar char="•"/>
            </a:pPr>
            <a:r>
              <a:rPr lang="zh-CN" altLang="en-US" dirty="0"/>
              <a:t>从图中可以看到，招商银行的每股收益呈平稳上升的趋势。招商银行的每股收益也以</a:t>
            </a:r>
            <a:r>
              <a:rPr lang="en-US" altLang="zh-CN" dirty="0"/>
              <a:t>9.53%</a:t>
            </a:r>
            <a:r>
              <a:rPr lang="zh-CN" altLang="en-US" dirty="0"/>
              <a:t>的</a:t>
            </a:r>
            <a:r>
              <a:rPr lang="en-US" altLang="zh-CN" dirty="0"/>
              <a:t>CAGR</a:t>
            </a:r>
            <a:r>
              <a:rPr lang="zh-CN" altLang="en-US" dirty="0"/>
              <a:t>远远超过了兴业银行</a:t>
            </a:r>
            <a:r>
              <a:rPr lang="en-US" altLang="zh-CN" dirty="0"/>
              <a:t>3.00%</a:t>
            </a:r>
            <a:r>
              <a:rPr lang="zh-CN" altLang="en-US" dirty="0"/>
              <a:t>的</a:t>
            </a:r>
            <a:r>
              <a:rPr lang="en-US" altLang="zh-CN" dirty="0"/>
              <a:t>CAGR</a:t>
            </a:r>
            <a:r>
              <a:rPr lang="zh-CN" altLang="en-US" dirty="0"/>
              <a:t>，说明其给股东带来了更好的回报。</a:t>
            </a:r>
          </a:p>
        </p:txBody>
      </p:sp>
      <p:graphicFrame>
        <p:nvGraphicFramePr>
          <p:cNvPr id="8" name="图表 7">
            <a:extLst>
              <a:ext uri="{FF2B5EF4-FFF2-40B4-BE49-F238E27FC236}">
                <a16:creationId xmlns:a16="http://schemas.microsoft.com/office/drawing/2014/main" id="{104437C6-F256-4511-9129-0DA5BC202B93}"/>
              </a:ext>
            </a:extLst>
          </p:cNvPr>
          <p:cNvGraphicFramePr/>
          <p:nvPr>
            <p:extLst>
              <p:ext uri="{D42A27DB-BD31-4B8C-83A1-F6EECF244321}">
                <p14:modId xmlns:p14="http://schemas.microsoft.com/office/powerpoint/2010/main" val="327040904"/>
              </p:ext>
            </p:extLst>
          </p:nvPr>
        </p:nvGraphicFramePr>
        <p:xfrm>
          <a:off x="6396990" y="2057400"/>
          <a:ext cx="495681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5500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9446817"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招商银行综合分析</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风险资产盈利能力分析</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926592" y="1672389"/>
            <a:ext cx="5169408" cy="3970318"/>
          </a:xfrm>
          <a:prstGeom prst="rect">
            <a:avLst/>
          </a:prstGeom>
          <a:noFill/>
        </p:spPr>
        <p:txBody>
          <a:bodyPr wrap="square" rtlCol="0">
            <a:spAutoFit/>
          </a:bodyPr>
          <a:lstStyle/>
          <a:p>
            <a:r>
              <a:rPr lang="zh-CN" altLang="en-US" dirty="0">
                <a:solidFill>
                  <a:srgbClr val="FF0000"/>
                </a:solidFill>
              </a:rPr>
              <a:t>风险资产真实盈利能力</a:t>
            </a:r>
            <a:r>
              <a:rPr lang="zh-CN" altLang="en-US" dirty="0"/>
              <a:t>分析</a:t>
            </a:r>
            <a:endParaRPr lang="en-US" altLang="zh-CN" dirty="0"/>
          </a:p>
          <a:p>
            <a:pPr marL="285750" indent="-285750">
              <a:buFont typeface="Arial" panose="020B0604020202020204" pitchFamily="34" charset="0"/>
              <a:buChar char="•"/>
            </a:pPr>
            <a:r>
              <a:rPr lang="zh-CN" altLang="en-US" dirty="0"/>
              <a:t>我们尝试去统计一家银行在配置单位风险资产所需要的成本，所能带来的收益，发生违约所导致的信用减值损失，以及所需的业务管理费去综合评估一家银行单位风险资产的真实盈利能力。</a:t>
            </a:r>
            <a:endParaRPr lang="en-US" altLang="zh-CN" dirty="0"/>
          </a:p>
          <a:p>
            <a:pPr marL="285750" indent="-285750">
              <a:buFont typeface="Arial" panose="020B0604020202020204" pitchFamily="34" charset="0"/>
              <a:buChar char="•"/>
            </a:pPr>
            <a:r>
              <a:rPr lang="zh-CN" altLang="en-US" dirty="0">
                <a:solidFill>
                  <a:srgbClr val="FF0000"/>
                </a:solidFill>
              </a:rPr>
              <a:t>风险资产税前有效收益率</a:t>
            </a:r>
            <a:r>
              <a:rPr lang="en-US" altLang="zh-CN" dirty="0"/>
              <a:t>=</a:t>
            </a:r>
            <a:r>
              <a:rPr lang="zh-CN" altLang="en-US" dirty="0"/>
              <a:t>（净利息收入</a:t>
            </a:r>
            <a:r>
              <a:rPr lang="en-US" altLang="zh-CN" dirty="0"/>
              <a:t>+</a:t>
            </a:r>
            <a:r>
              <a:rPr lang="zh-CN" altLang="en-US" dirty="0"/>
              <a:t>其他非息收入</a:t>
            </a:r>
            <a:r>
              <a:rPr lang="en-US" altLang="zh-CN" dirty="0"/>
              <a:t>-</a:t>
            </a:r>
            <a:r>
              <a:rPr lang="zh-CN" altLang="en-US" dirty="0"/>
              <a:t>信用减值损失</a:t>
            </a:r>
            <a:r>
              <a:rPr lang="en-US" altLang="zh-CN" dirty="0"/>
              <a:t>-</a:t>
            </a:r>
            <a:r>
              <a:rPr lang="zh-CN" altLang="en-US" dirty="0"/>
              <a:t>业务及管理费）</a:t>
            </a:r>
            <a:r>
              <a:rPr lang="en-US" altLang="zh-CN" dirty="0"/>
              <a:t>/</a:t>
            </a:r>
            <a:r>
              <a:rPr lang="zh-CN" altLang="en-US" dirty="0"/>
              <a:t>风险资产</a:t>
            </a:r>
            <a:endParaRPr lang="en-US" altLang="zh-CN" dirty="0"/>
          </a:p>
          <a:p>
            <a:pPr marL="285750" indent="-285750">
              <a:buFont typeface="Arial" panose="020B0604020202020204" pitchFamily="34" charset="0"/>
              <a:buChar char="•"/>
            </a:pPr>
            <a:r>
              <a:rPr lang="zh-CN" altLang="en-US" dirty="0"/>
              <a:t>可以看到招商银行在此指标上更为优秀，但显然其与表现更差的兴业银行在税后的利润都无法填补风险资产增长所需的资本金缺口。</a:t>
            </a:r>
            <a:endParaRPr lang="en-US" altLang="zh-CN" dirty="0"/>
          </a:p>
          <a:p>
            <a:pPr marL="285750" indent="-285750">
              <a:buFont typeface="Arial" panose="020B0604020202020204" pitchFamily="34" charset="0"/>
              <a:buChar char="•"/>
            </a:pPr>
            <a:r>
              <a:rPr lang="zh-CN" altLang="en-US" dirty="0">
                <a:solidFill>
                  <a:srgbClr val="FF0000"/>
                </a:solidFill>
              </a:rPr>
              <a:t>手续费收入</a:t>
            </a:r>
            <a:r>
              <a:rPr lang="zh-CN" altLang="en-US" dirty="0"/>
              <a:t>依靠其不消耗资本金的特点，成为了当前以及未来银行内生性增长的重中之重。</a:t>
            </a:r>
          </a:p>
        </p:txBody>
      </p:sp>
      <p:graphicFrame>
        <p:nvGraphicFramePr>
          <p:cNvPr id="7" name="图表 6">
            <a:extLst>
              <a:ext uri="{FF2B5EF4-FFF2-40B4-BE49-F238E27FC236}">
                <a16:creationId xmlns:a16="http://schemas.microsoft.com/office/drawing/2014/main" id="{071CDC58-4B3B-4C2D-BCB5-562DA8AB00C6}"/>
              </a:ext>
            </a:extLst>
          </p:cNvPr>
          <p:cNvGraphicFramePr>
            <a:graphicFrameLocks/>
          </p:cNvGraphicFramePr>
          <p:nvPr>
            <p:extLst>
              <p:ext uri="{D42A27DB-BD31-4B8C-83A1-F6EECF244321}">
                <p14:modId xmlns:p14="http://schemas.microsoft.com/office/powerpoint/2010/main" val="2727672357"/>
              </p:ext>
            </p:extLst>
          </p:nvPr>
        </p:nvGraphicFramePr>
        <p:xfrm>
          <a:off x="6096000" y="2057400"/>
          <a:ext cx="56692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573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1111202"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目录</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4524315"/>
          </a:xfrm>
          <a:prstGeom prst="rect">
            <a:avLst/>
          </a:prstGeom>
          <a:noFill/>
        </p:spPr>
        <p:txBody>
          <a:bodyPr wrap="square" rtlCol="0">
            <a:spAutoFit/>
          </a:bodyPr>
          <a:lstStyle/>
          <a:p>
            <a:pPr marL="342900" indent="-342900">
              <a:buAutoNum type="arabicPeriod"/>
            </a:pPr>
            <a:r>
              <a:rPr lang="zh-CN" altLang="en-US" sz="3600" dirty="0"/>
              <a:t>公司基本情况</a:t>
            </a:r>
            <a:endParaRPr lang="en-US" altLang="zh-CN" sz="3600" dirty="0"/>
          </a:p>
          <a:p>
            <a:pPr marL="342900" indent="-342900">
              <a:buAutoNum type="arabicPeriod"/>
            </a:pPr>
            <a:r>
              <a:rPr lang="zh-CN" altLang="en-US" sz="3600" dirty="0"/>
              <a:t>行业基本情况</a:t>
            </a:r>
            <a:endParaRPr lang="en-US" altLang="zh-CN" sz="3600" dirty="0"/>
          </a:p>
          <a:p>
            <a:pPr marL="342900" indent="-342900">
              <a:buAutoNum type="arabicPeriod"/>
            </a:pPr>
            <a:r>
              <a:rPr lang="zh-CN" altLang="en-US" sz="3600" dirty="0"/>
              <a:t>招商银行营收分析</a:t>
            </a:r>
            <a:endParaRPr lang="en-US" altLang="zh-CN" sz="3600" dirty="0"/>
          </a:p>
          <a:p>
            <a:pPr marL="342900" indent="-342900">
              <a:buAutoNum type="arabicPeriod"/>
            </a:pPr>
            <a:r>
              <a:rPr lang="zh-CN" altLang="en-US" sz="3600" dirty="0"/>
              <a:t>招商银行资产质量分析</a:t>
            </a:r>
            <a:endParaRPr lang="en-US" altLang="zh-CN" sz="3600" dirty="0"/>
          </a:p>
          <a:p>
            <a:pPr marL="342900" indent="-342900">
              <a:buAutoNum type="arabicPeriod"/>
            </a:pPr>
            <a:r>
              <a:rPr lang="zh-CN" altLang="en-US" sz="3600" dirty="0"/>
              <a:t>招商银行负债分析</a:t>
            </a:r>
            <a:endParaRPr lang="en-US" altLang="zh-CN" sz="3600" dirty="0"/>
          </a:p>
          <a:p>
            <a:pPr marL="342900" indent="-342900">
              <a:buAutoNum type="arabicPeriod"/>
            </a:pPr>
            <a:r>
              <a:rPr lang="zh-CN" altLang="en-US" sz="3600" dirty="0"/>
              <a:t>招商银行综合分析</a:t>
            </a:r>
            <a:endParaRPr lang="en-US" altLang="zh-CN" sz="3600" dirty="0"/>
          </a:p>
          <a:p>
            <a:pPr marL="342900" indent="-342900">
              <a:buAutoNum type="arabicPeriod"/>
            </a:pPr>
            <a:r>
              <a:rPr lang="zh-CN" altLang="en-US" sz="3600" dirty="0">
                <a:solidFill>
                  <a:srgbClr val="FF0000"/>
                </a:solidFill>
              </a:rPr>
              <a:t>招商银行所面临的挑战</a:t>
            </a:r>
            <a:endParaRPr lang="en-US" altLang="zh-CN" sz="3600" dirty="0">
              <a:solidFill>
                <a:srgbClr val="FF0000"/>
              </a:solidFill>
            </a:endParaRPr>
          </a:p>
          <a:p>
            <a:pPr marL="342900" indent="-342900">
              <a:buAutoNum type="arabicPeriod"/>
            </a:pPr>
            <a:r>
              <a:rPr lang="zh-CN" altLang="en-US" sz="3600" dirty="0"/>
              <a:t>招商银行的估值</a:t>
            </a:r>
          </a:p>
        </p:txBody>
      </p:sp>
    </p:spTree>
    <p:extLst>
      <p:ext uri="{BB962C8B-B14F-4D97-AF65-F5344CB8AC3E}">
        <p14:creationId xmlns:p14="http://schemas.microsoft.com/office/powerpoint/2010/main" val="2883016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057014"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招商银行所面临的挑战</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行业性挑战</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1261872" y="2657847"/>
            <a:ext cx="4066032" cy="2308324"/>
          </a:xfrm>
          <a:prstGeom prst="rect">
            <a:avLst/>
          </a:prstGeom>
          <a:noFill/>
        </p:spPr>
        <p:txBody>
          <a:bodyPr wrap="square" rtlCol="0">
            <a:spAutoFit/>
          </a:bodyPr>
          <a:lstStyle/>
          <a:p>
            <a:r>
              <a:rPr lang="zh-CN" altLang="en-US" dirty="0"/>
              <a:t>行业挑战</a:t>
            </a:r>
            <a:endParaRPr lang="en-US" altLang="zh-CN" dirty="0"/>
          </a:p>
          <a:p>
            <a:pPr marL="285750" indent="-285750">
              <a:buFont typeface="Arial" panose="020B0604020202020204" pitchFamily="34" charset="0"/>
              <a:buChar char="•"/>
            </a:pPr>
            <a:r>
              <a:rPr lang="zh-CN" altLang="en-US" dirty="0"/>
              <a:t>我国宏观经济的“减速降档”</a:t>
            </a:r>
            <a:endParaRPr lang="en-US" altLang="zh-CN" dirty="0"/>
          </a:p>
          <a:p>
            <a:pPr marL="285750" indent="-285750">
              <a:buFont typeface="Arial" panose="020B0604020202020204" pitchFamily="34" charset="0"/>
              <a:buChar char="•"/>
            </a:pPr>
            <a:r>
              <a:rPr lang="zh-CN" altLang="en-US" dirty="0"/>
              <a:t>金融市场化的“金融脱媒”</a:t>
            </a:r>
            <a:endParaRPr lang="en-US" altLang="zh-CN" dirty="0"/>
          </a:p>
          <a:p>
            <a:pPr marL="285750" indent="-285750">
              <a:buFont typeface="Arial" panose="020B0604020202020204" pitchFamily="34" charset="0"/>
              <a:buChar char="•"/>
            </a:pPr>
            <a:r>
              <a:rPr lang="zh-CN" altLang="en-US" dirty="0"/>
              <a:t>利率市场化下的期限错配风险变大</a:t>
            </a:r>
            <a:endParaRPr lang="en-US" altLang="zh-CN" dirty="0"/>
          </a:p>
          <a:p>
            <a:pPr marL="285750" indent="-285750">
              <a:buFont typeface="Arial" panose="020B0604020202020204" pitchFamily="34" charset="0"/>
              <a:buChar char="•"/>
            </a:pPr>
            <a:r>
              <a:rPr lang="zh-CN" altLang="en-US" dirty="0"/>
              <a:t>互联网金融的冲击</a:t>
            </a:r>
            <a:endParaRPr lang="en-US" altLang="zh-CN" dirty="0"/>
          </a:p>
          <a:p>
            <a:endParaRPr lang="en-US" altLang="zh-CN" dirty="0"/>
          </a:p>
          <a:p>
            <a:pPr marL="285750" indent="-285750">
              <a:buFont typeface="Arial" panose="020B0604020202020204" pitchFamily="34" charset="0"/>
              <a:buChar char="•"/>
            </a:pPr>
            <a:endParaRPr lang="en-US" altLang="zh-CN" dirty="0"/>
          </a:p>
          <a:p>
            <a:endParaRPr lang="zh-CN" altLang="en-US" dirty="0"/>
          </a:p>
        </p:txBody>
      </p:sp>
      <p:pic>
        <p:nvPicPr>
          <p:cNvPr id="1026" name="Picture 2" descr="File:Ant Group Logo 2020.png">
            <a:extLst>
              <a:ext uri="{FF2B5EF4-FFF2-40B4-BE49-F238E27FC236}">
                <a16:creationId xmlns:a16="http://schemas.microsoft.com/office/drawing/2014/main" id="{C7FB68A5-C937-4791-B667-C4368E809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386" y="2655761"/>
            <a:ext cx="541972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838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8057014"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招商银行所面临的挑战</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个性化挑战</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1261872" y="2657847"/>
            <a:ext cx="4066032" cy="2031325"/>
          </a:xfrm>
          <a:prstGeom prst="rect">
            <a:avLst/>
          </a:prstGeom>
          <a:noFill/>
        </p:spPr>
        <p:txBody>
          <a:bodyPr wrap="square" rtlCol="0">
            <a:spAutoFit/>
          </a:bodyPr>
          <a:lstStyle/>
          <a:p>
            <a:r>
              <a:rPr lang="zh-CN" altLang="en-US" dirty="0"/>
              <a:t>个性化挑战</a:t>
            </a:r>
            <a:endParaRPr lang="en-US" altLang="zh-CN" dirty="0"/>
          </a:p>
          <a:p>
            <a:pPr marL="285750" indent="-285750">
              <a:buFont typeface="Arial" panose="020B0604020202020204" pitchFamily="34" charset="0"/>
              <a:buChar char="•"/>
            </a:pPr>
            <a:r>
              <a:rPr lang="zh-CN" altLang="en-US" dirty="0"/>
              <a:t>信用卡品牌老化</a:t>
            </a:r>
            <a:endParaRPr lang="en-US" altLang="zh-CN" dirty="0"/>
          </a:p>
          <a:p>
            <a:pPr marL="285750" indent="-285750">
              <a:buFont typeface="Arial" panose="020B0604020202020204" pitchFamily="34" charset="0"/>
              <a:buChar char="•"/>
            </a:pPr>
            <a:r>
              <a:rPr lang="zh-CN" altLang="en-US" dirty="0"/>
              <a:t>理财业务能否抵挡住蚂蚁金服、东方财富等代销渠道的侵蚀</a:t>
            </a:r>
            <a:endParaRPr lang="en-US" altLang="zh-CN" dirty="0"/>
          </a:p>
          <a:p>
            <a:pPr marL="285750" indent="-285750">
              <a:buFont typeface="Arial" panose="020B0604020202020204" pitchFamily="34" charset="0"/>
              <a:buChar char="•"/>
            </a:pPr>
            <a:r>
              <a:rPr lang="zh-CN" altLang="en-US" dirty="0"/>
              <a:t>资产配置不平衡</a:t>
            </a:r>
            <a:endParaRPr lang="en-US" altLang="zh-CN" dirty="0"/>
          </a:p>
          <a:p>
            <a:pPr marL="285750" indent="-285750">
              <a:buFont typeface="Arial" panose="020B0604020202020204" pitchFamily="34" charset="0"/>
              <a:buChar char="•"/>
            </a:pPr>
            <a:endParaRPr lang="en-US" altLang="zh-CN" dirty="0"/>
          </a:p>
          <a:p>
            <a:endParaRPr lang="zh-CN" altLang="en-US" dirty="0"/>
          </a:p>
        </p:txBody>
      </p:sp>
      <p:pic>
        <p:nvPicPr>
          <p:cNvPr id="2050" name="Picture 2" descr="王一博卡彻底火了！粉丝经济完胜_信用卡_什么值得买">
            <a:extLst>
              <a:ext uri="{FF2B5EF4-FFF2-40B4-BE49-F238E27FC236}">
                <a16:creationId xmlns:a16="http://schemas.microsoft.com/office/drawing/2014/main" id="{C66B19BF-D7C4-4057-8978-9E3266574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578" y="2485813"/>
            <a:ext cx="3849286" cy="162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209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1111202"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目录</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4524315"/>
          </a:xfrm>
          <a:prstGeom prst="rect">
            <a:avLst/>
          </a:prstGeom>
          <a:noFill/>
        </p:spPr>
        <p:txBody>
          <a:bodyPr wrap="square" rtlCol="0">
            <a:spAutoFit/>
          </a:bodyPr>
          <a:lstStyle/>
          <a:p>
            <a:pPr marL="342900" indent="-342900">
              <a:buAutoNum type="arabicPeriod"/>
            </a:pPr>
            <a:r>
              <a:rPr lang="zh-CN" altLang="en-US" sz="3600" dirty="0"/>
              <a:t>公司基本情况</a:t>
            </a:r>
            <a:endParaRPr lang="en-US" altLang="zh-CN" sz="3600" dirty="0"/>
          </a:p>
          <a:p>
            <a:pPr marL="342900" indent="-342900">
              <a:buAutoNum type="arabicPeriod"/>
            </a:pPr>
            <a:r>
              <a:rPr lang="zh-CN" altLang="en-US" sz="3600" dirty="0"/>
              <a:t>行业基本情况</a:t>
            </a:r>
            <a:endParaRPr lang="en-US" altLang="zh-CN" sz="3600" dirty="0"/>
          </a:p>
          <a:p>
            <a:pPr marL="342900" indent="-342900">
              <a:buAutoNum type="arabicPeriod"/>
            </a:pPr>
            <a:r>
              <a:rPr lang="zh-CN" altLang="en-US" sz="3600" dirty="0"/>
              <a:t>招商银行营收分析</a:t>
            </a:r>
            <a:endParaRPr lang="en-US" altLang="zh-CN" sz="3600" dirty="0"/>
          </a:p>
          <a:p>
            <a:pPr marL="342900" indent="-342900">
              <a:buAutoNum type="arabicPeriod"/>
            </a:pPr>
            <a:r>
              <a:rPr lang="zh-CN" altLang="en-US" sz="3600" dirty="0"/>
              <a:t>招商银行资产质量分析</a:t>
            </a:r>
            <a:endParaRPr lang="en-US" altLang="zh-CN" sz="3600" dirty="0"/>
          </a:p>
          <a:p>
            <a:pPr marL="342900" indent="-342900">
              <a:buAutoNum type="arabicPeriod"/>
            </a:pPr>
            <a:r>
              <a:rPr lang="zh-CN" altLang="en-US" sz="3600" dirty="0"/>
              <a:t>招商银行负债分析</a:t>
            </a:r>
            <a:endParaRPr lang="en-US" altLang="zh-CN" sz="3600" dirty="0"/>
          </a:p>
          <a:p>
            <a:pPr marL="342900" indent="-342900">
              <a:buAutoNum type="arabicPeriod"/>
            </a:pPr>
            <a:r>
              <a:rPr lang="zh-CN" altLang="en-US" sz="3600" dirty="0"/>
              <a:t>招商银行综合分析</a:t>
            </a:r>
            <a:endParaRPr lang="en-US" altLang="zh-CN" sz="3600" dirty="0"/>
          </a:p>
          <a:p>
            <a:pPr marL="342900" indent="-342900">
              <a:buAutoNum type="arabicPeriod"/>
            </a:pPr>
            <a:r>
              <a:rPr lang="zh-CN" altLang="en-US" sz="3600" dirty="0"/>
              <a:t>招商银行所面临的挑战</a:t>
            </a:r>
            <a:endParaRPr lang="en-US" altLang="zh-CN" sz="3600" dirty="0"/>
          </a:p>
          <a:p>
            <a:pPr marL="342900" indent="-342900">
              <a:buAutoNum type="arabicPeriod"/>
            </a:pPr>
            <a:r>
              <a:rPr lang="zh-CN" altLang="en-US" sz="3600" dirty="0">
                <a:solidFill>
                  <a:srgbClr val="FF0000"/>
                </a:solidFill>
              </a:rPr>
              <a:t>招商银行的估值</a:t>
            </a:r>
          </a:p>
        </p:txBody>
      </p:sp>
    </p:spTree>
    <p:extLst>
      <p:ext uri="{BB962C8B-B14F-4D97-AF65-F5344CB8AC3E}">
        <p14:creationId xmlns:p14="http://schemas.microsoft.com/office/powerpoint/2010/main" val="3580731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3427541"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招商银行的估值</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4EF6FF6-0A66-4B22-BC03-0A06E32B3F87}"/>
              </a:ext>
            </a:extLst>
          </p:cNvPr>
          <p:cNvSpPr txBox="1"/>
          <p:nvPr/>
        </p:nvSpPr>
        <p:spPr>
          <a:xfrm>
            <a:off x="1146048" y="1304535"/>
            <a:ext cx="9960864" cy="3139321"/>
          </a:xfrm>
          <a:prstGeom prst="rect">
            <a:avLst/>
          </a:prstGeom>
          <a:noFill/>
        </p:spPr>
        <p:txBody>
          <a:bodyPr wrap="square" rtlCol="0">
            <a:spAutoFit/>
          </a:bodyPr>
          <a:lstStyle/>
          <a:p>
            <a:r>
              <a:rPr lang="zh-CN" altLang="en-US" dirty="0"/>
              <a:t>估值是一门</a:t>
            </a:r>
            <a:r>
              <a:rPr lang="zh-CN" altLang="en-US" b="1" dirty="0">
                <a:solidFill>
                  <a:srgbClr val="FF0000"/>
                </a:solidFill>
              </a:rPr>
              <a:t>艺术</a:t>
            </a:r>
            <a:endParaRPr lang="en-US" altLang="zh-CN" b="1" dirty="0">
              <a:solidFill>
                <a:srgbClr val="FF0000"/>
              </a:solidFill>
            </a:endParaRPr>
          </a:p>
          <a:p>
            <a:pPr marL="285750" indent="-285750">
              <a:buFont typeface="Arial" panose="020B0604020202020204" pitchFamily="34" charset="0"/>
              <a:buChar char="•"/>
            </a:pPr>
            <a:r>
              <a:rPr lang="zh-CN" altLang="en-US" dirty="0"/>
              <a:t>招商银行的风险加权资产</a:t>
            </a:r>
            <a:r>
              <a:rPr lang="en-US" altLang="zh-CN" dirty="0"/>
              <a:t>CAGR</a:t>
            </a:r>
            <a:r>
              <a:rPr lang="zh-CN" altLang="en-US" dirty="0"/>
              <a:t>约为</a:t>
            </a:r>
            <a:r>
              <a:rPr lang="en-US" altLang="zh-CN" dirty="0"/>
              <a:t>8%</a:t>
            </a:r>
            <a:r>
              <a:rPr lang="zh-CN" altLang="en-US" dirty="0"/>
              <a:t>，假设保持此增速，</a:t>
            </a:r>
            <a:r>
              <a:rPr lang="en-US" altLang="zh-CN" dirty="0"/>
              <a:t>2021</a:t>
            </a:r>
            <a:r>
              <a:rPr lang="zh-CN" altLang="en-US" dirty="0"/>
              <a:t>年招商银行风险加权资产约为</a:t>
            </a:r>
            <a:r>
              <a:rPr lang="en-US" altLang="zh-CN" dirty="0"/>
              <a:t>53648.19</a:t>
            </a:r>
            <a:r>
              <a:rPr lang="zh-CN" altLang="en-US" dirty="0"/>
              <a:t> 亿元。</a:t>
            </a:r>
            <a:endParaRPr lang="en-US" altLang="zh-CN" dirty="0"/>
          </a:p>
          <a:p>
            <a:pPr marL="285750" indent="-285750">
              <a:buFont typeface="Arial" panose="020B0604020202020204" pitchFamily="34" charset="0"/>
              <a:buChar char="•"/>
            </a:pPr>
            <a:r>
              <a:rPr lang="zh-CN" altLang="en-US" dirty="0"/>
              <a:t>假设维持进</a:t>
            </a:r>
            <a:r>
              <a:rPr lang="en-US" altLang="zh-CN" dirty="0"/>
              <a:t>3</a:t>
            </a:r>
            <a:r>
              <a:rPr lang="zh-CN" altLang="en-US" dirty="0"/>
              <a:t>年</a:t>
            </a:r>
            <a:r>
              <a:rPr lang="en-US" altLang="zh-CN" dirty="0"/>
              <a:t>1%</a:t>
            </a:r>
            <a:r>
              <a:rPr lang="zh-CN" altLang="en-US" dirty="0"/>
              <a:t>左右的风险资产税前有效收益率，则其</a:t>
            </a:r>
            <a:r>
              <a:rPr lang="en-US" altLang="zh-CN" dirty="0"/>
              <a:t>2021</a:t>
            </a:r>
            <a:r>
              <a:rPr lang="zh-CN" altLang="en-US" dirty="0"/>
              <a:t>年风险资产税前有效收益约为</a:t>
            </a:r>
            <a:r>
              <a:rPr lang="en-US" altLang="zh-CN" dirty="0"/>
              <a:t>536.48</a:t>
            </a:r>
            <a:r>
              <a:rPr lang="zh-CN" altLang="en-US" dirty="0"/>
              <a:t>亿。</a:t>
            </a:r>
            <a:endParaRPr lang="en-US" altLang="zh-CN" dirty="0"/>
          </a:p>
          <a:p>
            <a:pPr marL="285750" indent="-285750">
              <a:buFont typeface="Arial" panose="020B0604020202020204" pitchFamily="34" charset="0"/>
              <a:buChar char="•"/>
            </a:pPr>
            <a:r>
              <a:rPr lang="zh-CN" altLang="en-US" dirty="0"/>
              <a:t>招商银行的 手续费</a:t>
            </a:r>
            <a:r>
              <a:rPr lang="en-US" altLang="zh-CN" dirty="0"/>
              <a:t>CAGR</a:t>
            </a:r>
            <a:r>
              <a:rPr lang="zh-CN" altLang="en-US" dirty="0"/>
              <a:t>约为</a:t>
            </a:r>
            <a:r>
              <a:rPr lang="en-US" altLang="zh-CN" dirty="0"/>
              <a:t>5.5%</a:t>
            </a:r>
            <a:r>
              <a:rPr lang="zh-CN" altLang="en-US" dirty="0"/>
              <a:t>，假设保持此增速，</a:t>
            </a:r>
            <a:r>
              <a:rPr lang="en-US" altLang="zh-CN" dirty="0"/>
              <a:t>2021</a:t>
            </a:r>
            <a:r>
              <a:rPr lang="zh-CN" altLang="en-US" dirty="0"/>
              <a:t>年招商银行手续费净收入约为</a:t>
            </a:r>
            <a:r>
              <a:rPr lang="en-US" altLang="zh-CN" dirty="0"/>
              <a:t>838.45</a:t>
            </a:r>
            <a:r>
              <a:rPr lang="zh-CN" altLang="en-US" dirty="0"/>
              <a:t>亿元。</a:t>
            </a:r>
            <a:endParaRPr lang="en-US" altLang="zh-CN" dirty="0"/>
          </a:p>
          <a:p>
            <a:pPr marL="285750" indent="-285750">
              <a:buFont typeface="Arial" panose="020B0604020202020204" pitchFamily="34" charset="0"/>
              <a:buChar char="•"/>
            </a:pPr>
            <a:r>
              <a:rPr lang="zh-CN" altLang="en-US" dirty="0"/>
              <a:t>税率取</a:t>
            </a:r>
            <a:r>
              <a:rPr lang="en-US" altLang="zh-CN" dirty="0"/>
              <a:t>20%</a:t>
            </a:r>
            <a:r>
              <a:rPr lang="zh-CN" altLang="en-US" dirty="0"/>
              <a:t>，则</a:t>
            </a:r>
            <a:r>
              <a:rPr lang="en-US" altLang="zh-CN" dirty="0"/>
              <a:t>2021</a:t>
            </a:r>
            <a:r>
              <a:rPr lang="zh-CN" altLang="en-US" dirty="0"/>
              <a:t>年招商银行总净利润约为</a:t>
            </a:r>
            <a:r>
              <a:rPr lang="en-US" altLang="zh-CN" dirty="0"/>
              <a:t>1100</a:t>
            </a:r>
            <a:r>
              <a:rPr lang="zh-CN" altLang="en-US" dirty="0"/>
              <a:t>亿元。</a:t>
            </a:r>
            <a:endParaRPr lang="en-US" altLang="zh-CN" dirty="0"/>
          </a:p>
          <a:p>
            <a:pPr marL="285750" indent="-285750">
              <a:buFont typeface="Arial" panose="020B0604020202020204" pitchFamily="34" charset="0"/>
              <a:buChar char="•"/>
            </a:pPr>
            <a:r>
              <a:rPr lang="zh-CN" altLang="en-US" dirty="0"/>
              <a:t>假设</a:t>
            </a:r>
            <a:r>
              <a:rPr lang="en-US" altLang="zh-CN" dirty="0"/>
              <a:t>2021</a:t>
            </a:r>
            <a:r>
              <a:rPr lang="zh-CN" altLang="en-US" dirty="0"/>
              <a:t>年招商银行核心一级资本充足率为</a:t>
            </a:r>
            <a:r>
              <a:rPr lang="en-US" altLang="zh-CN" dirty="0"/>
              <a:t>12.5%</a:t>
            </a:r>
            <a:r>
              <a:rPr lang="zh-CN" altLang="en-US" dirty="0"/>
              <a:t>，则实际可分红利润为</a:t>
            </a:r>
            <a:r>
              <a:rPr lang="en-US" altLang="zh-CN" dirty="0"/>
              <a:t>600</a:t>
            </a:r>
            <a:r>
              <a:rPr lang="zh-CN" altLang="en-US" dirty="0"/>
              <a:t>亿元。</a:t>
            </a:r>
            <a:endParaRPr lang="en-US" altLang="zh-CN" dirty="0"/>
          </a:p>
          <a:p>
            <a:pPr marL="285750" indent="-285750">
              <a:buFont typeface="Arial" panose="020B0604020202020204" pitchFamily="34" charset="0"/>
              <a:buChar char="•"/>
            </a:pPr>
            <a:r>
              <a:rPr lang="zh-CN" altLang="en-US" dirty="0"/>
              <a:t>鉴于计算出来的实际可分红利润确定性较强（只要招商银行能维持住其手续费收入的稳定增长），拍脑袋给</a:t>
            </a:r>
            <a:r>
              <a:rPr lang="en-US" altLang="zh-CN" dirty="0"/>
              <a:t>30</a:t>
            </a:r>
            <a:r>
              <a:rPr lang="zh-CN" altLang="en-US" dirty="0"/>
              <a:t>倍，约为</a:t>
            </a:r>
            <a:r>
              <a:rPr lang="en-US" altLang="zh-CN" dirty="0"/>
              <a:t>18000</a:t>
            </a:r>
            <a:r>
              <a:rPr lang="zh-CN" altLang="en-US" dirty="0"/>
              <a:t>亿市值，对应股价</a:t>
            </a:r>
            <a:r>
              <a:rPr lang="en-US" altLang="zh-CN" dirty="0"/>
              <a:t>71.4</a:t>
            </a:r>
            <a:r>
              <a:rPr lang="zh-CN" altLang="en-US" dirty="0"/>
              <a:t>元（当前股价</a:t>
            </a:r>
            <a:r>
              <a:rPr lang="en-US" altLang="zh-CN" dirty="0"/>
              <a:t>56.3</a:t>
            </a:r>
            <a:r>
              <a:rPr lang="zh-CN" altLang="en-US" dirty="0"/>
              <a:t>元）</a:t>
            </a:r>
          </a:p>
        </p:txBody>
      </p:sp>
      <p:sp>
        <p:nvSpPr>
          <p:cNvPr id="2" name="文本框 1">
            <a:extLst>
              <a:ext uri="{FF2B5EF4-FFF2-40B4-BE49-F238E27FC236}">
                <a16:creationId xmlns:a16="http://schemas.microsoft.com/office/drawing/2014/main" id="{F58461CC-A1C9-479D-868A-B0E45F3AC50D}"/>
              </a:ext>
            </a:extLst>
          </p:cNvPr>
          <p:cNvSpPr txBox="1"/>
          <p:nvPr/>
        </p:nvSpPr>
        <p:spPr>
          <a:xfrm>
            <a:off x="1432560" y="4999404"/>
            <a:ext cx="9326880" cy="584775"/>
          </a:xfrm>
          <a:prstGeom prst="rect">
            <a:avLst/>
          </a:prstGeom>
          <a:noFill/>
        </p:spPr>
        <p:txBody>
          <a:bodyPr wrap="square" rtlCol="0">
            <a:spAutoFit/>
          </a:bodyPr>
          <a:lstStyle/>
          <a:p>
            <a:pPr algn="ctr"/>
            <a:r>
              <a:rPr lang="zh-CN" altLang="en-US" sz="3200" b="1" dirty="0">
                <a:solidFill>
                  <a:srgbClr val="FF0000"/>
                </a:solidFill>
              </a:rPr>
              <a:t>上述推断纯属自娱自乐，不构成任何投资建议！！！</a:t>
            </a:r>
          </a:p>
        </p:txBody>
      </p:sp>
    </p:spTree>
    <p:extLst>
      <p:ext uri="{BB962C8B-B14F-4D97-AF65-F5344CB8AC3E}">
        <p14:creationId xmlns:p14="http://schemas.microsoft.com/office/powerpoint/2010/main" val="419075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4719782" y="2974109"/>
            <a:ext cx="2752435" cy="830997"/>
          </a:xfrm>
          <a:prstGeom prst="rect">
            <a:avLst/>
          </a:prstGeom>
          <a:noFill/>
        </p:spPr>
        <p:txBody>
          <a:bodyPr wrap="square" rtlCol="0">
            <a:spAutoFit/>
          </a:bodyPr>
          <a:lstStyle/>
          <a:p>
            <a:pPr algn="l"/>
            <a:r>
              <a:rPr lang="en-US" altLang="zh-CN" sz="4800" b="1" dirty="0">
                <a:latin typeface="Arial" panose="020B0604020202020204" pitchFamily="34" charset="0"/>
                <a:cs typeface="Arial" panose="020B0604020202020204" pitchFamily="34" charset="0"/>
              </a:rPr>
              <a:t>THANKS</a:t>
            </a:r>
            <a:endParaRPr lang="zh-CN" altLang="en-US" sz="4800" b="1" dirty="0" err="1">
              <a:latin typeface="Arial" panose="020B0604020202020204" pitchFamily="34" charset="0"/>
              <a:cs typeface="Arial" panose="020B0604020202020204" pitchFamily="34" charset="0"/>
            </a:endParaRP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76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1111202"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目录</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4524315"/>
          </a:xfrm>
          <a:prstGeom prst="rect">
            <a:avLst/>
          </a:prstGeom>
          <a:noFill/>
        </p:spPr>
        <p:txBody>
          <a:bodyPr wrap="square" rtlCol="0">
            <a:spAutoFit/>
          </a:bodyPr>
          <a:lstStyle/>
          <a:p>
            <a:pPr marL="342900" indent="-342900">
              <a:buAutoNum type="arabicPeriod"/>
            </a:pPr>
            <a:r>
              <a:rPr lang="zh-CN" altLang="en-US" sz="3600" dirty="0"/>
              <a:t>公司基本情况</a:t>
            </a:r>
            <a:endParaRPr lang="en-US" altLang="zh-CN" sz="3600" dirty="0"/>
          </a:p>
          <a:p>
            <a:pPr marL="342900" indent="-342900">
              <a:buAutoNum type="arabicPeriod"/>
            </a:pPr>
            <a:r>
              <a:rPr lang="zh-CN" altLang="en-US" sz="3600" dirty="0">
                <a:solidFill>
                  <a:srgbClr val="FF0000"/>
                </a:solidFill>
              </a:rPr>
              <a:t>行业基本情况</a:t>
            </a:r>
            <a:endParaRPr lang="en-US" altLang="zh-CN" sz="3600" dirty="0">
              <a:solidFill>
                <a:srgbClr val="FF0000"/>
              </a:solidFill>
            </a:endParaRPr>
          </a:p>
          <a:p>
            <a:pPr marL="342900" indent="-342900">
              <a:buAutoNum type="arabicPeriod"/>
            </a:pPr>
            <a:r>
              <a:rPr lang="zh-CN" altLang="en-US" sz="3600" dirty="0"/>
              <a:t>招商银行营收分析</a:t>
            </a:r>
            <a:endParaRPr lang="en-US" altLang="zh-CN" sz="3600" dirty="0"/>
          </a:p>
          <a:p>
            <a:pPr marL="342900" indent="-342900">
              <a:buAutoNum type="arabicPeriod"/>
            </a:pPr>
            <a:r>
              <a:rPr lang="zh-CN" altLang="en-US" sz="3600" dirty="0"/>
              <a:t>招商银行资产质量分析</a:t>
            </a:r>
            <a:endParaRPr lang="en-US" altLang="zh-CN" sz="3600" dirty="0"/>
          </a:p>
          <a:p>
            <a:pPr marL="342900" indent="-342900">
              <a:buAutoNum type="arabicPeriod"/>
            </a:pPr>
            <a:r>
              <a:rPr lang="zh-CN" altLang="en-US" sz="3600" dirty="0"/>
              <a:t>招商银行负债分析</a:t>
            </a:r>
            <a:endParaRPr lang="en-US" altLang="zh-CN" sz="3600" dirty="0"/>
          </a:p>
          <a:p>
            <a:pPr marL="342900" indent="-342900">
              <a:buAutoNum type="arabicPeriod"/>
            </a:pPr>
            <a:r>
              <a:rPr lang="zh-CN" altLang="en-US" sz="3600" dirty="0"/>
              <a:t>招商银行综合分析</a:t>
            </a:r>
            <a:endParaRPr lang="en-US" altLang="zh-CN" sz="3600" dirty="0"/>
          </a:p>
          <a:p>
            <a:pPr marL="342900" indent="-342900">
              <a:buAutoNum type="arabicPeriod"/>
            </a:pPr>
            <a:r>
              <a:rPr lang="zh-CN" altLang="en-US" sz="3600" dirty="0"/>
              <a:t>招商银行所面临的挑战与其未来</a:t>
            </a:r>
            <a:endParaRPr lang="en-US" altLang="zh-CN" sz="3600" dirty="0"/>
          </a:p>
          <a:p>
            <a:pPr marL="342900" indent="-342900">
              <a:buAutoNum type="arabicPeriod"/>
            </a:pPr>
            <a:r>
              <a:rPr lang="zh-CN" altLang="en-US" sz="3600" dirty="0"/>
              <a:t>招商银行的估值</a:t>
            </a:r>
          </a:p>
        </p:txBody>
      </p:sp>
    </p:spTree>
    <p:extLst>
      <p:ext uri="{BB962C8B-B14F-4D97-AF65-F5344CB8AC3E}">
        <p14:creationId xmlns:p14="http://schemas.microsoft.com/office/powerpoint/2010/main" val="195081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2964273"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行业基本情况</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E9CDC2D-7EE9-4F66-A498-B3A1B9BA0F03}"/>
              </a:ext>
            </a:extLst>
          </p:cNvPr>
          <p:cNvSpPr txBox="1"/>
          <p:nvPr/>
        </p:nvSpPr>
        <p:spPr>
          <a:xfrm>
            <a:off x="981456" y="1213104"/>
            <a:ext cx="7808976" cy="1754326"/>
          </a:xfrm>
          <a:prstGeom prst="rect">
            <a:avLst/>
          </a:prstGeom>
          <a:noFill/>
        </p:spPr>
        <p:txBody>
          <a:bodyPr wrap="square" rtlCol="0">
            <a:spAutoFit/>
          </a:bodyPr>
          <a:lstStyle/>
          <a:p>
            <a:pPr marL="742950" indent="-742950">
              <a:buAutoNum type="arabicPeriod"/>
            </a:pPr>
            <a:r>
              <a:rPr lang="zh-CN" altLang="en-US" sz="3600" dirty="0">
                <a:solidFill>
                  <a:srgbClr val="FF0000"/>
                </a:solidFill>
              </a:rPr>
              <a:t>高杠杆</a:t>
            </a:r>
            <a:endParaRPr lang="en-US" altLang="zh-CN" sz="3600" dirty="0">
              <a:solidFill>
                <a:srgbClr val="FF0000"/>
              </a:solidFill>
            </a:endParaRPr>
          </a:p>
          <a:p>
            <a:pPr marL="742950" indent="-742950">
              <a:buAutoNum type="arabicPeriod"/>
            </a:pPr>
            <a:r>
              <a:rPr lang="zh-CN" altLang="en-US" sz="3600" dirty="0"/>
              <a:t>高风险</a:t>
            </a:r>
            <a:endParaRPr lang="en-US" altLang="zh-CN" sz="3600" dirty="0"/>
          </a:p>
          <a:p>
            <a:pPr marL="742950" indent="-742950">
              <a:buAutoNum type="arabicPeriod"/>
            </a:pPr>
            <a:r>
              <a:rPr lang="zh-CN" altLang="en-US" sz="3600" dirty="0"/>
              <a:t>周期性</a:t>
            </a:r>
          </a:p>
        </p:txBody>
      </p:sp>
    </p:spTree>
    <p:extLst>
      <p:ext uri="{BB962C8B-B14F-4D97-AF65-F5344CB8AC3E}">
        <p14:creationId xmlns:p14="http://schemas.microsoft.com/office/powerpoint/2010/main" val="184676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5277407"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行业基本情况</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高杠杆</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pic>
        <p:nvPicPr>
          <p:cNvPr id="2052" name="Picture 4" descr="https://gimg2.baidu.com/image_search/src=http%3A%2F%2Fupload-images.jianshu.io%2Fupload_images%2F16774111-d12d1546f9fef2a1.png&amp;refer=http%3A%2F%2Fupload-images.jianshu.io&amp;app=2002&amp;size=f9999,10000&amp;q=a80&amp;n=0&amp;g=0n&amp;fmt=jpeg?sec=1625829691&amp;t=1c7a08d0ac02b61bac77ed024abe4224">
            <a:extLst>
              <a:ext uri="{FF2B5EF4-FFF2-40B4-BE49-F238E27FC236}">
                <a16:creationId xmlns:a16="http://schemas.microsoft.com/office/drawing/2014/main" id="{E7CC4111-17A4-4928-8308-B2D9C18C5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694" y="1006983"/>
            <a:ext cx="5829300" cy="329565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710B918-EBD9-4BD3-B8BE-771E9E991E00}"/>
              </a:ext>
            </a:extLst>
          </p:cNvPr>
          <p:cNvSpPr txBox="1"/>
          <p:nvPr/>
        </p:nvSpPr>
        <p:spPr>
          <a:xfrm>
            <a:off x="414528" y="1091184"/>
            <a:ext cx="5522976" cy="1200329"/>
          </a:xfrm>
          <a:prstGeom prst="rect">
            <a:avLst/>
          </a:prstGeom>
          <a:noFill/>
        </p:spPr>
        <p:txBody>
          <a:bodyPr wrap="square" rtlCol="0">
            <a:spAutoFit/>
          </a:bodyPr>
          <a:lstStyle/>
          <a:p>
            <a:r>
              <a:rPr lang="zh-CN" altLang="en-US" dirty="0"/>
              <a:t>“银行业不是我们的最爱。当一个行业的资产普遍是其股东权益的</a:t>
            </a:r>
            <a:r>
              <a:rPr lang="en-US" altLang="zh-CN" dirty="0"/>
              <a:t>20</a:t>
            </a:r>
            <a:r>
              <a:rPr lang="zh-CN" altLang="en-US" dirty="0"/>
              <a:t>倍时，只要资产端发生一点点状况就有可能把大部分的股东权益给蚕食掉。”</a:t>
            </a:r>
            <a:endParaRPr lang="en-US" altLang="zh-CN" dirty="0"/>
          </a:p>
          <a:p>
            <a:r>
              <a:rPr lang="en-US" altLang="zh-CN" dirty="0"/>
              <a:t>				——</a:t>
            </a:r>
            <a:r>
              <a:rPr lang="zh-CN" altLang="en-US" dirty="0"/>
              <a:t>沃伦</a:t>
            </a:r>
            <a:r>
              <a:rPr lang="en-US" altLang="zh-CN" dirty="0"/>
              <a:t>.</a:t>
            </a:r>
            <a:r>
              <a:rPr lang="zh-CN" altLang="en-US" dirty="0"/>
              <a:t>巴菲特</a:t>
            </a:r>
          </a:p>
        </p:txBody>
      </p:sp>
      <p:sp>
        <p:nvSpPr>
          <p:cNvPr id="4" name="等腰三角形 3">
            <a:extLst>
              <a:ext uri="{FF2B5EF4-FFF2-40B4-BE49-F238E27FC236}">
                <a16:creationId xmlns:a16="http://schemas.microsoft.com/office/drawing/2014/main" id="{DE375A4C-A767-4F34-8253-132113564C03}"/>
              </a:ext>
            </a:extLst>
          </p:cNvPr>
          <p:cNvSpPr/>
          <p:nvPr/>
        </p:nvSpPr>
        <p:spPr>
          <a:xfrm>
            <a:off x="1389888" y="4535424"/>
            <a:ext cx="774192" cy="76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F9A5D37C-E5A9-448E-B146-EA5F67BD4846}"/>
              </a:ext>
            </a:extLst>
          </p:cNvPr>
          <p:cNvSpPr/>
          <p:nvPr/>
        </p:nvSpPr>
        <p:spPr>
          <a:xfrm>
            <a:off x="1341120" y="4456070"/>
            <a:ext cx="4139184" cy="549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A73A821-560A-44CF-9F3C-A13657651E3E}"/>
              </a:ext>
            </a:extLst>
          </p:cNvPr>
          <p:cNvSpPr/>
          <p:nvPr/>
        </p:nvSpPr>
        <p:spPr>
          <a:xfrm>
            <a:off x="360807" y="2587645"/>
            <a:ext cx="1960626" cy="1856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800" dirty="0"/>
              <a:t>总资产</a:t>
            </a:r>
          </a:p>
        </p:txBody>
      </p:sp>
      <p:sp>
        <p:nvSpPr>
          <p:cNvPr id="12" name="椭圆 11">
            <a:extLst>
              <a:ext uri="{FF2B5EF4-FFF2-40B4-BE49-F238E27FC236}">
                <a16:creationId xmlns:a16="http://schemas.microsoft.com/office/drawing/2014/main" id="{4D9F87D4-A1A1-42A3-AF25-13A7E4654C28}"/>
              </a:ext>
            </a:extLst>
          </p:cNvPr>
          <p:cNvSpPr/>
          <p:nvPr/>
        </p:nvSpPr>
        <p:spPr>
          <a:xfrm>
            <a:off x="5047869" y="3578349"/>
            <a:ext cx="864870" cy="8655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净资产</a:t>
            </a:r>
          </a:p>
        </p:txBody>
      </p:sp>
    </p:spTree>
    <p:extLst>
      <p:ext uri="{BB962C8B-B14F-4D97-AF65-F5344CB8AC3E}">
        <p14:creationId xmlns:p14="http://schemas.microsoft.com/office/powerpoint/2010/main" val="190910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5277407"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行业基本情况</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高杠杆</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710B918-EBD9-4BD3-B8BE-771E9E991E00}"/>
              </a:ext>
            </a:extLst>
          </p:cNvPr>
          <p:cNvSpPr txBox="1"/>
          <p:nvPr/>
        </p:nvSpPr>
        <p:spPr>
          <a:xfrm>
            <a:off x="633984" y="1091184"/>
            <a:ext cx="5522976" cy="2585323"/>
          </a:xfrm>
          <a:prstGeom prst="rect">
            <a:avLst/>
          </a:prstGeom>
          <a:noFill/>
        </p:spPr>
        <p:txBody>
          <a:bodyPr wrap="square" rtlCol="0">
            <a:spAutoFit/>
          </a:bodyPr>
          <a:lstStyle/>
          <a:p>
            <a:r>
              <a:rPr lang="en-US" altLang="zh-CN" dirty="0"/>
              <a:t>《</a:t>
            </a:r>
            <a:r>
              <a:rPr lang="zh-CN" altLang="en-US" dirty="0"/>
              <a:t>巴塞尔协议</a:t>
            </a:r>
            <a:r>
              <a:rPr lang="en-US" altLang="zh-CN" dirty="0"/>
              <a:t>》</a:t>
            </a:r>
            <a:r>
              <a:rPr lang="zh-CN" altLang="en-US" dirty="0"/>
              <a:t>与</a:t>
            </a:r>
            <a:r>
              <a:rPr lang="en-US" altLang="zh-CN" dirty="0"/>
              <a:t>《</a:t>
            </a:r>
            <a:r>
              <a:rPr lang="zh-CN" altLang="en-US" dirty="0"/>
              <a:t>资本办法</a:t>
            </a:r>
            <a:r>
              <a:rPr lang="en-US" altLang="zh-CN" dirty="0"/>
              <a:t>》</a:t>
            </a:r>
          </a:p>
          <a:p>
            <a:pPr marL="285750" indent="-285750">
              <a:buFont typeface="Arial" panose="020B0604020202020204" pitchFamily="34" charset="0"/>
              <a:buChar char="•"/>
            </a:pPr>
            <a:r>
              <a:rPr lang="zh-CN" altLang="en-US" dirty="0">
                <a:solidFill>
                  <a:srgbClr val="FF0000"/>
                </a:solidFill>
              </a:rPr>
              <a:t>核心一级资本充足率</a:t>
            </a:r>
            <a:r>
              <a:rPr lang="zh-CN" altLang="en-US" dirty="0"/>
              <a:t>最低标准为</a:t>
            </a:r>
            <a:r>
              <a:rPr lang="en-US" altLang="zh-CN" dirty="0"/>
              <a:t>5%</a:t>
            </a:r>
          </a:p>
          <a:p>
            <a:pPr marL="285750" indent="-285750">
              <a:buFont typeface="Arial" panose="020B0604020202020204" pitchFamily="34" charset="0"/>
              <a:buChar char="•"/>
            </a:pPr>
            <a:r>
              <a:rPr lang="zh-CN" altLang="en-US" dirty="0">
                <a:solidFill>
                  <a:srgbClr val="FF0000"/>
                </a:solidFill>
              </a:rPr>
              <a:t>一级资本充足率</a:t>
            </a:r>
            <a:r>
              <a:rPr lang="zh-CN" altLang="en-US" dirty="0"/>
              <a:t>最低标准为</a:t>
            </a:r>
            <a:r>
              <a:rPr lang="en-US" altLang="zh-CN" dirty="0"/>
              <a:t>6%</a:t>
            </a:r>
          </a:p>
          <a:p>
            <a:pPr marL="285750" indent="-285750">
              <a:buFont typeface="Arial" panose="020B0604020202020204" pitchFamily="34" charset="0"/>
              <a:buChar char="•"/>
            </a:pPr>
            <a:r>
              <a:rPr lang="zh-CN" altLang="en-US" dirty="0">
                <a:solidFill>
                  <a:srgbClr val="FF0000"/>
                </a:solidFill>
              </a:rPr>
              <a:t>资本充足率</a:t>
            </a:r>
            <a:r>
              <a:rPr lang="zh-CN" altLang="en-US" dirty="0"/>
              <a:t>最低标准为</a:t>
            </a:r>
            <a:r>
              <a:rPr lang="en-US" altLang="zh-CN" dirty="0"/>
              <a:t>8%</a:t>
            </a:r>
          </a:p>
          <a:p>
            <a:pPr marL="285750" indent="-285750">
              <a:buFont typeface="Arial" panose="020B0604020202020204" pitchFamily="34" charset="0"/>
              <a:buChar char="•"/>
            </a:pPr>
            <a:r>
              <a:rPr lang="zh-CN" altLang="en-US" dirty="0"/>
              <a:t>计提</a:t>
            </a:r>
            <a:r>
              <a:rPr lang="en-US" altLang="zh-CN" dirty="0"/>
              <a:t>2.5%</a:t>
            </a:r>
            <a:r>
              <a:rPr lang="zh-CN" altLang="en-US" dirty="0"/>
              <a:t>的</a:t>
            </a:r>
            <a:r>
              <a:rPr lang="zh-CN" altLang="en-US" dirty="0">
                <a:solidFill>
                  <a:srgbClr val="FF0000"/>
                </a:solidFill>
              </a:rPr>
              <a:t>储备资本</a:t>
            </a:r>
            <a:r>
              <a:rPr lang="zh-CN" altLang="en-US" dirty="0"/>
              <a:t>（由核心一级资本满足）</a:t>
            </a:r>
            <a:endParaRPr lang="en-US" altLang="zh-CN" dirty="0"/>
          </a:p>
          <a:p>
            <a:pPr marL="285750" indent="-285750">
              <a:buFont typeface="Arial" panose="020B0604020202020204" pitchFamily="34" charset="0"/>
              <a:buChar char="•"/>
            </a:pPr>
            <a:r>
              <a:rPr lang="zh-CN" altLang="en-US" dirty="0"/>
              <a:t>我国系统性重要银行附加资本要求为</a:t>
            </a:r>
            <a:r>
              <a:rPr lang="en-US" altLang="zh-CN" dirty="0"/>
              <a:t>1%</a:t>
            </a:r>
          </a:p>
          <a:p>
            <a:pPr marL="285750" indent="-285750">
              <a:buFont typeface="Arial" panose="020B0604020202020204" pitchFamily="34" charset="0"/>
              <a:buChar char="•"/>
            </a:pPr>
            <a:r>
              <a:rPr lang="en-US" altLang="zh-CN" dirty="0"/>
              <a:t>2012</a:t>
            </a:r>
            <a:r>
              <a:rPr lang="zh-CN" altLang="en-US" dirty="0"/>
              <a:t>年开始实施，</a:t>
            </a:r>
            <a:r>
              <a:rPr lang="en-US" altLang="zh-CN" dirty="0"/>
              <a:t>2016</a:t>
            </a:r>
            <a:r>
              <a:rPr lang="zh-CN" altLang="en-US" dirty="0"/>
              <a:t>年年底之前达标</a:t>
            </a:r>
            <a:endParaRPr lang="en-US" altLang="zh-CN" dirty="0"/>
          </a:p>
          <a:p>
            <a:pPr marL="285750" indent="-285750">
              <a:buFont typeface="Arial" panose="020B0604020202020204" pitchFamily="34" charset="0"/>
              <a:buChar char="•"/>
            </a:pPr>
            <a:r>
              <a:rPr lang="zh-CN" altLang="en-US" dirty="0">
                <a:solidFill>
                  <a:srgbClr val="FF0000"/>
                </a:solidFill>
              </a:rPr>
              <a:t>杠杆率</a:t>
            </a:r>
            <a:r>
              <a:rPr lang="zh-CN" altLang="en-US" dirty="0"/>
              <a:t>大于</a:t>
            </a:r>
            <a:r>
              <a:rPr lang="en-US" altLang="zh-CN" dirty="0"/>
              <a:t>4%</a:t>
            </a:r>
          </a:p>
          <a:p>
            <a:endParaRPr lang="zh-CN" altLang="en-US" dirty="0"/>
          </a:p>
        </p:txBody>
      </p:sp>
      <p:graphicFrame>
        <p:nvGraphicFramePr>
          <p:cNvPr id="11" name="图表 10">
            <a:extLst>
              <a:ext uri="{FF2B5EF4-FFF2-40B4-BE49-F238E27FC236}">
                <a16:creationId xmlns:a16="http://schemas.microsoft.com/office/drawing/2014/main" id="{704B383E-BF62-4EBC-8163-18778F1DA38D}"/>
              </a:ext>
            </a:extLst>
          </p:cNvPr>
          <p:cNvGraphicFramePr/>
          <p:nvPr>
            <p:extLst>
              <p:ext uri="{D42A27DB-BD31-4B8C-83A1-F6EECF244321}">
                <p14:modId xmlns:p14="http://schemas.microsoft.com/office/powerpoint/2010/main" val="1924917993"/>
              </p:ext>
            </p:extLst>
          </p:nvPr>
        </p:nvGraphicFramePr>
        <p:xfrm>
          <a:off x="6324600" y="1102472"/>
          <a:ext cx="4572000" cy="25740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图表 12">
            <a:extLst>
              <a:ext uri="{FF2B5EF4-FFF2-40B4-BE49-F238E27FC236}">
                <a16:creationId xmlns:a16="http://schemas.microsoft.com/office/drawing/2014/main" id="{7C57337F-22C0-4464-B9F9-55FD2CC72B75}"/>
              </a:ext>
            </a:extLst>
          </p:cNvPr>
          <p:cNvGraphicFramePr/>
          <p:nvPr>
            <p:extLst>
              <p:ext uri="{D42A27DB-BD31-4B8C-83A1-F6EECF244321}">
                <p14:modId xmlns:p14="http://schemas.microsoft.com/office/powerpoint/2010/main" val="3947557486"/>
              </p:ext>
            </p:extLst>
          </p:nvPr>
        </p:nvGraphicFramePr>
        <p:xfrm>
          <a:off x="6528052" y="3809999"/>
          <a:ext cx="4368548" cy="26593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a:extLst>
              <a:ext uri="{FF2B5EF4-FFF2-40B4-BE49-F238E27FC236}">
                <a16:creationId xmlns:a16="http://schemas.microsoft.com/office/drawing/2014/main" id="{032349A5-381A-48C7-AE0B-217E60F8808F}"/>
              </a:ext>
            </a:extLst>
          </p:cNvPr>
          <p:cNvGraphicFramePr/>
          <p:nvPr>
            <p:extLst>
              <p:ext uri="{D42A27DB-BD31-4B8C-83A1-F6EECF244321}">
                <p14:modId xmlns:p14="http://schemas.microsoft.com/office/powerpoint/2010/main" val="225854654"/>
              </p:ext>
            </p:extLst>
          </p:nvPr>
        </p:nvGraphicFramePr>
        <p:xfrm>
          <a:off x="704418" y="3540454"/>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6993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文本框 8">
            <a:extLst>
              <a:ext uri="{FF2B5EF4-FFF2-40B4-BE49-F238E27FC236}">
                <a16:creationId xmlns:a16="http://schemas.microsoft.com/office/drawing/2014/main" id="{BB96718D-AA35-4B7A-9E5C-AB32EC0789D3}"/>
              </a:ext>
            </a:extLst>
          </p:cNvPr>
          <p:cNvSpPr txBox="1"/>
          <p:nvPr/>
        </p:nvSpPr>
        <p:spPr>
          <a:xfrm>
            <a:off x="351715" y="136525"/>
            <a:ext cx="5277407" cy="646331"/>
          </a:xfrm>
          <a:prstGeom prst="rect">
            <a:avLst/>
          </a:prstGeom>
          <a:noFill/>
        </p:spPr>
        <p:txBody>
          <a:bodyPr wrap="none" rtlCol="0">
            <a:spAutoFit/>
          </a:bodyPr>
          <a:lstStyle/>
          <a:p>
            <a:pPr algn="l"/>
            <a:r>
              <a:rPr lang="zh-CN" altLang="en-US" sz="3600" b="1" dirty="0">
                <a:latin typeface="Arial" panose="020B0604020202020204" pitchFamily="34" charset="0"/>
                <a:cs typeface="Arial" panose="020B0604020202020204" pitchFamily="34" charset="0"/>
              </a:rPr>
              <a:t>行业基本情况</a:t>
            </a:r>
            <a:r>
              <a:rPr lang="en-US"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高杠杆</a:t>
            </a:r>
          </a:p>
        </p:txBody>
      </p:sp>
      <p:cxnSp>
        <p:nvCxnSpPr>
          <p:cNvPr id="10" name="直接连接符 9">
            <a:extLst>
              <a:ext uri="{FF2B5EF4-FFF2-40B4-BE49-F238E27FC236}">
                <a16:creationId xmlns:a16="http://schemas.microsoft.com/office/drawing/2014/main" id="{DFEDE8E8-DB66-4415-BCAF-CD74425711A7}"/>
              </a:ext>
            </a:extLst>
          </p:cNvPr>
          <p:cNvCxnSpPr>
            <a:cxnSpLocks/>
          </p:cNvCxnSpPr>
          <p:nvPr/>
        </p:nvCxnSpPr>
        <p:spPr>
          <a:xfrm>
            <a:off x="0" y="782856"/>
            <a:ext cx="1219200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D710B918-EBD9-4BD3-B8BE-771E9E991E00}"/>
              </a:ext>
            </a:extLst>
          </p:cNvPr>
          <p:cNvSpPr txBox="1"/>
          <p:nvPr/>
        </p:nvSpPr>
        <p:spPr>
          <a:xfrm>
            <a:off x="848005" y="2828835"/>
            <a:ext cx="5961227" cy="1200329"/>
          </a:xfrm>
          <a:prstGeom prst="rect">
            <a:avLst/>
          </a:prstGeom>
          <a:noFill/>
        </p:spPr>
        <p:txBody>
          <a:bodyPr wrap="square" rtlCol="0">
            <a:spAutoFit/>
          </a:bodyPr>
          <a:lstStyle/>
          <a:p>
            <a:r>
              <a:rPr lang="zh-CN" altLang="en-US" dirty="0">
                <a:solidFill>
                  <a:srgbClr val="FF0000"/>
                </a:solidFill>
              </a:rPr>
              <a:t>“全球系统性重要银行”</a:t>
            </a:r>
            <a:endParaRPr lang="en-US" altLang="zh-CN" dirty="0">
              <a:solidFill>
                <a:srgbClr val="FF0000"/>
              </a:solidFill>
            </a:endParaRPr>
          </a:p>
          <a:p>
            <a:pPr marL="285750" indent="-285750">
              <a:buFont typeface="Arial" panose="020B0604020202020204" pitchFamily="34" charset="0"/>
              <a:buChar char="•"/>
            </a:pPr>
            <a:r>
              <a:rPr lang="zh-CN" altLang="en-US" dirty="0"/>
              <a:t>更严格的资本要求（我国四大行入选，交行候选）</a:t>
            </a:r>
            <a:endParaRPr lang="en-US" altLang="zh-CN" dirty="0"/>
          </a:p>
          <a:p>
            <a:pPr marL="285750" indent="-285750">
              <a:buFont typeface="Arial" panose="020B0604020202020204" pitchFamily="34" charset="0"/>
              <a:buChar char="•"/>
            </a:pPr>
            <a:r>
              <a:rPr lang="zh-CN" altLang="en-US" dirty="0"/>
              <a:t>压制我国国有大行估值的最大原因</a:t>
            </a:r>
            <a:endParaRPr lang="en-US" altLang="zh-CN" dirty="0"/>
          </a:p>
          <a:p>
            <a:endParaRPr lang="zh-CN" altLang="en-US" dirty="0"/>
          </a:p>
        </p:txBody>
      </p:sp>
      <p:pic>
        <p:nvPicPr>
          <p:cNvPr id="4" name="图片 3">
            <a:extLst>
              <a:ext uri="{FF2B5EF4-FFF2-40B4-BE49-F238E27FC236}">
                <a16:creationId xmlns:a16="http://schemas.microsoft.com/office/drawing/2014/main" id="{ADA39B16-B79D-4343-8E4C-4AB2CF02B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376" y="838335"/>
            <a:ext cx="3988127" cy="5518015"/>
          </a:xfrm>
          <a:prstGeom prst="rect">
            <a:avLst/>
          </a:prstGeom>
        </p:spPr>
      </p:pic>
    </p:spTree>
    <p:extLst>
      <p:ext uri="{BB962C8B-B14F-4D97-AF65-F5344CB8AC3E}">
        <p14:creationId xmlns:p14="http://schemas.microsoft.com/office/powerpoint/2010/main" val="2319372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3210</TotalTime>
  <Words>4022</Words>
  <Application>Microsoft Office PowerPoint</Application>
  <PresentationFormat>宽屏</PresentationFormat>
  <Paragraphs>430</Paragraphs>
  <Slides>47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47</vt:i4>
      </vt:variant>
    </vt:vector>
  </HeadingPairs>
  <TitlesOfParts>
    <vt:vector size="55" baseType="lpstr">
      <vt:lpstr>等线</vt:lpstr>
      <vt:lpstr>等线 Light</vt:lpstr>
      <vt:lpstr>宋体</vt:lpstr>
      <vt:lpstr>Arial</vt:lpstr>
      <vt:lpstr>Calibri</vt:lpstr>
      <vt:lpstr>Calibri Light</vt:lpstr>
      <vt:lpstr>Office 主题​​</vt:lpstr>
      <vt:lpstr>1_Office 主题​​</vt:lpstr>
      <vt:lpstr>招商银行——零售之王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longkj</dc:creator>
  <cp:lastModifiedBy>zeng xiangyu</cp:lastModifiedBy>
  <cp:revision>423</cp:revision>
  <dcterms:created xsi:type="dcterms:W3CDTF">2020-11-06T12:51:51Z</dcterms:created>
  <dcterms:modified xsi:type="dcterms:W3CDTF">2021-06-11T04:07:41Z</dcterms:modified>
</cp:coreProperties>
</file>