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comments/comment1.xml" ContentType="application/vnd.openxmlformats-officedocument.presentationml.comments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sldIdLst>
    <p:sldId id="258" r:id="rId2"/>
    <p:sldId id="259" r:id="rId3"/>
    <p:sldId id="264" r:id="rId4"/>
    <p:sldId id="265" r:id="rId5"/>
    <p:sldId id="267" r:id="rId6"/>
    <p:sldId id="269" r:id="rId7"/>
    <p:sldId id="268" r:id="rId8"/>
    <p:sldId id="270" r:id="rId9"/>
    <p:sldId id="271" r:id="rId10"/>
    <p:sldId id="274" r:id="rId11"/>
    <p:sldId id="273" r:id="rId12"/>
    <p:sldId id="272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7" r:id="rId23"/>
    <p:sldId id="256" r:id="rId24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스퀘어" panose="020B0600000101010101" pitchFamily="50" charset="-127"/>
      <p:regular r:id="rId28"/>
    </p:embeddedFont>
    <p:embeddedFont>
      <p:font typeface="나눔스퀘어 Bold" panose="020B0600000101010101" pitchFamily="50" charset="-127"/>
      <p:bold r:id="rId29"/>
    </p:embeddedFont>
    <p:embeddedFont>
      <p:font typeface="Noto Sans KR Regular" panose="020B0600000101010101" charset="-127"/>
      <p:regular r:id="rId30"/>
    </p:embeddedFont>
    <p:embeddedFont>
      <p:font typeface="Noto Sans KR Bold" panose="020B0600000101010101" charset="-127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2-11T21:22:10.45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3282703" y="1972545"/>
            <a:ext cx="56266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AA team project</a:t>
            </a:r>
          </a:p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9-Axis</a:t>
            </a:r>
            <a:endParaRPr lang="ko-KR" altLang="en-US" sz="5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E5309-4A29-4CBE-B694-B651066D4DBE}"/>
              </a:ext>
            </a:extLst>
          </p:cNvPr>
          <p:cNvSpPr txBox="1"/>
          <p:nvPr/>
        </p:nvSpPr>
        <p:spPr>
          <a:xfrm>
            <a:off x="5956845" y="4287190"/>
            <a:ext cx="2855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Made by AA22</a:t>
            </a:r>
          </a:p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en-US" altLang="ko-KR" sz="3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AA23</a:t>
            </a:r>
            <a:endParaRPr lang="ko-KR" altLang="en-US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557" y="1259867"/>
            <a:ext cx="425938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4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51" y="1182279"/>
            <a:ext cx="10104297" cy="54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3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1691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Collab - EDA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238250"/>
            <a:ext cx="99726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96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1691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Collab - EDA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753033"/>
            <a:ext cx="100393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6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1691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Collab - EDA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33525"/>
            <a:ext cx="10058400" cy="3790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1890712"/>
            <a:ext cx="100965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66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1691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Collab - EDA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90" y="1818409"/>
            <a:ext cx="11019819" cy="41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9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1691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Collab - EDA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90" y="1818409"/>
            <a:ext cx="11020161" cy="41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45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1691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Collab - EDA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89" y="1818409"/>
            <a:ext cx="11020161" cy="41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20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1691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Collab - EDA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41" y="1815724"/>
            <a:ext cx="9567517" cy="37742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8" y="2087995"/>
            <a:ext cx="3709467" cy="26007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266" y="2087994"/>
            <a:ext cx="3709467" cy="26007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894" y="2087994"/>
            <a:ext cx="3709467" cy="26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35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1691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Collab - EDA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837" y="1768705"/>
            <a:ext cx="6822325" cy="40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1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1" y="1552575"/>
            <a:ext cx="3619500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877418" y="3043535"/>
            <a:ext cx="1444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133506" y="362176"/>
            <a:ext cx="2938625" cy="931024"/>
            <a:chOff x="6133506" y="362176"/>
            <a:chExt cx="2938625" cy="9310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62DE98-8D87-4402-A68D-4C31CB7FDDE6}"/>
                </a:ext>
              </a:extLst>
            </p:cNvPr>
            <p:cNvSpPr txBox="1"/>
            <p:nvPr/>
          </p:nvSpPr>
          <p:spPr>
            <a:xfrm>
              <a:off x="6133506" y="362176"/>
              <a:ext cx="8194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rgbClr val="67778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E9BDF5-C3CE-4DE3-906D-B0EA56CAEABE}"/>
                </a:ext>
              </a:extLst>
            </p:cNvPr>
            <p:cNvSpPr txBox="1"/>
            <p:nvPr/>
          </p:nvSpPr>
          <p:spPr>
            <a:xfrm>
              <a:off x="6932571" y="485286"/>
              <a:ext cx="21395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Arduino Code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445966-81AA-40EB-AF3A-195437A7E6D8}"/>
                </a:ext>
              </a:extLst>
            </p:cNvPr>
            <p:cNvSpPr txBox="1"/>
            <p:nvPr/>
          </p:nvSpPr>
          <p:spPr>
            <a:xfrm>
              <a:off x="6952961" y="970035"/>
              <a:ext cx="158171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Extraction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33506" y="3043535"/>
            <a:ext cx="2634504" cy="931024"/>
            <a:chOff x="6136328" y="3043535"/>
            <a:chExt cx="2634504" cy="93102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AA8A7B-A1D7-4DCC-8E2C-83109D3256EB}"/>
                </a:ext>
              </a:extLst>
            </p:cNvPr>
            <p:cNvSpPr txBox="1"/>
            <p:nvPr/>
          </p:nvSpPr>
          <p:spPr>
            <a:xfrm>
              <a:off x="6136328" y="3043535"/>
              <a:ext cx="8194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rgbClr val="67778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090683-093A-49C2-9F64-804EF330738A}"/>
                </a:ext>
              </a:extLst>
            </p:cNvPr>
            <p:cNvSpPr txBox="1"/>
            <p:nvPr/>
          </p:nvSpPr>
          <p:spPr>
            <a:xfrm>
              <a:off x="6955783" y="3166645"/>
              <a:ext cx="18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HTML Code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495149-3BDA-4F54-9372-3717BD0C56EF}"/>
                </a:ext>
              </a:extLst>
            </p:cNvPr>
            <p:cNvSpPr txBox="1"/>
            <p:nvPr/>
          </p:nvSpPr>
          <p:spPr>
            <a:xfrm>
              <a:off x="6955783" y="3651394"/>
              <a:ext cx="14459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Visualize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133506" y="1416310"/>
            <a:ext cx="2895793" cy="1540579"/>
            <a:chOff x="6133506" y="1373512"/>
            <a:chExt cx="2895793" cy="15405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C54CB8-D00A-4BE4-B0BF-F9E5A0D3F8E9}"/>
                </a:ext>
              </a:extLst>
            </p:cNvPr>
            <p:cNvSpPr txBox="1"/>
            <p:nvPr/>
          </p:nvSpPr>
          <p:spPr>
            <a:xfrm>
              <a:off x="6133506" y="1373512"/>
              <a:ext cx="8194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67778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4000" dirty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09752-FE32-4093-B772-3FFAD4B91079}"/>
                </a:ext>
              </a:extLst>
            </p:cNvPr>
            <p:cNvSpPr txBox="1"/>
            <p:nvPr/>
          </p:nvSpPr>
          <p:spPr>
            <a:xfrm>
              <a:off x="6952961" y="1496622"/>
              <a:ext cx="207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Node.js Code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8E9206-15F9-4B5E-AF62-46268B1B8303}"/>
                </a:ext>
              </a:extLst>
            </p:cNvPr>
            <p:cNvSpPr txBox="1"/>
            <p:nvPr/>
          </p:nvSpPr>
          <p:spPr>
            <a:xfrm>
              <a:off x="6952961" y="1981371"/>
              <a:ext cx="12987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Node Server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9B2EAB-E274-4985-931D-97729CA1D17B}"/>
                </a:ext>
              </a:extLst>
            </p:cNvPr>
            <p:cNvSpPr txBox="1"/>
            <p:nvPr/>
          </p:nvSpPr>
          <p:spPr>
            <a:xfrm>
              <a:off x="6952961" y="2283060"/>
              <a:ext cx="153862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Express Server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9B2EAB-E274-4985-931D-97729CA1D17B}"/>
                </a:ext>
              </a:extLst>
            </p:cNvPr>
            <p:cNvSpPr txBox="1"/>
            <p:nvPr/>
          </p:nvSpPr>
          <p:spPr>
            <a:xfrm>
              <a:off x="6952961" y="2590926"/>
              <a:ext cx="14494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Mongo Server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33506" y="4181893"/>
            <a:ext cx="1980478" cy="931024"/>
            <a:chOff x="6136328" y="4037260"/>
            <a:chExt cx="1980478" cy="93102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AA8A7B-A1D7-4DCC-8E2C-83109D3256EB}"/>
                </a:ext>
              </a:extLst>
            </p:cNvPr>
            <p:cNvSpPr txBox="1"/>
            <p:nvPr/>
          </p:nvSpPr>
          <p:spPr>
            <a:xfrm>
              <a:off x="6136328" y="4037260"/>
              <a:ext cx="8194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67778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4000" dirty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090683-093A-49C2-9F64-804EF330738A}"/>
                </a:ext>
              </a:extLst>
            </p:cNvPr>
            <p:cNvSpPr txBox="1"/>
            <p:nvPr/>
          </p:nvSpPr>
          <p:spPr>
            <a:xfrm>
              <a:off x="6955783" y="4160370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Collab.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495149-3BDA-4F54-9372-3717BD0C56EF}"/>
                </a:ext>
              </a:extLst>
            </p:cNvPr>
            <p:cNvSpPr txBox="1"/>
            <p:nvPr/>
          </p:nvSpPr>
          <p:spPr>
            <a:xfrm>
              <a:off x="6955783" y="4645119"/>
              <a:ext cx="55835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EDA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33506" y="5286999"/>
            <a:ext cx="2547813" cy="931024"/>
            <a:chOff x="6136328" y="5030985"/>
            <a:chExt cx="2547813" cy="93102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AA8A7B-A1D7-4DCC-8E2C-83109D3256EB}"/>
                </a:ext>
              </a:extLst>
            </p:cNvPr>
            <p:cNvSpPr txBox="1"/>
            <p:nvPr/>
          </p:nvSpPr>
          <p:spPr>
            <a:xfrm>
              <a:off x="6136328" y="5030985"/>
              <a:ext cx="8194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67778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</a:t>
              </a:r>
              <a:endParaRPr lang="ko-KR" altLang="en-US" sz="4000" dirty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090683-093A-49C2-9F64-804EF330738A}"/>
                </a:ext>
              </a:extLst>
            </p:cNvPr>
            <p:cNvSpPr txBox="1"/>
            <p:nvPr/>
          </p:nvSpPr>
          <p:spPr>
            <a:xfrm>
              <a:off x="6955783" y="5154095"/>
              <a:ext cx="1494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활용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495149-3BDA-4F54-9372-3717BD0C56EF}"/>
                </a:ext>
              </a:extLst>
            </p:cNvPr>
            <p:cNvSpPr txBox="1"/>
            <p:nvPr/>
          </p:nvSpPr>
          <p:spPr>
            <a:xfrm>
              <a:off x="6955783" y="5638844"/>
              <a:ext cx="172835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9-Axis </a:t>
              </a:r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센서의 활용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1691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Collab - EDA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9" y="1402740"/>
            <a:ext cx="6434265" cy="35147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376" y="2375364"/>
            <a:ext cx="6434265" cy="3514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112" y="3160393"/>
            <a:ext cx="643426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6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94909" y="19979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모서리 31">
            <a:extLst>
              <a:ext uri="{FF2B5EF4-FFF2-40B4-BE49-F238E27FC236}">
                <a16:creationId xmlns:a16="http://schemas.microsoft.com/office/drawing/2014/main" id="{551C4A48-C1A0-4859-B6E5-E3E169B594B6}"/>
              </a:ext>
            </a:extLst>
          </p:cNvPr>
          <p:cNvSpPr/>
          <p:nvPr/>
        </p:nvSpPr>
        <p:spPr>
          <a:xfrm>
            <a:off x="572100" y="1342995"/>
            <a:ext cx="11032467" cy="2306292"/>
          </a:xfrm>
          <a:prstGeom prst="roundRect">
            <a:avLst>
              <a:gd name="adj" fmla="val 2009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C32DDCE-5802-4FA9-8F04-67F1F04A3921}"/>
              </a:ext>
            </a:extLst>
          </p:cNvPr>
          <p:cNvGrpSpPr/>
          <p:nvPr/>
        </p:nvGrpSpPr>
        <p:grpSpPr>
          <a:xfrm>
            <a:off x="752838" y="1516205"/>
            <a:ext cx="2647782" cy="4142295"/>
            <a:chOff x="2173794" y="2307732"/>
            <a:chExt cx="1728088" cy="291777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836253D-D6D2-4836-A9DE-B6500FAD4899}"/>
                </a:ext>
              </a:extLst>
            </p:cNvPr>
            <p:cNvSpPr/>
            <p:nvPr/>
          </p:nvSpPr>
          <p:spPr>
            <a:xfrm>
              <a:off x="2397732" y="2307732"/>
              <a:ext cx="1223060" cy="1223060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Noto Sans KR Regular" panose="020B0500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DC1554-B6CE-4814-B293-5F436CA7087F}"/>
                </a:ext>
              </a:extLst>
            </p:cNvPr>
            <p:cNvSpPr txBox="1"/>
            <p:nvPr/>
          </p:nvSpPr>
          <p:spPr>
            <a:xfrm>
              <a:off x="2661905" y="4001410"/>
              <a:ext cx="694715" cy="188201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ctr"/>
              <a:r>
                <a:rPr lang="ko-KR" altLang="en-US" sz="15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손 떨림 보정</a:t>
              </a:r>
              <a:endParaRPr lang="ko-KR" altLang="en-US" sz="15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1F8EE5-1C35-4DB7-9E16-8EE8FBBF7E67}"/>
                </a:ext>
              </a:extLst>
            </p:cNvPr>
            <p:cNvSpPr txBox="1"/>
            <p:nvPr/>
          </p:nvSpPr>
          <p:spPr>
            <a:xfrm>
              <a:off x="2173794" y="4326224"/>
              <a:ext cx="1728088" cy="899283"/>
            </a:xfrm>
            <a:prstGeom prst="rect">
              <a:avLst/>
            </a:prstGeom>
            <a:noFill/>
          </p:spPr>
          <p:txBody>
            <a:bodyPr wrap="square" lIns="54000" tIns="18000" rIns="54000" bIns="1800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200"/>
                </a:spcAft>
              </a:pP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손 떨림 보정 기능이란 </a:t>
              </a:r>
              <a:r>
                <a:rPr lang="ko-KR" altLang="en-US" sz="1050" spc="-8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짐벌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이나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카메라에서 손으로 잡고 촬영할 때 생기는 흔들림을 보정하여 조금 더 나쁜 상황에서도 흔들림 없는 사진을 얻어내도록 하는 보조기능이다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.</a:t>
              </a:r>
            </a:p>
            <a:p>
              <a:pPr>
                <a:lnSpc>
                  <a:spcPct val="120000"/>
                </a:lnSpc>
                <a:spcAft>
                  <a:spcPts val="200"/>
                </a:spcAft>
              </a:pPr>
              <a:r>
                <a:rPr lang="en-US" altLang="ko-KR" sz="105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9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축 센서를 통해 흔들리는 정도를 파악하고 </a:t>
              </a:r>
              <a:endParaRPr lang="en-US" altLang="ko-KR" sz="1050" spc="-8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endParaRPr>
            </a:p>
            <a:p>
              <a:pPr>
                <a:lnSpc>
                  <a:spcPct val="120000"/>
                </a:lnSpc>
                <a:spcAft>
                  <a:spcPts val="200"/>
                </a:spcAft>
              </a:pP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역 위상의 보정을 가한다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.</a:t>
              </a:r>
              <a:endParaRPr lang="ko-KR" altLang="en-US" sz="105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914AA5-37F3-4385-9219-59008EEFFBA1}"/>
              </a:ext>
            </a:extLst>
          </p:cNvPr>
          <p:cNvGrpSpPr/>
          <p:nvPr/>
        </p:nvGrpSpPr>
        <p:grpSpPr>
          <a:xfrm>
            <a:off x="3303943" y="1516205"/>
            <a:ext cx="2647782" cy="3897101"/>
            <a:chOff x="4231619" y="2307732"/>
            <a:chExt cx="1728088" cy="274506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C91A7C-1D6E-405F-8814-CD75614FE927}"/>
                </a:ext>
              </a:extLst>
            </p:cNvPr>
            <p:cNvSpPr/>
            <p:nvPr/>
          </p:nvSpPr>
          <p:spPr>
            <a:xfrm>
              <a:off x="4455557" y="2307732"/>
              <a:ext cx="1223060" cy="1223060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Noto Sans KR Regular" panose="020B05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46B639-F9F7-4D39-BBA7-8845310E5C22}"/>
                </a:ext>
              </a:extLst>
            </p:cNvPr>
            <p:cNvSpPr txBox="1"/>
            <p:nvPr/>
          </p:nvSpPr>
          <p:spPr>
            <a:xfrm>
              <a:off x="4862014" y="4001410"/>
              <a:ext cx="410147" cy="188201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ctr"/>
              <a:r>
                <a:rPr lang="ko-KR" altLang="en-US" sz="15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에어백</a:t>
              </a:r>
              <a:endParaRPr lang="ko-KR" altLang="en-US" sz="15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1A089F-4F46-4D7E-A8EE-4A6A9FAE4322}"/>
                </a:ext>
              </a:extLst>
            </p:cNvPr>
            <p:cNvSpPr txBox="1"/>
            <p:nvPr/>
          </p:nvSpPr>
          <p:spPr>
            <a:xfrm>
              <a:off x="4231619" y="4326224"/>
              <a:ext cx="1728088" cy="726571"/>
            </a:xfrm>
            <a:prstGeom prst="rect">
              <a:avLst/>
            </a:prstGeom>
            <a:noFill/>
          </p:spPr>
          <p:txBody>
            <a:bodyPr wrap="square" lIns="54000" tIns="18000" rIns="54000" bIns="1800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200"/>
                </a:spcAft>
              </a:pP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에어백은 자동차가 사고로 충격을 받았을 때 운전자와 동승자의 </a:t>
              </a:r>
              <a:r>
                <a:rPr lang="ko-KR" altLang="en-US" sz="1050" spc="-8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부상률을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낮춰주기 위해 설치된 공기주머니이다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.</a:t>
              </a:r>
            </a:p>
            <a:p>
              <a:pPr>
                <a:lnSpc>
                  <a:spcPct val="120000"/>
                </a:lnSpc>
                <a:spcAft>
                  <a:spcPts val="200"/>
                </a:spcAft>
              </a:pPr>
              <a:r>
                <a:rPr lang="en-US" altLang="ko-KR" sz="105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충돌 센서와 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9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축 센서를 통해 자동차의 충돌 여부를 파악하여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에어백을 작동시킨다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.</a:t>
              </a:r>
              <a:endParaRPr lang="ko-KR" altLang="en-US" sz="105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62289EE-B017-4FE5-B189-BE68958567C5}"/>
              </a:ext>
            </a:extLst>
          </p:cNvPr>
          <p:cNvGrpSpPr/>
          <p:nvPr/>
        </p:nvGrpSpPr>
        <p:grpSpPr>
          <a:xfrm>
            <a:off x="6026513" y="1504170"/>
            <a:ext cx="2647782" cy="3652037"/>
            <a:chOff x="6289444" y="2307732"/>
            <a:chExt cx="1728088" cy="2572441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F3886ED-6685-45A2-A147-DB84E6A8A18F}"/>
                </a:ext>
              </a:extLst>
            </p:cNvPr>
            <p:cNvSpPr/>
            <p:nvPr/>
          </p:nvSpPr>
          <p:spPr>
            <a:xfrm>
              <a:off x="6513382" y="2307732"/>
              <a:ext cx="1223060" cy="1223060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Noto Sans KR Regular" panose="020B0500000000000000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7408AD-3DA2-4CA4-B6D9-D8DE34F65392}"/>
                </a:ext>
              </a:extLst>
            </p:cNvPr>
            <p:cNvSpPr txBox="1"/>
            <p:nvPr/>
          </p:nvSpPr>
          <p:spPr>
            <a:xfrm>
              <a:off x="6976335" y="4001410"/>
              <a:ext cx="297156" cy="188201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ctr"/>
              <a:r>
                <a:rPr lang="ko-KR" altLang="en-US" sz="15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게임</a:t>
              </a:r>
              <a:endParaRPr lang="ko-KR" altLang="en-US" sz="15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51CB9C-6DBD-4F2C-BF78-F56DED7DD271}"/>
                </a:ext>
              </a:extLst>
            </p:cNvPr>
            <p:cNvSpPr txBox="1"/>
            <p:nvPr/>
          </p:nvSpPr>
          <p:spPr>
            <a:xfrm>
              <a:off x="6289444" y="4326224"/>
              <a:ext cx="1728088" cy="553949"/>
            </a:xfrm>
            <a:prstGeom prst="rect">
              <a:avLst/>
            </a:prstGeom>
            <a:noFill/>
          </p:spPr>
          <p:txBody>
            <a:bodyPr wrap="square" lIns="54000" tIns="18000" rIns="54000" bIns="1800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200"/>
                </a:spcAft>
              </a:pPr>
              <a:r>
                <a:rPr lang="en-US" altLang="ko-KR" sz="105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닌텐도 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Wii,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아스팔트 시리즈 등과 같이 게임에서도 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9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축 센서를 활용하여 기울이기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휘두르기 등 모션을 감지하여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사용자가 직접 몸을 움직여 게임을 즐기도록 할 수 있다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.</a:t>
              </a:r>
              <a:endParaRPr lang="ko-KR" altLang="en-US" sz="105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A46514A-5039-4BF3-B3DC-FEA1FCE49F88}"/>
              </a:ext>
            </a:extLst>
          </p:cNvPr>
          <p:cNvGrpSpPr/>
          <p:nvPr/>
        </p:nvGrpSpPr>
        <p:grpSpPr>
          <a:xfrm>
            <a:off x="8630907" y="1516205"/>
            <a:ext cx="2647782" cy="3483655"/>
            <a:chOff x="8318694" y="2307732"/>
            <a:chExt cx="1728088" cy="245383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1A9447F-2910-4C19-AEA1-5A0A21FE8664}"/>
                </a:ext>
              </a:extLst>
            </p:cNvPr>
            <p:cNvSpPr/>
            <p:nvPr/>
          </p:nvSpPr>
          <p:spPr>
            <a:xfrm>
              <a:off x="8571207" y="2307732"/>
              <a:ext cx="1223060" cy="1223060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Noto Sans KR Regular" panose="020B0500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CEE78F-38F2-4094-9FDB-D945FCD10645}"/>
                </a:ext>
              </a:extLst>
            </p:cNvPr>
            <p:cNvSpPr txBox="1"/>
            <p:nvPr/>
          </p:nvSpPr>
          <p:spPr>
            <a:xfrm>
              <a:off x="8977664" y="4001410"/>
              <a:ext cx="410147" cy="188201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ctr"/>
              <a:r>
                <a:rPr lang="ko-KR" altLang="en-US" sz="15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비행기</a:t>
              </a:r>
              <a:endParaRPr lang="ko-KR" altLang="en-US" sz="15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BB3F91-FB9F-4644-81B3-F1F17FB0C968}"/>
                </a:ext>
              </a:extLst>
            </p:cNvPr>
            <p:cNvSpPr txBox="1"/>
            <p:nvPr/>
          </p:nvSpPr>
          <p:spPr>
            <a:xfrm>
              <a:off x="8318694" y="4326224"/>
              <a:ext cx="1728088" cy="435345"/>
            </a:xfrm>
            <a:prstGeom prst="rect">
              <a:avLst/>
            </a:prstGeom>
            <a:noFill/>
          </p:spPr>
          <p:txBody>
            <a:bodyPr wrap="square" lIns="54000" tIns="18000" rIns="54000" bIns="1800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200"/>
                </a:spcAft>
              </a:pP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비행기나 </a:t>
              </a:r>
              <a:r>
                <a:rPr lang="ko-KR" altLang="en-US" sz="1050" spc="-8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드론에서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 9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축 센서를 활용하여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현재 비행기가 어느 방향으로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얼마나 기울어져 있는 상태인지를 알고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자세를 제어할 수 있다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.</a:t>
              </a:r>
              <a:endParaRPr lang="ko-KR" altLang="en-US" sz="105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94909" y="514350"/>
            <a:ext cx="19014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일상생활 속 </a:t>
            </a:r>
            <a:r>
              <a:rPr lang="ko-KR" altLang="en-US" sz="150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사례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Picture 4" descr="Wii - 나무위키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002" y="1768462"/>
            <a:ext cx="1198665" cy="131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알고 보면 엄청난 과학이 숨어 있다! 에어백 원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342" y="1402259"/>
            <a:ext cx="2061090" cy="19642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ww.amc.seoul.kr/asan/imageDown/healthstory/201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042" y="1445608"/>
            <a:ext cx="2057508" cy="19642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7" y="1592394"/>
            <a:ext cx="1798244" cy="143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94909" y="19979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모서리 31">
            <a:extLst>
              <a:ext uri="{FF2B5EF4-FFF2-40B4-BE49-F238E27FC236}">
                <a16:creationId xmlns:a16="http://schemas.microsoft.com/office/drawing/2014/main" id="{551C4A48-C1A0-4859-B6E5-E3E169B594B6}"/>
              </a:ext>
            </a:extLst>
          </p:cNvPr>
          <p:cNvSpPr/>
          <p:nvPr/>
        </p:nvSpPr>
        <p:spPr>
          <a:xfrm>
            <a:off x="572100" y="1342995"/>
            <a:ext cx="11032467" cy="2306292"/>
          </a:xfrm>
          <a:prstGeom prst="roundRect">
            <a:avLst>
              <a:gd name="adj" fmla="val 2009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C32DDCE-5802-4FA9-8F04-67F1F04A3921}"/>
              </a:ext>
            </a:extLst>
          </p:cNvPr>
          <p:cNvGrpSpPr/>
          <p:nvPr/>
        </p:nvGrpSpPr>
        <p:grpSpPr>
          <a:xfrm>
            <a:off x="752838" y="1516205"/>
            <a:ext cx="2647782" cy="4259250"/>
            <a:chOff x="2173794" y="2307732"/>
            <a:chExt cx="1728088" cy="300015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836253D-D6D2-4836-A9DE-B6500FAD4899}"/>
                </a:ext>
              </a:extLst>
            </p:cNvPr>
            <p:cNvSpPr/>
            <p:nvPr/>
          </p:nvSpPr>
          <p:spPr>
            <a:xfrm>
              <a:off x="2397732" y="2307732"/>
              <a:ext cx="1223060" cy="1223060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Noto Sans KR Regular" panose="020B0500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DC1554-B6CE-4814-B293-5F436CA7087F}"/>
                </a:ext>
              </a:extLst>
            </p:cNvPr>
            <p:cNvSpPr txBox="1"/>
            <p:nvPr/>
          </p:nvSpPr>
          <p:spPr>
            <a:xfrm>
              <a:off x="2720493" y="4001410"/>
              <a:ext cx="577540" cy="188201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ctr"/>
              <a:r>
                <a:rPr lang="en-US" altLang="ko-KR" sz="15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3D </a:t>
              </a:r>
              <a:r>
                <a:rPr lang="ko-KR" altLang="en-US" sz="15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스캐너</a:t>
              </a:r>
              <a:endParaRPr lang="en-US" altLang="ko-KR" sz="15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1F8EE5-1C35-4DB7-9E16-8EE8FBBF7E67}"/>
                </a:ext>
              </a:extLst>
            </p:cNvPr>
            <p:cNvSpPr txBox="1"/>
            <p:nvPr/>
          </p:nvSpPr>
          <p:spPr>
            <a:xfrm>
              <a:off x="2173794" y="4326224"/>
              <a:ext cx="1728088" cy="981665"/>
            </a:xfrm>
            <a:prstGeom prst="rect">
              <a:avLst/>
            </a:prstGeom>
            <a:noFill/>
          </p:spPr>
          <p:txBody>
            <a:bodyPr wrap="square" lIns="54000" tIns="18000" rIns="54000" bIns="1800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200"/>
                </a:spcAft>
              </a:pP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</a:t>
              </a:r>
              <a:r>
                <a:rPr lang="ko-KR" altLang="en-US" sz="1050" spc="-8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프로브를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닿게 하는 </a:t>
              </a:r>
              <a:r>
                <a:rPr lang="ko-KR" altLang="en-US" sz="1050" spc="-8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접속식이나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동시에 </a:t>
              </a:r>
              <a:r>
                <a:rPr lang="ko-KR" altLang="en-US" sz="1050" spc="-8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여러대의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카메라를 통해 입체적인 영상을 얻는 기존의 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3D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스캐너와 달리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 9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축 센서와 빛을 이용하는 라이더 센서를 이용하여 물체 및 공간을 입체적으로 인식할 수 있고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이를 활용하여 자율 주행에 사용할 만큼 정밀한 모습을 보여준다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.</a:t>
              </a:r>
              <a:endParaRPr lang="ko-KR" altLang="en-US" sz="105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914AA5-37F3-4385-9219-59008EEFFBA1}"/>
              </a:ext>
            </a:extLst>
          </p:cNvPr>
          <p:cNvGrpSpPr/>
          <p:nvPr/>
        </p:nvGrpSpPr>
        <p:grpSpPr>
          <a:xfrm>
            <a:off x="3303943" y="1516205"/>
            <a:ext cx="2647782" cy="3871452"/>
            <a:chOff x="4231619" y="2307732"/>
            <a:chExt cx="1728088" cy="2726997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C91A7C-1D6E-405F-8814-CD75614FE927}"/>
                </a:ext>
              </a:extLst>
            </p:cNvPr>
            <p:cNvSpPr/>
            <p:nvPr/>
          </p:nvSpPr>
          <p:spPr>
            <a:xfrm>
              <a:off x="4455557" y="2307732"/>
              <a:ext cx="1223060" cy="1223060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Noto Sans KR Regular" panose="020B05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46B639-F9F7-4D39-BBA7-8845310E5C22}"/>
                </a:ext>
              </a:extLst>
            </p:cNvPr>
            <p:cNvSpPr txBox="1"/>
            <p:nvPr/>
          </p:nvSpPr>
          <p:spPr>
            <a:xfrm>
              <a:off x="4862014" y="4001410"/>
              <a:ext cx="410147" cy="188201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ctr"/>
              <a:r>
                <a:rPr lang="ko-KR" altLang="en-US" sz="15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우주선</a:t>
              </a:r>
              <a:r>
                <a:rPr lang="en-US" altLang="ko-KR" sz="15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	</a:t>
              </a:r>
              <a:endParaRPr lang="ko-KR" altLang="en-US" sz="15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1A089F-4F46-4D7E-A8EE-4A6A9FAE4322}"/>
                </a:ext>
              </a:extLst>
            </p:cNvPr>
            <p:cNvSpPr txBox="1"/>
            <p:nvPr/>
          </p:nvSpPr>
          <p:spPr>
            <a:xfrm>
              <a:off x="4231619" y="4326224"/>
              <a:ext cx="1728088" cy="708505"/>
            </a:xfrm>
            <a:prstGeom prst="rect">
              <a:avLst/>
            </a:prstGeom>
            <a:noFill/>
          </p:spPr>
          <p:txBody>
            <a:bodyPr wrap="square" lIns="54000" tIns="18000" rIns="54000" bIns="1800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200"/>
                </a:spcAft>
              </a:pPr>
              <a:r>
                <a:rPr lang="ko-KR" altLang="en-US" sz="105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지구에서 와 다르게 주변에 다른 물체가 없고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 GPS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등과 같은 위성을</a:t>
              </a:r>
              <a:r>
                <a:rPr lang="en-US" altLang="ko-KR" sz="105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통한 위치 결정 시스템이 없는 우주에서 움직이는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우주선의 경우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항법 시스템에서 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9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축 센서가 보고한 데이터를 통해 자세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속도 및 위치를 계산할 수 잇다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.</a:t>
              </a:r>
              <a:endParaRPr lang="ko-KR" altLang="en-US" sz="105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62289EE-B017-4FE5-B189-BE68958567C5}"/>
              </a:ext>
            </a:extLst>
          </p:cNvPr>
          <p:cNvGrpSpPr/>
          <p:nvPr/>
        </p:nvGrpSpPr>
        <p:grpSpPr>
          <a:xfrm>
            <a:off x="6026513" y="1504170"/>
            <a:ext cx="2647782" cy="3871456"/>
            <a:chOff x="6289444" y="2307732"/>
            <a:chExt cx="1728088" cy="272699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F3886ED-6685-45A2-A147-DB84E6A8A18F}"/>
                </a:ext>
              </a:extLst>
            </p:cNvPr>
            <p:cNvSpPr/>
            <p:nvPr/>
          </p:nvSpPr>
          <p:spPr>
            <a:xfrm>
              <a:off x="6513382" y="2307732"/>
              <a:ext cx="1223060" cy="1223060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Noto Sans KR Regular" panose="020B0500000000000000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7408AD-3DA2-4CA4-B6D9-D8DE34F65392}"/>
                </a:ext>
              </a:extLst>
            </p:cNvPr>
            <p:cNvSpPr txBox="1"/>
            <p:nvPr/>
          </p:nvSpPr>
          <p:spPr>
            <a:xfrm>
              <a:off x="7022368" y="4001410"/>
              <a:ext cx="205090" cy="188200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ctr"/>
              <a:r>
                <a:rPr lang="en-US" altLang="ko-KR" sz="15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VR</a:t>
              </a:r>
              <a:endParaRPr lang="ko-KR" altLang="en-US" sz="15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51CB9C-6DBD-4F2C-BF78-F56DED7DD271}"/>
                </a:ext>
              </a:extLst>
            </p:cNvPr>
            <p:cNvSpPr txBox="1"/>
            <p:nvPr/>
          </p:nvSpPr>
          <p:spPr>
            <a:xfrm>
              <a:off x="6289444" y="4326224"/>
              <a:ext cx="1728088" cy="708504"/>
            </a:xfrm>
            <a:prstGeom prst="rect">
              <a:avLst/>
            </a:prstGeom>
            <a:noFill/>
          </p:spPr>
          <p:txBody>
            <a:bodyPr wrap="square" lIns="54000" tIns="18000" rIns="54000" bIns="1800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200"/>
                </a:spcAft>
              </a:pPr>
              <a:r>
                <a:rPr lang="ko-KR" altLang="en-US" sz="105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실제로 존재하지 않는 현실을 구현하는 기술인 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VR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기술에서도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사용자의 동작에 따라 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VR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안에서의 동작을 구현할 때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사용자가 현재 바라보는 방향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들고 있는 컨트롤러의 위치 등의 정보를 얻는데 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9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축 센서를 활용한다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.</a:t>
              </a:r>
              <a:endParaRPr lang="ko-KR" altLang="en-US" sz="105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A46514A-5039-4BF3-B3DC-FEA1FCE49F88}"/>
              </a:ext>
            </a:extLst>
          </p:cNvPr>
          <p:cNvGrpSpPr/>
          <p:nvPr/>
        </p:nvGrpSpPr>
        <p:grpSpPr>
          <a:xfrm>
            <a:off x="8630907" y="1516205"/>
            <a:ext cx="2647782" cy="3871452"/>
            <a:chOff x="8318694" y="2307732"/>
            <a:chExt cx="1728088" cy="272699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1A9447F-2910-4C19-AEA1-5A0A21FE8664}"/>
                </a:ext>
              </a:extLst>
            </p:cNvPr>
            <p:cNvSpPr/>
            <p:nvPr/>
          </p:nvSpPr>
          <p:spPr>
            <a:xfrm>
              <a:off x="8571207" y="2307732"/>
              <a:ext cx="1223060" cy="1223060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Noto Sans KR Regular" panose="020B0500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CEE78F-38F2-4094-9FDB-D945FCD10645}"/>
                </a:ext>
              </a:extLst>
            </p:cNvPr>
            <p:cNvSpPr txBox="1"/>
            <p:nvPr/>
          </p:nvSpPr>
          <p:spPr>
            <a:xfrm>
              <a:off x="8793533" y="4001410"/>
              <a:ext cx="778412" cy="188201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ctr"/>
              <a:r>
                <a:rPr lang="ko-KR" altLang="en-US" sz="1500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자이로</a:t>
              </a:r>
              <a:r>
                <a:rPr lang="ko-KR" altLang="en-US" sz="15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 글로브</a:t>
              </a:r>
              <a:endParaRPr lang="ko-KR" altLang="en-US" sz="15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BB3F91-FB9F-4644-81B3-F1F17FB0C968}"/>
                </a:ext>
              </a:extLst>
            </p:cNvPr>
            <p:cNvSpPr txBox="1"/>
            <p:nvPr/>
          </p:nvSpPr>
          <p:spPr>
            <a:xfrm>
              <a:off x="8318694" y="4326224"/>
              <a:ext cx="1728088" cy="708505"/>
            </a:xfrm>
            <a:prstGeom prst="rect">
              <a:avLst/>
            </a:prstGeom>
            <a:noFill/>
          </p:spPr>
          <p:txBody>
            <a:bodyPr wrap="square" lIns="54000" tIns="18000" rIns="54000" bIns="1800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200"/>
                </a:spcAft>
              </a:pP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</a:t>
              </a:r>
              <a:r>
                <a:rPr lang="ko-KR" altLang="en-US" sz="1050" spc="-8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파킨슨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환자들은 팔과 다리의 덜림 때문에 일상 생활하는 데 많은 어려움을 겪는데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, 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이러한 근육의 떨림 현상을 완화하기 위해 장갑에 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9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축 </a:t>
              </a:r>
              <a:r>
                <a:rPr lang="ko-KR" altLang="en-US" sz="1050" spc="-8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자이로</a:t>
              </a:r>
              <a:r>
                <a:rPr lang="ko-KR" altLang="en-US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 센서를 장착하여 일상 생활의 어려움을 해결해준다</a:t>
              </a:r>
              <a:r>
                <a:rPr lang="en-US" altLang="ko-KR" sz="1050" spc="-8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rPr>
                <a:t>.</a:t>
              </a:r>
              <a:endParaRPr lang="ko-KR" altLang="en-US" sz="105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94909" y="514350"/>
            <a:ext cx="19014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전문분야 속 </a:t>
            </a:r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사례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라이다 센서를 통해 그려본 애플 아이폰5G,AR 글래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64" y="1443022"/>
            <a:ext cx="2054179" cy="18827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579" y="1727603"/>
            <a:ext cx="1829205" cy="1345772"/>
          </a:xfrm>
          <a:prstGeom prst="rect">
            <a:avLst/>
          </a:prstGeom>
        </p:spPr>
      </p:pic>
      <p:pic>
        <p:nvPicPr>
          <p:cNvPr id="2052" name="Picture 4" descr="우주선 일러스트 PNG, AI 무료 다운로드 (2021년) - 리틀딥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36" y="1388031"/>
            <a:ext cx="1968627" cy="19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07" y="1807466"/>
            <a:ext cx="1974418" cy="11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5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428717" y="2967335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6187" y="308823"/>
            <a:ext cx="1867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Arduino Code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2790" y="2144856"/>
            <a:ext cx="6524800" cy="4546889"/>
            <a:chOff x="172790" y="2144856"/>
            <a:chExt cx="6524800" cy="45468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0A78AD-3F00-45A5-8BAD-908BDE8FCE1E}"/>
                </a:ext>
              </a:extLst>
            </p:cNvPr>
            <p:cNvSpPr/>
            <p:nvPr/>
          </p:nvSpPr>
          <p:spPr>
            <a:xfrm>
              <a:off x="172790" y="2144856"/>
              <a:ext cx="6524800" cy="4546889"/>
            </a:xfrm>
            <a:prstGeom prst="rect">
              <a:avLst/>
            </a:prstGeom>
            <a:noFill/>
            <a:ln>
              <a:solidFill>
                <a:srgbClr val="6777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345" y="2214389"/>
              <a:ext cx="6372225" cy="4391025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757" y="1181446"/>
            <a:ext cx="68103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23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288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– Schema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288" t="30073" r="49165" b="3488"/>
          <a:stretch/>
        </p:blipFill>
        <p:spPr>
          <a:xfrm>
            <a:off x="2688885" y="1342995"/>
            <a:ext cx="6814229" cy="51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76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288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– Schema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-1399" t="-36215" r="1399" b="36215"/>
          <a:stretch/>
        </p:blipFill>
        <p:spPr>
          <a:xfrm>
            <a:off x="247345" y="-1253145"/>
            <a:ext cx="6537836" cy="68476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-933" t="64527" r="933" b="-742"/>
          <a:stretch/>
        </p:blipFill>
        <p:spPr>
          <a:xfrm>
            <a:off x="3338240" y="3183775"/>
            <a:ext cx="8722286" cy="33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68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288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– Schema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2459" t="4763" r="11685" b="2703"/>
          <a:stretch/>
        </p:blipFill>
        <p:spPr>
          <a:xfrm>
            <a:off x="1920241" y="1232155"/>
            <a:ext cx="8199732" cy="541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32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4399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– Express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Schema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33" y="1410105"/>
            <a:ext cx="3857341" cy="48493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35500"/>
          <a:stretch/>
        </p:blipFill>
        <p:spPr>
          <a:xfrm>
            <a:off x="2983099" y="1028700"/>
            <a:ext cx="9021310" cy="73152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07971" y="2435629"/>
            <a:ext cx="3017520" cy="331677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3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4093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– Express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7" y="1145081"/>
            <a:ext cx="6696075" cy="2952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907" y="1907000"/>
            <a:ext cx="10516830" cy="48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65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14438" y="314295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45" y="1342995"/>
            <a:ext cx="3876675" cy="533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94" y="1342995"/>
            <a:ext cx="4229100" cy="32956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719" y="5815243"/>
            <a:ext cx="7486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34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412</Words>
  <Application>Microsoft Office PowerPoint</Application>
  <PresentationFormat>와이드스크린</PresentationFormat>
  <Paragraphs>84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나눔스퀘어 ExtraBold</vt:lpstr>
      <vt:lpstr>맑은 고딕</vt:lpstr>
      <vt:lpstr>나눔스퀘어</vt:lpstr>
      <vt:lpstr>나눔스퀘어 Bold</vt:lpstr>
      <vt:lpstr>Arial</vt:lpstr>
      <vt:lpstr>Noto Sans KR Regular</vt:lpstr>
      <vt:lpstr>Noto Sans KR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21</cp:revision>
  <dcterms:created xsi:type="dcterms:W3CDTF">2020-05-15T03:41:41Z</dcterms:created>
  <dcterms:modified xsi:type="dcterms:W3CDTF">2021-12-11T14:57:32Z</dcterms:modified>
</cp:coreProperties>
</file>