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>
        <p:scale>
          <a:sx n="100" d="100"/>
          <a:sy n="100" d="100"/>
        </p:scale>
        <p:origin x="10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88BF7-5779-8CE7-A025-A4FCB02C1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9EC53-25E5-2483-2FE7-9B24DB3FE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55503-F656-A62B-DA02-BF3257D0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0A4C4-92EB-3C9A-F2EE-277133F3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8EB90-EF36-B67A-A0EA-D25FDAB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6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E83E7-AAA6-ED4A-9E6F-30557EB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CE3401-0EB3-3D18-9D98-835E9E40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A76A4-A3AD-C235-22D7-3EA613F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F5E0A-B622-0132-1A6C-23D1FDF1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74621-B46B-3357-FB70-5F270512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95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012663-CF72-77C1-FDF1-659B3E4D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0A820B-B77B-9A5D-01A1-6D871344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490-95C0-D311-A670-312141F1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36307-BC05-D3BC-19F3-6847930C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71B39-7F38-8463-393C-614420A4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1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D8D53-22CC-EC1E-AC7C-697C775F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426C9-34B7-189C-04D8-B151C81C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84A35-D49F-E7BD-4190-3F95DA52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49A0D-2A6E-4088-5D73-4BCC99ED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991A4-D1FD-A990-B46A-FD39A406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2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F704B-2A0A-B8B4-B326-918002DC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3BBE69-BD8B-6370-BDFB-557731C9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5C2A1-C3CD-B8F3-5357-A3F52999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B7325-ED34-EFE7-31F6-0FF8F377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4CE4B-ECDF-6600-9DAC-BDCBEDD9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7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9B082-DE8D-6D90-F4BC-DFA22BD4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60DA1-B3CD-57FD-CD07-143EA0E86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B880B7-E1FA-42AE-4113-2F0C44C8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AF28E1-00E5-5178-DD3F-428B9FBE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F9026-40E4-04E8-6A85-4C1C01DC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CB629D-B503-1C96-BBCC-E3A43B19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4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807D4-7574-B70D-DEE0-1DCA3125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E6F3D-9429-9532-C767-80D90A23A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384FC4-3D59-6392-C60E-6E5D2269E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A3B84E-4983-06CA-7599-45443D82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678178-1652-4AF1-AA59-582AE29E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2FBA4-942E-2303-2323-9C6F899C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D59A5-8D17-AB30-8BD9-073D180D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E37532-ED7E-6C9C-B7FF-AE62D417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6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9F1A6-E1DB-8EB6-0BA0-0A8BC599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D64ACE-9C9E-DF04-E0D9-83BC0AED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4BD6B-57EE-CB0D-E59F-A79D3904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8DEFF4-7816-7522-A04C-C28241C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15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80A215-692C-50B0-76BB-3C036F04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03F6EC-FDFA-06EC-E00C-0DA11DF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D10F0-4C96-F3DA-C5A6-E52150F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21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22D52-0075-033B-16B3-7A9D0E3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B561A-A41D-7A18-080B-84F063F2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2D042D-648F-BE46-5FC8-38D0D2C2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ABE239-66AE-1870-5BB1-FAC3E842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A8C569-4A63-FA50-B10B-A3C0E35F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15F380-03F9-13E9-0E17-D4D1E383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9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3F70-AE02-5CEB-D59B-58FAF0CC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559835-92D4-6057-E925-7160F991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EAC87D-6F62-EA1A-D711-8CE44B36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572AAD-3C24-DE33-8CFD-175D73F1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4C7FF7-BEB9-1332-2D82-2E460702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72642D-57C2-54E1-ED89-0F430DE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5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5B39AD-B128-D1BB-5EEB-01F369D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9CEF0-2E7A-FFDB-9506-EC202027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EACF0-772B-023C-16CA-A76BE40B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A36B-A428-E641-9C41-B8E352DDECF4}" type="datetimeFigureOut">
              <a:rPr lang="es-MX" smtClean="0"/>
              <a:t>21/04/22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D5116-1883-556B-65CD-623461CED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AB81C-7690-BCED-F45D-FA3F5AE0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63DC-7735-FC45-AD38-BC65FBF951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66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5088F-96A8-5FB1-46EA-B243E0BF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 Gini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EECDE-91FF-3EDD-F9F5-7194808D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861"/>
          </a:xfrm>
        </p:spPr>
        <p:txBody>
          <a:bodyPr/>
          <a:lstStyle/>
          <a:p>
            <a:r>
              <a:rPr lang="es-MX" sz="2000" dirty="0"/>
              <a:t>Mide la probabilidad de que una variable se clasifique de manera incorrecta. (impureza de Gini)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F4D09BB-F9F9-5E3A-A144-188EDD38A297}"/>
                  </a:ext>
                </a:extLst>
              </p:cNvPr>
              <p:cNvSpPr txBox="1"/>
              <p:nvPr/>
            </p:nvSpPr>
            <p:spPr>
              <a:xfrm>
                <a:off x="3490784" y="3033584"/>
                <a:ext cx="4431277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𝐺𝑖𝑛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F4D09BB-F9F9-5E3A-A144-188EDD38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4" y="3033584"/>
                <a:ext cx="4431277" cy="544252"/>
              </a:xfrm>
              <a:prstGeom prst="rect">
                <a:avLst/>
              </a:prstGeom>
              <a:blipFill>
                <a:blip r:embed="rId2"/>
                <a:stretch>
                  <a:fillRect l="-860" t="-188372" r="-287" b="-2674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BB48FD2-8173-B85F-A819-D4E8363237CA}"/>
                  </a:ext>
                </a:extLst>
              </p:cNvPr>
              <p:cNvSpPr txBox="1"/>
              <p:nvPr/>
            </p:nvSpPr>
            <p:spPr>
              <a:xfrm>
                <a:off x="838200" y="3954849"/>
                <a:ext cx="1024972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dirty="0"/>
                  <a:t> es la probabilidad de pertenecer a la clase </a:t>
                </a:r>
                <a:r>
                  <a:rPr lang="es-MX" i="1" dirty="0"/>
                  <a:t>i </a:t>
                </a:r>
                <a:r>
                  <a:rPr lang="es-MX" dirty="0"/>
                  <a:t>(buenos o malos) dado que el atributo toma el valor </a:t>
                </a:r>
                <a:r>
                  <a:rPr lang="es-MX" i="1" dirty="0"/>
                  <a:t>j</a:t>
                </a:r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BB48FD2-8173-B85F-A819-D4E83632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4849"/>
                <a:ext cx="10249729" cy="394210"/>
              </a:xfrm>
              <a:prstGeom prst="rect">
                <a:avLst/>
              </a:prstGeom>
              <a:blipFill>
                <a:blip r:embed="rId3"/>
                <a:stretch>
                  <a:fillRect l="-619" t="-6250" r="-371" b="-18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0FA6C5-A53E-50AB-3C2C-6829CB1F9859}"/>
                  </a:ext>
                </a:extLst>
              </p:cNvPr>
              <p:cNvSpPr txBox="1"/>
              <p:nvPr/>
            </p:nvSpPr>
            <p:spPr>
              <a:xfrm>
                <a:off x="4477722" y="4892527"/>
                <a:ext cx="2863284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Weighted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𝐺𝑖𝑛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0FA6C5-A53E-50AB-3C2C-6829CB1F9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22" y="4892527"/>
                <a:ext cx="2863284" cy="309315"/>
              </a:xfrm>
              <a:prstGeom prst="rect">
                <a:avLst/>
              </a:prstGeom>
              <a:blipFill>
                <a:blip r:embed="rId4"/>
                <a:stretch>
                  <a:fillRect l="-4867" t="-148000" r="-1327" b="-204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5C387A-0FCA-36F1-20FA-0E3BF867CDF6}"/>
                  </a:ext>
                </a:extLst>
              </p:cNvPr>
              <p:cNvSpPr txBox="1"/>
              <p:nvPr/>
            </p:nvSpPr>
            <p:spPr>
              <a:xfrm>
                <a:off x="838200" y="5539767"/>
                <a:ext cx="745383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dirty="0"/>
                  <a:t> es la proporción de observaciones del atributo que toman el valor </a:t>
                </a:r>
                <a:r>
                  <a:rPr lang="es-MX" i="1" dirty="0"/>
                  <a:t>j</a:t>
                </a:r>
                <a:r>
                  <a:rPr lang="es-MX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5C387A-0FCA-36F1-20FA-0E3BF867C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39767"/>
                <a:ext cx="7453835" cy="391646"/>
              </a:xfrm>
              <a:prstGeom prst="rect">
                <a:avLst/>
              </a:prstGeom>
              <a:blipFill>
                <a:blip r:embed="rId5"/>
                <a:stretch>
                  <a:fillRect l="-852" t="-9375" b="-18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93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EE9D8-762B-081D-07C4-B84A9945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08189" cy="1325563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B840594-2945-9A2E-818B-94EA1070E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43976"/>
              </p:ext>
            </p:extLst>
          </p:nvPr>
        </p:nvGraphicFramePr>
        <p:xfrm>
          <a:off x="543696" y="1690688"/>
          <a:ext cx="4164228" cy="347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57">
                  <a:extLst>
                    <a:ext uri="{9D8B030D-6E8A-4147-A177-3AD203B41FA5}">
                      <a16:colId xmlns:a16="http://schemas.microsoft.com/office/drawing/2014/main" val="2804851919"/>
                    </a:ext>
                  </a:extLst>
                </a:gridCol>
                <a:gridCol w="898955">
                  <a:extLst>
                    <a:ext uri="{9D8B030D-6E8A-4147-A177-3AD203B41FA5}">
                      <a16:colId xmlns:a16="http://schemas.microsoft.com/office/drawing/2014/main" val="1091972004"/>
                    </a:ext>
                  </a:extLst>
                </a:gridCol>
                <a:gridCol w="1183159">
                  <a:extLst>
                    <a:ext uri="{9D8B030D-6E8A-4147-A177-3AD203B41FA5}">
                      <a16:colId xmlns:a16="http://schemas.microsoft.com/office/drawing/2014/main" val="840252695"/>
                    </a:ext>
                  </a:extLst>
                </a:gridCol>
                <a:gridCol w="1041057">
                  <a:extLst>
                    <a:ext uri="{9D8B030D-6E8A-4147-A177-3AD203B41FA5}">
                      <a16:colId xmlns:a16="http://schemas.microsoft.com/office/drawing/2014/main" val="481404905"/>
                    </a:ext>
                  </a:extLst>
                </a:gridCol>
              </a:tblGrid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Género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Mexicano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32498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4164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53456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73010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82698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75685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1069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1911"/>
                  </a:ext>
                </a:extLst>
              </a:tr>
              <a:tr h="385833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8521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8D826B8-396B-6DAB-EF03-484B0F55D933}"/>
              </a:ext>
            </a:extLst>
          </p:cNvPr>
          <p:cNvSpPr txBox="1"/>
          <p:nvPr/>
        </p:nvSpPr>
        <p:spPr>
          <a:xfrm>
            <a:off x="5795616" y="1482811"/>
            <a:ext cx="4918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Gini Mujer = 1 - (2/3)^2 – (1/3)^2 = 0.444</a:t>
            </a:r>
          </a:p>
          <a:p>
            <a:endParaRPr lang="es-MX" i="1" dirty="0"/>
          </a:p>
          <a:p>
            <a:r>
              <a:rPr lang="es-MX" i="1" dirty="0"/>
              <a:t>Gini Hombre = 1 - (2/5)^2 – (3/5)^2 = 0.48</a:t>
            </a:r>
          </a:p>
          <a:p>
            <a:endParaRPr lang="es-MX" i="1" dirty="0"/>
          </a:p>
          <a:p>
            <a:r>
              <a:rPr lang="es-MX" i="1" dirty="0"/>
              <a:t>Weighted Gini = (3/8)*0.444 + (5/8)*0.48 = 0.4665</a:t>
            </a:r>
          </a:p>
          <a:p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CD4F416-46F3-CFDD-F4C4-82B31F4C5233}"/>
              </a:ext>
            </a:extLst>
          </p:cNvPr>
          <p:cNvSpPr/>
          <p:nvPr/>
        </p:nvSpPr>
        <p:spPr>
          <a:xfrm>
            <a:off x="5795616" y="781965"/>
            <a:ext cx="1284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/>
              <a:t>Género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AC5E37-3CCD-A616-2E1D-30E8618D080E}"/>
              </a:ext>
            </a:extLst>
          </p:cNvPr>
          <p:cNvSpPr txBox="1"/>
          <p:nvPr/>
        </p:nvSpPr>
        <p:spPr>
          <a:xfrm>
            <a:off x="5795616" y="4286022"/>
            <a:ext cx="49075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Gini SI = 1 - (3/4)^2 – (1/4)^2 = 0.375</a:t>
            </a:r>
          </a:p>
          <a:p>
            <a:endParaRPr lang="es-MX" i="1" dirty="0"/>
          </a:p>
          <a:p>
            <a:r>
              <a:rPr lang="es-MX" i="1" dirty="0"/>
              <a:t>Gini NO = 1 - (1/4)^2 – (3/4)^2 = 0.375</a:t>
            </a:r>
          </a:p>
          <a:p>
            <a:endParaRPr lang="es-MX" i="1" dirty="0"/>
          </a:p>
          <a:p>
            <a:r>
              <a:rPr lang="es-MX" i="1" dirty="0"/>
              <a:t>Weighted Gini = (4/8)*0.375 + (4/8)*0.375 = 0.375</a:t>
            </a:r>
          </a:p>
          <a:p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35ACCC-2741-2E3A-965C-EB393999A180}"/>
              </a:ext>
            </a:extLst>
          </p:cNvPr>
          <p:cNvSpPr/>
          <p:nvPr/>
        </p:nvSpPr>
        <p:spPr>
          <a:xfrm>
            <a:off x="5795616" y="3585176"/>
            <a:ext cx="163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/>
              <a:t>Mexicano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B0D586-BEB8-86DE-7905-5781EE95E86E}"/>
              </a:ext>
            </a:extLst>
          </p:cNvPr>
          <p:cNvSpPr txBox="1"/>
          <p:nvPr/>
        </p:nvSpPr>
        <p:spPr>
          <a:xfrm>
            <a:off x="195089" y="6304082"/>
            <a:ext cx="118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Como Mexicano tiene un menor índice de Gini ponderado, entonces Mexicano tiene un mayor poder predictivo que Género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7E847CA-BD55-12F4-D4CF-EF8EE49D91FE}"/>
                  </a:ext>
                </a:extLst>
              </p:cNvPr>
              <p:cNvSpPr txBox="1"/>
              <p:nvPr/>
            </p:nvSpPr>
            <p:spPr>
              <a:xfrm>
                <a:off x="7434463" y="237713"/>
                <a:ext cx="4431277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𝐺𝑖𝑛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7E847CA-BD55-12F4-D4CF-EF8EE49D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63" y="237713"/>
                <a:ext cx="4431277" cy="544252"/>
              </a:xfrm>
              <a:prstGeom prst="rect">
                <a:avLst/>
              </a:prstGeom>
              <a:blipFill>
                <a:blip r:embed="rId2"/>
                <a:stretch>
                  <a:fillRect l="-857" t="-181818" r="-286" b="-26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9AFBA-40EE-370F-4084-18547ABE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0491" cy="1325563"/>
          </a:xfrm>
        </p:spPr>
        <p:txBody>
          <a:bodyPr/>
          <a:lstStyle/>
          <a:p>
            <a:r>
              <a:rPr lang="es-MX" dirty="0"/>
              <a:t>Atributos continuos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B34128E-0538-73CB-CDBA-164AE4CB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30495"/>
              </p:ext>
            </p:extLst>
          </p:nvPr>
        </p:nvGraphicFramePr>
        <p:xfrm>
          <a:off x="228601" y="2188248"/>
          <a:ext cx="276398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90">
                  <a:extLst>
                    <a:ext uri="{9D8B030D-6E8A-4147-A177-3AD203B41FA5}">
                      <a16:colId xmlns:a16="http://schemas.microsoft.com/office/drawing/2014/main" val="41651543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69084275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53668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Ingreso mensual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2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1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4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1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4976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EE7891FB-0B98-9BF0-9B65-E9251971EC8D}"/>
              </a:ext>
            </a:extLst>
          </p:cNvPr>
          <p:cNvSpPr txBox="1"/>
          <p:nvPr/>
        </p:nvSpPr>
        <p:spPr>
          <a:xfrm>
            <a:off x="5458691" y="1413164"/>
            <a:ext cx="517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ordenan los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calcula el índice de Gini para cada posible corte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elige el corte con el menor índice de Gini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21EF1416-B425-E19F-486A-07FEF03B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4480"/>
              </p:ext>
            </p:extLst>
          </p:nvPr>
        </p:nvGraphicFramePr>
        <p:xfrm>
          <a:off x="4267202" y="2566901"/>
          <a:ext cx="7702051" cy="1107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57233">
                  <a:extLst>
                    <a:ext uri="{9D8B030D-6E8A-4147-A177-3AD203B41FA5}">
                      <a16:colId xmlns:a16="http://schemas.microsoft.com/office/drawing/2014/main" val="3462512074"/>
                    </a:ext>
                  </a:extLst>
                </a:gridCol>
                <a:gridCol w="957233">
                  <a:extLst>
                    <a:ext uri="{9D8B030D-6E8A-4147-A177-3AD203B41FA5}">
                      <a16:colId xmlns:a16="http://schemas.microsoft.com/office/drawing/2014/main" val="3657735117"/>
                    </a:ext>
                  </a:extLst>
                </a:gridCol>
                <a:gridCol w="957233">
                  <a:extLst>
                    <a:ext uri="{9D8B030D-6E8A-4147-A177-3AD203B41FA5}">
                      <a16:colId xmlns:a16="http://schemas.microsoft.com/office/drawing/2014/main" val="2540298126"/>
                    </a:ext>
                  </a:extLst>
                </a:gridCol>
                <a:gridCol w="957233">
                  <a:extLst>
                    <a:ext uri="{9D8B030D-6E8A-4147-A177-3AD203B41FA5}">
                      <a16:colId xmlns:a16="http://schemas.microsoft.com/office/drawing/2014/main" val="2426073921"/>
                    </a:ext>
                  </a:extLst>
                </a:gridCol>
                <a:gridCol w="957233">
                  <a:extLst>
                    <a:ext uri="{9D8B030D-6E8A-4147-A177-3AD203B41FA5}">
                      <a16:colId xmlns:a16="http://schemas.microsoft.com/office/drawing/2014/main" val="1912942183"/>
                    </a:ext>
                  </a:extLst>
                </a:gridCol>
                <a:gridCol w="957233">
                  <a:extLst>
                    <a:ext uri="{9D8B030D-6E8A-4147-A177-3AD203B41FA5}">
                      <a16:colId xmlns:a16="http://schemas.microsoft.com/office/drawing/2014/main" val="2987312409"/>
                    </a:ext>
                  </a:extLst>
                </a:gridCol>
                <a:gridCol w="1001420">
                  <a:extLst>
                    <a:ext uri="{9D8B030D-6E8A-4147-A177-3AD203B41FA5}">
                      <a16:colId xmlns:a16="http://schemas.microsoft.com/office/drawing/2014/main" val="2979450347"/>
                    </a:ext>
                  </a:extLst>
                </a:gridCol>
                <a:gridCol w="957233">
                  <a:extLst>
                    <a:ext uri="{9D8B030D-6E8A-4147-A177-3AD203B41FA5}">
                      <a16:colId xmlns:a16="http://schemas.microsoft.com/office/drawing/2014/main" val="29295281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84730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Ingreso mensual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3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21943"/>
                  </a:ext>
                </a:extLst>
              </a:tr>
            </a:tbl>
          </a:graphicData>
        </a:graphic>
      </p:graphicFrame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A0466396-FA50-1FB2-A7AA-B829DEB8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08624"/>
              </p:ext>
            </p:extLst>
          </p:nvPr>
        </p:nvGraphicFramePr>
        <p:xfrm>
          <a:off x="4267200" y="3674341"/>
          <a:ext cx="7702058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27894">
                  <a:extLst>
                    <a:ext uri="{9D8B030D-6E8A-4147-A177-3AD203B41FA5}">
                      <a16:colId xmlns:a16="http://schemas.microsoft.com/office/drawing/2014/main" val="2554579090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1895917086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950696949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3345356034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2218422668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444880724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2164164213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3204900578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493535490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780681325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2838153957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2103143735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3946824954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946746207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3876109042"/>
                    </a:ext>
                  </a:extLst>
                </a:gridCol>
                <a:gridCol w="414218">
                  <a:extLst>
                    <a:ext uri="{9D8B030D-6E8A-4147-A177-3AD203B41FA5}">
                      <a16:colId xmlns:a16="http://schemas.microsoft.com/office/drawing/2014/main" val="4002801629"/>
                    </a:ext>
                  </a:extLst>
                </a:gridCol>
                <a:gridCol w="441566">
                  <a:extLst>
                    <a:ext uri="{9D8B030D-6E8A-4147-A177-3AD203B41FA5}">
                      <a16:colId xmlns:a16="http://schemas.microsoft.com/office/drawing/2014/main" val="2464601295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15652134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6,500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13,500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19,500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24,500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36,000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56,000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93,500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130K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42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8160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MX" dirty="0"/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b="1" dirty="0">
                          <a:highlight>
                            <a:srgbClr val="FF0000"/>
                          </a:highlight>
                        </a:rPr>
                        <a:t>0.429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0.467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0.467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b="1" dirty="0">
                          <a:highlight>
                            <a:srgbClr val="FF0000"/>
                          </a:highlight>
                        </a:rPr>
                        <a:t>0.429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/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6974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F34E4E5-6FD9-DAC5-ED62-ABB6739AD76B}"/>
              </a:ext>
            </a:extLst>
          </p:cNvPr>
          <p:cNvSpPr txBox="1"/>
          <p:nvPr/>
        </p:nvSpPr>
        <p:spPr>
          <a:xfrm>
            <a:off x="3327400" y="3674341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1481CE-C124-9654-9A2B-2CEAEDB85E5E}"/>
              </a:ext>
            </a:extLst>
          </p:cNvPr>
          <p:cNvSpPr txBox="1"/>
          <p:nvPr/>
        </p:nvSpPr>
        <p:spPr>
          <a:xfrm>
            <a:off x="3308509" y="3305009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Valores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0EAEC3-8B23-54C6-15F0-FB67F6EBD593}"/>
              </a:ext>
            </a:extLst>
          </p:cNvPr>
          <p:cNvSpPr txBox="1"/>
          <p:nvPr/>
        </p:nvSpPr>
        <p:spPr>
          <a:xfrm>
            <a:off x="3323512" y="441300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Buenos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854A75-7064-6197-F22F-47A4F1EB0AC2}"/>
              </a:ext>
            </a:extLst>
          </p:cNvPr>
          <p:cNvSpPr txBox="1"/>
          <p:nvPr/>
        </p:nvSpPr>
        <p:spPr>
          <a:xfrm>
            <a:off x="3323512" y="478233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Malos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CF80FC-0618-FAFB-3023-5EA61CB485D5}"/>
              </a:ext>
            </a:extLst>
          </p:cNvPr>
          <p:cNvSpPr txBox="1"/>
          <p:nvPr/>
        </p:nvSpPr>
        <p:spPr>
          <a:xfrm>
            <a:off x="3336210" y="510399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Gini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B91F87-989B-0DE8-7974-8B589F831876}"/>
              </a:ext>
            </a:extLst>
          </p:cNvPr>
          <p:cNvSpPr txBox="1"/>
          <p:nvPr/>
        </p:nvSpPr>
        <p:spPr>
          <a:xfrm>
            <a:off x="3332937" y="2614018"/>
            <a:ext cx="6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Mora</a:t>
            </a:r>
          </a:p>
        </p:txBody>
      </p:sp>
    </p:spTree>
    <p:extLst>
      <p:ext uri="{BB962C8B-B14F-4D97-AF65-F5344CB8AC3E}">
        <p14:creationId xmlns:p14="http://schemas.microsoft.com/office/powerpoint/2010/main" val="81940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379</Words>
  <Application>Microsoft Macintosh PowerPoint</Application>
  <PresentationFormat>Panorámica</PresentationFormat>
  <Paragraphs>183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Índice de Gini</vt:lpstr>
      <vt:lpstr>Ejemplo</vt:lpstr>
      <vt:lpstr>Atributos continuos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 de Gini</dc:title>
  <dc:creator>Ernesto Bustamante Fuentes</dc:creator>
  <cp:lastModifiedBy>Ernesto Bustamante Fuentes</cp:lastModifiedBy>
  <cp:revision>3</cp:revision>
  <dcterms:created xsi:type="dcterms:W3CDTF">2022-04-20T22:49:41Z</dcterms:created>
  <dcterms:modified xsi:type="dcterms:W3CDTF">2022-04-21T15:56:02Z</dcterms:modified>
</cp:coreProperties>
</file>