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F6FCA-1231-DA49-B742-C8F5C42C220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660D11E4-1F13-E944-9AF1-EAF106608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B8129552-A227-1344-BF25-ECD032AD4CF2}"/>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8CECF70B-7C0F-6745-9CC1-FCC9C70F1B29}"/>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9D2C3EF5-CFCC-794B-99F9-4FE85A764CDF}"/>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287519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9D4BE-18DC-F043-9101-D878C19BA37A}"/>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EB94C85E-83B4-FB40-BB9F-08DDFCC65534}"/>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ADEB0A8-C0C3-3243-9582-44D0E62EE08A}"/>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73E9955F-FBFF-7849-B98C-2C495A551C7D}"/>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52C32086-7541-5442-BD4A-6D75BEB72252}"/>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366442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19BBF4-0D88-9B44-864F-529620BCD7F6}"/>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E3F1508F-C332-744B-9427-A55802BDE24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0FDFFE60-BE92-E34A-A286-E5C26C60F490}"/>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A178FA0C-78B9-494C-8B43-6A6533C0BF6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41A39B1A-64BB-6945-A829-391BFACDD345}"/>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191549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FFB1D-5733-BB4B-A472-807C0FBE649E}"/>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CA045D36-5C8A-E849-9FE5-F60815C150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87D4C14A-B508-4D43-B017-4E3A9A12E2F1}"/>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09E2EDAB-1C5D-914D-904D-F36EB6EE3A5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E630A869-56E7-B540-9824-28097233904D}"/>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212441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F62D6-A785-4B48-8739-9B17D8759AD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78DF881B-43FC-C041-B092-ACC9B14B1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35921628-97EA-9744-987B-51A06693C2EA}"/>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C3A59F92-1C58-6B46-B9A8-8811E4E022D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BCF23AA-6371-7445-B522-5D7B4BBC52E7}"/>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51377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99152-5CF1-8A42-B667-30273D5BD617}"/>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3ACED201-C1D6-CE49-B2FD-1E193C1419C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3BCBC36F-3E6C-B342-BC3C-6405B302E743}"/>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3CE7D6F3-34BF-0F4C-951E-E99EA77C113B}"/>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6" name="Marcador de pie de página 5">
            <a:extLst>
              <a:ext uri="{FF2B5EF4-FFF2-40B4-BE49-F238E27FC236}">
                <a16:creationId xmlns:a16="http://schemas.microsoft.com/office/drawing/2014/main" id="{BBF977CC-3BED-7449-AC32-1A9AC5E180B3}"/>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D3CED094-FCFD-4340-A8EA-71A7AE6DA1DE}"/>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272908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F1709-51A6-7F47-9244-964DEB9E586E}"/>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8C106B3A-F970-7E48-AB1E-E6CDC52F4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7FFEA0E9-8B87-EB4C-8D24-F043DA0670C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3465D7ED-662E-524C-8797-E18AE2755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80025EA-5C94-804A-A368-745F86411B8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A942E310-F148-2E42-8876-6B93D413ABCA}"/>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8" name="Marcador de pie de página 7">
            <a:extLst>
              <a:ext uri="{FF2B5EF4-FFF2-40B4-BE49-F238E27FC236}">
                <a16:creationId xmlns:a16="http://schemas.microsoft.com/office/drawing/2014/main" id="{0947553B-4FA8-6348-AB99-52D3C904C819}"/>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61567A36-1FD3-5549-8572-F5636EFF117C}"/>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226966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B6BE2-4D97-6846-92BF-B956FE2784CB}"/>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D032A9CC-41FE-D541-92E0-4123C12A52EF}"/>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4" name="Marcador de pie de página 3">
            <a:extLst>
              <a:ext uri="{FF2B5EF4-FFF2-40B4-BE49-F238E27FC236}">
                <a16:creationId xmlns:a16="http://schemas.microsoft.com/office/drawing/2014/main" id="{CFBA7DF3-2F8B-5D43-B28B-019BDB921169}"/>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95E4FE39-869A-4545-97BD-27749858E7EC}"/>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167234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ADAE6F-3761-8B4C-9882-78063F7AA83A}"/>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3" name="Marcador de pie de página 2">
            <a:extLst>
              <a:ext uri="{FF2B5EF4-FFF2-40B4-BE49-F238E27FC236}">
                <a16:creationId xmlns:a16="http://schemas.microsoft.com/office/drawing/2014/main" id="{FFB631FE-810E-064D-869B-30C4B4319216}"/>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A9960814-3A02-8042-BD4F-1440672D01CD}"/>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8462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BA45D-267F-674D-AD33-96A908E8ACA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B9557FC8-664B-024C-85C3-B4C43307C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9BBC1255-A985-AF49-BC9B-758B1D102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0D0B740-A769-6D4F-BBDC-FDE0BD778BBE}"/>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6" name="Marcador de pie de página 5">
            <a:extLst>
              <a:ext uri="{FF2B5EF4-FFF2-40B4-BE49-F238E27FC236}">
                <a16:creationId xmlns:a16="http://schemas.microsoft.com/office/drawing/2014/main" id="{22E2A041-5439-2644-AF30-A15F63D3AB8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8DBEDD1E-7180-684D-8848-3EDF2C37A5E1}"/>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182166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D3A1A-AE17-1F46-A542-4EED8BDDDB5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F7E6E8A1-4F30-1846-A3BB-E1149D671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D4A784AE-D38B-F64A-99D4-0AC4A949C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EE97D26-5B4A-7049-B879-61308DD36A0D}"/>
              </a:ext>
            </a:extLst>
          </p:cNvPr>
          <p:cNvSpPr>
            <a:spLocks noGrp="1"/>
          </p:cNvSpPr>
          <p:nvPr>
            <p:ph type="dt" sz="half" idx="10"/>
          </p:nvPr>
        </p:nvSpPr>
        <p:spPr/>
        <p:txBody>
          <a:bodyPr/>
          <a:lstStyle/>
          <a:p>
            <a:fld id="{380D6E88-1336-494E-A641-13AFBBEC3C90}" type="datetimeFigureOut">
              <a:rPr lang="es-ES_tradnl" smtClean="0"/>
              <a:t>7/4/22</a:t>
            </a:fld>
            <a:endParaRPr lang="es-ES_tradnl"/>
          </a:p>
        </p:txBody>
      </p:sp>
      <p:sp>
        <p:nvSpPr>
          <p:cNvPr id="6" name="Marcador de pie de página 5">
            <a:extLst>
              <a:ext uri="{FF2B5EF4-FFF2-40B4-BE49-F238E27FC236}">
                <a16:creationId xmlns:a16="http://schemas.microsoft.com/office/drawing/2014/main" id="{B2F93C5D-19D6-264F-B095-0CDAC70A7932}"/>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A7C64473-7B00-6240-A567-F1C468D047EC}"/>
              </a:ext>
            </a:extLst>
          </p:cNvPr>
          <p:cNvSpPr>
            <a:spLocks noGrp="1"/>
          </p:cNvSpPr>
          <p:nvPr>
            <p:ph type="sldNum" sz="quarter" idx="12"/>
          </p:nvPr>
        </p:nvSpPr>
        <p:spPr/>
        <p:txBody>
          <a:body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327536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1324E57-E8C6-1543-BFA3-2EFDF8B06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4AB83335-724A-EE44-B100-5150DD18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7937CC26-C696-9F42-9C32-3C5BFD99A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D6E88-1336-494E-A641-13AFBBEC3C90}" type="datetimeFigureOut">
              <a:rPr lang="es-ES_tradnl" smtClean="0"/>
              <a:t>7/4/22</a:t>
            </a:fld>
            <a:endParaRPr lang="es-ES_tradnl"/>
          </a:p>
        </p:txBody>
      </p:sp>
      <p:sp>
        <p:nvSpPr>
          <p:cNvPr id="5" name="Marcador de pie de página 4">
            <a:extLst>
              <a:ext uri="{FF2B5EF4-FFF2-40B4-BE49-F238E27FC236}">
                <a16:creationId xmlns:a16="http://schemas.microsoft.com/office/drawing/2014/main" id="{B4600093-6FF9-0247-933A-C93383FC8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DC4B9F9-282B-E74D-951F-5391C00AD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52595-EFFE-A440-B4F6-D75461554BD8}" type="slidenum">
              <a:rPr lang="es-ES_tradnl" smtClean="0"/>
              <a:t>‹Nº›</a:t>
            </a:fld>
            <a:endParaRPr lang="es-ES_tradnl"/>
          </a:p>
        </p:txBody>
      </p:sp>
    </p:spTree>
    <p:extLst>
      <p:ext uri="{BB962C8B-B14F-4D97-AF65-F5344CB8AC3E}">
        <p14:creationId xmlns:p14="http://schemas.microsoft.com/office/powerpoint/2010/main" val="347831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B7A7D-C734-1B46-8F10-5B6E59E04C42}"/>
              </a:ext>
            </a:extLst>
          </p:cNvPr>
          <p:cNvSpPr>
            <a:spLocks noGrp="1"/>
          </p:cNvSpPr>
          <p:nvPr>
            <p:ph type="ctrTitle"/>
          </p:nvPr>
        </p:nvSpPr>
        <p:spPr/>
        <p:txBody>
          <a:bodyPr/>
          <a:lstStyle/>
          <a:p>
            <a:r>
              <a:rPr lang="es-ES_tradnl" b="1" dirty="0"/>
              <a:t>AUC ROC</a:t>
            </a:r>
          </a:p>
        </p:txBody>
      </p:sp>
      <p:sp>
        <p:nvSpPr>
          <p:cNvPr id="3" name="Subtítulo 2">
            <a:extLst>
              <a:ext uri="{FF2B5EF4-FFF2-40B4-BE49-F238E27FC236}">
                <a16:creationId xmlns:a16="http://schemas.microsoft.com/office/drawing/2014/main" id="{E8DD2BD8-206F-6748-B6F5-A802E0F086CB}"/>
              </a:ext>
            </a:extLst>
          </p:cNvPr>
          <p:cNvSpPr>
            <a:spLocks noGrp="1"/>
          </p:cNvSpPr>
          <p:nvPr>
            <p:ph type="subTitle" idx="1"/>
          </p:nvPr>
        </p:nvSpPr>
        <p:spPr/>
        <p:txBody>
          <a:bodyPr/>
          <a:lstStyle/>
          <a:p>
            <a:r>
              <a:rPr lang="es-ES_tradnl" dirty="0"/>
              <a:t>Receiver </a:t>
            </a:r>
            <a:r>
              <a:rPr lang="es-ES_tradnl" dirty="0" err="1"/>
              <a:t>Operating</a:t>
            </a:r>
            <a:r>
              <a:rPr lang="es-ES_tradnl" dirty="0"/>
              <a:t> </a:t>
            </a:r>
            <a:r>
              <a:rPr lang="es-ES_tradnl" dirty="0" err="1"/>
              <a:t>Characteristic</a:t>
            </a:r>
            <a:r>
              <a:rPr lang="es-ES_tradnl" dirty="0"/>
              <a:t> </a:t>
            </a:r>
          </a:p>
        </p:txBody>
      </p:sp>
      <p:sp>
        <p:nvSpPr>
          <p:cNvPr id="4" name="CuadroTexto 3">
            <a:extLst>
              <a:ext uri="{FF2B5EF4-FFF2-40B4-BE49-F238E27FC236}">
                <a16:creationId xmlns:a16="http://schemas.microsoft.com/office/drawing/2014/main" id="{F9DF065D-08E5-FE4E-8E65-1D521EEE3BF9}"/>
              </a:ext>
            </a:extLst>
          </p:cNvPr>
          <p:cNvSpPr txBox="1"/>
          <p:nvPr/>
        </p:nvSpPr>
        <p:spPr>
          <a:xfrm>
            <a:off x="9886376" y="6011918"/>
            <a:ext cx="1563248" cy="369332"/>
          </a:xfrm>
          <a:prstGeom prst="rect">
            <a:avLst/>
          </a:prstGeom>
          <a:noFill/>
        </p:spPr>
        <p:txBody>
          <a:bodyPr wrap="none" rtlCol="0">
            <a:spAutoFit/>
          </a:bodyPr>
          <a:lstStyle/>
          <a:p>
            <a:r>
              <a:rPr lang="es-ES_tradnl" dirty="0"/>
              <a:t>4 - Abril - 2022</a:t>
            </a:r>
          </a:p>
        </p:txBody>
      </p:sp>
    </p:spTree>
    <p:extLst>
      <p:ext uri="{BB962C8B-B14F-4D97-AF65-F5344CB8AC3E}">
        <p14:creationId xmlns:p14="http://schemas.microsoft.com/office/powerpoint/2010/main" val="257572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498E5-60B2-AE4F-8E85-6ABACB5B7BF2}"/>
              </a:ext>
            </a:extLst>
          </p:cNvPr>
          <p:cNvSpPr>
            <a:spLocks noGrp="1"/>
          </p:cNvSpPr>
          <p:nvPr>
            <p:ph type="title"/>
          </p:nvPr>
        </p:nvSpPr>
        <p:spPr>
          <a:xfrm>
            <a:off x="648929" y="629266"/>
            <a:ext cx="3505495" cy="1622321"/>
          </a:xfrm>
        </p:spPr>
        <p:txBody>
          <a:bodyPr>
            <a:normAutofit/>
          </a:bodyPr>
          <a:lstStyle/>
          <a:p>
            <a:r>
              <a:rPr lang="es-ES_tradnl" b="1" dirty="0"/>
              <a:t>AUC ROC</a:t>
            </a:r>
          </a:p>
        </p:txBody>
      </p:sp>
      <p:sp>
        <p:nvSpPr>
          <p:cNvPr id="3" name="Marcador de contenido 2">
            <a:extLst>
              <a:ext uri="{FF2B5EF4-FFF2-40B4-BE49-F238E27FC236}">
                <a16:creationId xmlns:a16="http://schemas.microsoft.com/office/drawing/2014/main" id="{F906A0D6-1A9C-9047-82CA-D3431AC106A9}"/>
              </a:ext>
            </a:extLst>
          </p:cNvPr>
          <p:cNvSpPr>
            <a:spLocks noGrp="1"/>
          </p:cNvSpPr>
          <p:nvPr>
            <p:ph idx="1"/>
          </p:nvPr>
        </p:nvSpPr>
        <p:spPr>
          <a:xfrm>
            <a:off x="648931" y="2438400"/>
            <a:ext cx="3505494" cy="3785419"/>
          </a:xfrm>
        </p:spPr>
        <p:txBody>
          <a:bodyPr>
            <a:normAutofit/>
          </a:bodyPr>
          <a:lstStyle/>
          <a:p>
            <a:pPr algn="just"/>
            <a:r>
              <a:rPr lang="es-ES_tradnl" sz="2000" dirty="0"/>
              <a:t>Métrica para medir el desempeño de un modelo de clasificación. </a:t>
            </a:r>
          </a:p>
          <a:p>
            <a:pPr algn="just"/>
            <a:r>
              <a:rPr lang="es-ES_tradnl" sz="2000" dirty="0"/>
              <a:t>Representación gráfica de la tasa de verdaderos positivos vs tasa de falsos positivos. Se calcula como el área bajo la curva que muestra en diferentes puntos de corte mi porcentaje de acierto vs error. </a:t>
            </a:r>
          </a:p>
          <a:p>
            <a:endParaRPr lang="es-ES_tradnl"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E7278DA-B6A3-5540-9775-886EA607C816}"/>
              </a:ext>
            </a:extLst>
          </p:cNvPr>
          <p:cNvPicPr>
            <a:picLocks noChangeAspect="1"/>
          </p:cNvPicPr>
          <p:nvPr/>
        </p:nvPicPr>
        <p:blipFill>
          <a:blip r:embed="rId2"/>
          <a:stretch>
            <a:fillRect/>
          </a:stretch>
        </p:blipFill>
        <p:spPr>
          <a:xfrm>
            <a:off x="5405862" y="1170128"/>
            <a:ext cx="6019331" cy="4514498"/>
          </a:xfrm>
          <a:prstGeom prst="rect">
            <a:avLst/>
          </a:prstGeom>
          <a:effectLst/>
        </p:spPr>
      </p:pic>
    </p:spTree>
    <p:extLst>
      <p:ext uri="{BB962C8B-B14F-4D97-AF65-F5344CB8AC3E}">
        <p14:creationId xmlns:p14="http://schemas.microsoft.com/office/powerpoint/2010/main" val="23756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A2400-CC9C-5F48-8E33-9B63FD02BABF}"/>
              </a:ext>
            </a:extLst>
          </p:cNvPr>
          <p:cNvSpPr>
            <a:spLocks noGrp="1"/>
          </p:cNvSpPr>
          <p:nvPr>
            <p:ph type="title"/>
          </p:nvPr>
        </p:nvSpPr>
        <p:spPr/>
        <p:txBody>
          <a:bodyPr/>
          <a:lstStyle/>
          <a:p>
            <a:r>
              <a:rPr lang="es-ES_tradnl" b="1" dirty="0"/>
              <a:t>Conceptos Necesarios</a:t>
            </a:r>
          </a:p>
        </p:txBody>
      </p:sp>
      <p:graphicFrame>
        <p:nvGraphicFramePr>
          <p:cNvPr id="5" name="Tabla 4">
            <a:extLst>
              <a:ext uri="{FF2B5EF4-FFF2-40B4-BE49-F238E27FC236}">
                <a16:creationId xmlns:a16="http://schemas.microsoft.com/office/drawing/2014/main" id="{FA7CD6BA-07FA-1F40-BABF-78A8508AD3D9}"/>
              </a:ext>
            </a:extLst>
          </p:cNvPr>
          <p:cNvGraphicFramePr>
            <a:graphicFrameLocks noGrp="1"/>
          </p:cNvGraphicFramePr>
          <p:nvPr>
            <p:extLst>
              <p:ext uri="{D42A27DB-BD31-4B8C-83A1-F6EECF244321}">
                <p14:modId xmlns:p14="http://schemas.microsoft.com/office/powerpoint/2010/main" val="63387273"/>
              </p:ext>
            </p:extLst>
          </p:nvPr>
        </p:nvGraphicFramePr>
        <p:xfrm>
          <a:off x="977792" y="2844286"/>
          <a:ext cx="4089400" cy="1638300"/>
        </p:xfrm>
        <a:graphic>
          <a:graphicData uri="http://schemas.openxmlformats.org/drawingml/2006/table">
            <a:tbl>
              <a:tblPr/>
              <a:tblGrid>
                <a:gridCol w="750586">
                  <a:extLst>
                    <a:ext uri="{9D8B030D-6E8A-4147-A177-3AD203B41FA5}">
                      <a16:colId xmlns:a16="http://schemas.microsoft.com/office/drawing/2014/main" val="1008335080"/>
                    </a:ext>
                  </a:extLst>
                </a:gridCol>
                <a:gridCol w="1081304">
                  <a:extLst>
                    <a:ext uri="{9D8B030D-6E8A-4147-A177-3AD203B41FA5}">
                      <a16:colId xmlns:a16="http://schemas.microsoft.com/office/drawing/2014/main" val="1101106671"/>
                    </a:ext>
                  </a:extLst>
                </a:gridCol>
                <a:gridCol w="1127317">
                  <a:extLst>
                    <a:ext uri="{9D8B030D-6E8A-4147-A177-3AD203B41FA5}">
                      <a16:colId xmlns:a16="http://schemas.microsoft.com/office/drawing/2014/main" val="1014636641"/>
                    </a:ext>
                  </a:extLst>
                </a:gridCol>
                <a:gridCol w="1130193">
                  <a:extLst>
                    <a:ext uri="{9D8B030D-6E8A-4147-A177-3AD203B41FA5}">
                      <a16:colId xmlns:a16="http://schemas.microsoft.com/office/drawing/2014/main" val="4087346189"/>
                    </a:ext>
                  </a:extLst>
                </a:gridCol>
              </a:tblGrid>
              <a:tr h="215900">
                <a:tc rowSpan="2" gridSpan="2">
                  <a:txBody>
                    <a:bodyPr/>
                    <a:lstStyle/>
                    <a:p>
                      <a:pPr algn="ctr" fontAlgn="ctr"/>
                      <a:endParaRPr lang="es-MX" sz="1200" b="0" i="0" u="none" strike="noStrike">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s-ES_tradnl"/>
                    </a:p>
                  </a:txBody>
                  <a:tcPr/>
                </a:tc>
                <a:tc gridSpan="2">
                  <a:txBody>
                    <a:bodyPr/>
                    <a:lstStyle/>
                    <a:p>
                      <a:pPr algn="ctr" fontAlgn="ctr"/>
                      <a:r>
                        <a:rPr lang="es-MX" sz="1200" b="1" i="0" u="none" strike="noStrike" dirty="0">
                          <a:solidFill>
                            <a:srgbClr val="000000"/>
                          </a:solidFill>
                          <a:effectLst/>
                          <a:latin typeface="Calibri" panose="020F0502020204030204" pitchFamily="34" charset="0"/>
                        </a:rPr>
                        <a:t>Valor Real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_tradnl"/>
                    </a:p>
                  </a:txBody>
                  <a:tcPr/>
                </a:tc>
                <a:extLst>
                  <a:ext uri="{0D108BD9-81ED-4DB2-BD59-A6C34878D82A}">
                    <a16:rowId xmlns:a16="http://schemas.microsoft.com/office/drawing/2014/main" val="50881336"/>
                  </a:ext>
                </a:extLst>
              </a:tr>
              <a:tr h="215900">
                <a:tc gridSpan="2" vMerge="1">
                  <a:txBody>
                    <a:bodyPr/>
                    <a:lstStyle/>
                    <a:p>
                      <a:endParaRPr lang="es-ES_tradnl"/>
                    </a:p>
                  </a:txBody>
                  <a:tcPr/>
                </a:tc>
                <a:tc hMerge="1" vMerge="1">
                  <a:txBody>
                    <a:bodyPr/>
                    <a:lstStyle/>
                    <a:p>
                      <a:endParaRPr lang="es-ES_tradnl"/>
                    </a:p>
                  </a:txBody>
                  <a:tcPr/>
                </a:tc>
                <a:tc>
                  <a:txBody>
                    <a:bodyPr/>
                    <a:lstStyle/>
                    <a:p>
                      <a:pPr algn="ctr" fontAlgn="ctr"/>
                      <a:r>
                        <a:rPr lang="es-MX" sz="1200" b="0" i="0" u="none" strike="noStrike">
                          <a:solidFill>
                            <a:srgbClr val="000000"/>
                          </a:solidFill>
                          <a:effectLst/>
                          <a:latin typeface="Calibri" panose="020F0502020204030204" pitchFamily="34" charset="0"/>
                        </a:rPr>
                        <a:t>Positivos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a:solidFill>
                            <a:srgbClr val="000000"/>
                          </a:solidFill>
                          <a:effectLst/>
                          <a:latin typeface="Calibri" panose="020F0502020204030204" pitchFamily="34" charset="0"/>
                        </a:rPr>
                        <a:t>Negativos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965209"/>
                  </a:ext>
                </a:extLst>
              </a:tr>
              <a:tr h="495300">
                <a:tc rowSpan="2">
                  <a:txBody>
                    <a:bodyPr/>
                    <a:lstStyle/>
                    <a:p>
                      <a:pPr algn="ctr" fontAlgn="ctr"/>
                      <a:r>
                        <a:rPr lang="es-MX" sz="1200" b="1" i="0" u="none" strike="noStrike" dirty="0">
                          <a:solidFill>
                            <a:srgbClr val="000000"/>
                          </a:solidFill>
                          <a:effectLst/>
                          <a:latin typeface="Calibri" panose="020F0502020204030204" pitchFamily="34" charset="0"/>
                        </a:rPr>
                        <a:t>Predicción </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a:solidFill>
                            <a:srgbClr val="000000"/>
                          </a:solidFill>
                          <a:effectLst/>
                          <a:latin typeface="Calibri" panose="020F0502020204030204" pitchFamily="34" charset="0"/>
                        </a:rPr>
                        <a:t>Positivos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dirty="0">
                          <a:solidFill>
                            <a:srgbClr val="000000"/>
                          </a:solidFill>
                          <a:effectLst/>
                          <a:latin typeface="Calibri" panose="020F0502020204030204" pitchFamily="34" charset="0"/>
                        </a:rPr>
                        <a:t>Verdaderos Postivos (VP)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dirty="0">
                          <a:solidFill>
                            <a:srgbClr val="000000"/>
                          </a:solidFill>
                          <a:effectLst/>
                          <a:latin typeface="Calibri" panose="020F0502020204030204" pitchFamily="34" charset="0"/>
                        </a:rPr>
                        <a:t>Falsos Positivo (FP)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174460"/>
                  </a:ext>
                </a:extLst>
              </a:tr>
              <a:tr h="711200">
                <a:tc vMerge="1">
                  <a:txBody>
                    <a:bodyPr/>
                    <a:lstStyle/>
                    <a:p>
                      <a:endParaRPr lang="es-ES_tradnl"/>
                    </a:p>
                  </a:txBody>
                  <a:tcPr/>
                </a:tc>
                <a:tc>
                  <a:txBody>
                    <a:bodyPr/>
                    <a:lstStyle/>
                    <a:p>
                      <a:pPr algn="ctr" fontAlgn="ctr"/>
                      <a:r>
                        <a:rPr lang="es-MX" sz="1200" b="0" i="0" u="none" strike="noStrike">
                          <a:solidFill>
                            <a:srgbClr val="000000"/>
                          </a:solidFill>
                          <a:effectLst/>
                          <a:latin typeface="Calibri" panose="020F0502020204030204" pitchFamily="34" charset="0"/>
                        </a:rPr>
                        <a:t>Negativos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a:solidFill>
                            <a:srgbClr val="000000"/>
                          </a:solidFill>
                          <a:effectLst/>
                          <a:latin typeface="Calibri" panose="020F0502020204030204" pitchFamily="34" charset="0"/>
                        </a:rPr>
                        <a:t>Falsos Negativos (FN)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200" b="0" i="0" u="none" strike="noStrike" dirty="0">
                          <a:solidFill>
                            <a:srgbClr val="000000"/>
                          </a:solidFill>
                          <a:effectLst/>
                          <a:latin typeface="Calibri" panose="020F0502020204030204" pitchFamily="34" charset="0"/>
                        </a:rPr>
                        <a:t>Verdaderos Negativos (VN)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154495"/>
                  </a:ext>
                </a:extLst>
              </a:tr>
            </a:tbl>
          </a:graphicData>
        </a:graphic>
      </p:graphicFrame>
      <p:sp>
        <p:nvSpPr>
          <p:cNvPr id="6" name="CuadroTexto 5">
            <a:extLst>
              <a:ext uri="{FF2B5EF4-FFF2-40B4-BE49-F238E27FC236}">
                <a16:creationId xmlns:a16="http://schemas.microsoft.com/office/drawing/2014/main" id="{E356722C-8B8B-BE45-9092-BFEB5B35C94D}"/>
              </a:ext>
            </a:extLst>
          </p:cNvPr>
          <p:cNvSpPr txBox="1"/>
          <p:nvPr/>
        </p:nvSpPr>
        <p:spPr>
          <a:xfrm>
            <a:off x="977792" y="2234168"/>
            <a:ext cx="2291128" cy="369332"/>
          </a:xfrm>
          <a:prstGeom prst="rect">
            <a:avLst/>
          </a:prstGeom>
          <a:noFill/>
        </p:spPr>
        <p:txBody>
          <a:bodyPr wrap="square" rtlCol="0">
            <a:spAutoFit/>
          </a:bodyPr>
          <a:lstStyle/>
          <a:p>
            <a:r>
              <a:rPr lang="es-ES_tradnl" b="1" dirty="0"/>
              <a:t>Matriz de confusión</a:t>
            </a:r>
          </a:p>
        </p:txBody>
      </p:sp>
      <p:sp>
        <p:nvSpPr>
          <p:cNvPr id="7" name="CuadroTexto 6">
            <a:extLst>
              <a:ext uri="{FF2B5EF4-FFF2-40B4-BE49-F238E27FC236}">
                <a16:creationId xmlns:a16="http://schemas.microsoft.com/office/drawing/2014/main" id="{95D2BE43-D372-494A-91F2-E108329E6DCC}"/>
              </a:ext>
            </a:extLst>
          </p:cNvPr>
          <p:cNvSpPr txBox="1"/>
          <p:nvPr/>
        </p:nvSpPr>
        <p:spPr>
          <a:xfrm>
            <a:off x="6534760" y="1529468"/>
            <a:ext cx="4287969" cy="369332"/>
          </a:xfrm>
          <a:prstGeom prst="rect">
            <a:avLst/>
          </a:prstGeom>
          <a:noFill/>
        </p:spPr>
        <p:txBody>
          <a:bodyPr wrap="none" rtlCol="0">
            <a:spAutoFit/>
          </a:bodyPr>
          <a:lstStyle/>
          <a:p>
            <a:r>
              <a:rPr lang="es-ES_tradnl" b="1" dirty="0"/>
              <a:t>Sensibilidad  (Tasa de verdaderos positivos)</a:t>
            </a:r>
          </a:p>
        </p:txBody>
      </p:sp>
      <p:sp>
        <p:nvSpPr>
          <p:cNvPr id="8" name="CuadroTexto 7">
            <a:extLst>
              <a:ext uri="{FF2B5EF4-FFF2-40B4-BE49-F238E27FC236}">
                <a16:creationId xmlns:a16="http://schemas.microsoft.com/office/drawing/2014/main" id="{31ABB6C8-2FC1-644C-9E4A-BF109BB3AA5D}"/>
              </a:ext>
            </a:extLst>
          </p:cNvPr>
          <p:cNvSpPr txBox="1"/>
          <p:nvPr/>
        </p:nvSpPr>
        <p:spPr>
          <a:xfrm>
            <a:off x="7962523" y="2034834"/>
            <a:ext cx="1432443" cy="369332"/>
          </a:xfrm>
          <a:prstGeom prst="rect">
            <a:avLst/>
          </a:prstGeom>
          <a:noFill/>
        </p:spPr>
        <p:txBody>
          <a:bodyPr wrap="none" rtlCol="0">
            <a:spAutoFit/>
          </a:bodyPr>
          <a:lstStyle/>
          <a:p>
            <a:r>
              <a:rPr lang="es-ES_tradnl" dirty="0"/>
              <a:t>VP/(VP + FN)</a:t>
            </a:r>
          </a:p>
        </p:txBody>
      </p:sp>
      <p:sp>
        <p:nvSpPr>
          <p:cNvPr id="9" name="CuadroTexto 8">
            <a:extLst>
              <a:ext uri="{FF2B5EF4-FFF2-40B4-BE49-F238E27FC236}">
                <a16:creationId xmlns:a16="http://schemas.microsoft.com/office/drawing/2014/main" id="{34756FA2-895F-424A-A47A-F5D0C8DBBE56}"/>
              </a:ext>
            </a:extLst>
          </p:cNvPr>
          <p:cNvSpPr txBox="1"/>
          <p:nvPr/>
        </p:nvSpPr>
        <p:spPr>
          <a:xfrm>
            <a:off x="7583637" y="2474954"/>
            <a:ext cx="2190215" cy="307777"/>
          </a:xfrm>
          <a:prstGeom prst="rect">
            <a:avLst/>
          </a:prstGeom>
          <a:noFill/>
        </p:spPr>
        <p:txBody>
          <a:bodyPr wrap="none" rtlCol="0">
            <a:spAutoFit/>
          </a:bodyPr>
          <a:lstStyle/>
          <a:p>
            <a:r>
              <a:rPr lang="es-ES_tradnl" sz="1400" dirty="0"/>
              <a:t>Tasa de acierto en positivos</a:t>
            </a:r>
          </a:p>
        </p:txBody>
      </p:sp>
      <p:sp>
        <p:nvSpPr>
          <p:cNvPr id="10" name="CuadroTexto 9">
            <a:extLst>
              <a:ext uri="{FF2B5EF4-FFF2-40B4-BE49-F238E27FC236}">
                <a16:creationId xmlns:a16="http://schemas.microsoft.com/office/drawing/2014/main" id="{73A380F4-CAF6-3341-BA95-944B903DA9E8}"/>
              </a:ext>
            </a:extLst>
          </p:cNvPr>
          <p:cNvSpPr txBox="1"/>
          <p:nvPr/>
        </p:nvSpPr>
        <p:spPr>
          <a:xfrm>
            <a:off x="6470319" y="3187143"/>
            <a:ext cx="4416850" cy="369332"/>
          </a:xfrm>
          <a:prstGeom prst="rect">
            <a:avLst/>
          </a:prstGeom>
          <a:noFill/>
        </p:spPr>
        <p:txBody>
          <a:bodyPr wrap="none" rtlCol="0">
            <a:spAutoFit/>
          </a:bodyPr>
          <a:lstStyle/>
          <a:p>
            <a:r>
              <a:rPr lang="es-ES_tradnl" b="1" dirty="0"/>
              <a:t>Especificidad (Tasa de verdaderos negativos)</a:t>
            </a:r>
          </a:p>
        </p:txBody>
      </p:sp>
      <p:sp>
        <p:nvSpPr>
          <p:cNvPr id="11" name="CuadroTexto 10">
            <a:extLst>
              <a:ext uri="{FF2B5EF4-FFF2-40B4-BE49-F238E27FC236}">
                <a16:creationId xmlns:a16="http://schemas.microsoft.com/office/drawing/2014/main" id="{03B9A40A-3F23-924C-9D68-5881A07B09BF}"/>
              </a:ext>
            </a:extLst>
          </p:cNvPr>
          <p:cNvSpPr txBox="1"/>
          <p:nvPr/>
        </p:nvSpPr>
        <p:spPr>
          <a:xfrm>
            <a:off x="7967652" y="3656551"/>
            <a:ext cx="1422184" cy="369332"/>
          </a:xfrm>
          <a:prstGeom prst="rect">
            <a:avLst/>
          </a:prstGeom>
          <a:noFill/>
        </p:spPr>
        <p:txBody>
          <a:bodyPr wrap="none" rtlCol="0">
            <a:spAutoFit/>
          </a:bodyPr>
          <a:lstStyle/>
          <a:p>
            <a:r>
              <a:rPr lang="es-ES_tradnl" dirty="0"/>
              <a:t>VN/(FP + VN)</a:t>
            </a:r>
          </a:p>
        </p:txBody>
      </p:sp>
      <p:sp>
        <p:nvSpPr>
          <p:cNvPr id="12" name="CuadroTexto 11">
            <a:extLst>
              <a:ext uri="{FF2B5EF4-FFF2-40B4-BE49-F238E27FC236}">
                <a16:creationId xmlns:a16="http://schemas.microsoft.com/office/drawing/2014/main" id="{18782855-9D2D-6049-A4F4-89E68FC15E58}"/>
              </a:ext>
            </a:extLst>
          </p:cNvPr>
          <p:cNvSpPr txBox="1"/>
          <p:nvPr/>
        </p:nvSpPr>
        <p:spPr>
          <a:xfrm>
            <a:off x="7558886" y="4124985"/>
            <a:ext cx="2239716" cy="307777"/>
          </a:xfrm>
          <a:prstGeom prst="rect">
            <a:avLst/>
          </a:prstGeom>
          <a:noFill/>
        </p:spPr>
        <p:txBody>
          <a:bodyPr wrap="none" rtlCol="0">
            <a:spAutoFit/>
          </a:bodyPr>
          <a:lstStyle/>
          <a:p>
            <a:r>
              <a:rPr lang="es-ES_tradnl" sz="1400" dirty="0"/>
              <a:t>Tasa de acierto en negativos</a:t>
            </a:r>
          </a:p>
        </p:txBody>
      </p:sp>
      <p:sp>
        <p:nvSpPr>
          <p:cNvPr id="13" name="CuadroTexto 12">
            <a:extLst>
              <a:ext uri="{FF2B5EF4-FFF2-40B4-BE49-F238E27FC236}">
                <a16:creationId xmlns:a16="http://schemas.microsoft.com/office/drawing/2014/main" id="{B1D595D6-9CDA-8244-8E19-0A281E257978}"/>
              </a:ext>
            </a:extLst>
          </p:cNvPr>
          <p:cNvSpPr txBox="1"/>
          <p:nvPr/>
        </p:nvSpPr>
        <p:spPr>
          <a:xfrm>
            <a:off x="6720868" y="4853691"/>
            <a:ext cx="3915752" cy="369332"/>
          </a:xfrm>
          <a:prstGeom prst="rect">
            <a:avLst/>
          </a:prstGeom>
          <a:noFill/>
        </p:spPr>
        <p:txBody>
          <a:bodyPr wrap="none" rtlCol="0">
            <a:spAutoFit/>
          </a:bodyPr>
          <a:lstStyle/>
          <a:p>
            <a:r>
              <a:rPr lang="es-ES_tradnl" b="1" dirty="0"/>
              <a:t>Tasa Falsos Positivos </a:t>
            </a:r>
            <a:r>
              <a:rPr lang="es-ES_tradnl" dirty="0"/>
              <a:t>=  1 - Especificidad</a:t>
            </a:r>
          </a:p>
        </p:txBody>
      </p:sp>
      <p:sp>
        <p:nvSpPr>
          <p:cNvPr id="14" name="CuadroTexto 13">
            <a:extLst>
              <a:ext uri="{FF2B5EF4-FFF2-40B4-BE49-F238E27FC236}">
                <a16:creationId xmlns:a16="http://schemas.microsoft.com/office/drawing/2014/main" id="{1BE42D47-B96A-9A4F-B279-ED2D3D92C566}"/>
              </a:ext>
            </a:extLst>
          </p:cNvPr>
          <p:cNvSpPr txBox="1"/>
          <p:nvPr/>
        </p:nvSpPr>
        <p:spPr>
          <a:xfrm>
            <a:off x="7021456" y="5791533"/>
            <a:ext cx="3314577" cy="523220"/>
          </a:xfrm>
          <a:prstGeom prst="rect">
            <a:avLst/>
          </a:prstGeom>
          <a:noFill/>
        </p:spPr>
        <p:txBody>
          <a:bodyPr wrap="square" rtlCol="0">
            <a:spAutoFit/>
          </a:bodyPr>
          <a:lstStyle/>
          <a:p>
            <a:r>
              <a:rPr lang="es-ES_tradnl" sz="1400" dirty="0"/>
              <a:t>Tasa de error (por predicción positiva) en población negativos</a:t>
            </a:r>
          </a:p>
        </p:txBody>
      </p:sp>
      <p:sp>
        <p:nvSpPr>
          <p:cNvPr id="15" name="CuadroTexto 14">
            <a:extLst>
              <a:ext uri="{FF2B5EF4-FFF2-40B4-BE49-F238E27FC236}">
                <a16:creationId xmlns:a16="http://schemas.microsoft.com/office/drawing/2014/main" id="{0AFF5713-4605-2546-B437-969F630D7900}"/>
              </a:ext>
            </a:extLst>
          </p:cNvPr>
          <p:cNvSpPr txBox="1"/>
          <p:nvPr/>
        </p:nvSpPr>
        <p:spPr>
          <a:xfrm>
            <a:off x="7942805" y="5323099"/>
            <a:ext cx="1471878" cy="369332"/>
          </a:xfrm>
          <a:prstGeom prst="rect">
            <a:avLst/>
          </a:prstGeom>
          <a:noFill/>
        </p:spPr>
        <p:txBody>
          <a:bodyPr wrap="none" rtlCol="0">
            <a:spAutoFit/>
          </a:bodyPr>
          <a:lstStyle/>
          <a:p>
            <a:r>
              <a:rPr lang="es-ES_tradnl" dirty="0"/>
              <a:t>FP / (FP + VN)</a:t>
            </a:r>
          </a:p>
        </p:txBody>
      </p:sp>
    </p:spTree>
    <p:extLst>
      <p:ext uri="{BB962C8B-B14F-4D97-AF65-F5344CB8AC3E}">
        <p14:creationId xmlns:p14="http://schemas.microsoft.com/office/powerpoint/2010/main" val="3774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37C68-276C-F847-8A2D-051EC5DD026E}"/>
              </a:ext>
            </a:extLst>
          </p:cNvPr>
          <p:cNvSpPr>
            <a:spLocks noGrp="1"/>
          </p:cNvSpPr>
          <p:nvPr>
            <p:ph type="title"/>
          </p:nvPr>
        </p:nvSpPr>
        <p:spPr/>
        <p:txBody>
          <a:bodyPr/>
          <a:lstStyle/>
          <a:p>
            <a:r>
              <a:rPr lang="es-ES_tradnl" b="1" dirty="0"/>
              <a:t>Curva de ROC</a:t>
            </a:r>
          </a:p>
        </p:txBody>
      </p:sp>
      <p:sp>
        <p:nvSpPr>
          <p:cNvPr id="3" name="Marcador de contenido 2">
            <a:extLst>
              <a:ext uri="{FF2B5EF4-FFF2-40B4-BE49-F238E27FC236}">
                <a16:creationId xmlns:a16="http://schemas.microsoft.com/office/drawing/2014/main" id="{B721E8E1-1620-354B-9B94-04A44575B3E2}"/>
              </a:ext>
            </a:extLst>
          </p:cNvPr>
          <p:cNvSpPr>
            <a:spLocks noGrp="1"/>
          </p:cNvSpPr>
          <p:nvPr>
            <p:ph idx="1"/>
          </p:nvPr>
        </p:nvSpPr>
        <p:spPr/>
        <p:txBody>
          <a:bodyPr/>
          <a:lstStyle/>
          <a:p>
            <a:pPr algn="just"/>
            <a:r>
              <a:rPr lang="es-ES_tradnl" dirty="0"/>
              <a:t>Dentro de un modelo de clasificación dada la probabilidad de una clase, se establecen diferentes puntos de corte para determinar una predicción. </a:t>
            </a:r>
          </a:p>
          <a:p>
            <a:pPr algn="just"/>
            <a:r>
              <a:rPr lang="es-ES_tradnl" dirty="0"/>
              <a:t>En cada punto de corte, se puede establecer una matriz de confusión, y por lo tanto un nivel de sensibilidad &amp; especificidad. </a:t>
            </a:r>
          </a:p>
        </p:txBody>
      </p:sp>
    </p:spTree>
    <p:extLst>
      <p:ext uri="{BB962C8B-B14F-4D97-AF65-F5344CB8AC3E}">
        <p14:creationId xmlns:p14="http://schemas.microsoft.com/office/powerpoint/2010/main" val="327456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49AEB-EA6C-DB42-AA7F-29E359E09E0E}"/>
              </a:ext>
            </a:extLst>
          </p:cNvPr>
          <p:cNvSpPr>
            <a:spLocks noGrp="1"/>
          </p:cNvSpPr>
          <p:nvPr>
            <p:ph type="title"/>
          </p:nvPr>
        </p:nvSpPr>
        <p:spPr/>
        <p:txBody>
          <a:bodyPr/>
          <a:lstStyle/>
          <a:p>
            <a:r>
              <a:rPr lang="es-ES_tradnl" dirty="0"/>
              <a:t>Ejemplo</a:t>
            </a:r>
          </a:p>
        </p:txBody>
      </p:sp>
      <p:sp>
        <p:nvSpPr>
          <p:cNvPr id="12" name="CuadroTexto 11">
            <a:extLst>
              <a:ext uri="{FF2B5EF4-FFF2-40B4-BE49-F238E27FC236}">
                <a16:creationId xmlns:a16="http://schemas.microsoft.com/office/drawing/2014/main" id="{DD001350-19AB-8446-BD79-63830BD5C32C}"/>
              </a:ext>
            </a:extLst>
          </p:cNvPr>
          <p:cNvSpPr txBox="1"/>
          <p:nvPr/>
        </p:nvSpPr>
        <p:spPr>
          <a:xfrm>
            <a:off x="7735614" y="2921168"/>
            <a:ext cx="4046481" cy="1015663"/>
          </a:xfrm>
          <a:prstGeom prst="rect">
            <a:avLst/>
          </a:prstGeom>
          <a:noFill/>
        </p:spPr>
        <p:txBody>
          <a:bodyPr wrap="square" rtlCol="0">
            <a:spAutoFit/>
          </a:bodyPr>
          <a:lstStyle/>
          <a:p>
            <a:pPr algn="just"/>
            <a:r>
              <a:rPr lang="es-ES_tradnl" sz="2000" i="1" dirty="0" err="1"/>
              <a:t>Trade</a:t>
            </a:r>
            <a:r>
              <a:rPr lang="es-ES_tradnl" sz="2000" i="1" dirty="0"/>
              <a:t> off entre el costo de equivocarte más por el beneficio de tener más verdaderos positivos</a:t>
            </a:r>
          </a:p>
        </p:txBody>
      </p:sp>
      <p:grpSp>
        <p:nvGrpSpPr>
          <p:cNvPr id="13" name="Grupo 12">
            <a:extLst>
              <a:ext uri="{FF2B5EF4-FFF2-40B4-BE49-F238E27FC236}">
                <a16:creationId xmlns:a16="http://schemas.microsoft.com/office/drawing/2014/main" id="{2B560575-C4FE-CB48-94DE-90A192BA1ADD}"/>
              </a:ext>
            </a:extLst>
          </p:cNvPr>
          <p:cNvGrpSpPr/>
          <p:nvPr/>
        </p:nvGrpSpPr>
        <p:grpSpPr>
          <a:xfrm>
            <a:off x="977463" y="1690688"/>
            <a:ext cx="5391806" cy="4193409"/>
            <a:chOff x="0" y="0"/>
            <a:chExt cx="7366000" cy="5575300"/>
          </a:xfrm>
        </p:grpSpPr>
        <p:pic>
          <p:nvPicPr>
            <p:cNvPr id="14" name="Imagen 13">
              <a:extLst>
                <a:ext uri="{FF2B5EF4-FFF2-40B4-BE49-F238E27FC236}">
                  <a16:creationId xmlns:a16="http://schemas.microsoft.com/office/drawing/2014/main" id="{784C8D7E-4975-3348-BC9C-990B2B382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66000" cy="5575300"/>
            </a:xfrm>
            <a:prstGeom prst="rect">
              <a:avLst/>
            </a:prstGeom>
          </p:spPr>
        </p:pic>
        <p:cxnSp>
          <p:nvCxnSpPr>
            <p:cNvPr id="15" name="Conector recto 14">
              <a:extLst>
                <a:ext uri="{FF2B5EF4-FFF2-40B4-BE49-F238E27FC236}">
                  <a16:creationId xmlns:a16="http://schemas.microsoft.com/office/drawing/2014/main" id="{E6B61EE8-3505-2A49-A581-B014B4D3185D}"/>
                </a:ext>
              </a:extLst>
            </p:cNvPr>
            <p:cNvCxnSpPr/>
            <p:nvPr/>
          </p:nvCxnSpPr>
          <p:spPr>
            <a:xfrm flipH="1">
              <a:off x="3479800" y="2095500"/>
              <a:ext cx="12700" cy="25019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1723195-0E48-604F-A0EE-80BEAD8B63F3}"/>
                </a:ext>
              </a:extLst>
            </p:cNvPr>
            <p:cNvSpPr/>
            <p:nvPr/>
          </p:nvSpPr>
          <p:spPr>
            <a:xfrm>
              <a:off x="3403600" y="19558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MX" sz="1100"/>
            </a:p>
          </p:txBody>
        </p:sp>
        <p:cxnSp>
          <p:nvCxnSpPr>
            <p:cNvPr id="17" name="Conector recto 16">
              <a:extLst>
                <a:ext uri="{FF2B5EF4-FFF2-40B4-BE49-F238E27FC236}">
                  <a16:creationId xmlns:a16="http://schemas.microsoft.com/office/drawing/2014/main" id="{8F414FB6-03C7-CC40-A116-FF144B523995}"/>
                </a:ext>
              </a:extLst>
            </p:cNvPr>
            <p:cNvCxnSpPr>
              <a:endCxn id="16" idx="2"/>
            </p:cNvCxnSpPr>
            <p:nvPr/>
          </p:nvCxnSpPr>
          <p:spPr>
            <a:xfrm flipV="1">
              <a:off x="736600" y="2051050"/>
              <a:ext cx="2667000" cy="3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61A7C14-4401-DA47-B5A0-000FF66CD1DD}"/>
                </a:ext>
              </a:extLst>
            </p:cNvPr>
            <p:cNvCxnSpPr/>
            <p:nvPr/>
          </p:nvCxnSpPr>
          <p:spPr>
            <a:xfrm flipH="1" flipV="1">
              <a:off x="4394200" y="1397000"/>
              <a:ext cx="25400" cy="3175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Conector recto 18">
              <a:extLst>
                <a:ext uri="{FF2B5EF4-FFF2-40B4-BE49-F238E27FC236}">
                  <a16:creationId xmlns:a16="http://schemas.microsoft.com/office/drawing/2014/main" id="{74E8576C-FFBE-EC43-A8A6-46145DC4E89D}"/>
                </a:ext>
              </a:extLst>
            </p:cNvPr>
            <p:cNvCxnSpPr/>
            <p:nvPr/>
          </p:nvCxnSpPr>
          <p:spPr>
            <a:xfrm flipH="1">
              <a:off x="723900" y="1384300"/>
              <a:ext cx="3657600"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Elipse 19">
              <a:extLst>
                <a:ext uri="{FF2B5EF4-FFF2-40B4-BE49-F238E27FC236}">
                  <a16:creationId xmlns:a16="http://schemas.microsoft.com/office/drawing/2014/main" id="{77BD9018-AFB9-9F46-A8A7-59BC2E4C110B}"/>
                </a:ext>
              </a:extLst>
            </p:cNvPr>
            <p:cNvSpPr/>
            <p:nvPr/>
          </p:nvSpPr>
          <p:spPr>
            <a:xfrm>
              <a:off x="4279900" y="1282700"/>
              <a:ext cx="177800" cy="203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MX" sz="1100"/>
            </a:p>
          </p:txBody>
        </p:sp>
      </p:grpSp>
    </p:spTree>
    <p:extLst>
      <p:ext uri="{BB962C8B-B14F-4D97-AF65-F5344CB8AC3E}">
        <p14:creationId xmlns:p14="http://schemas.microsoft.com/office/powerpoint/2010/main" val="21494352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221</Words>
  <Application>Microsoft Macintosh PowerPoint</Application>
  <PresentationFormat>Panorámica</PresentationFormat>
  <Paragraphs>32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AUC ROC</vt:lpstr>
      <vt:lpstr>AUC ROC</vt:lpstr>
      <vt:lpstr>Conceptos Necesarios</vt:lpstr>
      <vt:lpstr>Curva de ROC</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 ROC</dc:title>
  <dc:creator>Miguel Guillermo Galindo Orozco</dc:creator>
  <cp:lastModifiedBy>Miguel Guillermo Galindo Orozco</cp:lastModifiedBy>
  <cp:revision>1</cp:revision>
  <dcterms:created xsi:type="dcterms:W3CDTF">2022-04-07T13:56:12Z</dcterms:created>
  <dcterms:modified xsi:type="dcterms:W3CDTF">2022-04-07T15:59:24Z</dcterms:modified>
</cp:coreProperties>
</file>