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9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24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646FA-2834-E08C-5124-2628B44B3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56AD84-3569-AA46-962B-1AE25E24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0F0A4-BEA0-5A76-95AE-7F2CAB27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7CD4E-2A3C-0ACD-407B-382E6090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F4C15-AE1C-A19A-2528-400452C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6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E5F8-0123-6E16-6264-244B0DE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9D304B-CFE5-E73F-FCDE-0270C6F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1185-8A67-7CC8-ECF9-CCF62A64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E07C1-5818-1DC3-4296-E774E4ED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340C4-3E7E-8043-6CCC-A3D1E753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33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629A-C706-C1E9-8005-779A886B6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EE82D-D1F3-CBEC-67FA-C8F4D03D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7E132-2956-5A30-791C-51296BD9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6F74A-40F2-3C76-B4DB-1D5AB7A2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D0348-65D0-AF64-602A-06FE101E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45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A3731-8572-DD1B-749D-34158AF9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EC6F1-3EAA-F1BA-C341-991FAC48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C9A2B-9E39-EB26-B42D-2EE8601B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F955C-9461-0FEF-C7AB-CA862D53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FA9F2-B541-61BB-E609-E873BAC4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305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F4CA9-60CB-3A73-8A9F-BA3ED798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6D50E-87EE-9D24-8924-9A642FBF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11B84-4BD7-36A7-E757-62D9B551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4B255-ECB6-4523-B4C7-19772CB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DE1AE-CE51-413E-B9AE-ADCDCB93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40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C9312-39D9-22DA-7B3A-D44A770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D2828-3810-3487-8F1E-681A5F6E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A9F379-5D41-3704-E1A2-AC0EA38C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1A6174-B2B7-CB40-72C7-842B119A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B3FC86-ABA4-D449-7FE1-E00B8ABE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6B89D-C60C-8C89-3048-08AAF80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29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A2E22-0599-0674-A449-EAA0166D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4DCB1-8DA5-FAE2-49B1-F11C572E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720D8-17D5-13BB-ADA0-AC05B8EC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F7C6D6-AF4A-A54B-81D9-8B076334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1240FD-6237-F4CF-7C46-B31EC2F4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AB62AF-ABFD-8AB4-8E15-40C950A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5D2D4B-7F17-535B-DDEA-F68B539B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9B8C16-E771-9F70-6204-11741F8B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51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C0EA-D57C-9565-1C7B-5D805DF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6198E9-7DEB-ABE6-B4DB-F937440B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13712A-3F93-B5B3-0EC3-31CB401C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935C8-41EA-DB8E-AA46-E5C07E3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41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2FB55C-5FA8-B9DF-590D-7695D5A4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61C2F6-FE66-3FEF-7009-90303D49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15994-D673-E49D-E7C4-B0D4FF57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3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5B8B-2743-BD18-B62D-A032516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811AD-9352-A927-D258-F183BFAE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BCBA2A-31D7-35F2-7DE4-D8C41F31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9EBB12-1EA8-5D77-0121-76CEDD0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A95F3-8F8D-532F-D12E-3ED414E1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9E621D-B2C2-6D2D-B6CD-3410D899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1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3C9B-28D6-E1C0-AF5F-FB7FEEFC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D9052A-DE28-6819-0D7B-3D03E4EF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DADCEE-D147-B7B4-6885-F0C36793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6033D-16BF-E0E6-2BB9-8D56DA74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104C7-1D22-FD2D-841E-915349F5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BF993-BDD1-AE8A-823C-FD1410FE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3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337518-41CD-E241-11E2-107224D1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AA1EE-5202-86B7-7EAF-1DD4CF22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B5DC4-4E43-14A1-5BB3-7630C68FC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C2C4-27AC-4F41-A61F-119008EF9C57}" type="datetimeFigureOut">
              <a:rPr lang="es-ES_tradnl" smtClean="0"/>
              <a:t>21/4/22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95E59-018F-A871-9323-80A99CF9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F873C-E151-6964-445E-3242D6F3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C0F6-40F1-414E-B7E9-564E64B05AA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07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khanacademy.org/math/multivariable-calculus/applications-of-multivariable-derivatives/optimizing-multivariable-functions/a/what-is-gradient-descent#:~:text=El%20descenso%20de%20gradiente%20es%20un%20algoritmo%20que%20estima%20num%C3%A9ricamente,0%20como%20hemos%20visto%20antes." TargetMode="External"/><Relationship Id="rId2" Type="http://schemas.openxmlformats.org/officeDocument/2006/relationships/hyperlink" Target="https://es.khanacademy.org/math/multivariable-calculus/multivariable-derivatives/partial-derivative-and-gradient-articles/a/the-grad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logistic-regression" TargetMode="External"/><Relationship Id="rId4" Type="http://schemas.openxmlformats.org/officeDocument/2006/relationships/hyperlink" Target="https://scikit-learn.org/stable/modules/sg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B887-EBEE-751F-3C27-AD86CF76C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Descenso del Gradiente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80723-FDCE-267B-C3AA-F8CB09CEB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Aprendiendo </a:t>
            </a:r>
            <a:r>
              <a:rPr lang="es-ES_tradnl" dirty="0" err="1"/>
              <a:t>Analytics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A88FA7-F679-FA79-61F2-C048A8D22661}"/>
              </a:ext>
            </a:extLst>
          </p:cNvPr>
          <p:cNvSpPr txBox="1"/>
          <p:nvPr/>
        </p:nvSpPr>
        <p:spPr>
          <a:xfrm>
            <a:off x="10197548" y="630140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21/04</a:t>
            </a:r>
          </a:p>
        </p:txBody>
      </p:sp>
    </p:spTree>
    <p:extLst>
      <p:ext uri="{BB962C8B-B14F-4D97-AF65-F5344CB8AC3E}">
        <p14:creationId xmlns:p14="http://schemas.microsoft.com/office/powerpoint/2010/main" val="344379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150B7-8D66-CE3A-6AA6-FE1A44D2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31765" cy="315912"/>
          </a:xfrm>
        </p:spPr>
        <p:txBody>
          <a:bodyPr>
            <a:noAutofit/>
          </a:bodyPr>
          <a:lstStyle/>
          <a:p>
            <a:r>
              <a:rPr lang="es-ES_tradnl" sz="3200" dirty="0"/>
              <a:t>Conceptos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6AEBE-3571-7FFD-7B42-9A8AB7FB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93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_tradnl" sz="1800" dirty="0"/>
              <a:t>Función de costo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ES_tradnl" sz="1800" dirty="0"/>
              <a:t>Función que nos permite medir qué tan bien un modelo está aproximando una predicción por medio de la relación entre lo observado y lo estimado.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ES_tradnl" sz="1800" dirty="0"/>
              <a:t>Dicha función se convierte en función objetivo al querer minimizar su valor y encontrar los valores de sus parámetros que sean un óptimo.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ES_tradnl" sz="1800" dirty="0"/>
              <a:t>No es la misma función de costo en todos los modelos, la selección de la función de costo dependerá de los tipos de datos, el tipo de problema (clasificación | regresión), calculo de derivadas.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DF6CE7-93ED-1252-2289-A5E1F4E90711}"/>
              </a:ext>
            </a:extLst>
          </p:cNvPr>
          <p:cNvSpPr txBox="1"/>
          <p:nvPr/>
        </p:nvSpPr>
        <p:spPr>
          <a:xfrm>
            <a:off x="2211045" y="364800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>
                <a:latin typeface="Univers" panose="020B0503020202020204" pitchFamily="34" charset="0"/>
              </a:rPr>
              <a:t>Error Cuadrático Medio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B2B37E-E487-7F32-0436-3DB38A0581AE}"/>
              </a:ext>
            </a:extLst>
          </p:cNvPr>
          <p:cNvSpPr txBox="1"/>
          <p:nvPr/>
        </p:nvSpPr>
        <p:spPr>
          <a:xfrm>
            <a:off x="6179127" y="364800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>
                <a:latin typeface="Univers" panose="020B0503020202020204" pitchFamily="34" charset="0"/>
              </a:rPr>
              <a:t>Cross </a:t>
            </a:r>
            <a:r>
              <a:rPr lang="es-ES_tradnl" dirty="0" err="1">
                <a:latin typeface="Univers" panose="020B0503020202020204" pitchFamily="34" charset="0"/>
              </a:rPr>
              <a:t>Entropy</a:t>
            </a:r>
            <a:r>
              <a:rPr lang="es-ES_tradnl" dirty="0">
                <a:latin typeface="Univers" panose="020B0503020202020204" pitchFamily="34" charset="0"/>
              </a:rPr>
              <a:t> </a:t>
            </a:r>
            <a:r>
              <a:rPr lang="es-ES_tradnl" dirty="0" err="1">
                <a:latin typeface="Univers" panose="020B0503020202020204" pitchFamily="34" charset="0"/>
              </a:rPr>
              <a:t>Cost</a:t>
            </a:r>
            <a:r>
              <a:rPr lang="es-ES_tradnl" dirty="0">
                <a:latin typeface="Univers" panose="020B0503020202020204" pitchFamily="34" charset="0"/>
              </a:rPr>
              <a:t> (log </a:t>
            </a:r>
            <a:r>
              <a:rPr lang="es-ES_tradnl" dirty="0" err="1">
                <a:latin typeface="Univers" panose="020B0503020202020204" pitchFamily="34" charset="0"/>
              </a:rPr>
              <a:t>Loss</a:t>
            </a:r>
            <a:r>
              <a:rPr lang="es-ES_tradnl" dirty="0">
                <a:latin typeface="Univers" panose="020B0503020202020204" pitchFamily="34" charset="0"/>
              </a:rPr>
              <a:t> </a:t>
            </a:r>
            <a:r>
              <a:rPr lang="es-ES_tradnl" dirty="0" err="1">
                <a:latin typeface="Univers" panose="020B0503020202020204" pitchFamily="34" charset="0"/>
              </a:rPr>
              <a:t>Function</a:t>
            </a:r>
            <a:r>
              <a:rPr lang="es-ES_tradnl" dirty="0">
                <a:latin typeface="Univers" panose="020B0503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F47C635-E86E-BF83-04CC-A8B615DAEBE6}"/>
                  </a:ext>
                </a:extLst>
              </p:cNvPr>
              <p:cNvSpPr txBox="1"/>
              <p:nvPr/>
            </p:nvSpPr>
            <p:spPr>
              <a:xfrm>
                <a:off x="2225208" y="4526370"/>
                <a:ext cx="2729978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F47C635-E86E-BF83-04CC-A8B615DA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08" y="4526370"/>
                <a:ext cx="2729978" cy="764505"/>
              </a:xfrm>
              <a:prstGeom prst="rect">
                <a:avLst/>
              </a:prstGeom>
              <a:blipFill>
                <a:blip r:embed="rId2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DFC3655-A0E5-54E2-F0B6-842E246B4E28}"/>
                  </a:ext>
                </a:extLst>
              </p:cNvPr>
              <p:cNvSpPr txBox="1"/>
              <p:nvPr/>
            </p:nvSpPr>
            <p:spPr>
              <a:xfrm>
                <a:off x="6380304" y="4526369"/>
                <a:ext cx="401423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DFC3655-A0E5-54E2-F0B6-842E246B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304" y="4526369"/>
                <a:ext cx="4014239" cy="764505"/>
              </a:xfrm>
              <a:prstGeom prst="rect">
                <a:avLst/>
              </a:prstGeom>
              <a:blipFill>
                <a:blip r:embed="rId3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4D4B412-F356-FE6A-0F60-3EC9A30153E5}"/>
              </a:ext>
            </a:extLst>
          </p:cNvPr>
          <p:cNvSpPr txBox="1"/>
          <p:nvPr/>
        </p:nvSpPr>
        <p:spPr>
          <a:xfrm>
            <a:off x="3221209" y="5459630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Regresión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C0B7F9-34E2-293F-A33D-6F6FE0DE95EA}"/>
              </a:ext>
            </a:extLst>
          </p:cNvPr>
          <p:cNvSpPr txBox="1"/>
          <p:nvPr/>
        </p:nvSpPr>
        <p:spPr>
          <a:xfrm>
            <a:off x="7723634" y="5430576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2857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150B7-8D66-CE3A-6AA6-FE1A44D2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3200" dirty="0"/>
              <a:t>Conceptos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6AEBE-3571-7FFD-7B42-9A8AB7FB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sz="2000" dirty="0"/>
              <a:t>Gradiente: 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1800" dirty="0"/>
              <a:t>Vector de derivadas parciales de una función, que a su vez denota la dirección de máximo crecimiento de la función.</a:t>
            </a:r>
          </a:p>
          <a:p>
            <a:pPr marL="0" indent="0">
              <a:buNone/>
            </a:pPr>
            <a:endParaRPr lang="es-ES_tradnl" sz="1800" dirty="0"/>
          </a:p>
          <a:p>
            <a:pPr marL="0" indent="0">
              <a:buNone/>
            </a:pPr>
            <a:endParaRPr lang="es-ES_trad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430D1D-3E54-B62B-078B-3EB29CD6ABD5}"/>
                  </a:ext>
                </a:extLst>
              </p:cNvPr>
              <p:cNvSpPr txBox="1"/>
              <p:nvPr/>
            </p:nvSpPr>
            <p:spPr>
              <a:xfrm>
                <a:off x="2083107" y="3937321"/>
                <a:ext cx="1893082" cy="600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_tradnl" sz="1600" dirty="0">
                              <a:latin typeface="Univers" panose="020B050302020202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_tradnl" sz="1600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430D1D-3E54-B62B-078B-3EB29CD6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107" y="3937321"/>
                <a:ext cx="1893082" cy="600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C2D337A-46E5-BA11-2248-52B16687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86" y="2934212"/>
            <a:ext cx="3758314" cy="33296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198F31-A3B7-2A4B-3FD9-45096A38E71B}"/>
              </a:ext>
            </a:extLst>
          </p:cNvPr>
          <p:cNvSpPr txBox="1"/>
          <p:nvPr/>
        </p:nvSpPr>
        <p:spPr>
          <a:xfrm>
            <a:off x="838200" y="3091513"/>
            <a:ext cx="58442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Para una función C con parámetros v1 &amp; v2, el gradiente está definido de la siguiente manera: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El vector te dice en qué dirección te tienes que mover para incrementar el valor de C en lo más rápido posible.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1219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8EF9-78DE-3554-D881-A0DA868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3200" dirty="0"/>
              <a:t>Descenso del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011" y="161549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_tradnl" sz="1800" dirty="0"/>
                  <a:t>Algoritmo de optimización que nos permite encontrar de manera iterativa los parámetros que minimizan una función. En nuestro caso de interés, minimizar una función de costo. </a:t>
                </a:r>
              </a:p>
              <a:p>
                <a:pPr marL="0" indent="0" algn="just">
                  <a:buNone/>
                </a:pPr>
                <a:endParaRPr lang="es-ES_tradnl" sz="1800" dirty="0"/>
              </a:p>
              <a:p>
                <a:pPr marL="0" indent="0" algn="just">
                  <a:buNone/>
                </a:pPr>
                <a:r>
                  <a:rPr lang="es-ES_tradnl" sz="1800" dirty="0"/>
                  <a:t>En lo general, si queremos minimizar </a:t>
                </a:r>
                <a14:m>
                  <m:oMath xmlns:m="http://schemas.openxmlformats.org/officeDocument/2006/math"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1800" dirty="0"/>
                  <a:t> donde </a:t>
                </a:r>
                <a14:m>
                  <m:oMath xmlns:m="http://schemas.openxmlformats.org/officeDocument/2006/math"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_tradnl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_tradnl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sz="1800" dirty="0"/>
                  <a:t> vamos a buscar pequeños cambios (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ES_tradn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1800" dirty="0"/>
                  <a:t>) en dirección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1800" dirty="0"/>
                  <a:t> y cambios (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ES_tradn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sz="1800" dirty="0"/>
                  <a:t>) en dirección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sz="1800" dirty="0"/>
                  <a:t>: </a:t>
                </a:r>
              </a:p>
              <a:p>
                <a:pPr marL="0" indent="0" algn="just">
                  <a:buNone/>
                </a:pPr>
                <a:endParaRPr lang="es-ES_tradnl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800" dirty="0"/>
                  <a:t> </a:t>
                </a:r>
              </a:p>
              <a:p>
                <a:pPr marL="0" indent="0" algn="just">
                  <a:buNone/>
                </a:pPr>
                <a:endParaRPr lang="es-ES_tradnl" sz="1800" dirty="0"/>
              </a:p>
              <a:p>
                <a:pPr marL="0" indent="0" algn="just">
                  <a:buNone/>
                </a:pPr>
                <a:r>
                  <a:rPr lang="es-ES_tradnl" sz="1800" dirty="0"/>
                  <a:t>Donde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800" dirty="0"/>
                  <a:t> se haga negativo, en función de encontrar el mínimo.</a:t>
                </a: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011" y="1615495"/>
                <a:ext cx="10515600" cy="4351338"/>
              </a:xfrm>
              <a:blipFill>
                <a:blip r:embed="rId2"/>
                <a:stretch>
                  <a:fillRect l="-483" t="-1458" r="-4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1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8EF9-78DE-3554-D881-A0DA868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64" y="-53688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3200" dirty="0"/>
              <a:t>Descenso del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397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s-ES_tradnl" sz="1800" dirty="0"/>
                  <a:t>Calcular el vector gradiente (derivadas parciales para cada parámetro):</a:t>
                </a:r>
              </a:p>
              <a:p>
                <a:pPr lvl="1"/>
                <a:endParaRPr lang="es-ES_tradnl" sz="1800" dirty="0"/>
              </a:p>
              <a:p>
                <a:pPr lvl="1"/>
                <a:endParaRPr lang="es-ES_tradnl" sz="1800" dirty="0"/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lvl="1"/>
                <a:r>
                  <a:rPr lang="es-ES_tradnl" sz="1800" dirty="0"/>
                  <a:t>Obteniendo que:</a:t>
                </a:r>
              </a:p>
              <a:p>
                <a:pPr marL="457200" lvl="1" indent="0">
                  <a:buNone/>
                </a:pPr>
                <a:r>
                  <a:rPr lang="es-ES_tradnl" sz="1800" dirty="0"/>
                  <a:t> </a:t>
                </a:r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r>
                  <a:rPr lang="es-ES_tradnl" sz="1800" dirty="0"/>
                  <a:t>Queremos elegir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ES_tradnl" sz="1800" dirty="0"/>
                  <a:t> que haga que </a:t>
                </a:r>
                <a14:m>
                  <m:oMath xmlns:m="http://schemas.openxmlformats.org/officeDocument/2006/math">
                    <m:r>
                      <a:rPr lang="es-ES_tradn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_tradnl" sz="1800" dirty="0"/>
                  <a:t>  sea negativo</a:t>
                </a:r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endParaRPr lang="es-ES_tradnl" sz="1800" dirty="0"/>
              </a:p>
              <a:p>
                <a:pPr marL="457200" lvl="1" indent="0">
                  <a:buNone/>
                </a:pPr>
                <a:r>
                  <a:rPr lang="es-ES_tradnl" sz="1800" dirty="0"/>
                  <a:t>Entonces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3973"/>
                <a:ext cx="10515600" cy="4351338"/>
              </a:xfrm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94AAB1-D918-9DD9-52E2-B1D416F4279B}"/>
                  </a:ext>
                </a:extLst>
              </p:cNvPr>
              <p:cNvSpPr txBox="1"/>
              <p:nvPr/>
            </p:nvSpPr>
            <p:spPr>
              <a:xfrm>
                <a:off x="4834285" y="1598220"/>
                <a:ext cx="1893082" cy="600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_tradnl" sz="1600" dirty="0">
                              <a:latin typeface="Univers" panose="020B0503020202020204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_tradnl" sz="1600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94AAB1-D918-9DD9-52E2-B1D416F4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5" y="1598220"/>
                <a:ext cx="1893082" cy="600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5FDDB6-FA8B-4FFC-F1D3-E0367262EBF8}"/>
                  </a:ext>
                </a:extLst>
              </p:cNvPr>
              <p:cNvSpPr txBox="1"/>
              <p:nvPr/>
            </p:nvSpPr>
            <p:spPr>
              <a:xfrm>
                <a:off x="7181845" y="2792174"/>
                <a:ext cx="4490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Relación de los cambios en </a:t>
                </a:r>
                <a14:m>
                  <m:oMath xmlns:m="http://schemas.openxmlformats.org/officeDocument/2006/math">
                    <m:r>
                      <a:rPr lang="es-ES_tradnl" sz="1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 con los cambios en </a:t>
                </a:r>
                <a14:m>
                  <m:oMath xmlns:m="http://schemas.openxmlformats.org/officeDocument/2006/math">
                    <m:r>
                      <a:rPr lang="es-ES_tradnl" sz="1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_tradnl" sz="1400" dirty="0">
                  <a:solidFill>
                    <a:schemeClr val="tx2">
                      <a:lumMod val="75000"/>
                    </a:schemeClr>
                  </a:solidFill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C5FDDB6-FA8B-4FFC-F1D3-E0367262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45" y="2792174"/>
                <a:ext cx="4490332" cy="307777"/>
              </a:xfrm>
              <a:prstGeom prst="rect">
                <a:avLst/>
              </a:prstGeom>
              <a:blipFill>
                <a:blip r:embed="rId4"/>
                <a:stretch>
                  <a:fillRect l="-282" t="-384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A08F44-8FF1-55F2-CFA8-2F59C87DDDBE}"/>
                  </a:ext>
                </a:extLst>
              </p:cNvPr>
              <p:cNvSpPr txBox="1"/>
              <p:nvPr/>
            </p:nvSpPr>
            <p:spPr>
              <a:xfrm>
                <a:off x="5070151" y="2795041"/>
                <a:ext cx="14213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ES_tradnl" sz="1600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A08F44-8FF1-55F2-CFA8-2F59C87D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151" y="2795041"/>
                <a:ext cx="1421351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5F883C-5879-B96E-ACAA-3E716EFA524C}"/>
                  </a:ext>
                </a:extLst>
              </p:cNvPr>
              <p:cNvSpPr txBox="1"/>
              <p:nvPr/>
            </p:nvSpPr>
            <p:spPr>
              <a:xfrm>
                <a:off x="5145652" y="4249112"/>
                <a:ext cx="1270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_tradnl" sz="1600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5F883C-5879-B96E-ACAA-3E716EFA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52" y="4249112"/>
                <a:ext cx="12703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E7491D-C566-88BD-DCC9-389B2801B47E}"/>
                  </a:ext>
                </a:extLst>
              </p:cNvPr>
              <p:cNvSpPr txBox="1"/>
              <p:nvPr/>
            </p:nvSpPr>
            <p:spPr>
              <a:xfrm>
                <a:off x="7529248" y="4264501"/>
                <a:ext cx="4142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Donde el parámetro </a:t>
                </a:r>
                <a14:m>
                  <m:oMath xmlns:m="http://schemas.openxmlformats.org/officeDocument/2006/math">
                    <m:r>
                      <a:rPr lang="es-ES_tradnl" sz="14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 es la tasa de aprendizaje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E7491D-C566-88BD-DCC9-389B2801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48" y="4264501"/>
                <a:ext cx="4142929" cy="307777"/>
              </a:xfrm>
              <a:prstGeom prst="rect">
                <a:avLst/>
              </a:prstGeom>
              <a:blipFill>
                <a:blip r:embed="rId7"/>
                <a:stretch>
                  <a:fillRect l="-305" t="-4167" b="-208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FE50205-B19E-516A-EFE1-B97DD9187C2F}"/>
              </a:ext>
            </a:extLst>
          </p:cNvPr>
          <p:cNvSpPr txBox="1"/>
          <p:nvPr/>
        </p:nvSpPr>
        <p:spPr>
          <a:xfrm>
            <a:off x="1963993" y="4233723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Se propone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E8972A-778C-E99D-BADE-E852FA95BDDB}"/>
                  </a:ext>
                </a:extLst>
              </p:cNvPr>
              <p:cNvSpPr txBox="1"/>
              <p:nvPr/>
            </p:nvSpPr>
            <p:spPr>
              <a:xfrm>
                <a:off x="4381789" y="5616198"/>
                <a:ext cx="2798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m:rPr>
                          <m:sty m:val="p"/>
                        </m:rP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1600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E8972A-778C-E99D-BADE-E852FA95B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89" y="5616198"/>
                <a:ext cx="2798074" cy="338554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8F3162-18FF-76C7-5A63-F37686E5D406}"/>
                  </a:ext>
                </a:extLst>
              </p:cNvPr>
              <p:cNvSpPr txBox="1"/>
              <p:nvPr/>
            </p:nvSpPr>
            <p:spPr>
              <a:xfrm>
                <a:off x="7857607" y="5585264"/>
                <a:ext cx="3814570" cy="312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_tradnl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Univers" panose="020B0503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_tradnl" sz="14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Univers" panose="020B0503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_tradnl" sz="14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Univers" panose="020B0503020202020204" pitchFamily="34" charset="0"/>
                              </a:rPr>
                              <m:t>∇</m:t>
                            </m:r>
                            <m:r>
                              <a:rPr lang="es-ES" sz="140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Univers" panose="020B0503020202020204" pitchFamily="34" charset="0"/>
                              </a:rPr>
                              <m:t>𝐶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s-ES_tradnl" sz="14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Univers" panose="020B0503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s-ES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Univers" panose="020B0503020202020204" pitchFamily="34" charset="0"/>
                          </a:rPr>
                          <m:t>2</m:t>
                        </m:r>
                      </m:sup>
                    </m:sSup>
                    <m:r>
                      <a:rPr lang="es-ES" sz="1400">
                        <a:solidFill>
                          <a:schemeClr val="tx2">
                            <a:lumMod val="75000"/>
                          </a:schemeClr>
                        </a:solidFill>
                        <a:latin typeface="Univers" panose="020B0503020202020204" pitchFamily="34" charset="0"/>
                      </a:rPr>
                      <m:t>≥0 </m:t>
                    </m:r>
                  </m:oMath>
                </a14:m>
                <a:r>
                  <a:rPr lang="es-ES_tradnl" sz="1400" dirty="0">
                    <a:solidFill>
                      <a:schemeClr val="tx2">
                        <a:lumMod val="75000"/>
                      </a:schemeClr>
                    </a:solidFill>
                    <a:latin typeface="Univers" panose="020B0503020202020204" pitchFamily="34" charset="0"/>
                  </a:rPr>
                  <a:t>esto garantiza que </a:t>
                </a:r>
                <a14:m>
                  <m:oMath xmlns:m="http://schemas.openxmlformats.org/officeDocument/2006/math">
                    <m:r>
                      <a:rPr lang="es-ES_tradnl" sz="1400">
                        <a:solidFill>
                          <a:schemeClr val="tx2">
                            <a:lumMod val="75000"/>
                          </a:schemeClr>
                        </a:solidFill>
                        <a:latin typeface="Univers" panose="020B0503020202020204" pitchFamily="34" charset="0"/>
                      </a:rPr>
                      <m:t>∆</m:t>
                    </m:r>
                    <m:r>
                      <a:rPr lang="es-ES" sz="1400">
                        <a:solidFill>
                          <a:schemeClr val="tx2">
                            <a:lumMod val="75000"/>
                          </a:schemeClr>
                        </a:solidFill>
                        <a:latin typeface="Univers" panose="020B0503020202020204" pitchFamily="34" charset="0"/>
                      </a:rPr>
                      <m:t>𝐶</m:t>
                    </m:r>
                    <m:r>
                      <a:rPr lang="es-ES" sz="1400">
                        <a:solidFill>
                          <a:schemeClr val="tx2">
                            <a:lumMod val="75000"/>
                          </a:schemeClr>
                        </a:solidFill>
                        <a:latin typeface="Univers" panose="020B0503020202020204" pitchFamily="34" charset="0"/>
                      </a:rPr>
                      <m:t>≤0</m:t>
                    </m:r>
                  </m:oMath>
                </a14:m>
                <a:endParaRPr lang="es-ES_tradnl" sz="1400" dirty="0">
                  <a:solidFill>
                    <a:schemeClr val="tx2">
                      <a:lumMod val="75000"/>
                    </a:schemeClr>
                  </a:solidFill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D8F3162-18FF-76C7-5A63-F37686E5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07" y="5585264"/>
                <a:ext cx="3814570" cy="312586"/>
              </a:xfrm>
              <a:prstGeom prst="rect">
                <a:avLst/>
              </a:prstGeom>
              <a:blipFill>
                <a:blip r:embed="rId9"/>
                <a:stretch>
                  <a:fillRect l="-331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1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8EF9-78DE-3554-D881-A0DA868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994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2800" dirty="0"/>
              <a:t>Descenso del gradiente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408A38-D355-9F42-A875-8D30D2D1D4F3}"/>
              </a:ext>
            </a:extLst>
          </p:cNvPr>
          <p:cNvSpPr txBox="1"/>
          <p:nvPr/>
        </p:nvSpPr>
        <p:spPr>
          <a:xfrm>
            <a:off x="838200" y="1086458"/>
            <a:ext cx="561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¿Cómo funciona el algoritmo del descenso del gradiente? </a:t>
            </a:r>
          </a:p>
          <a:p>
            <a:endParaRPr lang="es-ES_tradnl" dirty="0"/>
          </a:p>
          <a:p>
            <a:r>
              <a:rPr lang="es-ES_tradnl" dirty="0"/>
              <a:t>Regla de la actualización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4BC35A6-2349-BEE5-28A6-5033A46F01E0}"/>
                  </a:ext>
                </a:extLst>
              </p:cNvPr>
              <p:cNvSpPr txBox="1"/>
              <p:nvPr/>
            </p:nvSpPr>
            <p:spPr>
              <a:xfrm>
                <a:off x="2420861" y="2186740"/>
                <a:ext cx="3165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_tradnl" dirty="0">
                  <a:latin typeface="Univers" panose="020B0503020202020204" pitchFamily="34" charset="0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4BC35A6-2349-BEE5-28A6-5033A46F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61" y="2186740"/>
                <a:ext cx="316573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80E0B8-9E5D-0367-C0C8-0239341CC305}"/>
                  </a:ext>
                </a:extLst>
              </p:cNvPr>
              <p:cNvSpPr txBox="1"/>
              <p:nvPr/>
            </p:nvSpPr>
            <p:spPr>
              <a:xfrm>
                <a:off x="762573" y="2882445"/>
                <a:ext cx="101114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arenR"/>
                </a:pPr>
                <a:r>
                  <a:rPr lang="es-ES_tradnl" sz="1600" dirty="0"/>
                  <a:t>Elige valores aleatorios para cada uno de los parámetros. </a:t>
                </a:r>
              </a:p>
              <a:p>
                <a:pPr marL="342900" indent="-342900" algn="just">
                  <a:buAutoNum type="arabicParenR"/>
                </a:pPr>
                <a:r>
                  <a:rPr lang="es-ES_tradnl" sz="1600" dirty="0"/>
                  <a:t>Con el gradiente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_tradnl" sz="1600" dirty="0"/>
                  <a:t>) y la tasa de aprendizaje (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ES_tradnl" sz="1600" dirty="0"/>
                  <a:t>) propuesta calcula los nuevos parámetros con “la regla de actualización”</a:t>
                </a:r>
              </a:p>
              <a:p>
                <a:pPr marL="342900" indent="-342900" algn="just">
                  <a:buAutoNum type="arabicParenR"/>
                </a:pPr>
                <a:r>
                  <a:rPr lang="es-ES_tradnl" sz="1600" dirty="0"/>
                  <a:t>Repite el cálculo de la regla de actualización hasta cumplir un criterio (repeticiones, encontrar un mínimo, o hasta que se observe un aumento en la función de costo.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80E0B8-9E5D-0367-C0C8-0239341C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3" y="2882445"/>
                <a:ext cx="10111409" cy="1323439"/>
              </a:xfrm>
              <a:prstGeom prst="rect">
                <a:avLst/>
              </a:prstGeom>
              <a:blipFill>
                <a:blip r:embed="rId3"/>
                <a:stretch>
                  <a:fillRect l="-376" t="-1905" r="-251" b="-476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B59F771D-1F8F-36BB-06B3-A5099848F269}"/>
              </a:ext>
            </a:extLst>
          </p:cNvPr>
          <p:cNvSpPr txBox="1"/>
          <p:nvPr/>
        </p:nvSpPr>
        <p:spPr>
          <a:xfrm>
            <a:off x="6457302" y="2186740"/>
            <a:ext cx="52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tx2">
                    <a:lumMod val="75000"/>
                  </a:schemeClr>
                </a:solidFill>
                <a:latin typeface="Univers" panose="020B0503020202020204" pitchFamily="34" charset="0"/>
              </a:rPr>
              <a:t>Dar un pequeño paso en la dirección del gradiente negativo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16FF0A-7A5F-855B-464C-C529FC80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03" y="4389438"/>
            <a:ext cx="2092947" cy="20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8EF9-78DE-3554-D881-A0DA868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892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2800" dirty="0"/>
              <a:t>Limitaciones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9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ES_tradnl" sz="1800" dirty="0"/>
                  <a:t>No puede determinar si un mínimo encontrado es local o global </a:t>
                </a:r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r>
                  <a:rPr lang="es-ES_tradnl" sz="1800" dirty="0"/>
                  <a:t>La tasa de aprendizaje (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ES_tradnl" sz="1800" dirty="0"/>
                  <a:t>) o “tamaño del paso” controla qué tan rápido o lento se alcanza el objetivo, sin embargo una mala elección puede llevar a nunca encontrar un mínimo.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C7F954-8CD3-E0F2-7552-CE92CA70D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93"/>
                <a:ext cx="10515600" cy="4351338"/>
              </a:xfrm>
              <a:blipFill>
                <a:blip r:embed="rId2"/>
                <a:stretch>
                  <a:fillRect l="-483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FB5F2E0-331F-3909-87D5-BBFCBF58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40" y="746647"/>
            <a:ext cx="2124992" cy="2306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42FB6C-72C5-F7CC-32FE-DF09706E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4007"/>
            <a:ext cx="2123097" cy="17378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14F087-4A84-427E-0A93-5EA348610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756" y="4134007"/>
            <a:ext cx="2123097" cy="17378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A894A0-6182-6B3F-F00E-16039CB35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195" y="3962680"/>
            <a:ext cx="2123097" cy="20805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BEF193D-E980-4D12-941E-62B06F5B9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281" y="4134007"/>
            <a:ext cx="2123097" cy="1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EF2BF-65F1-6F51-3138-B5F5BC3B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Links funcionales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84381C-DDB0-3456-6281-5FADBF85F9E1}"/>
              </a:ext>
            </a:extLst>
          </p:cNvPr>
          <p:cNvSpPr txBox="1"/>
          <p:nvPr/>
        </p:nvSpPr>
        <p:spPr>
          <a:xfrm>
            <a:off x="1230283" y="1758455"/>
            <a:ext cx="11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hlinkClick r:id="rId2"/>
              </a:rPr>
              <a:t>Gradiente</a:t>
            </a:r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45B82A-2536-DBF4-F9DB-58009A2EDF97}"/>
              </a:ext>
            </a:extLst>
          </p:cNvPr>
          <p:cNvSpPr txBox="1"/>
          <p:nvPr/>
        </p:nvSpPr>
        <p:spPr>
          <a:xfrm>
            <a:off x="1230283" y="2445608"/>
            <a:ext cx="24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hlinkClick r:id="rId3"/>
              </a:rPr>
              <a:t>Descenso del Gradiente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8C90BE-87E4-9A3F-8423-67E5831B3D8B}"/>
              </a:ext>
            </a:extLst>
          </p:cNvPr>
          <p:cNvSpPr txBox="1"/>
          <p:nvPr/>
        </p:nvSpPr>
        <p:spPr>
          <a:xfrm>
            <a:off x="1230283" y="3132761"/>
            <a:ext cx="463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hlinkClick r:id="rId4"/>
              </a:rPr>
              <a:t>Scikit_learn Descenso del Gradiente Estocástico</a:t>
            </a:r>
            <a:endParaRPr lang="es-ES_tradn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AF087E-00B9-B224-FB18-2E0B5F4A64E6}"/>
              </a:ext>
            </a:extLst>
          </p:cNvPr>
          <p:cNvSpPr txBox="1"/>
          <p:nvPr/>
        </p:nvSpPr>
        <p:spPr>
          <a:xfrm>
            <a:off x="1230283" y="3819914"/>
            <a:ext cx="559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hlinkClick r:id="rId5"/>
              </a:rPr>
              <a:t>Scikit_learn Regresión Logística &amp; Descenso del Gradiente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565</Words>
  <Application>Microsoft Macintosh PowerPoint</Application>
  <PresentationFormat>Panorámica</PresentationFormat>
  <Paragraphs>82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Univers</vt:lpstr>
      <vt:lpstr>Tema de Office</vt:lpstr>
      <vt:lpstr>Descenso del Gradiente</vt:lpstr>
      <vt:lpstr>Conceptos necesarios</vt:lpstr>
      <vt:lpstr>Conceptos necesarios</vt:lpstr>
      <vt:lpstr>Descenso del gradiente</vt:lpstr>
      <vt:lpstr>Descenso del gradiente</vt:lpstr>
      <vt:lpstr>Descenso del gradiente</vt:lpstr>
      <vt:lpstr>Limitaciones</vt:lpstr>
      <vt:lpstr>Links funcionales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Descenso del Gradiente</dc:title>
  <dc:creator>Miguel Guillermo Galindo Orozco</dc:creator>
  <cp:lastModifiedBy>Miguel Guillermo Galindo Orozco</cp:lastModifiedBy>
  <cp:revision>3</cp:revision>
  <dcterms:created xsi:type="dcterms:W3CDTF">2022-04-21T13:28:23Z</dcterms:created>
  <dcterms:modified xsi:type="dcterms:W3CDTF">2022-04-21T15:06:26Z</dcterms:modified>
</cp:coreProperties>
</file>