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7" r:id="rId10"/>
    <p:sldId id="266" r:id="rId11"/>
    <p:sldId id="265" r:id="rId12"/>
    <p:sldId id="264" r:id="rId13"/>
    <p:sldId id="269" r:id="rId14"/>
    <p:sldId id="263" r:id="rId15"/>
    <p:sldId id="26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74"/>
    <a:srgbClr val="0094A3"/>
    <a:srgbClr val="59E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>
        <p:scale>
          <a:sx n="116" d="100"/>
          <a:sy n="116" d="100"/>
        </p:scale>
        <p:origin x="128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EB52B-F6D3-C544-B039-BFB594A262D3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D204708-1D6E-5D41-8CDE-E995B10B10EC}">
      <dgm:prSet phldrT="[Texto]"/>
      <dgm:spPr>
        <a:solidFill>
          <a:srgbClr val="005774"/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Tokenización</a:t>
          </a:r>
        </a:p>
      </dgm:t>
    </dgm:pt>
    <dgm:pt modelId="{55E935F5-2807-8841-B9BC-381489FC6478}" type="parTrans" cxnId="{3FFF99AC-1E86-5743-9CB1-182A6F0B1E52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68115DA1-7281-1D40-9BE1-E56BB534417E}" type="sibTrans" cxnId="{3FFF99AC-1E86-5743-9CB1-182A6F0B1E52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EA3C7D5D-86A0-0949-98DB-AFC1BDA10EF0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Descomponer un texto en unidades pequeñas</a:t>
          </a:r>
        </a:p>
      </dgm:t>
    </dgm:pt>
    <dgm:pt modelId="{BB52A0DF-C097-FC46-8889-04853FE30621}" type="parTrans" cxnId="{1086EBCE-7333-4A41-9446-D469B640D2B4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0638BC9A-526F-7D43-A710-9A82D2595858}" type="sibTrans" cxnId="{1086EBCE-7333-4A41-9446-D469B640D2B4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067E0402-5D3D-6A4D-BC7C-F1D6731747FA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b="0" dirty="0">
              <a:solidFill>
                <a:schemeClr val="bg1"/>
              </a:solidFill>
            </a:rPr>
            <a:t>Palabras individuales o partes de palabras, dependiendo del nivel de detalle necesario.</a:t>
          </a:r>
        </a:p>
      </dgm:t>
    </dgm:pt>
    <dgm:pt modelId="{3221D20D-C728-3A4E-9266-A5D340352EB3}" type="parTrans" cxnId="{930C345D-16C7-B940-8C87-976F3B7C5187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3369E3BA-A76D-E843-9F15-977C47D1A66A}" type="sibTrans" cxnId="{930C345D-16C7-B940-8C87-976F3B7C5187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D968C557-A584-3249-B944-75E9A9BE5918}">
      <dgm:prSet phldrT="[Texto]"/>
      <dgm:spPr>
        <a:solidFill>
          <a:srgbClr val="005774"/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Stopwords y Puntuación</a:t>
          </a:r>
          <a:endParaRPr lang="es-MX" dirty="0">
            <a:solidFill>
              <a:schemeClr val="bg1"/>
            </a:solidFill>
          </a:endParaRPr>
        </a:p>
      </dgm:t>
    </dgm:pt>
    <dgm:pt modelId="{444AA0D2-254A-BD4B-9427-22EA1D5CACD7}" type="parTrans" cxnId="{C6E2CBCE-FE04-D740-B7A8-28DA432AC5EC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39E8B902-A5ED-6140-A5E7-1E508203489A}" type="sibTrans" cxnId="{C6E2CBCE-FE04-D740-B7A8-28DA432AC5EC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EFB44A45-E612-A24A-8762-EC27963E39A5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Palabras como “con”, “es”, “por”, conectan palabras, pero no aportan detalle sobre el significado del texto</a:t>
          </a:r>
        </a:p>
      </dgm:t>
    </dgm:pt>
    <dgm:pt modelId="{F85D2393-693B-904B-8C66-932BB80624E2}" type="parTrans" cxnId="{951A85D6-D063-4C42-AC1D-9882152A1F25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F5A9A47A-5F45-6D47-8772-A69472D61D17}" type="sibTrans" cxnId="{951A85D6-D063-4C42-AC1D-9882152A1F25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1A65C3E0-1E37-DD45-9BD0-E591821AEF75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Signos de puntuación.</a:t>
          </a:r>
        </a:p>
      </dgm:t>
    </dgm:pt>
    <dgm:pt modelId="{1DEE0782-DB77-CB43-9555-E1BD039FAAE2}" type="parTrans" cxnId="{951171F2-089B-264B-89A8-19921B7F521C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38721C29-4622-104F-B889-660276B51A38}" type="sibTrans" cxnId="{951171F2-089B-264B-89A8-19921B7F521C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80F81C92-993B-9F4C-91D3-4409A4FD23A5}">
      <dgm:prSet phldrT="[Texto]"/>
      <dgm:spPr>
        <a:solidFill>
          <a:srgbClr val="005774"/>
        </a:solidFill>
        <a:ln>
          <a:noFill/>
        </a:ln>
      </dgm:spPr>
      <dgm:t>
        <a:bodyPr/>
        <a:lstStyle/>
        <a:p>
          <a:r>
            <a:rPr lang="es-MX" b="1" dirty="0"/>
            <a:t>Stemming</a:t>
          </a:r>
        </a:p>
        <a:p>
          <a:r>
            <a:rPr lang="es-MX" b="1" dirty="0">
              <a:solidFill>
                <a:schemeClr val="bg1"/>
              </a:solidFill>
            </a:rPr>
            <a:t>&amp; </a:t>
          </a:r>
          <a:r>
            <a:rPr lang="es-MX" b="1" dirty="0"/>
            <a:t>Lemmatization</a:t>
          </a:r>
        </a:p>
      </dgm:t>
    </dgm:pt>
    <dgm:pt modelId="{FFF68112-6FDE-8F42-AE01-364F848B29BF}" type="parTrans" cxnId="{1930E9A3-3BE1-504A-9C96-9B9753B329F5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1DA634D6-9B38-4844-A100-D3870882E93C}" type="sibTrans" cxnId="{1930E9A3-3BE1-504A-9C96-9B9753B329F5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99C4F01E-ABC7-7F49-971A-06E1DF1F3122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Plural, conjugaciones verbales.</a:t>
          </a:r>
        </a:p>
      </dgm:t>
    </dgm:pt>
    <dgm:pt modelId="{68604DB7-E4DF-4F42-B4A1-A654B9AE5C15}" type="parTrans" cxnId="{258BCC54-2F0D-4142-8C00-9AD73B000BFE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5EAC191E-4DD6-B149-9191-62EE4A54B33B}" type="sibTrans" cxnId="{258BCC54-2F0D-4142-8C00-9AD73B000BFE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BA4299CA-321B-8A4F-9D99-F14300098DD7}">
      <dgm:prSet phldrT="[Texto]"/>
      <dgm:spPr>
        <a:solidFill>
          <a:srgbClr val="005774"/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Procesos variados</a:t>
          </a:r>
        </a:p>
      </dgm:t>
    </dgm:pt>
    <dgm:pt modelId="{F4C1AFC3-123C-1140-A919-19461E110C62}" type="parTrans" cxnId="{BD04B094-8410-314C-8C86-3E2603924C1B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5132C3BC-3EC6-8C4A-BA77-86A086CDC5CA}" type="sibTrans" cxnId="{BD04B094-8410-314C-8C86-3E2603924C1B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F2C560D1-8FE2-9447-8C1C-FBA13336373D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Se agrupan palabras que significan lo mismo. </a:t>
          </a:r>
        </a:p>
      </dgm:t>
    </dgm:pt>
    <dgm:pt modelId="{A598E3F3-0006-3643-A2C2-153CCD000230}" type="parTrans" cxnId="{265864A5-A8BC-B84A-95F0-83A70BE757CA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A23D8A5A-EB0F-FD4A-A00B-48E8017B8A6D}" type="sibTrans" cxnId="{265864A5-A8BC-B84A-95F0-83A70BE757CA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1CBC720D-98D4-3E47-9BD1-579C4C4DD5FF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A partir de este momento se puede seguir distintos caminos dependiendo del contexto en que se quiera usar PLN.</a:t>
          </a:r>
        </a:p>
      </dgm:t>
    </dgm:pt>
    <dgm:pt modelId="{A3E35B3C-5F19-2E46-8665-A4B27126FBF5}" type="parTrans" cxnId="{9AA04E86-8CEF-604C-8FAA-1E7DF367F3FB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C4B82820-F82A-C040-939A-60AE9515DB7C}" type="sibTrans" cxnId="{9AA04E86-8CEF-604C-8FAA-1E7DF367F3FB}">
      <dgm:prSet/>
      <dgm:spPr/>
      <dgm:t>
        <a:bodyPr/>
        <a:lstStyle/>
        <a:p>
          <a:endParaRPr lang="es-MX">
            <a:solidFill>
              <a:schemeClr val="bg1"/>
            </a:solidFill>
          </a:endParaRPr>
        </a:p>
      </dgm:t>
    </dgm:pt>
    <dgm:pt modelId="{8333D666-6A4D-6D45-B8A2-D18AB1B309D5}">
      <dgm:prSet phldrT="[Texto]"/>
      <dgm:spPr>
        <a:solidFill>
          <a:srgbClr val="005774"/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Corpus</a:t>
          </a:r>
        </a:p>
      </dgm:t>
    </dgm:pt>
    <dgm:pt modelId="{30E116F5-4B25-1345-959C-4E75951A5D63}" type="parTrans" cxnId="{99FD7C95-781C-C74B-9309-CBCF2498DC72}">
      <dgm:prSet/>
      <dgm:spPr/>
      <dgm:t>
        <a:bodyPr/>
        <a:lstStyle/>
        <a:p>
          <a:endParaRPr lang="es-MX"/>
        </a:p>
      </dgm:t>
    </dgm:pt>
    <dgm:pt modelId="{09B34FF6-8A00-3545-83DC-C79295ACCA78}" type="sibTrans" cxnId="{99FD7C95-781C-C74B-9309-CBCF2498DC72}">
      <dgm:prSet/>
      <dgm:spPr/>
      <dgm:t>
        <a:bodyPr/>
        <a:lstStyle/>
        <a:p>
          <a:endParaRPr lang="es-MX"/>
        </a:p>
      </dgm:t>
    </dgm:pt>
    <dgm:pt modelId="{14AF6C1F-9D3F-C34A-8299-D8D07C97091C}">
      <dgm:prSet phldrT="[Texto]"/>
      <dgm:spPr>
        <a:solidFill>
          <a:srgbClr val="0094A3"/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Conjunto cuidadosamente recopilado y organizado de textos</a:t>
          </a:r>
        </a:p>
      </dgm:t>
    </dgm:pt>
    <dgm:pt modelId="{9E3F725E-2C92-A84E-9D0E-B771FCA386C7}" type="parTrans" cxnId="{400CEBD9-470F-0145-B4BC-1B2ADC8CB7DD}">
      <dgm:prSet/>
      <dgm:spPr/>
      <dgm:t>
        <a:bodyPr/>
        <a:lstStyle/>
        <a:p>
          <a:endParaRPr lang="es-MX"/>
        </a:p>
      </dgm:t>
    </dgm:pt>
    <dgm:pt modelId="{13F134CC-9D1D-174A-8AAE-22787445C726}" type="sibTrans" cxnId="{400CEBD9-470F-0145-B4BC-1B2ADC8CB7DD}">
      <dgm:prSet/>
      <dgm:spPr/>
      <dgm:t>
        <a:bodyPr/>
        <a:lstStyle/>
        <a:p>
          <a:endParaRPr lang="es-MX"/>
        </a:p>
      </dgm:t>
    </dgm:pt>
    <dgm:pt modelId="{66FBE6BD-7F44-A54D-A748-279CC330FE0D}">
      <dgm:prSet phldrT="[Texto]"/>
      <dgm:spPr>
        <a:solidFill>
          <a:srgbClr val="0094A3"/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Actúan como base de datos para la investigación, desarrollo y evalución de modelos y algoritmos relacionados con PLN</a:t>
          </a:r>
        </a:p>
      </dgm:t>
    </dgm:pt>
    <dgm:pt modelId="{31300627-C633-7545-B554-9F84D0DC8E1C}" type="parTrans" cxnId="{C483B2C0-3CB8-6D41-B95B-5C989F0B9B31}">
      <dgm:prSet/>
      <dgm:spPr/>
      <dgm:t>
        <a:bodyPr/>
        <a:lstStyle/>
        <a:p>
          <a:endParaRPr lang="es-MX"/>
        </a:p>
      </dgm:t>
    </dgm:pt>
    <dgm:pt modelId="{058CDE38-557E-0745-8B7A-9A38D802C734}" type="sibTrans" cxnId="{C483B2C0-3CB8-6D41-B95B-5C989F0B9B31}">
      <dgm:prSet/>
      <dgm:spPr/>
      <dgm:t>
        <a:bodyPr/>
        <a:lstStyle/>
        <a:p>
          <a:endParaRPr lang="es-MX"/>
        </a:p>
      </dgm:t>
    </dgm:pt>
    <dgm:pt modelId="{F5BEF25F-E65B-C840-B7E1-D2CBB21AE1FB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Se tratan las distintas formas de una misma palabra.</a:t>
          </a:r>
          <a:endParaRPr lang="es-MX" b="0" dirty="0">
            <a:solidFill>
              <a:schemeClr val="bg1"/>
            </a:solidFill>
          </a:endParaRPr>
        </a:p>
      </dgm:t>
    </dgm:pt>
    <dgm:pt modelId="{3A2FDF9A-C0F7-4B4C-BFFC-F1F0105DA2D8}" type="parTrans" cxnId="{4E315EB4-2B86-D442-89EA-EEA029F50B6C}">
      <dgm:prSet/>
      <dgm:spPr/>
      <dgm:t>
        <a:bodyPr/>
        <a:lstStyle/>
        <a:p>
          <a:endParaRPr lang="es-MX"/>
        </a:p>
      </dgm:t>
    </dgm:pt>
    <dgm:pt modelId="{7F3EC11F-0251-154D-A524-1BB68D905CD6}" type="sibTrans" cxnId="{4E315EB4-2B86-D442-89EA-EEA029F50B6C}">
      <dgm:prSet/>
      <dgm:spPr/>
      <dgm:t>
        <a:bodyPr/>
        <a:lstStyle/>
        <a:p>
          <a:endParaRPr lang="es-MX"/>
        </a:p>
      </dgm:t>
    </dgm:pt>
    <dgm:pt modelId="{CBBE6EA5-776E-F444-9AA9-D740B4DAEACE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Por ejemplo para un chatbot, el siguiente paso sería calcular las </a:t>
          </a:r>
          <a:r>
            <a:rPr lang="es-MX" b="1" dirty="0">
              <a:solidFill>
                <a:schemeClr val="bg1"/>
              </a:solidFill>
            </a:rPr>
            <a:t>métricas de similitud </a:t>
          </a:r>
          <a:r>
            <a:rPr lang="es-MX" dirty="0">
              <a:solidFill>
                <a:schemeClr val="bg1"/>
              </a:solidFill>
            </a:rPr>
            <a:t>de cada token, etc.</a:t>
          </a:r>
        </a:p>
      </dgm:t>
    </dgm:pt>
    <dgm:pt modelId="{98936132-39A9-0A41-AA23-56C1DBED2317}" type="parTrans" cxnId="{0B5F6CD7-A412-A944-AD92-F21D82CD2398}">
      <dgm:prSet/>
      <dgm:spPr/>
      <dgm:t>
        <a:bodyPr/>
        <a:lstStyle/>
        <a:p>
          <a:endParaRPr lang="es-MX"/>
        </a:p>
      </dgm:t>
    </dgm:pt>
    <dgm:pt modelId="{EED551E3-43DC-BA4B-8A1C-1E53964AA1E8}" type="sibTrans" cxnId="{0B5F6CD7-A412-A944-AD92-F21D82CD2398}">
      <dgm:prSet/>
      <dgm:spPr/>
      <dgm:t>
        <a:bodyPr/>
        <a:lstStyle/>
        <a:p>
          <a:endParaRPr lang="es-MX"/>
        </a:p>
      </dgm:t>
    </dgm:pt>
    <dgm:pt modelId="{13C4DB72-8719-CD43-A2B4-D170458B7342}">
      <dgm:prSet phldrT="[Texto]"/>
      <dgm:spPr>
        <a:solidFill>
          <a:srgbClr val="005774"/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Vectorización de Tokens</a:t>
          </a:r>
        </a:p>
      </dgm:t>
    </dgm:pt>
    <dgm:pt modelId="{B59B961D-7D06-A84D-89FA-B69A8E9EAFE8}" type="parTrans" cxnId="{F278E93F-5744-D14A-ADCD-A9E0D078D43F}">
      <dgm:prSet/>
      <dgm:spPr/>
      <dgm:t>
        <a:bodyPr/>
        <a:lstStyle/>
        <a:p>
          <a:endParaRPr lang="es-MX"/>
        </a:p>
      </dgm:t>
    </dgm:pt>
    <dgm:pt modelId="{527D5057-3C71-164F-A9BE-28A22970E5ED}" type="sibTrans" cxnId="{F278E93F-5744-D14A-ADCD-A9E0D078D43F}">
      <dgm:prSet/>
      <dgm:spPr/>
      <dgm:t>
        <a:bodyPr/>
        <a:lstStyle/>
        <a:p>
          <a:endParaRPr lang="es-MX"/>
        </a:p>
      </dgm:t>
    </dgm:pt>
    <dgm:pt modelId="{C88C6653-E887-CA4D-866F-85505758730D}">
      <dgm:prSet phldrT="[Texto]"/>
      <dgm:spPr>
        <a:solidFill>
          <a:srgbClr val="0094A3">
            <a:alpha val="89804"/>
          </a:srgbClr>
        </a:solidFill>
      </dgm:spPr>
      <dgm:t>
        <a:bodyPr/>
        <a:lstStyle/>
        <a:p>
          <a:r>
            <a:rPr lang="es-MX" dirty="0">
              <a:solidFill>
                <a:schemeClr val="bg1"/>
              </a:solidFill>
            </a:rPr>
            <a:t>Proceso de convertir palabras, frases u oraciones en representaciones numéricas (vectores) para que puedan ser procesadas por algoritmos de aprendizaje automático.</a:t>
          </a:r>
        </a:p>
      </dgm:t>
    </dgm:pt>
    <dgm:pt modelId="{F4282A05-BEA9-1646-91FB-21B6D8F6A181}" type="parTrans" cxnId="{89E4EB5A-2AFC-374A-AC22-7F2FEC934FD5}">
      <dgm:prSet/>
      <dgm:spPr/>
      <dgm:t>
        <a:bodyPr/>
        <a:lstStyle/>
        <a:p>
          <a:endParaRPr lang="es-MX"/>
        </a:p>
      </dgm:t>
    </dgm:pt>
    <dgm:pt modelId="{324B2225-121A-3F46-8A27-D2805249037C}" type="sibTrans" cxnId="{89E4EB5A-2AFC-374A-AC22-7F2FEC934FD5}">
      <dgm:prSet/>
      <dgm:spPr/>
      <dgm:t>
        <a:bodyPr/>
        <a:lstStyle/>
        <a:p>
          <a:endParaRPr lang="es-MX"/>
        </a:p>
      </dgm:t>
    </dgm:pt>
    <dgm:pt modelId="{9BAC3661-55FE-6646-B2FA-FA93C0DCEC87}" type="pres">
      <dgm:prSet presAssocID="{2BBEB52B-F6D3-C544-B039-BFB594A262D3}" presName="Name0" presStyleCnt="0">
        <dgm:presLayoutVars>
          <dgm:dir/>
          <dgm:animLvl val="lvl"/>
          <dgm:resizeHandles val="exact"/>
        </dgm:presLayoutVars>
      </dgm:prSet>
      <dgm:spPr/>
    </dgm:pt>
    <dgm:pt modelId="{BD9D921F-E758-ED42-9439-54000FAB68B2}" type="pres">
      <dgm:prSet presAssocID="{8333D666-6A4D-6D45-B8A2-D18AB1B309D5}" presName="composite" presStyleCnt="0"/>
      <dgm:spPr/>
    </dgm:pt>
    <dgm:pt modelId="{062901B0-44C6-1443-90BC-5058683A3A35}" type="pres">
      <dgm:prSet presAssocID="{8333D666-6A4D-6D45-B8A2-D18AB1B309D5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BDF26EEC-BBC3-3C41-9651-79C19BF3FEE3}" type="pres">
      <dgm:prSet presAssocID="{8333D666-6A4D-6D45-B8A2-D18AB1B309D5}" presName="desTx" presStyleLbl="alignAccFollowNode1" presStyleIdx="0" presStyleCnt="6">
        <dgm:presLayoutVars>
          <dgm:bulletEnabled val="1"/>
        </dgm:presLayoutVars>
      </dgm:prSet>
      <dgm:spPr/>
    </dgm:pt>
    <dgm:pt modelId="{7FB9CC9D-E16D-4D46-ADA0-F11405E8D98A}" type="pres">
      <dgm:prSet presAssocID="{09B34FF6-8A00-3545-83DC-C79295ACCA78}" presName="space" presStyleCnt="0"/>
      <dgm:spPr/>
    </dgm:pt>
    <dgm:pt modelId="{AB143CD3-2213-8743-A7C0-7D9E247D18C0}" type="pres">
      <dgm:prSet presAssocID="{AD204708-1D6E-5D41-8CDE-E995B10B10EC}" presName="composite" presStyleCnt="0"/>
      <dgm:spPr/>
    </dgm:pt>
    <dgm:pt modelId="{A82A4C25-E1A5-BA42-9E40-A6F00469BB6F}" type="pres">
      <dgm:prSet presAssocID="{AD204708-1D6E-5D41-8CDE-E995B10B10EC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29C6BAAA-24DC-4D4D-80D6-413703E21B54}" type="pres">
      <dgm:prSet presAssocID="{AD204708-1D6E-5D41-8CDE-E995B10B10EC}" presName="desTx" presStyleLbl="alignAccFollowNode1" presStyleIdx="1" presStyleCnt="6">
        <dgm:presLayoutVars>
          <dgm:bulletEnabled val="1"/>
        </dgm:presLayoutVars>
      </dgm:prSet>
      <dgm:spPr/>
    </dgm:pt>
    <dgm:pt modelId="{A33DE758-23D8-004B-8483-8BC1A683AE02}" type="pres">
      <dgm:prSet presAssocID="{68115DA1-7281-1D40-9BE1-E56BB534417E}" presName="space" presStyleCnt="0"/>
      <dgm:spPr/>
    </dgm:pt>
    <dgm:pt modelId="{51C6B55B-2FBF-5D43-A541-8106F98D863B}" type="pres">
      <dgm:prSet presAssocID="{D968C557-A584-3249-B944-75E9A9BE5918}" presName="composite" presStyleCnt="0"/>
      <dgm:spPr/>
    </dgm:pt>
    <dgm:pt modelId="{D70AC656-F3C0-8647-8327-B0FB01B4A31F}" type="pres">
      <dgm:prSet presAssocID="{D968C557-A584-3249-B944-75E9A9BE5918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D4AD4877-1835-5B48-893A-0BB678F8B9E3}" type="pres">
      <dgm:prSet presAssocID="{D968C557-A584-3249-B944-75E9A9BE5918}" presName="desTx" presStyleLbl="alignAccFollowNode1" presStyleIdx="2" presStyleCnt="6">
        <dgm:presLayoutVars>
          <dgm:bulletEnabled val="1"/>
        </dgm:presLayoutVars>
      </dgm:prSet>
      <dgm:spPr/>
    </dgm:pt>
    <dgm:pt modelId="{CFD46920-A68D-FC4C-84BD-CC02AD3AADFF}" type="pres">
      <dgm:prSet presAssocID="{39E8B902-A5ED-6140-A5E7-1E508203489A}" presName="space" presStyleCnt="0"/>
      <dgm:spPr/>
    </dgm:pt>
    <dgm:pt modelId="{138EE7D6-BB65-544A-973F-46FBF088ABC3}" type="pres">
      <dgm:prSet presAssocID="{80F81C92-993B-9F4C-91D3-4409A4FD23A5}" presName="composite" presStyleCnt="0"/>
      <dgm:spPr/>
    </dgm:pt>
    <dgm:pt modelId="{2B0939B4-13C7-A04F-AF13-ECABABD01FD8}" type="pres">
      <dgm:prSet presAssocID="{80F81C92-993B-9F4C-91D3-4409A4FD23A5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46D98F5-F259-A749-A56B-71E9F784AD61}" type="pres">
      <dgm:prSet presAssocID="{80F81C92-993B-9F4C-91D3-4409A4FD23A5}" presName="desTx" presStyleLbl="alignAccFollowNode1" presStyleIdx="3" presStyleCnt="6">
        <dgm:presLayoutVars>
          <dgm:bulletEnabled val="1"/>
        </dgm:presLayoutVars>
      </dgm:prSet>
      <dgm:spPr/>
    </dgm:pt>
    <dgm:pt modelId="{FA21E3A2-45F5-DC42-A864-57298D209447}" type="pres">
      <dgm:prSet presAssocID="{1DA634D6-9B38-4844-A100-D3870882E93C}" presName="space" presStyleCnt="0"/>
      <dgm:spPr/>
    </dgm:pt>
    <dgm:pt modelId="{6FDC29FF-BA6F-594B-B544-8F7E3D0BEC05}" type="pres">
      <dgm:prSet presAssocID="{13C4DB72-8719-CD43-A2B4-D170458B7342}" presName="composite" presStyleCnt="0"/>
      <dgm:spPr/>
    </dgm:pt>
    <dgm:pt modelId="{F874FCA6-9D35-EA45-8046-D99ED978D3B6}" type="pres">
      <dgm:prSet presAssocID="{13C4DB72-8719-CD43-A2B4-D170458B7342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EE9DE14-B287-064D-B5B0-E4E34F0CDB63}" type="pres">
      <dgm:prSet presAssocID="{13C4DB72-8719-CD43-A2B4-D170458B7342}" presName="desTx" presStyleLbl="alignAccFollowNode1" presStyleIdx="4" presStyleCnt="6">
        <dgm:presLayoutVars>
          <dgm:bulletEnabled val="1"/>
        </dgm:presLayoutVars>
      </dgm:prSet>
      <dgm:spPr/>
    </dgm:pt>
    <dgm:pt modelId="{D3072672-EF50-6F48-A203-FF77AFF9E779}" type="pres">
      <dgm:prSet presAssocID="{527D5057-3C71-164F-A9BE-28A22970E5ED}" presName="space" presStyleCnt="0"/>
      <dgm:spPr/>
    </dgm:pt>
    <dgm:pt modelId="{8107CB71-EF34-B745-86F7-863708ACF197}" type="pres">
      <dgm:prSet presAssocID="{BA4299CA-321B-8A4F-9D99-F14300098DD7}" presName="composite" presStyleCnt="0"/>
      <dgm:spPr/>
    </dgm:pt>
    <dgm:pt modelId="{0BE65027-FB96-5949-9990-DA8FCA2C9B5F}" type="pres">
      <dgm:prSet presAssocID="{BA4299CA-321B-8A4F-9D99-F14300098DD7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46FF5A09-AEF4-B549-960F-B0DA0F2F5D32}" type="pres">
      <dgm:prSet presAssocID="{BA4299CA-321B-8A4F-9D99-F14300098DD7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5A81109-DC31-3743-B7D0-39CC70E527CB}" type="presOf" srcId="{F2C560D1-8FE2-9447-8C1C-FBA13336373D}" destId="{046D98F5-F259-A749-A56B-71E9F784AD61}" srcOrd="0" destOrd="2" presId="urn:microsoft.com/office/officeart/2005/8/layout/hList1"/>
    <dgm:cxn modelId="{A989DC0F-6AB2-A241-862B-8D5AAA39E5D4}" type="presOf" srcId="{1CBC720D-98D4-3E47-9BD1-579C4C4DD5FF}" destId="{46FF5A09-AEF4-B549-960F-B0DA0F2F5D32}" srcOrd="0" destOrd="0" presId="urn:microsoft.com/office/officeart/2005/8/layout/hList1"/>
    <dgm:cxn modelId="{B4A90011-CFAA-FA48-A5EF-C0F2EE88F237}" type="presOf" srcId="{EA3C7D5D-86A0-0949-98DB-AFC1BDA10EF0}" destId="{29C6BAAA-24DC-4D4D-80D6-413703E21B54}" srcOrd="0" destOrd="0" presId="urn:microsoft.com/office/officeart/2005/8/layout/hList1"/>
    <dgm:cxn modelId="{2F600914-3AD3-414B-8722-17A2B30F799B}" type="presOf" srcId="{F5BEF25F-E65B-C840-B7E1-D2CBB21AE1FB}" destId="{046D98F5-F259-A749-A56B-71E9F784AD61}" srcOrd="0" destOrd="0" presId="urn:microsoft.com/office/officeart/2005/8/layout/hList1"/>
    <dgm:cxn modelId="{215F251F-BDA1-EF46-9DF1-E02E8EED5AC2}" type="presOf" srcId="{D968C557-A584-3249-B944-75E9A9BE5918}" destId="{D70AC656-F3C0-8647-8327-B0FB01B4A31F}" srcOrd="0" destOrd="0" presId="urn:microsoft.com/office/officeart/2005/8/layout/hList1"/>
    <dgm:cxn modelId="{01AE7B2D-EADF-FE4E-8A69-C95F1A645587}" type="presOf" srcId="{2BBEB52B-F6D3-C544-B039-BFB594A262D3}" destId="{9BAC3661-55FE-6646-B2FA-FA93C0DCEC87}" srcOrd="0" destOrd="0" presId="urn:microsoft.com/office/officeart/2005/8/layout/hList1"/>
    <dgm:cxn modelId="{2E765A37-BE9C-134D-9C4D-34EC747F73C7}" type="presOf" srcId="{99C4F01E-ABC7-7F49-971A-06E1DF1F3122}" destId="{046D98F5-F259-A749-A56B-71E9F784AD61}" srcOrd="0" destOrd="1" presId="urn:microsoft.com/office/officeart/2005/8/layout/hList1"/>
    <dgm:cxn modelId="{9D390939-E21D-124A-B89B-33021E1D32CC}" type="presOf" srcId="{CBBE6EA5-776E-F444-9AA9-D740B4DAEACE}" destId="{46FF5A09-AEF4-B549-960F-B0DA0F2F5D32}" srcOrd="0" destOrd="1" presId="urn:microsoft.com/office/officeart/2005/8/layout/hList1"/>
    <dgm:cxn modelId="{F278E93F-5744-D14A-ADCD-A9E0D078D43F}" srcId="{2BBEB52B-F6D3-C544-B039-BFB594A262D3}" destId="{13C4DB72-8719-CD43-A2B4-D170458B7342}" srcOrd="4" destOrd="0" parTransId="{B59B961D-7D06-A84D-89FA-B69A8E9EAFE8}" sibTransId="{527D5057-3C71-164F-A9BE-28A22970E5ED}"/>
    <dgm:cxn modelId="{620A2C41-3D47-924D-9CB6-430781B4C245}" type="presOf" srcId="{067E0402-5D3D-6A4D-BC7C-F1D6731747FA}" destId="{29C6BAAA-24DC-4D4D-80D6-413703E21B54}" srcOrd="0" destOrd="1" presId="urn:microsoft.com/office/officeart/2005/8/layout/hList1"/>
    <dgm:cxn modelId="{1B4D0549-550A-894D-AB93-B9AD63176201}" type="presOf" srcId="{14AF6C1F-9D3F-C34A-8299-D8D07C97091C}" destId="{BDF26EEC-BBC3-3C41-9651-79C19BF3FEE3}" srcOrd="0" destOrd="0" presId="urn:microsoft.com/office/officeart/2005/8/layout/hList1"/>
    <dgm:cxn modelId="{258BCC54-2F0D-4142-8C00-9AD73B000BFE}" srcId="{80F81C92-993B-9F4C-91D3-4409A4FD23A5}" destId="{99C4F01E-ABC7-7F49-971A-06E1DF1F3122}" srcOrd="1" destOrd="0" parTransId="{68604DB7-E4DF-4F42-B4A1-A654B9AE5C15}" sibTransId="{5EAC191E-4DD6-B149-9191-62EE4A54B33B}"/>
    <dgm:cxn modelId="{89E4EB5A-2AFC-374A-AC22-7F2FEC934FD5}" srcId="{13C4DB72-8719-CD43-A2B4-D170458B7342}" destId="{C88C6653-E887-CA4D-866F-85505758730D}" srcOrd="0" destOrd="0" parTransId="{F4282A05-BEA9-1646-91FB-21B6D8F6A181}" sibTransId="{324B2225-121A-3F46-8A27-D2805249037C}"/>
    <dgm:cxn modelId="{930C345D-16C7-B940-8C87-976F3B7C5187}" srcId="{AD204708-1D6E-5D41-8CDE-E995B10B10EC}" destId="{067E0402-5D3D-6A4D-BC7C-F1D6731747FA}" srcOrd="1" destOrd="0" parTransId="{3221D20D-C728-3A4E-9266-A5D340352EB3}" sibTransId="{3369E3BA-A76D-E843-9F15-977C47D1A66A}"/>
    <dgm:cxn modelId="{5EE40281-F47F-A346-8613-B473D80E62F8}" type="presOf" srcId="{EFB44A45-E612-A24A-8762-EC27963E39A5}" destId="{D4AD4877-1835-5B48-893A-0BB678F8B9E3}" srcOrd="0" destOrd="0" presId="urn:microsoft.com/office/officeart/2005/8/layout/hList1"/>
    <dgm:cxn modelId="{9AA04E86-8CEF-604C-8FAA-1E7DF367F3FB}" srcId="{BA4299CA-321B-8A4F-9D99-F14300098DD7}" destId="{1CBC720D-98D4-3E47-9BD1-579C4C4DD5FF}" srcOrd="0" destOrd="0" parTransId="{A3E35B3C-5F19-2E46-8665-A4B27126FBF5}" sibTransId="{C4B82820-F82A-C040-939A-60AE9515DB7C}"/>
    <dgm:cxn modelId="{3D1BCB91-35D0-6948-8BCB-89CF827B235F}" type="presOf" srcId="{13C4DB72-8719-CD43-A2B4-D170458B7342}" destId="{F874FCA6-9D35-EA45-8046-D99ED978D3B6}" srcOrd="0" destOrd="0" presId="urn:microsoft.com/office/officeart/2005/8/layout/hList1"/>
    <dgm:cxn modelId="{BD04B094-8410-314C-8C86-3E2603924C1B}" srcId="{2BBEB52B-F6D3-C544-B039-BFB594A262D3}" destId="{BA4299CA-321B-8A4F-9D99-F14300098DD7}" srcOrd="5" destOrd="0" parTransId="{F4C1AFC3-123C-1140-A919-19461E110C62}" sibTransId="{5132C3BC-3EC6-8C4A-BA77-86A086CDC5CA}"/>
    <dgm:cxn modelId="{99FD7C95-781C-C74B-9309-CBCF2498DC72}" srcId="{2BBEB52B-F6D3-C544-B039-BFB594A262D3}" destId="{8333D666-6A4D-6D45-B8A2-D18AB1B309D5}" srcOrd="0" destOrd="0" parTransId="{30E116F5-4B25-1345-959C-4E75951A5D63}" sibTransId="{09B34FF6-8A00-3545-83DC-C79295ACCA78}"/>
    <dgm:cxn modelId="{C17EE19E-B6F6-6542-B37E-992A49C59236}" type="presOf" srcId="{66FBE6BD-7F44-A54D-A748-279CC330FE0D}" destId="{BDF26EEC-BBC3-3C41-9651-79C19BF3FEE3}" srcOrd="0" destOrd="1" presId="urn:microsoft.com/office/officeart/2005/8/layout/hList1"/>
    <dgm:cxn modelId="{1930E9A3-3BE1-504A-9C96-9B9753B329F5}" srcId="{2BBEB52B-F6D3-C544-B039-BFB594A262D3}" destId="{80F81C92-993B-9F4C-91D3-4409A4FD23A5}" srcOrd="3" destOrd="0" parTransId="{FFF68112-6FDE-8F42-AE01-364F848B29BF}" sibTransId="{1DA634D6-9B38-4844-A100-D3870882E93C}"/>
    <dgm:cxn modelId="{C97DC3A4-9DC5-7345-B02A-7005C4D92614}" type="presOf" srcId="{C88C6653-E887-CA4D-866F-85505758730D}" destId="{8EE9DE14-B287-064D-B5B0-E4E34F0CDB63}" srcOrd="0" destOrd="0" presId="urn:microsoft.com/office/officeart/2005/8/layout/hList1"/>
    <dgm:cxn modelId="{265864A5-A8BC-B84A-95F0-83A70BE757CA}" srcId="{80F81C92-993B-9F4C-91D3-4409A4FD23A5}" destId="{F2C560D1-8FE2-9447-8C1C-FBA13336373D}" srcOrd="2" destOrd="0" parTransId="{A598E3F3-0006-3643-A2C2-153CCD000230}" sibTransId="{A23D8A5A-EB0F-FD4A-A00B-48E8017B8A6D}"/>
    <dgm:cxn modelId="{3FFF99AC-1E86-5743-9CB1-182A6F0B1E52}" srcId="{2BBEB52B-F6D3-C544-B039-BFB594A262D3}" destId="{AD204708-1D6E-5D41-8CDE-E995B10B10EC}" srcOrd="1" destOrd="0" parTransId="{55E935F5-2807-8841-B9BC-381489FC6478}" sibTransId="{68115DA1-7281-1D40-9BE1-E56BB534417E}"/>
    <dgm:cxn modelId="{4E315EB4-2B86-D442-89EA-EEA029F50B6C}" srcId="{80F81C92-993B-9F4C-91D3-4409A4FD23A5}" destId="{F5BEF25F-E65B-C840-B7E1-D2CBB21AE1FB}" srcOrd="0" destOrd="0" parTransId="{3A2FDF9A-C0F7-4B4C-BFFC-F1F0105DA2D8}" sibTransId="{7F3EC11F-0251-154D-A524-1BB68D905CD6}"/>
    <dgm:cxn modelId="{BE0669BA-E585-AA43-9B19-4C1845197F3A}" type="presOf" srcId="{1A65C3E0-1E37-DD45-9BD0-E591821AEF75}" destId="{D4AD4877-1835-5B48-893A-0BB678F8B9E3}" srcOrd="0" destOrd="1" presId="urn:microsoft.com/office/officeart/2005/8/layout/hList1"/>
    <dgm:cxn modelId="{CA04AABE-0B4D-1E42-B941-1E98D1612CCB}" type="presOf" srcId="{AD204708-1D6E-5D41-8CDE-E995B10B10EC}" destId="{A82A4C25-E1A5-BA42-9E40-A6F00469BB6F}" srcOrd="0" destOrd="0" presId="urn:microsoft.com/office/officeart/2005/8/layout/hList1"/>
    <dgm:cxn modelId="{CAC1AAC0-047D-7543-8594-0EF189CCB1EE}" type="presOf" srcId="{80F81C92-993B-9F4C-91D3-4409A4FD23A5}" destId="{2B0939B4-13C7-A04F-AF13-ECABABD01FD8}" srcOrd="0" destOrd="0" presId="urn:microsoft.com/office/officeart/2005/8/layout/hList1"/>
    <dgm:cxn modelId="{C483B2C0-3CB8-6D41-B95B-5C989F0B9B31}" srcId="{8333D666-6A4D-6D45-B8A2-D18AB1B309D5}" destId="{66FBE6BD-7F44-A54D-A748-279CC330FE0D}" srcOrd="1" destOrd="0" parTransId="{31300627-C633-7545-B554-9F84D0DC8E1C}" sibTransId="{058CDE38-557E-0745-8B7A-9A38D802C734}"/>
    <dgm:cxn modelId="{C6E2CBCE-FE04-D740-B7A8-28DA432AC5EC}" srcId="{2BBEB52B-F6D3-C544-B039-BFB594A262D3}" destId="{D968C557-A584-3249-B944-75E9A9BE5918}" srcOrd="2" destOrd="0" parTransId="{444AA0D2-254A-BD4B-9427-22EA1D5CACD7}" sibTransId="{39E8B902-A5ED-6140-A5E7-1E508203489A}"/>
    <dgm:cxn modelId="{1086EBCE-7333-4A41-9446-D469B640D2B4}" srcId="{AD204708-1D6E-5D41-8CDE-E995B10B10EC}" destId="{EA3C7D5D-86A0-0949-98DB-AFC1BDA10EF0}" srcOrd="0" destOrd="0" parTransId="{BB52A0DF-C097-FC46-8889-04853FE30621}" sibTransId="{0638BC9A-526F-7D43-A710-9A82D2595858}"/>
    <dgm:cxn modelId="{951A85D6-D063-4C42-AC1D-9882152A1F25}" srcId="{D968C557-A584-3249-B944-75E9A9BE5918}" destId="{EFB44A45-E612-A24A-8762-EC27963E39A5}" srcOrd="0" destOrd="0" parTransId="{F85D2393-693B-904B-8C66-932BB80624E2}" sibTransId="{F5A9A47A-5F45-6D47-8772-A69472D61D17}"/>
    <dgm:cxn modelId="{0B5F6CD7-A412-A944-AD92-F21D82CD2398}" srcId="{BA4299CA-321B-8A4F-9D99-F14300098DD7}" destId="{CBBE6EA5-776E-F444-9AA9-D740B4DAEACE}" srcOrd="1" destOrd="0" parTransId="{98936132-39A9-0A41-AA23-56C1DBED2317}" sibTransId="{EED551E3-43DC-BA4B-8A1C-1E53964AA1E8}"/>
    <dgm:cxn modelId="{400CEBD9-470F-0145-B4BC-1B2ADC8CB7DD}" srcId="{8333D666-6A4D-6D45-B8A2-D18AB1B309D5}" destId="{14AF6C1F-9D3F-C34A-8299-D8D07C97091C}" srcOrd="0" destOrd="0" parTransId="{9E3F725E-2C92-A84E-9D0E-B771FCA386C7}" sibTransId="{13F134CC-9D1D-174A-8AAE-22787445C726}"/>
    <dgm:cxn modelId="{E42C10DB-A389-5846-B4E6-44A6DFC822FD}" type="presOf" srcId="{BA4299CA-321B-8A4F-9D99-F14300098DD7}" destId="{0BE65027-FB96-5949-9990-DA8FCA2C9B5F}" srcOrd="0" destOrd="0" presId="urn:microsoft.com/office/officeart/2005/8/layout/hList1"/>
    <dgm:cxn modelId="{CA83D2ED-EC83-0A40-8F4D-85558B0D7966}" type="presOf" srcId="{8333D666-6A4D-6D45-B8A2-D18AB1B309D5}" destId="{062901B0-44C6-1443-90BC-5058683A3A35}" srcOrd="0" destOrd="0" presId="urn:microsoft.com/office/officeart/2005/8/layout/hList1"/>
    <dgm:cxn modelId="{951171F2-089B-264B-89A8-19921B7F521C}" srcId="{D968C557-A584-3249-B944-75E9A9BE5918}" destId="{1A65C3E0-1E37-DD45-9BD0-E591821AEF75}" srcOrd="1" destOrd="0" parTransId="{1DEE0782-DB77-CB43-9555-E1BD039FAAE2}" sibTransId="{38721C29-4622-104F-B889-660276B51A38}"/>
    <dgm:cxn modelId="{4727341F-32D8-AD42-9AD1-5232B32B3F0F}" type="presParOf" srcId="{9BAC3661-55FE-6646-B2FA-FA93C0DCEC87}" destId="{BD9D921F-E758-ED42-9439-54000FAB68B2}" srcOrd="0" destOrd="0" presId="urn:microsoft.com/office/officeart/2005/8/layout/hList1"/>
    <dgm:cxn modelId="{7579F39B-1B66-9748-8E7C-6588AEA59E4F}" type="presParOf" srcId="{BD9D921F-E758-ED42-9439-54000FAB68B2}" destId="{062901B0-44C6-1443-90BC-5058683A3A35}" srcOrd="0" destOrd="0" presId="urn:microsoft.com/office/officeart/2005/8/layout/hList1"/>
    <dgm:cxn modelId="{211F77FA-F5AC-7344-9FC6-C5474469497D}" type="presParOf" srcId="{BD9D921F-E758-ED42-9439-54000FAB68B2}" destId="{BDF26EEC-BBC3-3C41-9651-79C19BF3FEE3}" srcOrd="1" destOrd="0" presId="urn:microsoft.com/office/officeart/2005/8/layout/hList1"/>
    <dgm:cxn modelId="{4139C0C5-4553-5B4B-88C1-685DA8E4C840}" type="presParOf" srcId="{9BAC3661-55FE-6646-B2FA-FA93C0DCEC87}" destId="{7FB9CC9D-E16D-4D46-ADA0-F11405E8D98A}" srcOrd="1" destOrd="0" presId="urn:microsoft.com/office/officeart/2005/8/layout/hList1"/>
    <dgm:cxn modelId="{BD6657E6-A6CA-1949-84FE-26B8572CB077}" type="presParOf" srcId="{9BAC3661-55FE-6646-B2FA-FA93C0DCEC87}" destId="{AB143CD3-2213-8743-A7C0-7D9E247D18C0}" srcOrd="2" destOrd="0" presId="urn:microsoft.com/office/officeart/2005/8/layout/hList1"/>
    <dgm:cxn modelId="{06750DB4-22A8-D34E-AA79-DC15C5C41362}" type="presParOf" srcId="{AB143CD3-2213-8743-A7C0-7D9E247D18C0}" destId="{A82A4C25-E1A5-BA42-9E40-A6F00469BB6F}" srcOrd="0" destOrd="0" presId="urn:microsoft.com/office/officeart/2005/8/layout/hList1"/>
    <dgm:cxn modelId="{F01E03E9-9D8A-B346-A115-D74AEAA5017C}" type="presParOf" srcId="{AB143CD3-2213-8743-A7C0-7D9E247D18C0}" destId="{29C6BAAA-24DC-4D4D-80D6-413703E21B54}" srcOrd="1" destOrd="0" presId="urn:microsoft.com/office/officeart/2005/8/layout/hList1"/>
    <dgm:cxn modelId="{9460C9C8-19AF-0C4C-BB5F-7F501A1F003D}" type="presParOf" srcId="{9BAC3661-55FE-6646-B2FA-FA93C0DCEC87}" destId="{A33DE758-23D8-004B-8483-8BC1A683AE02}" srcOrd="3" destOrd="0" presId="urn:microsoft.com/office/officeart/2005/8/layout/hList1"/>
    <dgm:cxn modelId="{96DCD70C-EF0A-1645-97F6-3014A32DD066}" type="presParOf" srcId="{9BAC3661-55FE-6646-B2FA-FA93C0DCEC87}" destId="{51C6B55B-2FBF-5D43-A541-8106F98D863B}" srcOrd="4" destOrd="0" presId="urn:microsoft.com/office/officeart/2005/8/layout/hList1"/>
    <dgm:cxn modelId="{654DD263-7D87-0241-96A4-F5B9FF1277B4}" type="presParOf" srcId="{51C6B55B-2FBF-5D43-A541-8106F98D863B}" destId="{D70AC656-F3C0-8647-8327-B0FB01B4A31F}" srcOrd="0" destOrd="0" presId="urn:microsoft.com/office/officeart/2005/8/layout/hList1"/>
    <dgm:cxn modelId="{4A7DDEB2-3CDE-0B4F-9315-B0A69DE4673E}" type="presParOf" srcId="{51C6B55B-2FBF-5D43-A541-8106F98D863B}" destId="{D4AD4877-1835-5B48-893A-0BB678F8B9E3}" srcOrd="1" destOrd="0" presId="urn:microsoft.com/office/officeart/2005/8/layout/hList1"/>
    <dgm:cxn modelId="{27D2A17D-F628-E140-BA62-01B3DC3CCBAF}" type="presParOf" srcId="{9BAC3661-55FE-6646-B2FA-FA93C0DCEC87}" destId="{CFD46920-A68D-FC4C-84BD-CC02AD3AADFF}" srcOrd="5" destOrd="0" presId="urn:microsoft.com/office/officeart/2005/8/layout/hList1"/>
    <dgm:cxn modelId="{28915365-8BC8-2740-93AF-3FFF3375B654}" type="presParOf" srcId="{9BAC3661-55FE-6646-B2FA-FA93C0DCEC87}" destId="{138EE7D6-BB65-544A-973F-46FBF088ABC3}" srcOrd="6" destOrd="0" presId="urn:microsoft.com/office/officeart/2005/8/layout/hList1"/>
    <dgm:cxn modelId="{78711145-4A9A-BE4A-A4E0-AEE5ED399CA1}" type="presParOf" srcId="{138EE7D6-BB65-544A-973F-46FBF088ABC3}" destId="{2B0939B4-13C7-A04F-AF13-ECABABD01FD8}" srcOrd="0" destOrd="0" presId="urn:microsoft.com/office/officeart/2005/8/layout/hList1"/>
    <dgm:cxn modelId="{C1C5572B-2CE6-5648-B0C8-0E4237AE6D86}" type="presParOf" srcId="{138EE7D6-BB65-544A-973F-46FBF088ABC3}" destId="{046D98F5-F259-A749-A56B-71E9F784AD61}" srcOrd="1" destOrd="0" presId="urn:microsoft.com/office/officeart/2005/8/layout/hList1"/>
    <dgm:cxn modelId="{C1731100-6ED4-A540-A79E-172156861751}" type="presParOf" srcId="{9BAC3661-55FE-6646-B2FA-FA93C0DCEC87}" destId="{FA21E3A2-45F5-DC42-A864-57298D209447}" srcOrd="7" destOrd="0" presId="urn:microsoft.com/office/officeart/2005/8/layout/hList1"/>
    <dgm:cxn modelId="{712D7559-4187-6043-8511-614E11326BD2}" type="presParOf" srcId="{9BAC3661-55FE-6646-B2FA-FA93C0DCEC87}" destId="{6FDC29FF-BA6F-594B-B544-8F7E3D0BEC05}" srcOrd="8" destOrd="0" presId="urn:microsoft.com/office/officeart/2005/8/layout/hList1"/>
    <dgm:cxn modelId="{E8191D26-668A-8F43-8873-511631303618}" type="presParOf" srcId="{6FDC29FF-BA6F-594B-B544-8F7E3D0BEC05}" destId="{F874FCA6-9D35-EA45-8046-D99ED978D3B6}" srcOrd="0" destOrd="0" presId="urn:microsoft.com/office/officeart/2005/8/layout/hList1"/>
    <dgm:cxn modelId="{0FFCFA4F-A70B-7145-922C-AA70B5BF6118}" type="presParOf" srcId="{6FDC29FF-BA6F-594B-B544-8F7E3D0BEC05}" destId="{8EE9DE14-B287-064D-B5B0-E4E34F0CDB63}" srcOrd="1" destOrd="0" presId="urn:microsoft.com/office/officeart/2005/8/layout/hList1"/>
    <dgm:cxn modelId="{FB5E3226-69E3-4248-AD98-8DEDF8FE4DB4}" type="presParOf" srcId="{9BAC3661-55FE-6646-B2FA-FA93C0DCEC87}" destId="{D3072672-EF50-6F48-A203-FF77AFF9E779}" srcOrd="9" destOrd="0" presId="urn:microsoft.com/office/officeart/2005/8/layout/hList1"/>
    <dgm:cxn modelId="{C3311FCC-31F2-FB4A-B7BF-0F2C530E1D91}" type="presParOf" srcId="{9BAC3661-55FE-6646-B2FA-FA93C0DCEC87}" destId="{8107CB71-EF34-B745-86F7-863708ACF197}" srcOrd="10" destOrd="0" presId="urn:microsoft.com/office/officeart/2005/8/layout/hList1"/>
    <dgm:cxn modelId="{925D7ECC-D5BA-4040-B35B-ED732928CA68}" type="presParOf" srcId="{8107CB71-EF34-B745-86F7-863708ACF197}" destId="{0BE65027-FB96-5949-9990-DA8FCA2C9B5F}" srcOrd="0" destOrd="0" presId="urn:microsoft.com/office/officeart/2005/8/layout/hList1"/>
    <dgm:cxn modelId="{5025CB8C-DFDF-2543-BBC9-CA93BE41C130}" type="presParOf" srcId="{8107CB71-EF34-B745-86F7-863708ACF197}" destId="{46FF5A09-AEF4-B549-960F-B0DA0F2F5D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901B0-44C6-1443-90BC-5058683A3A35}">
      <dsp:nvSpPr>
        <dsp:cNvPr id="0" name=""/>
        <dsp:cNvSpPr/>
      </dsp:nvSpPr>
      <dsp:spPr>
        <a:xfrm>
          <a:off x="3184" y="491917"/>
          <a:ext cx="1692109" cy="558701"/>
        </a:xfrm>
        <a:prstGeom prst="rect">
          <a:avLst/>
        </a:prstGeom>
        <a:solidFill>
          <a:srgbClr val="00577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solidFill>
                <a:schemeClr val="bg1"/>
              </a:solidFill>
            </a:rPr>
            <a:t>Corpus</a:t>
          </a:r>
        </a:p>
      </dsp:txBody>
      <dsp:txXfrm>
        <a:off x="3184" y="491917"/>
        <a:ext cx="1692109" cy="558701"/>
      </dsp:txXfrm>
    </dsp:sp>
    <dsp:sp modelId="{BDF26EEC-BBC3-3C41-9651-79C19BF3FEE3}">
      <dsp:nvSpPr>
        <dsp:cNvPr id="0" name=""/>
        <dsp:cNvSpPr/>
      </dsp:nvSpPr>
      <dsp:spPr>
        <a:xfrm>
          <a:off x="3184" y="1050618"/>
          <a:ext cx="1692109" cy="2997539"/>
        </a:xfrm>
        <a:prstGeom prst="rect">
          <a:avLst/>
        </a:prstGeom>
        <a:solidFill>
          <a:srgbClr val="0094A3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Conjunto cuidadosamente recopilado y organizado de textos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Actúan como base de datos para la investigación, desarrollo y evalución de modelos y algoritmos relacionados con PLN</a:t>
          </a:r>
        </a:p>
      </dsp:txBody>
      <dsp:txXfrm>
        <a:off x="3184" y="1050618"/>
        <a:ext cx="1692109" cy="2997539"/>
      </dsp:txXfrm>
    </dsp:sp>
    <dsp:sp modelId="{A82A4C25-E1A5-BA42-9E40-A6F00469BB6F}">
      <dsp:nvSpPr>
        <dsp:cNvPr id="0" name=""/>
        <dsp:cNvSpPr/>
      </dsp:nvSpPr>
      <dsp:spPr>
        <a:xfrm>
          <a:off x="1932189" y="491917"/>
          <a:ext cx="1692109" cy="558701"/>
        </a:xfrm>
        <a:prstGeom prst="rect">
          <a:avLst/>
        </a:prstGeom>
        <a:solidFill>
          <a:srgbClr val="00577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solidFill>
                <a:schemeClr val="bg1"/>
              </a:solidFill>
            </a:rPr>
            <a:t>Tokenización</a:t>
          </a:r>
        </a:p>
      </dsp:txBody>
      <dsp:txXfrm>
        <a:off x="1932189" y="491917"/>
        <a:ext cx="1692109" cy="558701"/>
      </dsp:txXfrm>
    </dsp:sp>
    <dsp:sp modelId="{29C6BAAA-24DC-4D4D-80D6-413703E21B54}">
      <dsp:nvSpPr>
        <dsp:cNvPr id="0" name=""/>
        <dsp:cNvSpPr/>
      </dsp:nvSpPr>
      <dsp:spPr>
        <a:xfrm>
          <a:off x="1932189" y="1050618"/>
          <a:ext cx="1692109" cy="2997539"/>
        </a:xfrm>
        <a:prstGeom prst="rect">
          <a:avLst/>
        </a:prstGeom>
        <a:solidFill>
          <a:srgbClr val="0094A3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Descomponer un texto en unidades pequeñas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b="0" kern="1200" dirty="0">
              <a:solidFill>
                <a:schemeClr val="bg1"/>
              </a:solidFill>
            </a:rPr>
            <a:t>Palabras individuales o partes de palabras, dependiendo del nivel de detalle necesario.</a:t>
          </a:r>
        </a:p>
      </dsp:txBody>
      <dsp:txXfrm>
        <a:off x="1932189" y="1050618"/>
        <a:ext cx="1692109" cy="2997539"/>
      </dsp:txXfrm>
    </dsp:sp>
    <dsp:sp modelId="{D70AC656-F3C0-8647-8327-B0FB01B4A31F}">
      <dsp:nvSpPr>
        <dsp:cNvPr id="0" name=""/>
        <dsp:cNvSpPr/>
      </dsp:nvSpPr>
      <dsp:spPr>
        <a:xfrm>
          <a:off x="3861194" y="491917"/>
          <a:ext cx="1692109" cy="558701"/>
        </a:xfrm>
        <a:prstGeom prst="rect">
          <a:avLst/>
        </a:prstGeom>
        <a:solidFill>
          <a:srgbClr val="00577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solidFill>
                <a:schemeClr val="bg1"/>
              </a:solidFill>
            </a:rPr>
            <a:t>Stopwords y Puntuación</a:t>
          </a:r>
          <a:endParaRPr lang="es-MX" sz="1300" kern="1200" dirty="0">
            <a:solidFill>
              <a:schemeClr val="bg1"/>
            </a:solidFill>
          </a:endParaRPr>
        </a:p>
      </dsp:txBody>
      <dsp:txXfrm>
        <a:off x="3861194" y="491917"/>
        <a:ext cx="1692109" cy="558701"/>
      </dsp:txXfrm>
    </dsp:sp>
    <dsp:sp modelId="{D4AD4877-1835-5B48-893A-0BB678F8B9E3}">
      <dsp:nvSpPr>
        <dsp:cNvPr id="0" name=""/>
        <dsp:cNvSpPr/>
      </dsp:nvSpPr>
      <dsp:spPr>
        <a:xfrm>
          <a:off x="3861194" y="1050618"/>
          <a:ext cx="1692109" cy="2997539"/>
        </a:xfrm>
        <a:prstGeom prst="rect">
          <a:avLst/>
        </a:prstGeom>
        <a:solidFill>
          <a:srgbClr val="0094A3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Palabras como “con”, “es”, “por”, conectan palabras, pero no aportan detalle sobre el significado del texto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Signos de puntuación.</a:t>
          </a:r>
        </a:p>
      </dsp:txBody>
      <dsp:txXfrm>
        <a:off x="3861194" y="1050618"/>
        <a:ext cx="1692109" cy="2997539"/>
      </dsp:txXfrm>
    </dsp:sp>
    <dsp:sp modelId="{2B0939B4-13C7-A04F-AF13-ECABABD01FD8}">
      <dsp:nvSpPr>
        <dsp:cNvPr id="0" name=""/>
        <dsp:cNvSpPr/>
      </dsp:nvSpPr>
      <dsp:spPr>
        <a:xfrm>
          <a:off x="5790199" y="491917"/>
          <a:ext cx="1692109" cy="558701"/>
        </a:xfrm>
        <a:prstGeom prst="rect">
          <a:avLst/>
        </a:prstGeom>
        <a:solidFill>
          <a:srgbClr val="00577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Stemming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solidFill>
                <a:schemeClr val="bg1"/>
              </a:solidFill>
            </a:rPr>
            <a:t>&amp; </a:t>
          </a:r>
          <a:r>
            <a:rPr lang="es-MX" sz="1300" b="1" kern="1200" dirty="0"/>
            <a:t>Lemmatization</a:t>
          </a:r>
        </a:p>
      </dsp:txBody>
      <dsp:txXfrm>
        <a:off x="5790199" y="491917"/>
        <a:ext cx="1692109" cy="558701"/>
      </dsp:txXfrm>
    </dsp:sp>
    <dsp:sp modelId="{046D98F5-F259-A749-A56B-71E9F784AD61}">
      <dsp:nvSpPr>
        <dsp:cNvPr id="0" name=""/>
        <dsp:cNvSpPr/>
      </dsp:nvSpPr>
      <dsp:spPr>
        <a:xfrm>
          <a:off x="5790199" y="1050618"/>
          <a:ext cx="1692109" cy="2997539"/>
        </a:xfrm>
        <a:prstGeom prst="rect">
          <a:avLst/>
        </a:prstGeom>
        <a:solidFill>
          <a:srgbClr val="0094A3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Se tratan las distintas formas de una misma palabra.</a:t>
          </a:r>
          <a:endParaRPr lang="es-MX" sz="1300" b="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Plural, conjugaciones verbales.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Se agrupan palabras que significan lo mismo. </a:t>
          </a:r>
        </a:p>
      </dsp:txBody>
      <dsp:txXfrm>
        <a:off x="5790199" y="1050618"/>
        <a:ext cx="1692109" cy="2997539"/>
      </dsp:txXfrm>
    </dsp:sp>
    <dsp:sp modelId="{F874FCA6-9D35-EA45-8046-D99ED978D3B6}">
      <dsp:nvSpPr>
        <dsp:cNvPr id="0" name=""/>
        <dsp:cNvSpPr/>
      </dsp:nvSpPr>
      <dsp:spPr>
        <a:xfrm>
          <a:off x="7719203" y="491917"/>
          <a:ext cx="1692109" cy="558701"/>
        </a:xfrm>
        <a:prstGeom prst="rect">
          <a:avLst/>
        </a:prstGeom>
        <a:solidFill>
          <a:srgbClr val="00577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solidFill>
                <a:schemeClr val="bg1"/>
              </a:solidFill>
            </a:rPr>
            <a:t>Vectorización de Tokens</a:t>
          </a:r>
        </a:p>
      </dsp:txBody>
      <dsp:txXfrm>
        <a:off x="7719203" y="491917"/>
        <a:ext cx="1692109" cy="558701"/>
      </dsp:txXfrm>
    </dsp:sp>
    <dsp:sp modelId="{8EE9DE14-B287-064D-B5B0-E4E34F0CDB63}">
      <dsp:nvSpPr>
        <dsp:cNvPr id="0" name=""/>
        <dsp:cNvSpPr/>
      </dsp:nvSpPr>
      <dsp:spPr>
        <a:xfrm>
          <a:off x="7719203" y="1050618"/>
          <a:ext cx="1692109" cy="2997539"/>
        </a:xfrm>
        <a:prstGeom prst="rect">
          <a:avLst/>
        </a:prstGeom>
        <a:solidFill>
          <a:srgbClr val="0094A3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Proceso de convertir palabras, frases u oraciones en representaciones numéricas (vectores) para que puedan ser procesadas por algoritmos de aprendizaje automático.</a:t>
          </a:r>
        </a:p>
      </dsp:txBody>
      <dsp:txXfrm>
        <a:off x="7719203" y="1050618"/>
        <a:ext cx="1692109" cy="2997539"/>
      </dsp:txXfrm>
    </dsp:sp>
    <dsp:sp modelId="{0BE65027-FB96-5949-9990-DA8FCA2C9B5F}">
      <dsp:nvSpPr>
        <dsp:cNvPr id="0" name=""/>
        <dsp:cNvSpPr/>
      </dsp:nvSpPr>
      <dsp:spPr>
        <a:xfrm>
          <a:off x="9648208" y="491917"/>
          <a:ext cx="1692109" cy="558701"/>
        </a:xfrm>
        <a:prstGeom prst="rect">
          <a:avLst/>
        </a:prstGeom>
        <a:solidFill>
          <a:srgbClr val="00577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solidFill>
                <a:schemeClr val="bg1"/>
              </a:solidFill>
            </a:rPr>
            <a:t>Procesos variados</a:t>
          </a:r>
        </a:p>
      </dsp:txBody>
      <dsp:txXfrm>
        <a:off x="9648208" y="491917"/>
        <a:ext cx="1692109" cy="558701"/>
      </dsp:txXfrm>
    </dsp:sp>
    <dsp:sp modelId="{46FF5A09-AEF4-B549-960F-B0DA0F2F5D32}">
      <dsp:nvSpPr>
        <dsp:cNvPr id="0" name=""/>
        <dsp:cNvSpPr/>
      </dsp:nvSpPr>
      <dsp:spPr>
        <a:xfrm>
          <a:off x="9648208" y="1050618"/>
          <a:ext cx="1692109" cy="2997539"/>
        </a:xfrm>
        <a:prstGeom prst="rect">
          <a:avLst/>
        </a:prstGeom>
        <a:solidFill>
          <a:srgbClr val="0094A3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A partir de este momento se puede seguir distintos caminos dependiendo del contexto en que se quiera usar PLN.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>
              <a:solidFill>
                <a:schemeClr val="bg1"/>
              </a:solidFill>
            </a:rPr>
            <a:t>Por ejemplo para un chatbot, el siguiente paso sería calcular las </a:t>
          </a:r>
          <a:r>
            <a:rPr lang="es-MX" sz="1300" b="1" kern="1200" dirty="0">
              <a:solidFill>
                <a:schemeClr val="bg1"/>
              </a:solidFill>
            </a:rPr>
            <a:t>métricas de similitud </a:t>
          </a:r>
          <a:r>
            <a:rPr lang="es-MX" sz="1300" kern="1200" dirty="0">
              <a:solidFill>
                <a:schemeClr val="bg1"/>
              </a:solidFill>
            </a:rPr>
            <a:t>de cada token, etc.</a:t>
          </a:r>
        </a:p>
      </dsp:txBody>
      <dsp:txXfrm>
        <a:off x="9648208" y="1050618"/>
        <a:ext cx="1692109" cy="299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D9524-5252-D949-829B-37DB523EFD29}" type="datetimeFigureOut">
              <a:rPr lang="es-MX" smtClean="0"/>
              <a:t>25/08/23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299AA-76E2-0F41-AB74-3E5793B0CD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17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299AA-76E2-0F41-AB74-3E5793B0CDC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17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299AA-76E2-0F41-AB74-3E5793B0CDC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3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299AA-76E2-0F41-AB74-3E5793B0CDC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95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5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08E891-3BD3-4D09-2ADD-6BB85CABD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3" t="-1" r="2759" b="-1"/>
          <a:stretch/>
        </p:blipFill>
        <p:spPr bwMode="auto">
          <a:xfrm>
            <a:off x="9064979" y="10"/>
            <a:ext cx="3127021" cy="6857990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  <p:sp>
        <p:nvSpPr>
          <p:cNvPr id="1035" name="Date Placeholder 9">
            <a:extLst>
              <a:ext uri="{FF2B5EF4-FFF2-40B4-BE49-F238E27FC236}">
                <a16:creationId xmlns:a16="http://schemas.microsoft.com/office/drawing/2014/main" id="{26D298FD-5377-E142-9BFD-9D6164DC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A8546BF-2A96-461C-980A-3B8056705D95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8/25/23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7" name="Footer Placeholder 13">
            <a:extLst>
              <a:ext uri="{FF2B5EF4-FFF2-40B4-BE49-F238E27FC236}">
                <a16:creationId xmlns:a16="http://schemas.microsoft.com/office/drawing/2014/main" id="{CF9952F0-4160-5DFD-09BC-402A94A4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039" name="Slide Number Placeholder 15">
            <a:extLst>
              <a:ext uri="{FF2B5EF4-FFF2-40B4-BE49-F238E27FC236}">
                <a16:creationId xmlns:a16="http://schemas.microsoft.com/office/drawing/2014/main" id="{B731EF1E-9942-CD33-3BAD-4C090A5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1" name="Title 1">
            <a:extLst>
              <a:ext uri="{FF2B5EF4-FFF2-40B4-BE49-F238E27FC236}">
                <a16:creationId xmlns:a16="http://schemas.microsoft.com/office/drawing/2014/main" id="{900A38E9-D21E-DE68-38AC-F56AEA15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123" y="2096167"/>
            <a:ext cx="4190533" cy="1810050"/>
          </a:xfrm>
          <a:noFill/>
        </p:spPr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rgbClr val="0057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Procesamiento</a:t>
            </a:r>
            <a:br>
              <a:rPr lang="en-US" sz="3200" dirty="0">
                <a:solidFill>
                  <a:srgbClr val="0057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err="1">
                <a:solidFill>
                  <a:srgbClr val="0057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</a:t>
            </a:r>
            <a:br>
              <a:rPr lang="en-US" sz="3200" dirty="0">
                <a:solidFill>
                  <a:srgbClr val="0057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rgbClr val="0057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</a:t>
            </a:r>
            <a:br>
              <a:rPr lang="en-US" sz="3200" dirty="0">
                <a:solidFill>
                  <a:srgbClr val="0057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rgbClr val="0057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</a:p>
        </p:txBody>
      </p:sp>
      <p:sp>
        <p:nvSpPr>
          <p:cNvPr id="1033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733" y="4006171"/>
            <a:ext cx="4190533" cy="1257371"/>
          </a:xfrm>
          <a:noFill/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Guardianes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Analítica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119E15-8040-2A40-1A16-E4C0B50C6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987" r="52471" b="-989"/>
          <a:stretch/>
        </p:blipFill>
        <p:spPr bwMode="auto">
          <a:xfrm>
            <a:off x="0" y="10"/>
            <a:ext cx="3127022" cy="6857990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  <p:pic>
        <p:nvPicPr>
          <p:cNvPr id="7" name="Picture 2" descr="Apple is reportedly working on a big Siri change nobody asked for | Macworld">
            <a:extLst>
              <a:ext uri="{FF2B5EF4-FFF2-40B4-BE49-F238E27FC236}">
                <a16:creationId xmlns:a16="http://schemas.microsoft.com/office/drawing/2014/main" id="{4E88892F-3524-59AC-DB50-C215280B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1578" y="3413325"/>
            <a:ext cx="1323975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pps para Android de Google LLC en Google Play">
            <a:extLst>
              <a:ext uri="{FF2B5EF4-FFF2-40B4-BE49-F238E27FC236}">
                <a16:creationId xmlns:a16="http://schemas.microsoft.com/office/drawing/2014/main" id="{FE62BC5A-55C7-089A-A1A1-805D1889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5" y="-3205603"/>
            <a:ext cx="26193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hatGPT - Wikipedia, la enciclopedia libre">
            <a:extLst>
              <a:ext uri="{FF2B5EF4-FFF2-40B4-BE49-F238E27FC236}">
                <a16:creationId xmlns:a16="http://schemas.microsoft.com/office/drawing/2014/main" id="{135EEF0F-46D2-CB84-1D20-567308A6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00" y="-4967728"/>
            <a:ext cx="1147763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88EDA70-5835-66A4-DA27-E7D845CEA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869" y="-4810120"/>
            <a:ext cx="3847326" cy="2041118"/>
          </a:xfrm>
          <a:prstGeom prst="rect">
            <a:avLst/>
          </a:prstGeom>
        </p:spPr>
      </p:pic>
      <p:pic>
        <p:nvPicPr>
          <p:cNvPr id="12" name="Picture 10" descr="GitHub - srini047/text-based-sentiment-analysis: Determines sentiment of  the Text as Positive or Negative">
            <a:extLst>
              <a:ext uri="{FF2B5EF4-FFF2-40B4-BE49-F238E27FC236}">
                <a16:creationId xmlns:a16="http://schemas.microsoft.com/office/drawing/2014/main" id="{B65267C5-F126-C8BA-333F-C284841B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662" y="4018976"/>
            <a:ext cx="2806196" cy="18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ágenes de Libro - Descarga gratuita en Freepik">
            <a:extLst>
              <a:ext uri="{FF2B5EF4-FFF2-40B4-BE49-F238E27FC236}">
                <a16:creationId xmlns:a16="http://schemas.microsoft.com/office/drawing/2014/main" id="{D0330314-29EA-A8C3-D7EC-51796907D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709" y="2554027"/>
            <a:ext cx="1590101" cy="158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Free Word Cloud Generator - Live &amp; Interactive - Mentimeter">
            <a:extLst>
              <a:ext uri="{FF2B5EF4-FFF2-40B4-BE49-F238E27FC236}">
                <a16:creationId xmlns:a16="http://schemas.microsoft.com/office/drawing/2014/main" id="{46165AE8-7FB4-06DA-D129-7122878D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1009" y="4111126"/>
            <a:ext cx="1763936" cy="8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12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75D3C-F1F0-5DE5-EE8D-DF84D967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5774"/>
                </a:solidFill>
              </a:rPr>
              <a:t>Bibliotecas de </a:t>
            </a:r>
            <a:r>
              <a:rPr lang="es-MX" b="1" dirty="0">
                <a:solidFill>
                  <a:srgbClr val="005774"/>
                </a:solidFill>
              </a:rPr>
              <a:t>Stemming &amp; Lemmatization</a:t>
            </a:r>
            <a:br>
              <a:rPr lang="es-MX" dirty="0">
                <a:solidFill>
                  <a:srgbClr val="005774"/>
                </a:solidFill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486AC-EE7D-3A8D-96AD-3DFF7768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600" dirty="0"/>
              <a:t>Ya existen librerías que te permiter realizar stemming y lematización de textos de forma rápida y simple.</a:t>
            </a:r>
          </a:p>
          <a:p>
            <a:pPr>
              <a:lnSpc>
                <a:spcPct val="100000"/>
              </a:lnSpc>
            </a:pPr>
            <a:r>
              <a:rPr lang="es-MX" sz="1600" b="1" dirty="0"/>
              <a:t>Porter Stemmer</a:t>
            </a:r>
            <a:endParaRPr lang="es-MX" sz="1600" dirty="0"/>
          </a:p>
          <a:p>
            <a:pPr>
              <a:lnSpc>
                <a:spcPct val="100000"/>
              </a:lnSpc>
            </a:pPr>
            <a:r>
              <a:rPr lang="es-MX" sz="1600" b="1" dirty="0"/>
              <a:t>Lancaster </a:t>
            </a:r>
          </a:p>
          <a:p>
            <a:pPr>
              <a:lnSpc>
                <a:spcPct val="100000"/>
              </a:lnSpc>
            </a:pPr>
            <a:r>
              <a:rPr lang="es-MX" sz="1600" b="1" dirty="0"/>
              <a:t>Spacy</a:t>
            </a:r>
          </a:p>
          <a:p>
            <a:pPr>
              <a:lnSpc>
                <a:spcPct val="100000"/>
              </a:lnSpc>
            </a:pPr>
            <a:r>
              <a:rPr lang="es-MX" sz="1600" b="1" dirty="0"/>
              <a:t>TextBlob:</a:t>
            </a:r>
            <a:endParaRPr lang="es-MX" sz="1600" dirty="0"/>
          </a:p>
          <a:p>
            <a:pPr>
              <a:lnSpc>
                <a:spcPct val="100000"/>
              </a:lnSpc>
            </a:pPr>
            <a:r>
              <a:rPr lang="es-MX" sz="1600" b="1" dirty="0"/>
              <a:t>Genism</a:t>
            </a:r>
          </a:p>
          <a:p>
            <a:pPr>
              <a:lnSpc>
                <a:spcPct val="100000"/>
              </a:lnSpc>
            </a:pPr>
            <a:r>
              <a:rPr lang="es-MX" sz="1600" b="1" dirty="0"/>
              <a:t>NLTK Snowball Stemmer – </a:t>
            </a:r>
            <a:r>
              <a:rPr lang="es-MX" sz="1600" dirty="0"/>
              <a:t>distintos idiomas</a:t>
            </a:r>
          </a:p>
          <a:p>
            <a:pPr>
              <a:lnSpc>
                <a:spcPct val="100000"/>
              </a:lnSpc>
            </a:pPr>
            <a:r>
              <a:rPr lang="es-MX" sz="1600" b="1" dirty="0"/>
              <a:t>Pattern</a:t>
            </a:r>
            <a:endParaRPr lang="es-MX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427B11-D682-2AE1-3475-B4992F6F2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5" t="-482" r="63370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</p:spTree>
    <p:extLst>
      <p:ext uri="{BB962C8B-B14F-4D97-AF65-F5344CB8AC3E}">
        <p14:creationId xmlns:p14="http://schemas.microsoft.com/office/powerpoint/2010/main" val="1118189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95F4A-985C-51AF-805F-DDFFB57B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5774"/>
                </a:solidFill>
              </a:rPr>
              <a:t>Vectorización</a:t>
            </a:r>
            <a:br>
              <a:rPr lang="es-MX" dirty="0">
                <a:solidFill>
                  <a:srgbClr val="005774"/>
                </a:solidFill>
              </a:rPr>
            </a:br>
            <a:endParaRPr lang="es-MX" dirty="0">
              <a:solidFill>
                <a:srgbClr val="005774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3961C-3325-6C39-2D60-E76A4883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600" dirty="0"/>
              <a:t>Muchas técnicas y algoritmos de PLN, así como de aprendizaje automático, trabajan con datos numéricos en lugar de texto en lenguaje natural. Las </a:t>
            </a:r>
            <a:r>
              <a:rPr lang="es-MX" sz="1600" b="1" dirty="0"/>
              <a:t>representaciones vectoriales </a:t>
            </a:r>
            <a:r>
              <a:rPr lang="es-MX" sz="1600" dirty="0"/>
              <a:t>permiten a los modelos matemáticos entender y procesar el texto en un formato que puedan manejar.</a:t>
            </a:r>
            <a:endParaRPr lang="es-MX" sz="1600" b="1" dirty="0"/>
          </a:p>
          <a:p>
            <a:pPr>
              <a:buFont typeface="+mj-lt"/>
              <a:buAutoNum type="arabicPeriod"/>
            </a:pPr>
            <a:endParaRPr lang="es-MX" sz="1600" b="1" dirty="0"/>
          </a:p>
          <a:p>
            <a:pPr marL="0" indent="0">
              <a:buNone/>
            </a:pPr>
            <a:r>
              <a:rPr lang="es-MX" sz="1600" dirty="0"/>
              <a:t>Algunos métodos comunes de vectorización de tokens:</a:t>
            </a:r>
          </a:p>
          <a:p>
            <a:pPr lvl="1"/>
            <a:r>
              <a:rPr lang="es-MX" sz="1600" dirty="0"/>
              <a:t>Representación de Bolsa de Palabras (Bag of Words).</a:t>
            </a:r>
          </a:p>
          <a:p>
            <a:pPr lvl="1"/>
            <a:r>
              <a:rPr lang="es-MX" sz="1600" b="1" dirty="0"/>
              <a:t>TF-IDF </a:t>
            </a:r>
            <a:r>
              <a:rPr lang="es-MX" sz="1600" dirty="0"/>
              <a:t>(Frecuencia de Término - Frecuencia Inversa de Documento).</a:t>
            </a:r>
          </a:p>
          <a:p>
            <a:pPr lvl="1"/>
            <a:r>
              <a:rPr lang="es-MX" sz="1600" dirty="0"/>
              <a:t>Word Embeddings.</a:t>
            </a:r>
          </a:p>
          <a:p>
            <a:pPr lvl="1"/>
            <a:r>
              <a:rPr lang="es-MX" sz="1600" dirty="0"/>
              <a:t>One-Hot Encoding.</a:t>
            </a:r>
          </a:p>
          <a:p>
            <a:pPr lvl="1"/>
            <a:r>
              <a:rPr lang="es-MX" sz="1600" dirty="0"/>
              <a:t>Word2Vec, GloVe, FastText.</a:t>
            </a:r>
          </a:p>
          <a:p>
            <a:pPr lvl="1"/>
            <a:r>
              <a:rPr lang="es-MX" sz="1600" dirty="0"/>
              <a:t>Transformers (BERT, GPT, etc)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47C637-3093-FBB9-1329-3BF2F7BDA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5" t="-482" r="75020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</p:spTree>
    <p:extLst>
      <p:ext uri="{BB962C8B-B14F-4D97-AF65-F5344CB8AC3E}">
        <p14:creationId xmlns:p14="http://schemas.microsoft.com/office/powerpoint/2010/main" val="3107130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6266B-26C3-CE34-DD6F-C99E49E3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5774"/>
                </a:solidFill>
              </a:rPr>
              <a:t>TF IDF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33AA55F9-9166-2FF2-C15F-954427212872}"/>
              </a:ext>
            </a:extLst>
          </p:cNvPr>
          <p:cNvSpPr txBox="1"/>
          <p:nvPr/>
        </p:nvSpPr>
        <p:spPr>
          <a:xfrm>
            <a:off x="3923622" y="4228476"/>
            <a:ext cx="456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 forma </a:t>
            </a:r>
            <a:r>
              <a:rPr lang="en-US" sz="1600" b="1" dirty="0" err="1"/>
              <a:t>más</a:t>
            </a:r>
            <a:r>
              <a:rPr lang="en-US" sz="1600" b="1" dirty="0"/>
              <a:t> </a:t>
            </a:r>
            <a:r>
              <a:rPr lang="en-US" sz="1600" b="1" dirty="0" err="1"/>
              <a:t>básica</a:t>
            </a:r>
            <a:r>
              <a:rPr lang="en-US" sz="1600" b="1" dirty="0"/>
              <a:t> del score TF-IDF </a:t>
            </a:r>
            <a:r>
              <a:rPr lang="en-US" sz="1600" b="1" dirty="0" err="1"/>
              <a:t>sería</a:t>
            </a:r>
            <a:r>
              <a:rPr lang="en-US" sz="1600" b="1" dirty="0"/>
              <a:t>:</a:t>
            </a:r>
            <a:endParaRPr lang="es-MX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20">
                <a:extLst>
                  <a:ext uri="{FF2B5EF4-FFF2-40B4-BE49-F238E27FC236}">
                    <a16:creationId xmlns:a16="http://schemas.microsoft.com/office/drawing/2014/main" id="{EAB6D1E9-D649-FFE2-40DE-601D6B17CDA4}"/>
                  </a:ext>
                </a:extLst>
              </p:cNvPr>
              <p:cNvSpPr txBox="1"/>
              <p:nvPr/>
            </p:nvSpPr>
            <p:spPr>
              <a:xfrm>
                <a:off x="3416831" y="4567030"/>
                <a:ext cx="5583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𝑇𝐹𝐼𝐷𝐹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17" name="TextBox 20">
                <a:extLst>
                  <a:ext uri="{FF2B5EF4-FFF2-40B4-BE49-F238E27FC236}">
                    <a16:creationId xmlns:a16="http://schemas.microsoft.com/office/drawing/2014/main" id="{EAB6D1E9-D649-FFE2-40DE-601D6B17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31" y="4567030"/>
                <a:ext cx="5583116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>
            <a:extLst>
              <a:ext uri="{FF2B5EF4-FFF2-40B4-BE49-F238E27FC236}">
                <a16:creationId xmlns:a16="http://schemas.microsoft.com/office/drawing/2014/main" id="{2958F62E-DA5A-006E-3D08-7FF308A6F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0" t="-482" r="81105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F80C629-BC19-AB25-C633-825D57FA000D}"/>
              </a:ext>
            </a:extLst>
          </p:cNvPr>
          <p:cNvSpPr txBox="1"/>
          <p:nvPr/>
        </p:nvSpPr>
        <p:spPr>
          <a:xfrm>
            <a:off x="1042552" y="1884436"/>
            <a:ext cx="10106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TF (Frecuencia de Término): </a:t>
            </a:r>
            <a:r>
              <a:rPr lang="es-MX" dirty="0"/>
              <a:t>contamos cuántas veces aparece cada palabra en un corpus específico.</a:t>
            </a:r>
          </a:p>
          <a:p>
            <a:endParaRPr lang="es-MX" dirty="0"/>
          </a:p>
          <a:p>
            <a:r>
              <a:rPr lang="es-MX" b="1" dirty="0"/>
              <a:t>IDF (Frecuencia Inversa de Documento) </a:t>
            </a:r>
            <a:r>
              <a:rPr lang="es-MX" dirty="0"/>
              <a:t>mide cuántos documentos contienen una palabra en particular en toda la colección. Si una palabra es común en muchos documentos, su valor IDF será bajo, y si es rara, su valor IDF será alto.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BF16F18-9F00-0205-D95D-102D87636608}"/>
              </a:ext>
            </a:extLst>
          </p:cNvPr>
          <p:cNvSpPr txBox="1"/>
          <p:nvPr/>
        </p:nvSpPr>
        <p:spPr>
          <a:xfrm>
            <a:off x="7769819" y="5233254"/>
            <a:ext cx="34964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err="1"/>
              <a:t>Terminología</a:t>
            </a:r>
            <a:r>
              <a:rPr lang="en-US" sz="1100" b="1" u="sng" dirty="0"/>
              <a:t>:</a:t>
            </a:r>
          </a:p>
          <a:p>
            <a:r>
              <a:rPr lang="en-US" sz="1100" b="1" dirty="0"/>
              <a:t>t </a:t>
            </a:r>
            <a:r>
              <a:rPr lang="en-US" sz="1100" dirty="0"/>
              <a:t>— term (token)</a:t>
            </a:r>
          </a:p>
          <a:p>
            <a:r>
              <a:rPr lang="en-US" sz="1100" b="1" dirty="0"/>
              <a:t>d</a:t>
            </a:r>
            <a:r>
              <a:rPr lang="en-US" sz="1100" dirty="0"/>
              <a:t> — document (</a:t>
            </a:r>
            <a:r>
              <a:rPr lang="en-US" sz="1100" dirty="0" err="1"/>
              <a:t>texto</a:t>
            </a:r>
            <a:r>
              <a:rPr lang="en-US" sz="1100" dirty="0"/>
              <a:t> con palabras / </a:t>
            </a:r>
            <a:r>
              <a:rPr lang="en-US" sz="1100" dirty="0" err="1"/>
              <a:t>oración</a:t>
            </a:r>
            <a:r>
              <a:rPr lang="en-US" sz="1100" dirty="0"/>
              <a:t>)</a:t>
            </a:r>
          </a:p>
          <a:p>
            <a:r>
              <a:rPr lang="en-US" sz="1100" b="1" dirty="0"/>
              <a:t>corpus</a:t>
            </a:r>
            <a:r>
              <a:rPr lang="en-US" sz="1100" dirty="0"/>
              <a:t> — set de </a:t>
            </a:r>
            <a:r>
              <a:rPr lang="en-US" sz="1100" dirty="0" err="1"/>
              <a:t>documentos</a:t>
            </a:r>
            <a:r>
              <a:rPr lang="en-US" sz="1100" dirty="0"/>
              <a:t> para </a:t>
            </a:r>
            <a:r>
              <a:rPr lang="en-US" sz="1100" dirty="0" err="1"/>
              <a:t>analizar</a:t>
            </a:r>
            <a:endParaRPr lang="en-US" sz="1100" dirty="0"/>
          </a:p>
          <a:p>
            <a:r>
              <a:rPr lang="en-US" sz="1100" b="1" dirty="0"/>
              <a:t>N </a:t>
            </a:r>
            <a:r>
              <a:rPr lang="en-US" sz="1100" dirty="0"/>
              <a:t>— count of corpus</a:t>
            </a:r>
          </a:p>
        </p:txBody>
      </p:sp>
    </p:spTree>
    <p:extLst>
      <p:ext uri="{BB962C8B-B14F-4D97-AF65-F5344CB8AC3E}">
        <p14:creationId xmlns:p14="http://schemas.microsoft.com/office/powerpoint/2010/main" val="992653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6266B-26C3-CE34-DD6F-C99E49E3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5774"/>
                </a:solidFill>
              </a:rPr>
              <a:t>TF IDF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09233A7-2B3B-24B2-CD73-E4FC6E706DA5}"/>
              </a:ext>
            </a:extLst>
          </p:cNvPr>
          <p:cNvSpPr txBox="1"/>
          <p:nvPr/>
        </p:nvSpPr>
        <p:spPr>
          <a:xfrm>
            <a:off x="575077" y="1729642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70FA9B0F-F38A-0AF8-0F64-E29FC4CDF481}"/>
              </a:ext>
            </a:extLst>
          </p:cNvPr>
          <p:cNvSpPr txBox="1"/>
          <p:nvPr/>
        </p:nvSpPr>
        <p:spPr>
          <a:xfrm>
            <a:off x="7355413" y="566186"/>
            <a:ext cx="34964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err="1"/>
              <a:t>Terminología</a:t>
            </a:r>
            <a:r>
              <a:rPr lang="en-US" sz="1100" b="1" u="sng" dirty="0"/>
              <a:t>:</a:t>
            </a:r>
          </a:p>
          <a:p>
            <a:r>
              <a:rPr lang="en-US" sz="1100" b="1" dirty="0"/>
              <a:t>t </a:t>
            </a:r>
            <a:r>
              <a:rPr lang="en-US" sz="1100" dirty="0"/>
              <a:t>— term (palabra)</a:t>
            </a:r>
          </a:p>
          <a:p>
            <a:r>
              <a:rPr lang="en-US" sz="1100" b="1" dirty="0"/>
              <a:t>d</a:t>
            </a:r>
            <a:r>
              <a:rPr lang="en-US" sz="1100" dirty="0"/>
              <a:t> — document (</a:t>
            </a:r>
            <a:r>
              <a:rPr lang="en-US" sz="1100" dirty="0" err="1"/>
              <a:t>texto</a:t>
            </a:r>
            <a:r>
              <a:rPr lang="en-US" sz="1100" dirty="0"/>
              <a:t> con palabras)</a:t>
            </a:r>
          </a:p>
          <a:p>
            <a:r>
              <a:rPr lang="en-US" sz="1100" b="1" dirty="0"/>
              <a:t>corpus</a:t>
            </a:r>
            <a:r>
              <a:rPr lang="en-US" sz="1100" dirty="0"/>
              <a:t> — set de </a:t>
            </a:r>
            <a:r>
              <a:rPr lang="en-US" sz="1100" dirty="0" err="1"/>
              <a:t>documentos</a:t>
            </a:r>
            <a:r>
              <a:rPr lang="en-US" sz="1100" dirty="0"/>
              <a:t> para </a:t>
            </a:r>
            <a:r>
              <a:rPr lang="en-US" sz="1100" dirty="0" err="1"/>
              <a:t>analizar</a:t>
            </a:r>
            <a:endParaRPr lang="en-US" sz="1100" dirty="0"/>
          </a:p>
          <a:p>
            <a:r>
              <a:rPr lang="en-US" sz="1100" b="1" dirty="0"/>
              <a:t>N </a:t>
            </a:r>
            <a:r>
              <a:rPr lang="en-US" sz="1100" dirty="0"/>
              <a:t>— count of corpus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48807816-4BD1-2A20-A0D2-9617C82E3DE3}"/>
              </a:ext>
            </a:extLst>
          </p:cNvPr>
          <p:cNvSpPr txBox="1"/>
          <p:nvPr/>
        </p:nvSpPr>
        <p:spPr>
          <a:xfrm>
            <a:off x="575077" y="3158296"/>
            <a:ext cx="3648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err="1">
                <a:solidFill>
                  <a:srgbClr val="292929"/>
                </a:solidFill>
                <a:effectLst/>
                <a:latin typeface="charter"/>
              </a:rPr>
              <a:t>Esto</a:t>
            </a:r>
            <a:r>
              <a:rPr lang="en-US" sz="1400" b="0" i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400" b="0" i="0" err="1">
                <a:solidFill>
                  <a:srgbClr val="292929"/>
                </a:solidFill>
                <a:effectLst/>
                <a:latin typeface="charter"/>
              </a:rPr>
              <a:t>nos</a:t>
            </a:r>
            <a:r>
              <a:rPr lang="en-US" sz="1400" b="0" i="0">
                <a:solidFill>
                  <a:srgbClr val="292929"/>
                </a:solidFill>
                <a:effectLst/>
                <a:latin typeface="charter"/>
              </a:rPr>
              <a:t> da un valor entre 0 y 1.</a:t>
            </a:r>
          </a:p>
          <a:p>
            <a:r>
              <a:rPr lang="en-US" sz="1400" b="1">
                <a:solidFill>
                  <a:srgbClr val="292929"/>
                </a:solidFill>
                <a:latin typeface="Charter"/>
              </a:rPr>
              <a:t>0</a:t>
            </a:r>
            <a:r>
              <a:rPr lang="en-US" sz="1400">
                <a:solidFill>
                  <a:srgbClr val="292929"/>
                </a:solidFill>
                <a:latin typeface="charter"/>
              </a:rPr>
              <a:t> : La palabra no </a:t>
            </a:r>
            <a:r>
              <a:rPr lang="en-US" sz="1400" err="1">
                <a:solidFill>
                  <a:srgbClr val="292929"/>
                </a:solidFill>
                <a:latin typeface="charter"/>
              </a:rPr>
              <a:t>está</a:t>
            </a:r>
            <a:r>
              <a:rPr lang="en-US" sz="140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400" err="1">
                <a:solidFill>
                  <a:srgbClr val="292929"/>
                </a:solidFill>
                <a:latin typeface="charter"/>
              </a:rPr>
              <a:t>presente</a:t>
            </a:r>
            <a:r>
              <a:rPr lang="en-US" sz="140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400" err="1">
                <a:solidFill>
                  <a:srgbClr val="292929"/>
                </a:solidFill>
                <a:latin typeface="charter"/>
              </a:rPr>
              <a:t>en</a:t>
            </a:r>
            <a:r>
              <a:rPr lang="en-US" sz="140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400" err="1">
                <a:solidFill>
                  <a:srgbClr val="292929"/>
                </a:solidFill>
                <a:latin typeface="charter"/>
              </a:rPr>
              <a:t>el</a:t>
            </a:r>
            <a:r>
              <a:rPr lang="en-US" sz="1400">
                <a:solidFill>
                  <a:srgbClr val="292929"/>
                </a:solidFill>
                <a:latin typeface="charter"/>
              </a:rPr>
              <a:t> document.</a:t>
            </a:r>
          </a:p>
          <a:p>
            <a:r>
              <a:rPr lang="en-US" sz="1400" b="1" i="0">
                <a:solidFill>
                  <a:srgbClr val="292929"/>
                </a:solidFill>
                <a:effectLst/>
                <a:latin typeface="Charter"/>
              </a:rPr>
              <a:t>1</a:t>
            </a:r>
            <a:r>
              <a:rPr lang="en-US" sz="1400" b="0" i="0">
                <a:solidFill>
                  <a:srgbClr val="292929"/>
                </a:solidFill>
                <a:effectLst/>
                <a:latin typeface="charter"/>
              </a:rPr>
              <a:t> : La palabra y </a:t>
            </a:r>
            <a:r>
              <a:rPr lang="en-US" sz="1400" b="0" i="0" err="1">
                <a:solidFill>
                  <a:srgbClr val="292929"/>
                </a:solidFill>
                <a:effectLst/>
                <a:latin typeface="charter"/>
              </a:rPr>
              <a:t>el</a:t>
            </a:r>
            <a:r>
              <a:rPr lang="en-US" sz="1400" b="0" i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400" b="0" i="0" err="1">
                <a:solidFill>
                  <a:srgbClr val="292929"/>
                </a:solidFill>
                <a:effectLst/>
                <a:latin typeface="charter"/>
              </a:rPr>
              <a:t>documento</a:t>
            </a:r>
            <a:r>
              <a:rPr lang="en-US" sz="1400" b="0" i="0">
                <a:solidFill>
                  <a:srgbClr val="292929"/>
                </a:solidFill>
                <a:effectLst/>
                <a:latin typeface="charter"/>
              </a:rPr>
              <a:t> es </a:t>
            </a:r>
            <a:r>
              <a:rPr lang="en-US" sz="1400" b="0" i="0" err="1">
                <a:solidFill>
                  <a:srgbClr val="292929"/>
                </a:solidFill>
                <a:effectLst/>
                <a:latin typeface="charter"/>
              </a:rPr>
              <a:t>el</a:t>
            </a:r>
            <a:r>
              <a:rPr lang="en-US" sz="1400" b="0" i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400" b="0" i="0" err="1">
                <a:solidFill>
                  <a:srgbClr val="292929"/>
                </a:solidFill>
                <a:effectLst/>
                <a:latin typeface="charter"/>
              </a:rPr>
              <a:t>mismo</a:t>
            </a:r>
            <a:r>
              <a:rPr lang="en-US" sz="1400" b="0" i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s-MX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10">
                <a:extLst>
                  <a:ext uri="{FF2B5EF4-FFF2-40B4-BE49-F238E27FC236}">
                    <a16:creationId xmlns:a16="http://schemas.microsoft.com/office/drawing/2014/main" id="{D3A0F490-241E-2216-41F7-80432A93B03D}"/>
                  </a:ext>
                </a:extLst>
              </p:cNvPr>
              <p:cNvSpPr txBox="1"/>
              <p:nvPr/>
            </p:nvSpPr>
            <p:spPr>
              <a:xfrm>
                <a:off x="724546" y="2191307"/>
                <a:ext cx="4730262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𝑎𝑝𝑎𝑟𝑖𝑐𝑖𝑜𝑛𝑒𝑠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𝑝𝑎𝑙𝑎𝑏𝑟𝑎𝑠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TextBox 10">
                <a:extLst>
                  <a:ext uri="{FF2B5EF4-FFF2-40B4-BE49-F238E27FC236}">
                    <a16:creationId xmlns:a16="http://schemas.microsoft.com/office/drawing/2014/main" id="{D3A0F490-241E-2216-41F7-80432A93B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6" y="2191307"/>
                <a:ext cx="4730262" cy="664926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1">
            <a:extLst>
              <a:ext uri="{FF2B5EF4-FFF2-40B4-BE49-F238E27FC236}">
                <a16:creationId xmlns:a16="http://schemas.microsoft.com/office/drawing/2014/main" id="{72796E9F-7230-3034-5554-7245AE13EB4F}"/>
              </a:ext>
            </a:extLst>
          </p:cNvPr>
          <p:cNvSpPr txBox="1"/>
          <p:nvPr/>
        </p:nvSpPr>
        <p:spPr>
          <a:xfrm>
            <a:off x="575076" y="4125285"/>
            <a:ext cx="43785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Palabras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muy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comunes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tendrán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 un valor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más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elevado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artículos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verbos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etc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</a:p>
          <a:p>
            <a:endParaRPr lang="en-US" sz="1400" dirty="0">
              <a:solidFill>
                <a:srgbClr val="292929"/>
              </a:solidFill>
              <a:latin typeface="charter"/>
            </a:endParaRPr>
          </a:p>
          <a:p>
            <a:r>
              <a:rPr lang="en-US" sz="1400" dirty="0">
                <a:solidFill>
                  <a:srgbClr val="292929"/>
                </a:solidFill>
                <a:latin typeface="charter"/>
              </a:rPr>
              <a:t>* Por </a:t>
            </a:r>
            <a:r>
              <a:rPr lang="en-US" sz="1400" dirty="0" err="1">
                <a:solidFill>
                  <a:srgbClr val="292929"/>
                </a:solidFill>
                <a:latin typeface="charter"/>
              </a:rPr>
              <a:t>eso</a:t>
            </a:r>
            <a:r>
              <a:rPr lang="en-US" sz="1400" dirty="0">
                <a:solidFill>
                  <a:srgbClr val="292929"/>
                </a:solidFill>
                <a:latin typeface="charter"/>
              </a:rPr>
              <a:t> es </a:t>
            </a:r>
            <a:r>
              <a:rPr lang="en-US" sz="1400" dirty="0" err="1">
                <a:solidFill>
                  <a:srgbClr val="292929"/>
                </a:solidFill>
                <a:latin typeface="charter"/>
              </a:rPr>
              <a:t>importante</a:t>
            </a:r>
            <a:r>
              <a:rPr lang="en-US" sz="1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400" dirty="0" err="1">
                <a:solidFill>
                  <a:srgbClr val="292929"/>
                </a:solidFill>
                <a:latin typeface="charter"/>
              </a:rPr>
              <a:t>eliminar</a:t>
            </a:r>
            <a:r>
              <a:rPr lang="en-US" sz="1400" dirty="0">
                <a:solidFill>
                  <a:srgbClr val="292929"/>
                </a:solidFill>
                <a:latin typeface="charter"/>
              </a:rPr>
              <a:t> las </a:t>
            </a:r>
            <a:r>
              <a:rPr lang="en-US" sz="1400" dirty="0" err="1">
                <a:solidFill>
                  <a:srgbClr val="292929"/>
                </a:solidFill>
                <a:latin typeface="charter"/>
              </a:rPr>
              <a:t>stopwords</a:t>
            </a:r>
            <a:endParaRPr lang="es-MX" sz="1400" dirty="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6EEC639A-C5CE-B4FA-0071-E107C0D5E251}"/>
              </a:ext>
            </a:extLst>
          </p:cNvPr>
          <p:cNvSpPr txBox="1"/>
          <p:nvPr/>
        </p:nvSpPr>
        <p:spPr>
          <a:xfrm>
            <a:off x="5842745" y="2391810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IDF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88B3376D-1ADB-5017-D7EA-B01FB162DFA2}"/>
              </a:ext>
            </a:extLst>
          </p:cNvPr>
          <p:cNvSpPr txBox="1"/>
          <p:nvPr/>
        </p:nvSpPr>
        <p:spPr>
          <a:xfrm>
            <a:off x="5658107" y="2853529"/>
            <a:ext cx="43785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rgbClr val="292929"/>
                </a:solidFill>
                <a:effectLst/>
                <a:latin typeface="charter"/>
              </a:rPr>
              <a:t>Primero </a:t>
            </a:r>
            <a:r>
              <a:rPr lang="en-US" sz="1100" b="0" i="0" err="1">
                <a:solidFill>
                  <a:srgbClr val="292929"/>
                </a:solidFill>
                <a:effectLst/>
                <a:latin typeface="charter"/>
              </a:rPr>
              <a:t>definimos</a:t>
            </a:r>
            <a:r>
              <a:rPr lang="en-US" sz="1100" b="0" i="0">
                <a:solidFill>
                  <a:srgbClr val="292929"/>
                </a:solidFill>
                <a:effectLst/>
                <a:latin typeface="charter"/>
              </a:rPr>
              <a:t> DF (Document Frequency)</a:t>
            </a:r>
            <a:endParaRPr lang="es-MX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4">
                <a:extLst>
                  <a:ext uri="{FF2B5EF4-FFF2-40B4-BE49-F238E27FC236}">
                    <a16:creationId xmlns:a16="http://schemas.microsoft.com/office/drawing/2014/main" id="{E9621966-2316-BED7-5FBD-38E369723676}"/>
                  </a:ext>
                </a:extLst>
              </p:cNvPr>
              <p:cNvSpPr txBox="1"/>
              <p:nvPr/>
            </p:nvSpPr>
            <p:spPr>
              <a:xfrm>
                <a:off x="5762148" y="3115085"/>
                <a:ext cx="5326673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𝑑𝑜𝑐𝑢𝑚𝑒𝑛𝑡𝑜𝑠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𝑝𝑟𝑒𝑠𝑒𝑛𝑡𝑒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MX"/>
              </a:p>
            </p:txBody>
          </p:sp>
        </mc:Choice>
        <mc:Fallback>
          <p:sp>
            <p:nvSpPr>
              <p:cNvPr id="11" name="TextBox 14">
                <a:extLst>
                  <a:ext uri="{FF2B5EF4-FFF2-40B4-BE49-F238E27FC236}">
                    <a16:creationId xmlns:a16="http://schemas.microsoft.com/office/drawing/2014/main" id="{E9621966-2316-BED7-5FBD-38E369723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48" y="3115085"/>
                <a:ext cx="5326673" cy="616451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5">
            <a:extLst>
              <a:ext uri="{FF2B5EF4-FFF2-40B4-BE49-F238E27FC236}">
                <a16:creationId xmlns:a16="http://schemas.microsoft.com/office/drawing/2014/main" id="{2190C917-F321-9E15-DD10-97E405691FCF}"/>
              </a:ext>
            </a:extLst>
          </p:cNvPr>
          <p:cNvSpPr txBox="1"/>
          <p:nvPr/>
        </p:nvSpPr>
        <p:spPr>
          <a:xfrm>
            <a:off x="5658107" y="3855750"/>
            <a:ext cx="43785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92929"/>
                </a:solidFill>
                <a:effectLst/>
                <a:latin typeface="charter"/>
              </a:rPr>
              <a:t>Por lo tanto, </a:t>
            </a:r>
            <a:r>
              <a:rPr lang="en-US" sz="1100" b="0" i="0" dirty="0" err="1">
                <a:solidFill>
                  <a:srgbClr val="292929"/>
                </a:solidFill>
                <a:effectLst/>
                <a:latin typeface="charter"/>
              </a:rPr>
              <a:t>su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100" b="0" i="0" dirty="0" err="1">
                <a:solidFill>
                  <a:srgbClr val="292929"/>
                </a:solidFill>
                <a:effectLst/>
                <a:latin typeface="charter"/>
              </a:rPr>
              <a:t>inverso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100" b="0" i="0" dirty="0" err="1">
                <a:solidFill>
                  <a:srgbClr val="292929"/>
                </a:solidFill>
                <a:effectLst/>
                <a:latin typeface="charter"/>
              </a:rPr>
              <a:t>sería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  <a:endParaRPr lang="es-MX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6">
                <a:extLst>
                  <a:ext uri="{FF2B5EF4-FFF2-40B4-BE49-F238E27FC236}">
                    <a16:creationId xmlns:a16="http://schemas.microsoft.com/office/drawing/2014/main" id="{A8B8C1BD-8466-5671-BE66-F28F946B9119}"/>
                  </a:ext>
                </a:extLst>
              </p:cNvPr>
              <p:cNvSpPr txBox="1"/>
              <p:nvPr/>
            </p:nvSpPr>
            <p:spPr>
              <a:xfrm>
                <a:off x="5842745" y="4163921"/>
                <a:ext cx="5326673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𝑑𝑜𝑐𝑢𝑚𝑒𝑛𝑡𝑜𝑠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𝑝𝑟𝑒𝑠𝑒𝑛𝑡𝑒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3" name="TextBox 16">
                <a:extLst>
                  <a:ext uri="{FF2B5EF4-FFF2-40B4-BE49-F238E27FC236}">
                    <a16:creationId xmlns:a16="http://schemas.microsoft.com/office/drawing/2014/main" id="{A8B8C1BD-8466-5671-BE66-F28F946B9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745" y="4163921"/>
                <a:ext cx="5326673" cy="657552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7">
            <a:extLst>
              <a:ext uri="{FF2B5EF4-FFF2-40B4-BE49-F238E27FC236}">
                <a16:creationId xmlns:a16="http://schemas.microsoft.com/office/drawing/2014/main" id="{F60B705F-D957-4FBE-9CFD-B620E529C545}"/>
              </a:ext>
            </a:extLst>
          </p:cNvPr>
          <p:cNvSpPr txBox="1"/>
          <p:nvPr/>
        </p:nvSpPr>
        <p:spPr>
          <a:xfrm>
            <a:off x="5658107" y="5000899"/>
            <a:ext cx="55113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92929"/>
                </a:solidFill>
                <a:effectLst/>
                <a:latin typeface="charter"/>
              </a:rPr>
              <a:t>Este </a:t>
            </a:r>
            <a:r>
              <a:rPr lang="en-US" sz="1100" b="0" i="0" dirty="0" err="1">
                <a:solidFill>
                  <a:srgbClr val="292929"/>
                </a:solidFill>
                <a:effectLst/>
                <a:latin typeface="charter"/>
              </a:rPr>
              <a:t>modelo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100" b="0" i="0" dirty="0" err="1">
                <a:solidFill>
                  <a:srgbClr val="292929"/>
                </a:solidFill>
                <a:effectLst/>
                <a:latin typeface="charter"/>
              </a:rPr>
              <a:t>falla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100" b="0" i="0" dirty="0" err="1">
                <a:solidFill>
                  <a:srgbClr val="292929"/>
                </a:solidFill>
                <a:effectLst/>
                <a:latin typeface="charter"/>
              </a:rPr>
              <a:t>cuando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charter"/>
              </a:rPr>
              <a:t> hay un corpus </a:t>
            </a:r>
            <a:r>
              <a:rPr lang="en-US" sz="1100" b="0" i="0" dirty="0" err="1">
                <a:solidFill>
                  <a:srgbClr val="292929"/>
                </a:solidFill>
                <a:effectLst/>
                <a:latin typeface="charter"/>
              </a:rPr>
              <a:t>muy</a:t>
            </a:r>
            <a:r>
              <a:rPr lang="en-US" sz="11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100" b="0" i="0" dirty="0" err="1">
                <a:solidFill>
                  <a:srgbClr val="292929"/>
                </a:solidFill>
                <a:effectLst/>
                <a:latin typeface="charter"/>
              </a:rPr>
              <a:t>grande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o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cuando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se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busca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una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palabra que no se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encuentra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en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la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colección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de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documentos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. Por lo que se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utiliza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un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logaritmo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y </a:t>
            </a:r>
            <a:r>
              <a:rPr lang="en-US" sz="1100" dirty="0" err="1">
                <a:solidFill>
                  <a:srgbClr val="292929"/>
                </a:solidFill>
                <a:latin typeface="charter"/>
              </a:rPr>
              <a:t>agrega</a:t>
            </a:r>
            <a:r>
              <a:rPr lang="en-US" sz="1100" dirty="0">
                <a:solidFill>
                  <a:srgbClr val="292929"/>
                </a:solidFill>
                <a:latin typeface="charter"/>
              </a:rPr>
              <a:t> +1 </a:t>
            </a:r>
            <a:endParaRPr lang="es-MX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8">
                <a:extLst>
                  <a:ext uri="{FF2B5EF4-FFF2-40B4-BE49-F238E27FC236}">
                    <a16:creationId xmlns:a16="http://schemas.microsoft.com/office/drawing/2014/main" id="{6CF673E4-8442-0079-02D4-055BDF659B32}"/>
                  </a:ext>
                </a:extLst>
              </p:cNvPr>
              <p:cNvSpPr txBox="1"/>
              <p:nvPr/>
            </p:nvSpPr>
            <p:spPr>
              <a:xfrm>
                <a:off x="4998778" y="5634262"/>
                <a:ext cx="6267448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𝐶𝑎𝑛𝑡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𝑑𝑜𝑐𝑢𝑚𝑒𝑛𝑡𝑜𝑠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𝑝𝑟𝑒𝑠𝑒𝑛𝑡𝑒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5" name="TextBox 18">
                <a:extLst>
                  <a:ext uri="{FF2B5EF4-FFF2-40B4-BE49-F238E27FC236}">
                    <a16:creationId xmlns:a16="http://schemas.microsoft.com/office/drawing/2014/main" id="{6CF673E4-8442-0079-02D4-055BDF659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78" y="5634262"/>
                <a:ext cx="6267448" cy="657552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>
            <a:extLst>
              <a:ext uri="{FF2B5EF4-FFF2-40B4-BE49-F238E27FC236}">
                <a16:creationId xmlns:a16="http://schemas.microsoft.com/office/drawing/2014/main" id="{2958F62E-DA5A-006E-3D08-7FF308A6F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0" t="-482" r="81105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</p:spTree>
    <p:extLst>
      <p:ext uri="{BB962C8B-B14F-4D97-AF65-F5344CB8AC3E}">
        <p14:creationId xmlns:p14="http://schemas.microsoft.com/office/powerpoint/2010/main" val="2582782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8566C-EC53-9942-A912-B47179CD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5774"/>
                </a:solidFill>
              </a:rPr>
              <a:t>Procesos Variados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41F7F0-606E-6A8B-E93D-FC26AED5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21993"/>
            <a:ext cx="10653579" cy="4593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1600" dirty="0"/>
              <a:t>Un corpus </a:t>
            </a:r>
            <a:r>
              <a:rPr lang="es-MX" sz="1600" b="1" dirty="0"/>
              <a:t>normalizado</a:t>
            </a:r>
            <a:r>
              <a:rPr lang="es-MX" sz="1600" dirty="0"/>
              <a:t>, </a:t>
            </a:r>
            <a:r>
              <a:rPr lang="es-MX" sz="1600" b="1" dirty="0"/>
              <a:t>tokenizado</a:t>
            </a:r>
            <a:r>
              <a:rPr lang="es-MX" sz="1600" dirty="0"/>
              <a:t> y </a:t>
            </a:r>
            <a:r>
              <a:rPr lang="es-MX" sz="1600" b="1" dirty="0"/>
              <a:t>vectorizado</a:t>
            </a:r>
            <a:r>
              <a:rPr lang="es-MX" sz="1600" dirty="0"/>
              <a:t> es una base sólida para realizar una variedad de tareas de procesamiento de lenguaje natural. La elección de la tarea depende de tus objetivos y el contexto en el que estás trabajando.</a:t>
            </a:r>
          </a:p>
          <a:p>
            <a:pPr marL="0" indent="0" algn="ctr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Por ejemplo:</a:t>
            </a:r>
          </a:p>
          <a:p>
            <a:pPr marL="0" indent="0">
              <a:buNone/>
            </a:pPr>
            <a:r>
              <a:rPr lang="es-MX" sz="1600" b="1" dirty="0"/>
              <a:t>Análisis de Texto:  </a:t>
            </a:r>
            <a:r>
              <a:rPr lang="es-MX" sz="1600" dirty="0"/>
              <a:t>Realizar análisis exploratorio para descubrir patrones y tendencias en los datos.</a:t>
            </a:r>
          </a:p>
          <a:p>
            <a:pPr marL="0" indent="0">
              <a:buNone/>
            </a:pPr>
            <a:r>
              <a:rPr lang="es-MX" sz="1600" b="1" dirty="0"/>
              <a:t>Clasificación y Categorización: </a:t>
            </a:r>
            <a:r>
              <a:rPr lang="es-MX" sz="1600" dirty="0"/>
              <a:t>Entrenar modelos de clasificación de texto, como clasificación de spam, detección de noticias falsas, etc.</a:t>
            </a:r>
          </a:p>
          <a:p>
            <a:pPr marL="0" indent="0">
              <a:buNone/>
            </a:pPr>
            <a:r>
              <a:rPr lang="es-MX" sz="1600" b="1" dirty="0"/>
              <a:t>Recuperación de Información: </a:t>
            </a:r>
            <a:r>
              <a:rPr lang="es-MX" sz="1600" dirty="0"/>
              <a:t>Calcular la similitud entre consultas y documentos utilizando medidas de similitud de vectores TF-IDF. – ChatBot</a:t>
            </a:r>
          </a:p>
          <a:p>
            <a:pPr marL="0" indent="0">
              <a:buNone/>
            </a:pPr>
            <a:r>
              <a:rPr lang="es-MX" sz="1600" b="1" dirty="0"/>
              <a:t>Extracción de Información: </a:t>
            </a:r>
            <a:r>
              <a:rPr lang="es-MX" sz="1600" dirty="0"/>
              <a:t>Identificar y extraer entidades nombradas, como nombres de personas, lugares y fechas, de los textos. (Redes Sociales en tiempos de elecciones)</a:t>
            </a:r>
          </a:p>
          <a:p>
            <a:pPr marL="0" indent="0">
              <a:buNone/>
            </a:pPr>
            <a:r>
              <a:rPr lang="es-MX" sz="1600" b="1" dirty="0"/>
              <a:t>Recomendación de Contenido: </a:t>
            </a:r>
            <a:r>
              <a:rPr lang="es-MX" sz="1600" dirty="0"/>
              <a:t>Construir sistemas de recomendación basados en contenido utilizando similitudes de vectores TF-IDF.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endParaRPr lang="es-MX" sz="1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5CE1896-E67A-0124-CE26-0A5B9091E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" t="-482" r="89827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</p:spTree>
    <p:extLst>
      <p:ext uri="{BB962C8B-B14F-4D97-AF65-F5344CB8AC3E}">
        <p14:creationId xmlns:p14="http://schemas.microsoft.com/office/powerpoint/2010/main" val="1364991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9386F-9290-FAA7-3808-39236E7F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rgbClr val="005774"/>
                </a:solidFill>
              </a:rPr>
              <a:t>Ejercicio Práctico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EEE6EE-4928-F884-9D42-478CF91CA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34767" r="28003" b="33841"/>
          <a:stretch/>
        </p:blipFill>
        <p:spPr bwMode="auto">
          <a:xfrm>
            <a:off x="1967697" y="2384385"/>
            <a:ext cx="8160151" cy="2152891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</p:spTree>
    <p:extLst>
      <p:ext uri="{BB962C8B-B14F-4D97-AF65-F5344CB8AC3E}">
        <p14:creationId xmlns:p14="http://schemas.microsoft.com/office/powerpoint/2010/main" val="2286796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32AA9-CA95-3E0B-0C41-C3BFE011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94A3"/>
                </a:solidFill>
              </a:rPr>
              <a:t>Procesamiento de Lenguaje Natural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9C176-205F-5534-31CF-CAA53C5A8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30" y="1932039"/>
            <a:ext cx="10653579" cy="40462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600" dirty="0"/>
              <a:t>Rama de la inteligencia artificial que se centra en permitir que las computadoras comprendan, interpreten y generen lenguaje humano.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A5A0E0-7A19-2AF3-C611-C3DFFF019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45046" r="89" b="38443"/>
          <a:stretch/>
        </p:blipFill>
        <p:spPr bwMode="auto">
          <a:xfrm>
            <a:off x="-930966" y="6030116"/>
            <a:ext cx="14053931" cy="1132258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  <p:pic>
        <p:nvPicPr>
          <p:cNvPr id="2050" name="Picture 2" descr="Apple is reportedly working on a big Siri change nobody asked for | Macworld">
            <a:extLst>
              <a:ext uri="{FF2B5EF4-FFF2-40B4-BE49-F238E27FC236}">
                <a16:creationId xmlns:a16="http://schemas.microsoft.com/office/drawing/2014/main" id="{01A4BBDC-691A-2151-F209-1654E1633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12" y="3250519"/>
            <a:ext cx="1323975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s para Android de Google LLC en Google Play">
            <a:extLst>
              <a:ext uri="{FF2B5EF4-FFF2-40B4-BE49-F238E27FC236}">
                <a16:creationId xmlns:a16="http://schemas.microsoft.com/office/drawing/2014/main" id="{CC6B34A5-F3B7-9397-1589-7C79F55A2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5" y="2848088"/>
            <a:ext cx="26193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atGPT - Wikipedia, la enciclopedia libre">
            <a:extLst>
              <a:ext uri="{FF2B5EF4-FFF2-40B4-BE49-F238E27FC236}">
                <a16:creationId xmlns:a16="http://schemas.microsoft.com/office/drawing/2014/main" id="{A0A79E9C-AC27-6456-B5F9-EBA0D97EC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62" y="4156603"/>
            <a:ext cx="1147763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F6AF84-10C4-B575-D286-DCAD56DB17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2" t="953" r="1566" b="-953"/>
          <a:stretch/>
        </p:blipFill>
        <p:spPr>
          <a:xfrm>
            <a:off x="2532702" y="3287813"/>
            <a:ext cx="3751230" cy="2041118"/>
          </a:xfrm>
          <a:prstGeom prst="rect">
            <a:avLst/>
          </a:prstGeom>
        </p:spPr>
      </p:pic>
      <p:pic>
        <p:nvPicPr>
          <p:cNvPr id="2058" name="Picture 10" descr="GitHub - srini047/text-based-sentiment-analysis: Determines sentiment of  the Text as Positive or Negative">
            <a:extLst>
              <a:ext uri="{FF2B5EF4-FFF2-40B4-BE49-F238E27FC236}">
                <a16:creationId xmlns:a16="http://schemas.microsoft.com/office/drawing/2014/main" id="{45B3B5D6-D326-1CBA-7C17-0B39E47D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22" y="4018976"/>
            <a:ext cx="2806196" cy="18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ágenes de Libro - Descarga gratuita en Freepik">
            <a:extLst>
              <a:ext uri="{FF2B5EF4-FFF2-40B4-BE49-F238E27FC236}">
                <a16:creationId xmlns:a16="http://schemas.microsoft.com/office/drawing/2014/main" id="{128ED663-CFBE-0E7F-75DB-FFEA64A7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469" y="2725338"/>
            <a:ext cx="1590101" cy="158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Free Word Cloud Generator - Live &amp; Interactive - Mentimeter">
            <a:extLst>
              <a:ext uri="{FF2B5EF4-FFF2-40B4-BE49-F238E27FC236}">
                <a16:creationId xmlns:a16="http://schemas.microsoft.com/office/drawing/2014/main" id="{621E2986-C733-2D8B-8B68-D247CC7F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4163648"/>
            <a:ext cx="1763936" cy="8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570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567CC-2FC8-E387-89A1-79731B4F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96132"/>
            <a:ext cx="10653578" cy="1132258"/>
          </a:xfrm>
        </p:spPr>
        <p:txBody>
          <a:bodyPr/>
          <a:lstStyle/>
          <a:p>
            <a:r>
              <a:rPr lang="es-MX" dirty="0"/>
              <a:t>Fundamentos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F7DD5B-6604-6AF6-57E8-35154C253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13639" r="89" b="69850"/>
          <a:stretch/>
        </p:blipFill>
        <p:spPr bwMode="auto">
          <a:xfrm>
            <a:off x="-1432771" y="0"/>
            <a:ext cx="14053931" cy="1132259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EC9BED0-259A-C5D6-199F-5AE3553C5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000062"/>
              </p:ext>
            </p:extLst>
          </p:nvPr>
        </p:nvGraphicFramePr>
        <p:xfrm>
          <a:off x="518984" y="2059573"/>
          <a:ext cx="11343503" cy="454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Apple is reportedly working on a big Siri change nobody asked for | Macworld">
            <a:extLst>
              <a:ext uri="{FF2B5EF4-FFF2-40B4-BE49-F238E27FC236}">
                <a16:creationId xmlns:a16="http://schemas.microsoft.com/office/drawing/2014/main" id="{CFA823BB-1F27-E1B2-F500-A1D88B2C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1578" y="3413325"/>
            <a:ext cx="1323975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pps para Android de Google LLC en Google Play">
            <a:extLst>
              <a:ext uri="{FF2B5EF4-FFF2-40B4-BE49-F238E27FC236}">
                <a16:creationId xmlns:a16="http://schemas.microsoft.com/office/drawing/2014/main" id="{68D95652-1F15-A547-F7BE-AB09D535D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5" y="-3205603"/>
            <a:ext cx="26193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hatGPT - Wikipedia, la enciclopedia libre">
            <a:extLst>
              <a:ext uri="{FF2B5EF4-FFF2-40B4-BE49-F238E27FC236}">
                <a16:creationId xmlns:a16="http://schemas.microsoft.com/office/drawing/2014/main" id="{C61DC7CB-178C-5A0C-2DA7-6B886972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00" y="-4967728"/>
            <a:ext cx="1147763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B63FFA-F4CC-454C-09C5-70EFA2008B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6869" y="-4810120"/>
            <a:ext cx="3847326" cy="2041118"/>
          </a:xfrm>
          <a:prstGeom prst="rect">
            <a:avLst/>
          </a:prstGeom>
        </p:spPr>
      </p:pic>
      <p:pic>
        <p:nvPicPr>
          <p:cNvPr id="13" name="Picture 10" descr="GitHub - srini047/text-based-sentiment-analysis: Determines sentiment of  the Text as Positive or Negative">
            <a:extLst>
              <a:ext uri="{FF2B5EF4-FFF2-40B4-BE49-F238E27FC236}">
                <a16:creationId xmlns:a16="http://schemas.microsoft.com/office/drawing/2014/main" id="{907AB902-EAE7-97D1-DA37-D3B1B221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662" y="4018976"/>
            <a:ext cx="2806196" cy="18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ágenes de Libro - Descarga gratuita en Freepik">
            <a:extLst>
              <a:ext uri="{FF2B5EF4-FFF2-40B4-BE49-F238E27FC236}">
                <a16:creationId xmlns:a16="http://schemas.microsoft.com/office/drawing/2014/main" id="{FD3C0B2A-62C0-5F3C-4C3D-7B3A8519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709" y="2554027"/>
            <a:ext cx="1590101" cy="158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DE8A873-2105-08A5-E993-0B3487EDC5B8}"/>
              </a:ext>
            </a:extLst>
          </p:cNvPr>
          <p:cNvSpPr txBox="1"/>
          <p:nvPr/>
        </p:nvSpPr>
        <p:spPr>
          <a:xfrm>
            <a:off x="4186106" y="2059573"/>
            <a:ext cx="2072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Normalización del corpus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09F348C-8DF6-329B-0981-5913DB71DDF7}"/>
              </a:ext>
            </a:extLst>
          </p:cNvPr>
          <p:cNvSpPr/>
          <p:nvPr/>
        </p:nvSpPr>
        <p:spPr>
          <a:xfrm>
            <a:off x="2437431" y="2348591"/>
            <a:ext cx="5570290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Picture 14" descr="Free Word Cloud Generator - Live &amp; Interactive - Mentimeter">
            <a:extLst>
              <a:ext uri="{FF2B5EF4-FFF2-40B4-BE49-F238E27FC236}">
                <a16:creationId xmlns:a16="http://schemas.microsoft.com/office/drawing/2014/main" id="{A343CF48-67D1-2171-C581-45A37CFA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9571" y="4137061"/>
            <a:ext cx="1763936" cy="8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34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F1313-18F4-DAF8-981F-368A527E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55471"/>
          </a:xfrm>
        </p:spPr>
        <p:txBody>
          <a:bodyPr/>
          <a:lstStyle/>
          <a:p>
            <a:r>
              <a:rPr lang="es-MX" dirty="0">
                <a:solidFill>
                  <a:srgbClr val="005774"/>
                </a:solidFill>
              </a:rPr>
              <a:t>Corpus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D5B96-0FA1-A508-B28F-F51FDEE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33041"/>
            <a:ext cx="10653579" cy="4976319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MX" sz="1600" dirty="0"/>
              <a:t>Colección estructurada y organizada de textos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MX" sz="1600" dirty="0"/>
              <a:t>Se utiliza como fuente de datos para la evaluación de algoritmos de procesamiento de texto.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MX" sz="1600" dirty="0"/>
              <a:t>Puede contener una variedad de tipos de texto, como documentos, artículos, conversaciones, transcripciones, libros y más. </a:t>
            </a:r>
          </a:p>
          <a:p>
            <a:pPr marL="0" indent="0" algn="ctr">
              <a:buNone/>
            </a:pPr>
            <a:endParaRPr lang="es-MX" sz="1600" dirty="0"/>
          </a:p>
          <a:p>
            <a:pPr marL="0" indent="0" algn="ctr">
              <a:buNone/>
            </a:pPr>
            <a:endParaRPr lang="es-MX" sz="1600" dirty="0"/>
          </a:p>
          <a:p>
            <a:r>
              <a:rPr lang="es-MX" sz="1600" dirty="0"/>
              <a:t>Ejemplo Corpus </a:t>
            </a:r>
            <a:r>
              <a:rPr lang="es-MX" sz="1600" b="1" dirty="0">
                <a:solidFill>
                  <a:srgbClr val="00B050"/>
                </a:solidFill>
              </a:rPr>
              <a:t>Green Flag</a:t>
            </a:r>
            <a:r>
              <a:rPr lang="es-MX" sz="1600" dirty="0"/>
              <a:t>:</a:t>
            </a:r>
          </a:p>
          <a:p>
            <a:pPr lvl="1"/>
            <a:r>
              <a:rPr lang="es-MX" sz="1600" b="1" dirty="0">
                <a:solidFill>
                  <a:srgbClr val="00B050"/>
                </a:solidFill>
              </a:rPr>
              <a:t>Conjunto diverso </a:t>
            </a:r>
            <a:r>
              <a:rPr lang="es-MX" sz="1600" dirty="0"/>
              <a:t>de artículos de noticias recopilados de </a:t>
            </a:r>
            <a:r>
              <a:rPr lang="es-MX" sz="1600" b="1" dirty="0">
                <a:solidFill>
                  <a:srgbClr val="00B050"/>
                </a:solidFill>
              </a:rPr>
              <a:t>diferentes fuentes </a:t>
            </a:r>
            <a:r>
              <a:rPr lang="es-MX" sz="1600" dirty="0"/>
              <a:t>y en </a:t>
            </a:r>
            <a:r>
              <a:rPr lang="es-MX" sz="1600" b="1" dirty="0">
                <a:solidFill>
                  <a:srgbClr val="00B050"/>
                </a:solidFill>
              </a:rPr>
              <a:t>varios idiomas</a:t>
            </a:r>
            <a:r>
              <a:rPr lang="es-MX" sz="1600" dirty="0"/>
              <a:t>. Este corpus podría abarcar una </a:t>
            </a:r>
            <a:r>
              <a:rPr lang="es-MX" sz="1600" b="1" dirty="0">
                <a:solidFill>
                  <a:srgbClr val="00B050"/>
                </a:solidFill>
              </a:rPr>
              <a:t>amplia gama de temas </a:t>
            </a:r>
            <a:r>
              <a:rPr lang="es-MX" sz="1600" dirty="0"/>
              <a:t>y proporcionar un </a:t>
            </a:r>
            <a:r>
              <a:rPr lang="es-MX" sz="1600" b="1" dirty="0">
                <a:solidFill>
                  <a:srgbClr val="00B050"/>
                </a:solidFill>
              </a:rPr>
              <a:t>equilibrio entre textos formales e informales</a:t>
            </a:r>
          </a:p>
          <a:p>
            <a:r>
              <a:rPr lang="es-MX" sz="1600" dirty="0"/>
              <a:t>Ejemplo Corpus </a:t>
            </a:r>
            <a:r>
              <a:rPr lang="es-MX" sz="1600" b="1" dirty="0">
                <a:solidFill>
                  <a:srgbClr val="C00000"/>
                </a:solidFill>
              </a:rPr>
              <a:t>Red Flag</a:t>
            </a:r>
            <a:r>
              <a:rPr lang="es-MX" sz="1600" b="1" dirty="0"/>
              <a:t>:</a:t>
            </a:r>
          </a:p>
          <a:p>
            <a:pPr lvl="1"/>
            <a:r>
              <a:rPr lang="es-MX" sz="1600" b="1" dirty="0">
                <a:solidFill>
                  <a:srgbClr val="C00000"/>
                </a:solidFill>
              </a:rPr>
              <a:t>Colección limitada </a:t>
            </a:r>
            <a:r>
              <a:rPr lang="es-MX" sz="1600" dirty="0"/>
              <a:t>de mensajes de redes sociales extraídos solo de </a:t>
            </a:r>
            <a:r>
              <a:rPr lang="es-MX" sz="1600" b="1" dirty="0">
                <a:solidFill>
                  <a:srgbClr val="C00000"/>
                </a:solidFill>
              </a:rPr>
              <a:t>un grupo pequeño y</a:t>
            </a:r>
            <a:r>
              <a:rPr lang="es-MX" sz="1600" b="1" dirty="0"/>
              <a:t> </a:t>
            </a:r>
            <a:r>
              <a:rPr lang="es-MX" sz="1600" b="1" dirty="0">
                <a:solidFill>
                  <a:srgbClr val="C00000"/>
                </a:solidFill>
              </a:rPr>
              <a:t>homogéneo</a:t>
            </a:r>
            <a:r>
              <a:rPr lang="es-MX" sz="1600" b="1" dirty="0"/>
              <a:t> </a:t>
            </a:r>
            <a:r>
              <a:rPr lang="es-MX" sz="1600" dirty="0"/>
              <a:t>de usuarios que hablan sobre un tema muy específico. Este corpus podría </a:t>
            </a:r>
            <a:r>
              <a:rPr lang="es-MX" sz="1600" b="1" dirty="0">
                <a:solidFill>
                  <a:srgbClr val="C00000"/>
                </a:solidFill>
              </a:rPr>
              <a:t>no ser representativo de la diversidad lingüística</a:t>
            </a:r>
            <a:r>
              <a:rPr lang="es-MX" sz="1600" dirty="0">
                <a:solidFill>
                  <a:srgbClr val="C00000"/>
                </a:solidFill>
              </a:rPr>
              <a:t> </a:t>
            </a:r>
            <a:r>
              <a:rPr lang="es-MX" sz="1600" dirty="0"/>
              <a:t>y los diferentes estilos de expresión en el lenguaje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48F919-CF7B-56E9-0183-49A0DD6CA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24" t="30" r="31511" b="-992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</p:spTree>
    <p:extLst>
      <p:ext uri="{BB962C8B-B14F-4D97-AF65-F5344CB8AC3E}">
        <p14:creationId xmlns:p14="http://schemas.microsoft.com/office/powerpoint/2010/main" val="3996407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096B8-A5A1-8BF9-961C-08DA25CF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005774"/>
                </a:solidFill>
              </a:rPr>
              <a:t>Tokenización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5AE64-25C0-AF14-E6AF-1C948B7A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66940"/>
            <a:ext cx="10653579" cy="50424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600" dirty="0"/>
              <a:t>Descomponer un texto en unidades pequeñas</a:t>
            </a:r>
          </a:p>
          <a:p>
            <a:pPr marL="0" indent="0" algn="ctr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b="1" dirty="0"/>
              <a:t>Texto Original</a:t>
            </a:r>
            <a:r>
              <a:rPr lang="es-MX" sz="1600" dirty="0"/>
              <a:t>: "La inteligencia artificial es una rama de la informática que busca crear sistemas capaces de realizar tareas que normalmente requieren inteligencia humana, como el reconocimiento de voz, la traducción automática y la toma de decisiones." </a:t>
            </a:r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Ejemplo de Tokenización en Palabras:</a:t>
            </a:r>
            <a:endParaRPr lang="es-MX" sz="1600" dirty="0"/>
          </a:p>
          <a:p>
            <a:pPr lvl="1"/>
            <a:r>
              <a:rPr lang="es-MX" sz="1600" dirty="0"/>
              <a:t>Tokens (Palabras): ["La", "inteligencia", "artificial", "es", "una", "rama", "de", "la", "informática", "que", "busca", "crear", "sistemas", "capaces", "de", "realizar", "tareas", "que", "normalmente", "requieren", "inteligencia", "humana", ",", "como", "el", "reconocimiento", "de", "voz", ",", "la", "traducción", "automática", "y", "la", "toma", "de", "decisiones", "."]</a:t>
            </a:r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Ejemplo de Tokenización en Oraciones:</a:t>
            </a:r>
            <a:endParaRPr lang="es-MX" sz="1600" dirty="0"/>
          </a:p>
          <a:p>
            <a:pPr lvl="1"/>
            <a:r>
              <a:rPr lang="es-MX" sz="1600" dirty="0"/>
              <a:t>Texto Original: "La película fue excelente. La trama era intrigante."</a:t>
            </a:r>
          </a:p>
          <a:p>
            <a:pPr lvl="1"/>
            <a:r>
              <a:rPr lang="es-MX" sz="1600" dirty="0"/>
              <a:t>Tokens (Oraciones): ["La película fue excelente.", "La trama era intrigante."]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DD631E-8E1B-BDA7-4E05-6B41BB9CF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6" t="-482" r="43419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</p:spTree>
    <p:extLst>
      <p:ext uri="{BB962C8B-B14F-4D97-AF65-F5344CB8AC3E}">
        <p14:creationId xmlns:p14="http://schemas.microsoft.com/office/powerpoint/2010/main" val="3073960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FEDF3-574A-6F04-B206-81FB2769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5774"/>
                </a:solidFill>
              </a:rPr>
              <a:t>Stopwords y Puntuación</a:t>
            </a:r>
            <a:br>
              <a:rPr lang="es-MX" dirty="0">
                <a:solidFill>
                  <a:srgbClr val="005774"/>
                </a:solidFill>
              </a:rPr>
            </a:br>
            <a:endParaRPr lang="es-MX" dirty="0">
              <a:solidFill>
                <a:srgbClr val="005774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7FAC1-308D-81BC-8A27-DE27BFBD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32503"/>
            <a:ext cx="10653579" cy="4593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1600" dirty="0"/>
              <a:t>Las stopwords son palabras comunes en un idioma, como "el", "es", "y", etc., que no aportan información significativa al análisis y pueden agregar ruido a los resultados.</a:t>
            </a:r>
          </a:p>
          <a:p>
            <a:pPr marL="0" indent="0">
              <a:buNone/>
            </a:pPr>
            <a:r>
              <a:rPr lang="es-MX" sz="1600" b="1" dirty="0"/>
              <a:t>Se debe considerar </a:t>
            </a:r>
          </a:p>
          <a:p>
            <a:r>
              <a:rPr lang="es-MX" sz="1600" dirty="0"/>
              <a:t>Cambio a Minúsculas</a:t>
            </a:r>
          </a:p>
          <a:p>
            <a:r>
              <a:rPr lang="es-MX" sz="1600" dirty="0"/>
              <a:t>Eliminación de Puntuación, Números, Caracteres Especiales, Espacios en Blanco </a:t>
            </a:r>
          </a:p>
          <a:p>
            <a:r>
              <a:rPr lang="es-MX" sz="1600" dirty="0"/>
              <a:t>Normalización de Acentos</a:t>
            </a:r>
          </a:p>
          <a:p>
            <a:r>
              <a:rPr lang="es-MX" sz="1600" dirty="0"/>
              <a:t>Ortografía y Corrección Gramatical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0448B9-DE61-8A96-3DE5-32046CD7F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3" t="-482" r="55552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2C6BE41-DEF9-F842-967C-910E6F273D73}"/>
              </a:ext>
            </a:extLst>
          </p:cNvPr>
          <p:cNvSpPr txBox="1"/>
          <p:nvPr/>
        </p:nvSpPr>
        <p:spPr>
          <a:xfrm>
            <a:off x="612647" y="4463143"/>
            <a:ext cx="11118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s-MX" sz="1800" b="1" dirty="0"/>
              <a:t>Beneficios de la normalización del corpus.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/>
              <a:t>Reducción del Ruido y Reducción de Dimensionalidad - </a:t>
            </a:r>
            <a:r>
              <a:rPr lang="es-MX" sz="1800" dirty="0"/>
              <a:t>Vectorización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/>
              <a:t>Mejora de la Eficiencia - </a:t>
            </a:r>
            <a:r>
              <a:rPr lang="es-MX" sz="1800" dirty="0"/>
              <a:t>Acelerar el tiempo de ejecución de algoritmos de procesamiento y análisis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/>
              <a:t>Enfoque en Contenido Significativo - </a:t>
            </a:r>
            <a:r>
              <a:rPr lang="es-MX" sz="1800" dirty="0"/>
              <a:t>Análisis de sentimiento.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A83529-E2C2-4B28-6A66-B504058C88F4}"/>
              </a:ext>
            </a:extLst>
          </p:cNvPr>
          <p:cNvSpPr txBox="1"/>
          <p:nvPr/>
        </p:nvSpPr>
        <p:spPr>
          <a:xfrm>
            <a:off x="612648" y="7815464"/>
            <a:ext cx="10653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Tokens sin Stopwords ni Puntuación</a:t>
            </a:r>
            <a:r>
              <a:rPr lang="es-MX" sz="1800" dirty="0"/>
              <a:t>: ["inteligencia", "artificial", "rama", "informática", "busca", "crear", "sistemas", "capaces", "realizar", "tareas", "normalmente", "requieren", "inteligencia", "humana", "reconocimiento", "voz", "traducción", "automática", "toma", "decisiones"]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922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FEDF3-574A-6F04-B206-81FB2769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5774"/>
                </a:solidFill>
              </a:rPr>
              <a:t>Stopwords y Puntuación</a:t>
            </a:r>
            <a:br>
              <a:rPr lang="es-MX" dirty="0">
                <a:solidFill>
                  <a:srgbClr val="005774"/>
                </a:solidFill>
              </a:rPr>
            </a:br>
            <a:endParaRPr lang="es-MX" dirty="0">
              <a:solidFill>
                <a:srgbClr val="005774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7FAC1-308D-81BC-8A27-DE27BFBD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32503"/>
            <a:ext cx="10653579" cy="4593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1600" dirty="0"/>
              <a:t>Las stopwords son palabras comunes en un idioma, como "el", "es", "y", etc., que no aportan información significativa al análisis y pueden agregar ruido a los resultados.</a:t>
            </a:r>
          </a:p>
          <a:p>
            <a:pPr marL="0" indent="0">
              <a:buNone/>
            </a:pPr>
            <a:r>
              <a:rPr lang="es-MX" sz="1600" b="1" dirty="0"/>
              <a:t>Se debe considerar </a:t>
            </a:r>
          </a:p>
          <a:p>
            <a:r>
              <a:rPr lang="es-MX" sz="1600" dirty="0"/>
              <a:t>Cambio a Minúsculas</a:t>
            </a:r>
          </a:p>
          <a:p>
            <a:r>
              <a:rPr lang="es-MX" sz="1600" dirty="0"/>
              <a:t>Eliminación de Puntuación, Números, Caracteres Especiales, Espacios en Blanco </a:t>
            </a:r>
          </a:p>
          <a:p>
            <a:r>
              <a:rPr lang="es-MX" sz="1600" dirty="0"/>
              <a:t>Normalización de Acentos</a:t>
            </a:r>
          </a:p>
          <a:p>
            <a:r>
              <a:rPr lang="es-MX" sz="1600" dirty="0"/>
              <a:t>Ortografía y Corrección Gramatical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0448B9-DE61-8A96-3DE5-32046CD7F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3" t="-482" r="55552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AF8DE0-142A-DF2D-8184-F15A350B7C87}"/>
              </a:ext>
            </a:extLst>
          </p:cNvPr>
          <p:cNvSpPr txBox="1"/>
          <p:nvPr/>
        </p:nvSpPr>
        <p:spPr>
          <a:xfrm>
            <a:off x="612648" y="4917519"/>
            <a:ext cx="10653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Tokens sin Stopwords ni Puntuación</a:t>
            </a:r>
            <a:r>
              <a:rPr lang="es-MX" sz="1800" dirty="0"/>
              <a:t>: ["inteligencia", "artificial", "rama", "informática", "busca", "crear", "sistemas", "capaces", "realizar", "tareas", "normalmente", "requieren", "inteligencia", "humana", "reconocimiento", "voz", "traducción", "automática", "toma", "decisiones"]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2A4868-4AAA-DB3F-30A1-98CE964B953C}"/>
              </a:ext>
            </a:extLst>
          </p:cNvPr>
          <p:cNvSpPr txBox="1"/>
          <p:nvPr/>
        </p:nvSpPr>
        <p:spPr>
          <a:xfrm>
            <a:off x="612647" y="7361088"/>
            <a:ext cx="11118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s-MX" sz="1800" b="1" dirty="0"/>
              <a:t>Beneficios de la normalización del corpus.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/>
              <a:t>Reducción del Ruido y Reducción de Dimensionalidad - </a:t>
            </a:r>
            <a:r>
              <a:rPr lang="es-MX" sz="1800" dirty="0"/>
              <a:t>Vectorización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/>
              <a:t>Mejora de la Eficiencia - </a:t>
            </a:r>
            <a:r>
              <a:rPr lang="es-MX" sz="1800" dirty="0"/>
              <a:t>Acelerar el tiempo de ejecución de algoritmos de procesamiento y análisis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1800" b="1" dirty="0"/>
              <a:t>Enfoque en Contenido Significativo - </a:t>
            </a:r>
            <a:r>
              <a:rPr lang="es-MX" sz="1800" dirty="0"/>
              <a:t>Análisis de sentimiento.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967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B039D-9372-69C4-D085-8499E89A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>
                <a:solidFill>
                  <a:srgbClr val="005774"/>
                </a:solidFill>
              </a:rPr>
              <a:t>Stemming &amp; Lemmatization</a:t>
            </a:r>
            <a:br>
              <a:rPr lang="es-MX" dirty="0">
                <a:solidFill>
                  <a:srgbClr val="005774"/>
                </a:solidFill>
              </a:rPr>
            </a:br>
            <a:endParaRPr lang="es-MX" dirty="0">
              <a:solidFill>
                <a:srgbClr val="005774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30F2084-1240-0FDB-0951-78EC1D06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4593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1600" b="1" dirty="0"/>
              <a:t>Stemming:</a:t>
            </a:r>
            <a:endParaRPr lang="es-MX" sz="1600" dirty="0"/>
          </a:p>
          <a:p>
            <a:pPr marL="0" indent="0" algn="ctr">
              <a:buNone/>
            </a:pPr>
            <a:r>
              <a:rPr lang="es-MX" sz="1600" dirty="0"/>
              <a:t>El stemming implica la eliminación de sufijos y prefijos de las palabras para obtener una forma base o "stem". El resultado del stemming puede no ser una palabra real o válida en el diccionario.   El stemming es un proceso más simple y rápido que se basa en reglas heurísticas predefinidas. No considera el contexto gramatical o el significado de las palabras.</a:t>
            </a:r>
          </a:p>
          <a:p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Tokens: </a:t>
            </a:r>
            <a:r>
              <a:rPr lang="es-MX" sz="1600" dirty="0"/>
              <a:t>["inteligencia", "artificial", "rama", "informática", "busca", "crear", "sistemas", "capaces", "realizar", "tareas", "normalmente", "requieren", "inteligencia", "humana", "reconocimiento", "voz", "traducción", "automática", "toma", "decisiones"]</a:t>
            </a:r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Stemming (Reducción de Palabras): </a:t>
            </a:r>
            <a:r>
              <a:rPr lang="es-MX" sz="1600" dirty="0"/>
              <a:t>Usando un stemmer (Snowball Stemmer)</a:t>
            </a:r>
          </a:p>
          <a:p>
            <a:r>
              <a:rPr lang="es-MX" sz="1600" dirty="0"/>
              <a:t>["inteligent", "artifici", "rama", "informátic", "busc", "cre", "sistem", "capac", "realiz", "tare", "normal", "requier", "inteligent", "human", "reconoc", "voz", "traducción", "automátic", "tom", "decision"]</a:t>
            </a:r>
          </a:p>
          <a:p>
            <a:pPr marL="0" indent="0" algn="ctr">
              <a:buNone/>
            </a:pPr>
            <a:endParaRPr lang="es-MX" sz="1600" dirty="0"/>
          </a:p>
          <a:p>
            <a:pPr marL="0" indent="0">
              <a:buNone/>
            </a:pPr>
            <a:endParaRPr lang="es-MX" sz="1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D85231-B247-235F-C89E-78F3440CD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5" t="-482" r="63370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</p:spTree>
    <p:extLst>
      <p:ext uri="{BB962C8B-B14F-4D97-AF65-F5344CB8AC3E}">
        <p14:creationId xmlns:p14="http://schemas.microsoft.com/office/powerpoint/2010/main" val="3057763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B039D-9372-69C4-D085-8499E89A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>
                <a:solidFill>
                  <a:srgbClr val="005774"/>
                </a:solidFill>
              </a:rPr>
              <a:t>Stemming &amp; Lemmatization</a:t>
            </a:r>
            <a:br>
              <a:rPr lang="es-MX" dirty="0">
                <a:solidFill>
                  <a:srgbClr val="005774"/>
                </a:solidFill>
              </a:rPr>
            </a:br>
            <a:endParaRPr lang="es-MX" dirty="0">
              <a:solidFill>
                <a:srgbClr val="005774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30F2084-1240-0FDB-0951-78EC1D06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4593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1600" b="1" dirty="0"/>
              <a:t>Lematización:</a:t>
            </a:r>
            <a:endParaRPr lang="es-MX" sz="1600" dirty="0"/>
          </a:p>
          <a:p>
            <a:pPr marL="0" indent="0" algn="ctr">
              <a:buNone/>
            </a:pPr>
            <a:r>
              <a:rPr lang="es-MX" sz="1600" dirty="0"/>
              <a:t>La lematización también implica reducir las palabras a su forma base, pero en este caso, el "lemma" obtenido es una palabra real y válida en el diccionario. La lematización tiene en cuenta el contexto gramatical y el significado de las palabras en el texto. Utiliza reglas gramaticales y análisis morfológico para determinar la forma base adecuada. A diferencia del stemming, la lematización puede requerir más recursos computacionales y tiempo, </a:t>
            </a:r>
          </a:p>
          <a:p>
            <a:pPr marL="0" indent="0" algn="ctr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b="1" dirty="0"/>
              <a:t>Tokens: </a:t>
            </a:r>
            <a:r>
              <a:rPr lang="es-MX" sz="1600" dirty="0"/>
              <a:t>["inteligencia", "artificial", "rama", "informática", "busca", "crear", "sistemas", "capaces", "realizar", "tareas", "normalmente", "requieren", "inteligencia", "humana", "reconocimiento", "voz", "traducción", "automática", "toma", "decisiones"]</a:t>
            </a:r>
          </a:p>
          <a:p>
            <a:pPr marL="0" indent="0">
              <a:buNone/>
            </a:pPr>
            <a:r>
              <a:rPr lang="es-MX" sz="1600" b="1" dirty="0"/>
              <a:t>Lemmatización (Lematización): </a:t>
            </a:r>
            <a:r>
              <a:rPr lang="es-MX" sz="1600" dirty="0"/>
              <a:t>Usando un lematizador (Spacy)</a:t>
            </a:r>
          </a:p>
          <a:p>
            <a:r>
              <a:rPr lang="es-MX" sz="1600" dirty="0"/>
              <a:t>["inteligencia", "artificial", "rama", "informática", "buscar", "crear", "sistema", "capaz", "realizar", "tarea", "normalmente", "requerir", "inteligencia", "humano", "reconocimiento", "voz", "traducción", "automático", "tomar", "decisión"]</a:t>
            </a:r>
          </a:p>
          <a:p>
            <a:endParaRPr lang="es-MX" sz="1600" dirty="0"/>
          </a:p>
          <a:p>
            <a:endParaRPr lang="es-MX" sz="1600" dirty="0"/>
          </a:p>
          <a:p>
            <a:pPr marL="0" indent="0">
              <a:buNone/>
            </a:pPr>
            <a:endParaRPr lang="es-MX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1AE4A-1E41-C2E8-7066-0F88FFB86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5" t="-482" r="63370" b="-480"/>
          <a:stretch/>
        </p:blipFill>
        <p:spPr bwMode="auto">
          <a:xfrm>
            <a:off x="11648303" y="-32951"/>
            <a:ext cx="543697" cy="6923902"/>
          </a:xfrm>
          <a:prstGeom prst="rect">
            <a:avLst/>
          </a:prstGeom>
          <a:solidFill>
            <a:srgbClr val="FFFFFF">
              <a:alpha val="64706"/>
            </a:srgbClr>
          </a:solidFill>
        </p:spPr>
      </p:pic>
    </p:spTree>
    <p:extLst>
      <p:ext uri="{BB962C8B-B14F-4D97-AF65-F5344CB8AC3E}">
        <p14:creationId xmlns:p14="http://schemas.microsoft.com/office/powerpoint/2010/main" val="1012217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1889</Words>
  <Application>Microsoft Macintosh PowerPoint</Application>
  <PresentationFormat>Panorámica</PresentationFormat>
  <Paragraphs>157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Charter</vt:lpstr>
      <vt:lpstr>Charter</vt:lpstr>
      <vt:lpstr>Neue Haas Grotesk Text Pro</vt:lpstr>
      <vt:lpstr>VanillaVTI</vt:lpstr>
      <vt:lpstr>Procesamiento Lenguaje Natural 101</vt:lpstr>
      <vt:lpstr>Procesamiento de Lenguaje Natural</vt:lpstr>
      <vt:lpstr>Fundamentos</vt:lpstr>
      <vt:lpstr>Corpus</vt:lpstr>
      <vt:lpstr>Tokenización</vt:lpstr>
      <vt:lpstr>Stopwords y Puntuación </vt:lpstr>
      <vt:lpstr>Stopwords y Puntuación </vt:lpstr>
      <vt:lpstr>Stemming &amp; Lemmatization </vt:lpstr>
      <vt:lpstr>Stemming &amp; Lemmatization </vt:lpstr>
      <vt:lpstr>Bibliotecas de Stemming &amp; Lemmatization </vt:lpstr>
      <vt:lpstr>Vectorización </vt:lpstr>
      <vt:lpstr>TF IDF</vt:lpstr>
      <vt:lpstr>TF IDF</vt:lpstr>
      <vt:lpstr>Procesos Variados</vt:lpstr>
      <vt:lpstr>Ejercicio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Lenguaje Natural 101</dc:title>
  <dc:creator>Daniela Flores Ruiz</dc:creator>
  <cp:lastModifiedBy>Daniela Flores Ruiz</cp:lastModifiedBy>
  <cp:revision>4</cp:revision>
  <dcterms:created xsi:type="dcterms:W3CDTF">2023-08-25T06:41:44Z</dcterms:created>
  <dcterms:modified xsi:type="dcterms:W3CDTF">2023-08-25T16:55:23Z</dcterms:modified>
</cp:coreProperties>
</file>