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7" r:id="rId5"/>
    <p:sldId id="261" r:id="rId6"/>
    <p:sldId id="262" r:id="rId7"/>
    <p:sldId id="264" r:id="rId8"/>
    <p:sldId id="265" r:id="rId9"/>
    <p:sldId id="266" r:id="rId10"/>
    <p:sldId id="268" r:id="rId11"/>
    <p:sldId id="257" r:id="rId12"/>
    <p:sldId id="25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247F2-FEAC-7317-3052-1A7ADF910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AC8C0-A2DA-47D6-DADC-FEC2C8864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47310-498A-4747-A98B-174A79DB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A3E5B-108D-F6DA-99A1-F35B1CCE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8202C-E17F-0BD6-5CD3-7938066B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92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7D098-7586-022C-2C1C-157FFABD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197C7C-4776-E2FA-110C-0105088DB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07621-092F-CF77-F41D-6AF46DEA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F266D-3082-086B-C63D-D48C4946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49864-E92A-DF89-5F8E-5A8880DC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8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0303D9-42BE-90AC-34EB-71625472E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C62394-E176-31DA-0059-FA6195CDB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F34AF-82D0-5E2C-79A4-BE5DD92A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E0A1D-DDF8-95E2-EAD0-E3849AA8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52FCA-B4D0-86B3-102F-DFABB48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2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3D6B4-0767-B27E-7618-6E0E1811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6AD4A-71B1-4435-95DE-915E0A84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4459E-F534-AF51-C294-0CFD1C30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D43460-99F1-313F-48DE-3E8F3310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5B1F5-72C7-078C-E8B7-F7CD8CE0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29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CD4F5-85A7-54A0-E6EB-608BCA8A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33C55-2148-A5F3-942B-74A791512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D3DB2-CA83-9764-4BC7-03B0AEE4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C480C-60C6-E23C-4767-EF50219D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E6AD5-46F5-6011-FDC4-CF5B17BD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97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578EE-9DDB-965E-B3C3-F522CA92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7DA77-9E04-5BCE-8826-836734C76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91B7F-3120-8E91-C38C-4445724F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A8C2D2-050C-2205-F821-171D7CEB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AEF8F2-5A4A-E860-D861-1D277FDF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ECFC7C-E8D2-6E6A-F9C0-FCADB65C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7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37EAF-B073-936A-EDF9-BC3221E3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EA370-8D87-5AC7-B40C-E02C9D4C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298679-9B1B-1C42-8690-BCD5307D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E5CD8F-42F1-B129-668D-4637B23C3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136BB4-2DA9-36EB-1F5B-9449C449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F47AC0-2C7B-54AD-ACC6-BE338DA2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7BCD39-18A7-F767-2D2E-CA95F3B3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F335E8-AF60-B3DD-4F09-1A0BFD96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18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AC7A2-6A24-4CE1-AB25-1DD6A86E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BCA4C9-4052-57DA-9257-8E44D47D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B4329F-EEB6-2D6D-8B99-9AA8ACC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79F565-998A-63AE-D635-93C7B827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7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35D310-B18F-5F1B-F50D-98D0807A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C72C7D-32CE-0B55-33D5-639636B7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36BF93-C74D-AFC7-7C68-FD50D45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EBB76-453D-E520-8537-9815D6FA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F062A-81DE-6100-22A2-A0F395F8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6166FE-092E-D527-F207-67D2CF88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263B2-7D17-C5BE-60F5-F18EABC2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6CDB90-C664-1322-8FF4-999FE65A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C908BA-4D18-9F6A-8A77-7973532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1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F47F1-650D-FFA1-8190-9D7D8C5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A7476D-BB2F-E36F-20CC-319E7611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A4C04-DDEE-DC22-DD5A-F454E0995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8E900F-8ABA-D6AE-59BD-81CCF18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339138-5865-6472-3659-E59461E6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376996-8CCE-8D11-D6C1-6E90E392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D8863C-A83A-3F05-ED54-2121276C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5FADF-D0EA-DDFB-EBF6-13B23216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E107D-9BA3-F23D-D8E8-4C69642C0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2C85-539A-5544-B163-89CDAE66C258}" type="datetimeFigureOut">
              <a:rPr lang="es-MX" smtClean="0"/>
              <a:t>14/12/22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DA712-B1A5-886F-BA63-995293487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7E9EF9-8B25-0E38-C367-3EDB2B4ED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9C62-B0DE-1C4C-9393-28D2ABB3F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50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911E-BDC7-C1CD-9189-409260CC3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248427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16CE6-9449-57EA-97A2-EC45117D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</a:t>
            </a:r>
          </a:p>
        </p:txBody>
      </p:sp>
      <p:pic>
        <p:nvPicPr>
          <p:cNvPr id="1026" name="Picture 2" descr="The main components of a boxplot: median, quartiles, whiskers, fences and outliers.">
            <a:extLst>
              <a:ext uri="{FF2B5EF4-FFF2-40B4-BE49-F238E27FC236}">
                <a16:creationId xmlns:a16="http://schemas.microsoft.com/office/drawing/2014/main" id="{C2B7F972-0B51-AD0D-4657-360AF548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13" y="1690688"/>
            <a:ext cx="76454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36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C88309-6EE8-1EFC-3D3A-F3FB7BB7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Función en python y parámetros</a:t>
            </a:r>
            <a:endParaRPr lang="es-MX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D86929-9160-23C0-573F-FC7D2FAC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200"/>
              <a:t>matplotlib.pyplot.boxplot(</a:t>
            </a:r>
            <a:r>
              <a:rPr lang="es-MX" sz="2200" i="1"/>
              <a:t>x</a:t>
            </a:r>
            <a:r>
              <a:rPr lang="es-MX" sz="2200"/>
              <a:t>, </a:t>
            </a:r>
            <a:r>
              <a:rPr lang="es-MX" sz="2200" i="1"/>
              <a:t>vert=True</a:t>
            </a:r>
            <a:r>
              <a:rPr lang="es-MX" sz="2200"/>
              <a:t>, </a:t>
            </a:r>
            <a:r>
              <a:rPr lang="es-MX" sz="2200" i="1"/>
              <a:t>patch_artist=False</a:t>
            </a:r>
            <a:r>
              <a:rPr lang="es-MX" sz="2200"/>
              <a:t>, </a:t>
            </a:r>
            <a:r>
              <a:rPr lang="es-MX" sz="2200" i="1"/>
              <a:t>labels=None</a:t>
            </a:r>
            <a:r>
              <a:rPr lang="es-MX" sz="2200"/>
              <a:t>)</a:t>
            </a:r>
          </a:p>
          <a:p>
            <a:r>
              <a:rPr lang="es-MX" sz="2200" b="1"/>
              <a:t>X</a:t>
            </a:r>
            <a:r>
              <a:rPr lang="es-MX" sz="2200"/>
              <a:t>: arreglo o secuencia de vectores a graficar.</a:t>
            </a:r>
          </a:p>
          <a:p>
            <a:r>
              <a:rPr lang="es-MX" sz="2200" b="1"/>
              <a:t>Vert</a:t>
            </a:r>
            <a:r>
              <a:rPr lang="es-MX" sz="2200"/>
              <a:t>: booleano, se especifica si se quiere graficar de manera vertical</a:t>
            </a:r>
          </a:p>
          <a:p>
            <a:r>
              <a:rPr lang="es-MX" sz="2200" b="1"/>
              <a:t>patch_artist</a:t>
            </a:r>
            <a:r>
              <a:rPr lang="es-MX" sz="2200"/>
              <a:t> : booleano, opcional (False). Si es falso se producen gráficas en blanco y negro, en caso contrario se puede agregar color a la gráfica.</a:t>
            </a:r>
          </a:p>
          <a:p>
            <a:endParaRPr lang="es-MX" sz="2200"/>
          </a:p>
        </p:txBody>
      </p:sp>
    </p:spTree>
    <p:extLst>
      <p:ext uri="{BB962C8B-B14F-4D97-AF65-F5344CB8AC3E}">
        <p14:creationId xmlns:p14="http://schemas.microsoft.com/office/powerpoint/2010/main" val="251796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74910F-607C-F421-67F1-065099AF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s-MX"/>
              <a:t>Ejemplo de agregar color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09E7C-CD8D-6614-1C7E-C7FD028C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import matplotlib</a:t>
            </a:r>
          </a:p>
          <a:p>
            <a:pPr marL="0" indent="0">
              <a:buNone/>
            </a:pPr>
            <a:r>
              <a:rPr lang="es-MX" sz="1400"/>
              <a:t>import matplotlib.pyplot as plt</a:t>
            </a:r>
          </a:p>
          <a:p>
            <a:pPr marL="0" indent="0">
              <a:buNone/>
            </a:pPr>
            <a:endParaRPr lang="es-MX" sz="1400"/>
          </a:p>
          <a:p>
            <a:pPr marL="0" indent="0">
              <a:buNone/>
            </a:pPr>
            <a:r>
              <a:rPr lang="es-MX" sz="1400"/>
              <a:t>fig, axs = plt.subplots()</a:t>
            </a:r>
          </a:p>
          <a:p>
            <a:pPr marL="0" indent="0">
              <a:buNone/>
            </a:pPr>
            <a:r>
              <a:rPr lang="es-MX" sz="1400"/>
              <a:t>box_plot_data=[normal,lognormal,n_lognormal]</a:t>
            </a:r>
          </a:p>
          <a:p>
            <a:pPr marL="0" indent="0">
              <a:buNone/>
            </a:pPr>
            <a:r>
              <a:rPr lang="es-MX" sz="1400"/>
              <a:t>box=axs.boxplot(box_plot_data,patch_artist=True,labels=['normal','lognormal','n_lognormal'])</a:t>
            </a:r>
          </a:p>
          <a:p>
            <a:pPr marL="0" indent="0">
              <a:buNone/>
            </a:pPr>
            <a:r>
              <a:rPr lang="es-MX" sz="1400"/>
              <a:t> </a:t>
            </a:r>
          </a:p>
          <a:p>
            <a:pPr marL="0" indent="0">
              <a:buNone/>
            </a:pPr>
            <a:r>
              <a:rPr lang="es-MX" sz="1400"/>
              <a:t>colors = ['cyan', 'lightblue', 'lightgreen']</a:t>
            </a:r>
          </a:p>
          <a:p>
            <a:pPr marL="0" indent="0">
              <a:buNone/>
            </a:pPr>
            <a:r>
              <a:rPr lang="es-MX" sz="1400"/>
              <a:t>for patch, color in zip(box['boxes'], colors):</a:t>
            </a:r>
          </a:p>
          <a:p>
            <a:pPr marL="0" indent="0">
              <a:buNone/>
            </a:pPr>
            <a:r>
              <a:rPr lang="es-MX" sz="1400"/>
              <a:t>    patch.set_facecolor(color)</a:t>
            </a:r>
          </a:p>
          <a:p>
            <a:pPr marL="0" indent="0">
              <a:buNone/>
            </a:pPr>
            <a:r>
              <a:rPr lang="es-MX" sz="1400"/>
              <a:t> </a:t>
            </a:r>
          </a:p>
          <a:p>
            <a:pPr marL="0" indent="0">
              <a:buNone/>
            </a:pPr>
            <a:r>
              <a:rPr lang="es-MX" sz="140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300280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5A107-9B87-A525-4945-F283F0B7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Boxplot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360B28-AD93-EF44-FC3B-A462F69D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 dirty="0"/>
              <a:t>Un boxplot muestra la distribución de datos en cuartiles, resaltando la mediana y los valores atípicos.</a:t>
            </a:r>
          </a:p>
          <a:p>
            <a:r>
              <a:rPr lang="es-MX" sz="2000" dirty="0"/>
              <a:t>Nos permite identificar </a:t>
            </a:r>
            <a:r>
              <a:rPr lang="es-ES" sz="2000" dirty="0"/>
              <a:t>valores atípicos y comparar distribuciones.</a:t>
            </a:r>
            <a:r>
              <a:rPr lang="es-MX" sz="2000" dirty="0"/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A3A5E6-99B2-89B4-F145-9FE1BE46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0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40E01-1F8D-2677-55C7-D64DF77B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E136B-F322-A4DE-B8F6-65C7DFB5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 dirty="0"/>
              <a:t>CAJA</a:t>
            </a:r>
          </a:p>
          <a:p>
            <a:pPr lvl="1"/>
            <a:r>
              <a:rPr lang="es-MX" sz="2000" dirty="0"/>
              <a:t>Las dimensiones de la caja está determinada por la distancia del rango intercuartílico, que es la diferencia entre el primer y tercer cuartil</a:t>
            </a:r>
          </a:p>
          <a:p>
            <a:r>
              <a:rPr lang="es-MX" sz="2000" dirty="0"/>
              <a:t>MEDIANA</a:t>
            </a:r>
          </a:p>
          <a:p>
            <a:pPr lvl="1"/>
            <a:r>
              <a:rPr lang="es-MX" sz="2000" dirty="0"/>
              <a:t>Se sitúa dentro de la caja y a la altura de la escala que corresponde al valor de esa medida</a:t>
            </a:r>
          </a:p>
          <a:p>
            <a:pPr marL="457200" lvl="1" indent="0">
              <a:buNone/>
            </a:pPr>
            <a:endParaRPr lang="es-MX" sz="2000" dirty="0"/>
          </a:p>
          <a:p>
            <a:endParaRPr lang="es-MX" sz="2000" dirty="0"/>
          </a:p>
          <a:p>
            <a:pPr lvl="1"/>
            <a:endParaRPr lang="es-MX" sz="2000" dirty="0"/>
          </a:p>
          <a:p>
            <a:pPr lvl="1"/>
            <a:endParaRPr lang="es-MX" sz="2000" dirty="0"/>
          </a:p>
          <a:p>
            <a:pPr lvl="1"/>
            <a:endParaRPr lang="es-MX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BEA2DB-EFAC-3812-D8F6-AADA1034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31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674B5-30CB-11BD-4816-4042728F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9B888-F6CB-FC93-46DD-BE1904FD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1400"/>
              <a:t>BIGOTES</a:t>
            </a:r>
          </a:p>
          <a:p>
            <a:pPr lvl="1"/>
            <a:r>
              <a:rPr lang="es-MX" sz="1400"/>
              <a:t>Son líneas que salen a los costados de la caja y que sirven como referencia para ubicar las observaciones que están por fuera del 50 % central de la distribución.</a:t>
            </a:r>
          </a:p>
          <a:p>
            <a:pPr lvl="1"/>
            <a:r>
              <a:rPr lang="es-MX" sz="1400"/>
              <a:t>Tienen un largo máximo (1.5 veces el rango intercuantílico, a ese nivel se le llama cercado interior)</a:t>
            </a:r>
          </a:p>
          <a:p>
            <a:pPr lvl="1"/>
            <a:r>
              <a:rPr lang="es-MX" sz="1400"/>
              <a:t>Si donde debiera dibujarse el cercado interior no hay ninguna observación, el límite del bigote se marcará a la altura de la observación más próxima hacia el centro de la distribución</a:t>
            </a:r>
          </a:p>
          <a:p>
            <a:pPr marL="0" indent="0">
              <a:buNone/>
            </a:pPr>
            <a:endParaRPr lang="es-MX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D2170D-9D46-88B1-179D-F5FF91EE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9DDCF-8137-DBF7-5461-2F7F7337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1C621-24D1-5AB9-7D4D-4182782C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1400"/>
              <a:t>Cercado interior</a:t>
            </a:r>
          </a:p>
          <a:p>
            <a:pPr lvl="1"/>
            <a:r>
              <a:rPr lang="es-MX" sz="1400"/>
              <a:t>Indica la finalización de los bigotes. A veces no se dibujan. Se encuentra a 1.5 R.I. de los extremos del R.I.</a:t>
            </a:r>
          </a:p>
          <a:p>
            <a:r>
              <a:rPr lang="es-MX" sz="1400"/>
              <a:t>Cercado exterior</a:t>
            </a:r>
          </a:p>
          <a:p>
            <a:pPr lvl="1"/>
            <a:r>
              <a:rPr lang="es-MX" sz="1400"/>
              <a:t>Punto que delimita a los valores atípicos próximos de los valores atípicos extremos. Se encuentra a 3 R.I. de los extremos del R.I.</a:t>
            </a:r>
          </a:p>
          <a:p>
            <a:r>
              <a:rPr lang="es-MX" sz="1400"/>
              <a:t>Valores atípicos </a:t>
            </a:r>
          </a:p>
          <a:p>
            <a:pPr lvl="1"/>
            <a:r>
              <a:rPr lang="es-MX" sz="1400"/>
              <a:t>Observaciones existentes entre el cercado interior y exterior</a:t>
            </a:r>
          </a:p>
          <a:p>
            <a:r>
              <a:rPr lang="es-MX" sz="1400"/>
              <a:t>Valores atípicos extremos</a:t>
            </a:r>
          </a:p>
          <a:p>
            <a:pPr lvl="1"/>
            <a:r>
              <a:rPr lang="es-MX" sz="1400"/>
              <a:t>Observaciones existentes después del cercado exterior</a:t>
            </a:r>
          </a:p>
          <a:p>
            <a:endParaRPr lang="es-MX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DB3303-FFB7-7C3E-65CC-380F8732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4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BA501-50CB-4F54-28C2-E33ACB3C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Distribución simétrica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7D1937-6703-FE06-86A0-A0A0948C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/>
              <a:t>Si la mediana se sitúa en el centro de la caja entonces la distribución es simétrica.</a:t>
            </a:r>
          </a:p>
          <a:p>
            <a:pPr marL="0" indent="0">
              <a:buNone/>
            </a:pPr>
            <a:endParaRPr lang="es-MX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D74880-A0FF-5AE6-4691-48F322056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1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C518A-EF71-6BB3-94C8-B54E8567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Sesgo negativo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AF972-0D7F-79F4-F43B-EB41EB19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 dirty="0"/>
              <a:t>Cola de la curva más larga hacia los valores más bajos; sugiere una mayor dispersión de las observaciones </a:t>
            </a:r>
          </a:p>
          <a:p>
            <a:r>
              <a:rPr lang="es-MX" sz="2000" dirty="0"/>
              <a:t>La mediana está más cerca del lado derecho de la caja</a:t>
            </a:r>
          </a:p>
          <a:p>
            <a:endParaRPr lang="es-MX" sz="20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7DCA970-68EE-7391-F66B-011E943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BA0C-CABF-479B-5F0D-C4C5D80C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Sesgo positivo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5C05E9-26FE-7C0F-9230-4E1F2731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 dirty="0"/>
              <a:t>Cola de la curva más larga hacia los valores más altos; sugiere una mayor dispersión de las observaciones </a:t>
            </a:r>
          </a:p>
          <a:p>
            <a:r>
              <a:rPr lang="es-MX" sz="2000" dirty="0"/>
              <a:t>La mediana está más cerca del lado izquierdo de la caja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34D55A-0ACA-DD12-E35E-B7E81CC4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7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E84D1-3F8F-68E8-A6C2-07315FD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Valores atípicos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5F6EE-5A29-28AE-7797-389AC066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 dirty="0"/>
              <a:t>Valores de datos que están muy alejados de otros valores de datos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C80DE2-845F-F9E3-73B6-1ABD6A5CA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25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290</TotalTime>
  <Words>523</Words>
  <Application>Microsoft Macintosh PowerPoint</Application>
  <PresentationFormat>Panorámica</PresentationFormat>
  <Paragraphs>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Boxplot</vt:lpstr>
      <vt:lpstr>Boxplot</vt:lpstr>
      <vt:lpstr>Elementos</vt:lpstr>
      <vt:lpstr>Elementos</vt:lpstr>
      <vt:lpstr>Elementos</vt:lpstr>
      <vt:lpstr>Distribución simétrica</vt:lpstr>
      <vt:lpstr>Sesgo negativo </vt:lpstr>
      <vt:lpstr>Sesgo positivo </vt:lpstr>
      <vt:lpstr>Valores atípicos</vt:lpstr>
      <vt:lpstr>Resumen</vt:lpstr>
      <vt:lpstr>Función en python y parámetros</vt:lpstr>
      <vt:lpstr>Ejemplo de agregar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Boxplot</dc:title>
  <dc:creator>Ernesto Bustamante Fuentes</dc:creator>
  <cp:lastModifiedBy>Ernesto Bustamante Fuentes</cp:lastModifiedBy>
  <cp:revision>6</cp:revision>
  <dcterms:created xsi:type="dcterms:W3CDTF">2022-05-05T14:06:57Z</dcterms:created>
  <dcterms:modified xsi:type="dcterms:W3CDTF">2022-12-14T22:22:41Z</dcterms:modified>
</cp:coreProperties>
</file>