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8" r:id="rId3"/>
    <p:sldId id="269" r:id="rId4"/>
    <p:sldId id="271" r:id="rId5"/>
    <p:sldId id="272" r:id="rId6"/>
    <p:sldId id="270" r:id="rId7"/>
    <p:sldId id="273" r:id="rId8"/>
    <p:sldId id="274" r:id="rId9"/>
    <p:sldId id="257" r:id="rId10"/>
    <p:sldId id="258" r:id="rId11"/>
    <p:sldId id="275" r:id="rId12"/>
    <p:sldId id="276" r:id="rId13"/>
    <p:sldId id="277" r:id="rId14"/>
    <p:sldId id="281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81156"/>
  </p:normalViewPr>
  <p:slideViewPr>
    <p:cSldViewPr snapToGrid="0" snapToObjects="1">
      <p:cViewPr varScale="1">
        <p:scale>
          <a:sx n="98" d="100"/>
          <a:sy n="98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question.</a:t>
            </a:r>
          </a:p>
          <a:p>
            <a:r>
              <a:rPr lang="en-US" dirty="0"/>
              <a:t>Learners type their answer into a Discord text channel, but don’t hit enter yet.</a:t>
            </a:r>
          </a:p>
          <a:p>
            <a:r>
              <a:rPr lang="en-US" dirty="0"/>
              <a:t>After a few seconds, have everyone hit enter on the count of 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question.</a:t>
            </a:r>
          </a:p>
          <a:p>
            <a:r>
              <a:rPr lang="en-US" dirty="0"/>
              <a:t>Learners type their answer into a Discord text channel, but don’t hit enter yet.</a:t>
            </a:r>
          </a:p>
          <a:p>
            <a:r>
              <a:rPr lang="en-US" dirty="0"/>
              <a:t>After a few seconds, have everyone hit enter on the count of 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question.</a:t>
            </a:r>
          </a:p>
          <a:p>
            <a:r>
              <a:rPr lang="en-US" dirty="0"/>
              <a:t>Learners type their answer into a Discord text channel, but don’t hit enter yet.</a:t>
            </a:r>
          </a:p>
          <a:p>
            <a:r>
              <a:rPr lang="en-US" dirty="0"/>
              <a:t>After a few seconds, have everyone hit enter on the count of 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question.</a:t>
            </a:r>
          </a:p>
          <a:p>
            <a:r>
              <a:rPr lang="en-US" dirty="0"/>
              <a:t>Learners type their answer into a Discord text channel, but don’t hit enter yet.</a:t>
            </a:r>
          </a:p>
          <a:p>
            <a:r>
              <a:rPr lang="en-US" dirty="0"/>
              <a:t>After a few seconds, have everyone hit enter on the count of 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3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pictured spreadsheet is just an example of what a spreadsheet looks like in case there’s any confusion.</a:t>
            </a:r>
          </a:p>
          <a:p>
            <a:endParaRPr lang="en-US" dirty="0"/>
          </a:p>
          <a:p>
            <a:r>
              <a:rPr lang="en-US" dirty="0"/>
              <a:t>Learners take 4 minutes to think of their answers and to make notes.</a:t>
            </a:r>
          </a:p>
          <a:p>
            <a:r>
              <a:rPr lang="en-US"/>
              <a:t>In random order, each learner shares something they came up with.</a:t>
            </a:r>
            <a:endParaRPr lang="en-US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Box Plots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Visualizing Outliers &amp; Differences in Distribution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663" cy="4351338"/>
          </a:xfrm>
        </p:spPr>
        <p:txBody>
          <a:bodyPr>
            <a:normAutofit/>
          </a:bodyPr>
          <a:lstStyle/>
          <a:p>
            <a:r>
              <a:rPr lang="en-US" dirty="0"/>
              <a:t>When you have multiple categories in your dataset, you can use box plots to compare the values of one variable for each category.</a:t>
            </a:r>
          </a:p>
          <a:p>
            <a:r>
              <a:rPr lang="en-US" dirty="0"/>
              <a:t>Compare different metrics:</a:t>
            </a:r>
          </a:p>
          <a:p>
            <a:pPr lvl="1"/>
            <a:r>
              <a:rPr lang="en-US" dirty="0"/>
              <a:t>Medians</a:t>
            </a:r>
          </a:p>
          <a:p>
            <a:pPr lvl="1"/>
            <a:r>
              <a:rPr lang="en-US" dirty="0"/>
              <a:t>IQR and whisker ranges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Skewness</a:t>
            </a:r>
          </a:p>
        </p:txBody>
      </p:sp>
      <p:pic>
        <p:nvPicPr>
          <p:cNvPr id="8" name="Picture 7" descr="A picture containing diagram, text, line, plan&#10;&#10;Description automatically generated">
            <a:extLst>
              <a:ext uri="{FF2B5EF4-FFF2-40B4-BE49-F238E27FC236}">
                <a16:creationId xmlns:a16="http://schemas.microsoft.com/office/drawing/2014/main" id="{A3608D9D-F5D1-F3A0-3702-EFE00582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39" y="1114425"/>
            <a:ext cx="4897128" cy="48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Skewness</a:t>
            </a:r>
            <a:r>
              <a:rPr lang="en-US" dirty="0"/>
              <a:t> is a way to describe the symmetry of a distribution.</a:t>
            </a:r>
          </a:p>
          <a:p>
            <a:r>
              <a:rPr lang="en-US" dirty="0"/>
              <a:t>Consider the position of the median and the size of the </a:t>
            </a:r>
            <a:r>
              <a:rPr lang="en-US" b="1" dirty="0">
                <a:solidFill>
                  <a:srgbClr val="FFFF00"/>
                </a:solidFill>
              </a:rPr>
              <a:t>tail</a:t>
            </a:r>
            <a:r>
              <a:rPr lang="en-US" dirty="0"/>
              <a:t>.</a:t>
            </a:r>
          </a:p>
          <a:p>
            <a:r>
              <a:rPr lang="en-US" dirty="0"/>
              <a:t>Symmetric distribution is also called a </a:t>
            </a:r>
            <a:r>
              <a:rPr lang="en-US" b="1" dirty="0">
                <a:solidFill>
                  <a:srgbClr val="FFFF00"/>
                </a:solidFill>
              </a:rPr>
              <a:t>normal distribution</a:t>
            </a:r>
            <a:r>
              <a:rPr lang="en-US" dirty="0"/>
              <a:t>.</a:t>
            </a:r>
          </a:p>
        </p:txBody>
      </p:sp>
      <p:pic>
        <p:nvPicPr>
          <p:cNvPr id="5" name="Picture 4" descr="A diagram of a normal distribution&#10;&#10;Description automatically generated with low confidence">
            <a:extLst>
              <a:ext uri="{FF2B5EF4-FFF2-40B4-BE49-F238E27FC236}">
                <a16:creationId xmlns:a16="http://schemas.microsoft.com/office/drawing/2014/main" id="{AB28E049-F329-690B-CF65-CAB7624E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34" y="3477548"/>
            <a:ext cx="6946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 can also use the position of the mean and median to determine skew.</a:t>
            </a:r>
          </a:p>
        </p:txBody>
      </p:sp>
      <p:pic>
        <p:nvPicPr>
          <p:cNvPr id="6" name="Picture 5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7BE4D304-8581-6F9B-EE28-39F2E587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947530" cy="3038121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264B2AE-3857-A130-9EB9-22EF872D5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70" y="3429000"/>
            <a:ext cx="5678637" cy="30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9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can also draw the mean on the box plot.</a:t>
            </a:r>
          </a:p>
          <a:p>
            <a:r>
              <a:rPr lang="en-US" dirty="0"/>
              <a:t>Median is represented by the solid line.</a:t>
            </a:r>
          </a:p>
          <a:p>
            <a:r>
              <a:rPr lang="en-US" dirty="0"/>
              <a:t>Mean is represented by the dotted line.</a:t>
            </a:r>
          </a:p>
        </p:txBody>
      </p:sp>
      <p:pic>
        <p:nvPicPr>
          <p:cNvPr id="9" name="Picture 8" descr="A picture containing screenshot, text, display, rectangle&#10;&#10;Description automatically generated">
            <a:extLst>
              <a:ext uri="{FF2B5EF4-FFF2-40B4-BE49-F238E27FC236}">
                <a16:creationId xmlns:a16="http://schemas.microsoft.com/office/drawing/2014/main" id="{E97578B1-253F-E537-A3B7-918F755A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2730000"/>
            <a:ext cx="3937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Categories in 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Sorting the categories by the median value can improve readability.</a:t>
            </a:r>
          </a:p>
        </p:txBody>
      </p:sp>
      <p:pic>
        <p:nvPicPr>
          <p:cNvPr id="5" name="Picture 4" descr="A picture containing diagram, line, plan, plot&#10;&#10;Description automatically generated">
            <a:extLst>
              <a:ext uri="{FF2B5EF4-FFF2-40B4-BE49-F238E27FC236}">
                <a16:creationId xmlns:a16="http://schemas.microsoft.com/office/drawing/2014/main" id="{EADA0136-0129-AC4A-6516-3106EFB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45" y="2589349"/>
            <a:ext cx="7772400" cy="42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Make Box Plots in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CSV Data into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Import Pandas Library</a:t>
            </a:r>
          </a:p>
          <a:p>
            <a:pPr lvl="1"/>
            <a:r>
              <a:rPr lang="en-US" dirty="0"/>
              <a:t>Read CSV data and Save in Variable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Dataframe</a:t>
            </a:r>
            <a:r>
              <a:rPr lang="en-US" dirty="0"/>
              <a:t>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dirty="0" err="1"/>
              <a:t>Plotly</a:t>
            </a:r>
            <a:r>
              <a:rPr lang="en-US" dirty="0"/>
              <a:t> Box Plot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Plotly</a:t>
            </a:r>
            <a:r>
              <a:rPr lang="en-US" dirty="0"/>
              <a:t> Express Library</a:t>
            </a:r>
          </a:p>
          <a:p>
            <a:pPr lvl="1"/>
            <a:r>
              <a:rPr lang="en-US" dirty="0"/>
              <a:t>Set Columns as x and y</a:t>
            </a:r>
          </a:p>
          <a:p>
            <a:pPr lvl="1"/>
            <a:r>
              <a:rPr lang="en-US" dirty="0"/>
              <a:t>Set Additional Plot Options (Category Order)</a:t>
            </a:r>
          </a:p>
          <a:p>
            <a:pPr lvl="1"/>
            <a:r>
              <a:rPr lang="en-US" dirty="0"/>
              <a:t>Generate Chart (with Means)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Quartiles &amp; IQR</a:t>
            </a:r>
          </a:p>
          <a:p>
            <a:r>
              <a:rPr lang="en-US" dirty="0"/>
              <a:t>Box Plots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Skewness</a:t>
            </a:r>
          </a:p>
          <a:p>
            <a:r>
              <a:rPr lang="en-US" dirty="0"/>
              <a:t>Ordering Plots</a:t>
            </a:r>
          </a:p>
          <a:p>
            <a:r>
              <a:rPr lang="en-US" dirty="0" err="1"/>
              <a:t>Plotly</a:t>
            </a:r>
            <a:r>
              <a:rPr lang="en-US" dirty="0"/>
              <a:t> Box Plots in Jupyter</a:t>
            </a:r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dirty="0">
                <a:solidFill>
                  <a:srgbClr val="FFFF00"/>
                </a:solidFill>
              </a:rPr>
              <a:t>mean</a:t>
            </a:r>
            <a:r>
              <a:rPr lang="en-US" dirty="0"/>
              <a:t> of a set of data?</a:t>
            </a:r>
          </a:p>
          <a:p>
            <a:r>
              <a:rPr lang="en-US" dirty="0"/>
              <a:t>What is the </a:t>
            </a:r>
            <a:r>
              <a:rPr lang="en-US" b="1" dirty="0">
                <a:solidFill>
                  <a:srgbClr val="FFFF00"/>
                </a:solidFill>
              </a:rPr>
              <a:t>median</a:t>
            </a:r>
            <a:r>
              <a:rPr lang="en-US" dirty="0"/>
              <a:t> of a set of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4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dirty="0">
                <a:solidFill>
                  <a:srgbClr val="FFFF00"/>
                </a:solidFill>
              </a:rPr>
              <a:t>mean</a:t>
            </a:r>
            <a:r>
              <a:rPr lang="en-US" dirty="0"/>
              <a:t> of a set of data?</a:t>
            </a:r>
          </a:p>
          <a:p>
            <a:r>
              <a:rPr lang="en-US" dirty="0"/>
              <a:t>What is the </a:t>
            </a:r>
            <a:r>
              <a:rPr lang="en-US" b="1" dirty="0">
                <a:solidFill>
                  <a:srgbClr val="FFFF00"/>
                </a:solidFill>
              </a:rPr>
              <a:t>median</a:t>
            </a:r>
            <a:r>
              <a:rPr lang="en-US" dirty="0"/>
              <a:t> of a set of data?</a:t>
            </a:r>
          </a:p>
          <a:p>
            <a:pPr marL="0" indent="0">
              <a:buNone/>
            </a:pP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Mean is the average of all the values, i.e. (sum / count).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Median is the middle value in the sorted data.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5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>
                <a:solidFill>
                  <a:srgbClr val="FFFF00"/>
                </a:solidFill>
              </a:rPr>
              <a:t>quartile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287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</a:t>
            </a:r>
            <a:r>
              <a:rPr lang="en-US" b="1" dirty="0">
                <a:solidFill>
                  <a:srgbClr val="FFFF00"/>
                </a:solidFill>
              </a:rPr>
              <a:t>quartile</a:t>
            </a:r>
            <a:r>
              <a:rPr lang="en-US" dirty="0"/>
              <a:t>?</a:t>
            </a:r>
          </a:p>
          <a:p>
            <a:pPr marL="0" indent="0">
              <a:buNone/>
            </a:pP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4 groups of equal size into which a set of sorted data can be divided. 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Q0 (0) – 0% of values are less than or equal to this number (min)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Q1 (0.25) – 25% of values are less than or equal to this number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Q2 (0.5) – 50% of values are less than or equal to this number (median)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Q3 (0.75) – 75% of values are less than or equal to this number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Q4 (1) – 100% of values are less than or equal to this number (max)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0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of a </a:t>
            </a:r>
            <a:r>
              <a:rPr lang="en-US" b="1" dirty="0">
                <a:solidFill>
                  <a:srgbClr val="FFFF00"/>
                </a:solidFill>
              </a:rPr>
              <a:t>box plot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interquartile range or IQR </a:t>
            </a:r>
            <a:r>
              <a:rPr lang="en-US" dirty="0"/>
              <a:t>(Q1 to Q3) contains 50% of the data.</a:t>
            </a:r>
          </a:p>
          <a:p>
            <a:r>
              <a:rPr lang="en-US" dirty="0"/>
              <a:t>Here the range of each quartile is the same but usually it won’t be.</a:t>
            </a:r>
          </a:p>
          <a:p>
            <a:endParaRPr lang="en-US" dirty="0"/>
          </a:p>
        </p:txBody>
      </p:sp>
      <p:pic>
        <p:nvPicPr>
          <p:cNvPr id="10" name="Picture 9" descr="A picture containing text, line, diagram, font&#10;&#10;Description automatically generated">
            <a:extLst>
              <a:ext uri="{FF2B5EF4-FFF2-40B4-BE49-F238E27FC236}">
                <a16:creationId xmlns:a16="http://schemas.microsoft.com/office/drawing/2014/main" id="{BEEDA14C-56BF-9B95-BACA-91B35E84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85" y="3552698"/>
            <a:ext cx="7772400" cy="2759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C22C9-5401-6B5C-DC09-0575E642049F}"/>
              </a:ext>
            </a:extLst>
          </p:cNvPr>
          <p:cNvSpPr txBox="1"/>
          <p:nvPr/>
        </p:nvSpPr>
        <p:spPr>
          <a:xfrm>
            <a:off x="2550885" y="5418851"/>
            <a:ext cx="20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6AA31-39F2-4ADA-B7B2-B0CE3CE7AC36}"/>
              </a:ext>
            </a:extLst>
          </p:cNvPr>
          <p:cNvSpPr txBox="1"/>
          <p:nvPr/>
        </p:nvSpPr>
        <p:spPr>
          <a:xfrm>
            <a:off x="4437159" y="5418851"/>
            <a:ext cx="20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1F6A2-D826-E66D-AE24-BA42D0189852}"/>
              </a:ext>
            </a:extLst>
          </p:cNvPr>
          <p:cNvSpPr txBox="1"/>
          <p:nvPr/>
        </p:nvSpPr>
        <p:spPr>
          <a:xfrm>
            <a:off x="6272309" y="5418851"/>
            <a:ext cx="20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D116E-51AD-9380-0878-6100DF22DE1C}"/>
              </a:ext>
            </a:extLst>
          </p:cNvPr>
          <p:cNvSpPr txBox="1"/>
          <p:nvPr/>
        </p:nvSpPr>
        <p:spPr>
          <a:xfrm>
            <a:off x="8107459" y="5418851"/>
            <a:ext cx="20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16BC8-8245-3C25-0784-8EEBD5359C14}"/>
              </a:ext>
            </a:extLst>
          </p:cNvPr>
          <p:cNvSpPr txBox="1"/>
          <p:nvPr/>
        </p:nvSpPr>
        <p:spPr>
          <a:xfrm>
            <a:off x="9864400" y="5420728"/>
            <a:ext cx="48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025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Activity: Reading 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min value?</a:t>
            </a:r>
          </a:p>
          <a:p>
            <a:r>
              <a:rPr lang="en-US" dirty="0"/>
              <a:t>What is the max value?</a:t>
            </a:r>
          </a:p>
          <a:p>
            <a:r>
              <a:rPr lang="en-US" dirty="0"/>
              <a:t>What is the median value?</a:t>
            </a:r>
          </a:p>
          <a:p>
            <a:r>
              <a:rPr lang="en-US" dirty="0"/>
              <a:t>What is the value of Q1?</a:t>
            </a:r>
          </a:p>
          <a:p>
            <a:r>
              <a:rPr lang="en-US" dirty="0"/>
              <a:t>What is the value of Q3?</a:t>
            </a:r>
          </a:p>
          <a:p>
            <a:r>
              <a:rPr lang="en-US" dirty="0"/>
              <a:t>What is the IQR?</a:t>
            </a:r>
          </a:p>
          <a:p>
            <a:r>
              <a:rPr lang="en-US" dirty="0"/>
              <a:t>What is the range?</a:t>
            </a:r>
          </a:p>
          <a:p>
            <a:endParaRPr lang="en-US" dirty="0"/>
          </a:p>
        </p:txBody>
      </p:sp>
      <p:pic>
        <p:nvPicPr>
          <p:cNvPr id="5" name="Picture 4" descr="A diagram of a graph&#10;&#10;Description automatically generated with low confidence">
            <a:extLst>
              <a:ext uri="{FF2B5EF4-FFF2-40B4-BE49-F238E27FC236}">
                <a16:creationId xmlns:a16="http://schemas.microsoft.com/office/drawing/2014/main" id="{FEA1B2F1-94C7-FC80-BE7D-8F880075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2459250"/>
            <a:ext cx="4203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2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216-B759-C2AF-2192-597B60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Activity: Reading 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F958-4AFA-C579-0F50-51564706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min value?     </a:t>
            </a:r>
            <a:r>
              <a:rPr lang="en-US" dirty="0">
                <a:solidFill>
                  <a:srgbClr val="00B0F0"/>
                </a:solidFill>
              </a:rPr>
              <a:t>3.5</a:t>
            </a:r>
          </a:p>
          <a:p>
            <a:r>
              <a:rPr lang="en-US" dirty="0"/>
              <a:t>What is the max value?     </a:t>
            </a:r>
            <a:r>
              <a:rPr lang="en-US" dirty="0">
                <a:solidFill>
                  <a:srgbClr val="00B0F0"/>
                </a:solidFill>
              </a:rPr>
              <a:t>7.5</a:t>
            </a:r>
          </a:p>
          <a:p>
            <a:r>
              <a:rPr lang="en-US" dirty="0"/>
              <a:t>What is the median value?     </a:t>
            </a:r>
            <a:r>
              <a:rPr lang="en-US" dirty="0">
                <a:solidFill>
                  <a:srgbClr val="00B0F0"/>
                </a:solidFill>
              </a:rPr>
              <a:t>6</a:t>
            </a:r>
          </a:p>
          <a:p>
            <a:r>
              <a:rPr lang="en-US" dirty="0"/>
              <a:t>What is the value of Q1?     </a:t>
            </a:r>
            <a:r>
              <a:rPr lang="en-US" dirty="0">
                <a:solidFill>
                  <a:srgbClr val="00B0F0"/>
                </a:solidFill>
              </a:rPr>
              <a:t>5.5</a:t>
            </a:r>
          </a:p>
          <a:p>
            <a:r>
              <a:rPr lang="en-US" dirty="0"/>
              <a:t>What is the value of Q3?     </a:t>
            </a:r>
            <a:r>
              <a:rPr lang="en-US" dirty="0">
                <a:solidFill>
                  <a:srgbClr val="00B0F0"/>
                </a:solidFill>
              </a:rPr>
              <a:t>7</a:t>
            </a:r>
          </a:p>
          <a:p>
            <a:r>
              <a:rPr lang="en-US" dirty="0"/>
              <a:t>What is the IQR?     </a:t>
            </a:r>
            <a:r>
              <a:rPr lang="en-US" dirty="0">
                <a:solidFill>
                  <a:srgbClr val="00B0F0"/>
                </a:solidFill>
              </a:rPr>
              <a:t>7 – 5.5 = 1.5</a:t>
            </a:r>
          </a:p>
          <a:p>
            <a:r>
              <a:rPr lang="en-US" dirty="0"/>
              <a:t>What is the range?     </a:t>
            </a:r>
            <a:r>
              <a:rPr lang="en-US" dirty="0">
                <a:solidFill>
                  <a:srgbClr val="00B0F0"/>
                </a:solidFill>
              </a:rPr>
              <a:t>7.5 – 3.5 = 4</a:t>
            </a:r>
          </a:p>
          <a:p>
            <a:endParaRPr lang="en-US" dirty="0"/>
          </a:p>
        </p:txBody>
      </p:sp>
      <p:pic>
        <p:nvPicPr>
          <p:cNvPr id="5" name="Picture 4" descr="A diagram of a graph&#10;&#10;Description automatically generated with low confidence">
            <a:extLst>
              <a:ext uri="{FF2B5EF4-FFF2-40B4-BE49-F238E27FC236}">
                <a16:creationId xmlns:a16="http://schemas.microsoft.com/office/drawing/2014/main" id="{FEA1B2F1-94C7-FC80-BE7D-8F880075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2459250"/>
            <a:ext cx="4203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6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range is ridiculously large compared to the IQR.</a:t>
            </a:r>
          </a:p>
          <a:p>
            <a:r>
              <a:rPr lang="en-US" dirty="0"/>
              <a:t>This may indicate we have </a:t>
            </a:r>
            <a:r>
              <a:rPr lang="en-US" b="1" dirty="0">
                <a:solidFill>
                  <a:srgbClr val="FFFF00"/>
                </a:solidFill>
              </a:rPr>
              <a:t>outliers</a:t>
            </a:r>
            <a:r>
              <a:rPr lang="en-US" dirty="0"/>
              <a:t> so we redefine “minimum” and “maximum” based on the IQR according to these formula.</a:t>
            </a:r>
          </a:p>
        </p:txBody>
      </p:sp>
      <p:pic>
        <p:nvPicPr>
          <p:cNvPr id="6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C6432D68-B552-2D90-D64B-31D2A100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57" y="3540033"/>
            <a:ext cx="8893958" cy="32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821</Words>
  <Application>Microsoft Macintosh PowerPoint</Application>
  <PresentationFormat>Widescreen</PresentationFormat>
  <Paragraphs>110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Box Plots</vt:lpstr>
      <vt:lpstr>Q&amp;A Activity: Review</vt:lpstr>
      <vt:lpstr>Q&amp;A Activity: Review</vt:lpstr>
      <vt:lpstr>Q&amp;A Activity: Review</vt:lpstr>
      <vt:lpstr>Q&amp;A Activity: Review</vt:lpstr>
      <vt:lpstr>Box Plots</vt:lpstr>
      <vt:lpstr>Q&amp;A Activity: Reading Box Plots</vt:lpstr>
      <vt:lpstr>Q&amp;A Activity: Reading Box Plots</vt:lpstr>
      <vt:lpstr>Outliers</vt:lpstr>
      <vt:lpstr>Comparing Distributions</vt:lpstr>
      <vt:lpstr>Skewness</vt:lpstr>
      <vt:lpstr>Skewness</vt:lpstr>
      <vt:lpstr>Skewness</vt:lpstr>
      <vt:lpstr>Ordering Categories in Box Plots</vt:lpstr>
      <vt:lpstr>How-to: Make Box Plots in Jupyter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Kathryn Bridson (kbridson)</cp:lastModifiedBy>
  <cp:revision>24</cp:revision>
  <dcterms:created xsi:type="dcterms:W3CDTF">2022-05-27T14:16:07Z</dcterms:created>
  <dcterms:modified xsi:type="dcterms:W3CDTF">2023-06-14T17:53:02Z</dcterms:modified>
</cp:coreProperties>
</file>