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70" r:id="rId4"/>
    <p:sldId id="273" r:id="rId5"/>
    <p:sldId id="271" r:id="rId6"/>
    <p:sldId id="274" r:id="rId7"/>
    <p:sldId id="272" r:id="rId8"/>
    <p:sldId id="281" r:id="rId9"/>
    <p:sldId id="276" r:id="rId10"/>
    <p:sldId id="275" r:id="rId11"/>
    <p:sldId id="282" r:id="rId12"/>
    <p:sldId id="277" r:id="rId13"/>
    <p:sldId id="283" r:id="rId14"/>
    <p:sldId id="284" r:id="rId15"/>
    <p:sldId id="285" r:id="rId16"/>
    <p:sldId id="27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3EC9F0-FA81-764A-9588-DF1E3BEACDBF}">
          <p14:sldIdLst>
            <p14:sldId id="256"/>
            <p14:sldId id="257"/>
            <p14:sldId id="270"/>
            <p14:sldId id="273"/>
            <p14:sldId id="271"/>
            <p14:sldId id="274"/>
            <p14:sldId id="272"/>
            <p14:sldId id="281"/>
            <p14:sldId id="276"/>
            <p14:sldId id="275"/>
            <p14:sldId id="282"/>
            <p14:sldId id="277"/>
            <p14:sldId id="283"/>
            <p14:sldId id="284"/>
            <p14:sldId id="285"/>
            <p14:sldId id="27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F0846-1DE1-8B94-A62C-03F443201CDD}" v="20" dt="2022-05-27T19:16:50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5"/>
    <p:restoredTop sz="81142"/>
  </p:normalViewPr>
  <p:slideViewPr>
    <p:cSldViewPr snapToGrid="0" snapToObjects="1">
      <p:cViewPr varScale="1">
        <p:scale>
          <a:sx n="88" d="100"/>
          <a:sy n="88" d="100"/>
        </p:scale>
        <p:origin x="10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3A4C-A016-754B-A8A4-26C9F5FF512F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9A969-1BCA-E943-A170-7EAF5153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6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66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 </a:t>
            </a:r>
            <a:r>
              <a:rPr lang="en-US" dirty="0" err="1"/>
              <a:t>jupyterlab</a:t>
            </a:r>
            <a:r>
              <a:rPr lang="en-US" dirty="0"/>
              <a:t> configuration</a:t>
            </a:r>
          </a:p>
          <a:p>
            <a:r>
              <a:rPr lang="en-US" dirty="0"/>
              <a:t>Integration via 2 buttons Blocks to Code and Code to Blocks.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7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6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Blocks to code as start with set of blocks in workspace, click Blocks to Code, overwrites content of active code cell with auto generated python code and </a:t>
            </a:r>
            <a:r>
              <a:rPr lang="en-US" dirty="0" err="1"/>
              <a:t>Blockly</a:t>
            </a:r>
            <a:r>
              <a:rPr lang="en-US" dirty="0"/>
              <a:t> XML tag that describes blocks.</a:t>
            </a:r>
          </a:p>
          <a:p>
            <a:endParaRPr lang="en-US" dirty="0"/>
          </a:p>
          <a:p>
            <a:r>
              <a:rPr lang="en-US" dirty="0"/>
              <a:t>Explain code to blocks as start with Blockly xml tag in active cell, click Code to Blocks, removes any blocks currently in workspace and applies blocks from XML string.</a:t>
            </a:r>
          </a:p>
          <a:p>
            <a:endParaRPr lang="en-US" dirty="0"/>
          </a:p>
          <a:p>
            <a:r>
              <a:rPr lang="en-US" dirty="0"/>
              <a:t>One extra interaction. When you change currently active code cell to one with XML tag and </a:t>
            </a:r>
            <a:r>
              <a:rPr lang="en-US" dirty="0" err="1"/>
              <a:t>blockly</a:t>
            </a:r>
            <a:r>
              <a:rPr lang="en-US" dirty="0"/>
              <a:t> panel is open, it will automatically attempt to make blocks for that cell So code to blocks is generally only needed to overwrite/reset.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Blocks to code as start with set of blocks in workspace, click Blocks to Code, OVERWRITES content of active code cell with auto generated python code and </a:t>
            </a:r>
            <a:r>
              <a:rPr lang="en-US" dirty="0" err="1"/>
              <a:t>Blockly</a:t>
            </a:r>
            <a:r>
              <a:rPr lang="en-US" dirty="0"/>
              <a:t> XML tag that describes blocks.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99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code to blocks as start with </a:t>
            </a:r>
            <a:r>
              <a:rPr lang="en-US" dirty="0" err="1"/>
              <a:t>Blockly</a:t>
            </a:r>
            <a:r>
              <a:rPr lang="en-US" dirty="0"/>
              <a:t> xml tag in active cell, click Code to Blocks, REMOVES any blocks currently in workspace and builds blocks from XML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9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5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58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3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to program is hard. Even knowing concepts, difficult to master syntax. Syntax is wrong it wont run.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6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8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41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0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 demo then intern copy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53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Toolbox is where provided blocks live. Divided into color-coded sections based on use.</a:t>
            </a:r>
          </a:p>
          <a:p>
            <a:r>
              <a:rPr lang="en-US" dirty="0"/>
              <a:t>Trying to identify block category by color – some have almost same color, just have to remember where to find.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97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 Demo</a:t>
            </a:r>
          </a:p>
          <a:p>
            <a:pPr marL="228600" indent="-228600">
              <a:buAutoNum type="arabicPeriod"/>
            </a:pPr>
            <a:r>
              <a:rPr lang="en-US" dirty="0"/>
              <a:t>Opening toolbox submenus (color codes)</a:t>
            </a:r>
          </a:p>
          <a:p>
            <a:pPr marL="228600" indent="-228600">
              <a:buAutoNum type="arabicPeriod"/>
            </a:pPr>
            <a:r>
              <a:rPr lang="en-US" dirty="0"/>
              <a:t>Click to select block from menu and drag &amp; drop</a:t>
            </a:r>
          </a:p>
          <a:p>
            <a:pPr marL="228600" indent="-228600">
              <a:buAutoNum type="arabicPeriod"/>
            </a:pPr>
            <a:r>
              <a:rPr lang="en-US" dirty="0"/>
              <a:t>Enter text in block</a:t>
            </a:r>
          </a:p>
          <a:p>
            <a:pPr marL="228600" indent="-228600">
              <a:buAutoNum type="arabicPeriod"/>
            </a:pPr>
            <a:r>
              <a:rPr lang="en-US" dirty="0"/>
              <a:t>Connect blocks</a:t>
            </a:r>
          </a:p>
          <a:p>
            <a:pPr marL="228600" indent="-228600">
              <a:buAutoNum type="arabicPeriod"/>
            </a:pPr>
            <a:r>
              <a:rPr lang="en-US" dirty="0"/>
              <a:t>Move block to trash 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12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5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5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0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7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4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2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6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9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6A06-EF2F-2546-9216-63B9535B9A9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9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1CA2-32F7-70BC-FCE1-10E13A05A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Blockly</a:t>
            </a:r>
            <a:r>
              <a:rPr lang="en-US" dirty="0"/>
              <a:t>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7A00A-AE9F-A1F7-DD19-3AF0CFF2F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Write Code Without Writing Code</a:t>
            </a:r>
          </a:p>
        </p:txBody>
      </p:sp>
    </p:spTree>
    <p:extLst>
      <p:ext uri="{BB962C8B-B14F-4D97-AF65-F5344CB8AC3E}">
        <p14:creationId xmlns:p14="http://schemas.microsoft.com/office/powerpoint/2010/main" val="281186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Blockly</a:t>
            </a:r>
            <a:r>
              <a:rPr lang="en-US" b="1" dirty="0"/>
              <a:t> Interface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99D934-A914-1A39-67D6-32D6848A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3096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Blockly</a:t>
            </a:r>
            <a:r>
              <a:rPr lang="en-US" dirty="0"/>
              <a:t> Toolbox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Blockly</a:t>
            </a:r>
            <a:r>
              <a:rPr lang="en-US" dirty="0"/>
              <a:t>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Blockly</a:t>
            </a:r>
            <a:r>
              <a:rPr lang="en-US" dirty="0"/>
              <a:t> Trash Can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4.   </a:t>
            </a:r>
            <a:r>
              <a:rPr lang="en-US" b="1" dirty="0" err="1">
                <a:solidFill>
                  <a:srgbClr val="FFFF00"/>
                </a:solidFill>
              </a:rPr>
              <a:t>JupyterLab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Blockly</a:t>
            </a:r>
            <a:r>
              <a:rPr lang="en-US" b="1" dirty="0">
                <a:solidFill>
                  <a:srgbClr val="FFFF00"/>
                </a:solidFill>
              </a:rPr>
              <a:t> Integration Toolbar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EC3619-2F48-B01F-4227-13FC9C840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95" t="5725" r="3449" b="4706"/>
          <a:stretch/>
        </p:blipFill>
        <p:spPr>
          <a:xfrm>
            <a:off x="4513945" y="1539240"/>
            <a:ext cx="7678056" cy="5318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A4FACA-0BA1-8E28-4780-52FCAA7224FE}"/>
              </a:ext>
            </a:extLst>
          </p:cNvPr>
          <p:cNvSpPr txBox="1"/>
          <p:nvPr/>
        </p:nvSpPr>
        <p:spPr>
          <a:xfrm>
            <a:off x="4529185" y="1825625"/>
            <a:ext cx="1985055" cy="4351337"/>
          </a:xfrm>
          <a:prstGeom prst="rect">
            <a:avLst/>
          </a:prstGeom>
          <a:noFill/>
          <a:ln w="508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64A9A-5134-C3D2-7A6D-9EBA43DC57B6}"/>
              </a:ext>
            </a:extLst>
          </p:cNvPr>
          <p:cNvSpPr txBox="1"/>
          <p:nvPr/>
        </p:nvSpPr>
        <p:spPr>
          <a:xfrm>
            <a:off x="6096000" y="2011680"/>
            <a:ext cx="54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006355-B152-5B79-43EB-1F0C7208BE28}"/>
              </a:ext>
            </a:extLst>
          </p:cNvPr>
          <p:cNvSpPr txBox="1"/>
          <p:nvPr/>
        </p:nvSpPr>
        <p:spPr>
          <a:xfrm>
            <a:off x="4513945" y="6311899"/>
            <a:ext cx="5315855" cy="54133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47F23-6261-1B38-13F1-8678BA7FFC59}"/>
              </a:ext>
            </a:extLst>
          </p:cNvPr>
          <p:cNvSpPr txBox="1"/>
          <p:nvPr/>
        </p:nvSpPr>
        <p:spPr>
          <a:xfrm>
            <a:off x="9397505" y="6259401"/>
            <a:ext cx="54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050CA-E7CE-AA85-EEE7-ED7BEB39BC86}"/>
              </a:ext>
            </a:extLst>
          </p:cNvPr>
          <p:cNvSpPr txBox="1"/>
          <p:nvPr/>
        </p:nvSpPr>
        <p:spPr>
          <a:xfrm>
            <a:off x="11033760" y="4851399"/>
            <a:ext cx="899160" cy="1325563"/>
          </a:xfrm>
          <a:prstGeom prst="rect">
            <a:avLst/>
          </a:prstGeom>
          <a:noFill/>
          <a:ln w="508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11AD74-6217-ACAC-57B8-81D7663EBB2D}"/>
              </a:ext>
            </a:extLst>
          </p:cNvPr>
          <p:cNvSpPr txBox="1"/>
          <p:nvPr/>
        </p:nvSpPr>
        <p:spPr>
          <a:xfrm>
            <a:off x="11239501" y="4833130"/>
            <a:ext cx="54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E6842-AA32-12D5-9E96-F97D16A9E872}"/>
              </a:ext>
            </a:extLst>
          </p:cNvPr>
          <p:cNvSpPr txBox="1"/>
          <p:nvPr/>
        </p:nvSpPr>
        <p:spPr>
          <a:xfrm>
            <a:off x="8841246" y="3552289"/>
            <a:ext cx="54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230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</a:t>
            </a:r>
            <a:r>
              <a:rPr lang="en-US" b="1" dirty="0" err="1"/>
              <a:t>JupyterLab</a:t>
            </a:r>
            <a:r>
              <a:rPr lang="en-US" b="1" dirty="0"/>
              <a:t> with </a:t>
            </a:r>
            <a:r>
              <a:rPr lang="en-US" b="1" dirty="0" err="1"/>
              <a:t>Blockly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818451-2F15-B754-0FE7-B03B418D4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5001" y="1690688"/>
            <a:ext cx="9341997" cy="5115701"/>
          </a:xfrm>
        </p:spPr>
      </p:pic>
    </p:spTree>
    <p:extLst>
      <p:ext uri="{BB962C8B-B14F-4D97-AF65-F5344CB8AC3E}">
        <p14:creationId xmlns:p14="http://schemas.microsoft.com/office/powerpoint/2010/main" val="352551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JupyterLab</a:t>
            </a:r>
            <a:r>
              <a:rPr lang="en-US" b="1" dirty="0"/>
              <a:t> </a:t>
            </a:r>
            <a:r>
              <a:rPr lang="en-US" b="1" dirty="0" err="1"/>
              <a:t>Blockly</a:t>
            </a:r>
            <a:r>
              <a:rPr lang="en-US" b="1" dirty="0"/>
              <a:t> Integration</a:t>
            </a:r>
            <a:endParaRPr lang="en-US" dirty="0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1CB2A211-1956-C167-4BAA-0CD18E4A8738}"/>
              </a:ext>
            </a:extLst>
          </p:cNvPr>
          <p:cNvSpPr txBox="1">
            <a:spLocks/>
          </p:cNvSpPr>
          <p:nvPr/>
        </p:nvSpPr>
        <p:spPr>
          <a:xfrm>
            <a:off x="6411134" y="1825625"/>
            <a:ext cx="49426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2A209A-2A45-ED11-CAEE-A75B90DE4910}"/>
              </a:ext>
            </a:extLst>
          </p:cNvPr>
          <p:cNvGrpSpPr/>
          <p:nvPr/>
        </p:nvGrpSpPr>
        <p:grpSpPr>
          <a:xfrm rot="2790075">
            <a:off x="3696129" y="1866090"/>
            <a:ext cx="4353789" cy="4484096"/>
            <a:chOff x="3919105" y="1824400"/>
            <a:chExt cx="4353789" cy="4484096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AD02184-5902-52C0-82F8-0FA838C54FA0}"/>
                </a:ext>
              </a:extLst>
            </p:cNvPr>
            <p:cNvSpPr/>
            <p:nvPr/>
          </p:nvSpPr>
          <p:spPr>
            <a:xfrm rot="18809925">
              <a:off x="6374292" y="2267494"/>
              <a:ext cx="1802350" cy="964134"/>
            </a:xfrm>
            <a:custGeom>
              <a:avLst/>
              <a:gdLst>
                <a:gd name="connsiteX0" fmla="*/ 0 w 1540371"/>
                <a:gd name="connsiteY0" fmla="*/ 0 h 1540371"/>
                <a:gd name="connsiteX1" fmla="*/ 1540371 w 1540371"/>
                <a:gd name="connsiteY1" fmla="*/ 0 h 1540371"/>
                <a:gd name="connsiteX2" fmla="*/ 1540371 w 1540371"/>
                <a:gd name="connsiteY2" fmla="*/ 1540371 h 1540371"/>
                <a:gd name="connsiteX3" fmla="*/ 0 w 1540371"/>
                <a:gd name="connsiteY3" fmla="*/ 1540371 h 1540371"/>
                <a:gd name="connsiteX4" fmla="*/ 0 w 1540371"/>
                <a:gd name="connsiteY4" fmla="*/ 0 h 15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371" h="1540371">
                  <a:moveTo>
                    <a:pt x="0" y="0"/>
                  </a:moveTo>
                  <a:lnTo>
                    <a:pt x="1540371" y="0"/>
                  </a:lnTo>
                  <a:lnTo>
                    <a:pt x="1540371" y="1540371"/>
                  </a:lnTo>
                  <a:lnTo>
                    <a:pt x="0" y="1540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/>
                <a:t>Active Code Cell</a:t>
              </a:r>
            </a:p>
          </p:txBody>
        </p:sp>
        <p:sp>
          <p:nvSpPr>
            <p:cNvPr id="26" name="Circular Arrow 25">
              <a:extLst>
                <a:ext uri="{FF2B5EF4-FFF2-40B4-BE49-F238E27FC236}">
                  <a16:creationId xmlns:a16="http://schemas.microsoft.com/office/drawing/2014/main" id="{61306264-A464-89C0-672C-9F377088A845}"/>
                </a:ext>
              </a:extLst>
            </p:cNvPr>
            <p:cNvSpPr/>
            <p:nvPr/>
          </p:nvSpPr>
          <p:spPr>
            <a:xfrm>
              <a:off x="3919105" y="1824400"/>
              <a:ext cx="4353789" cy="4353789"/>
            </a:xfrm>
            <a:prstGeom prst="circularArrow">
              <a:avLst>
                <a:gd name="adj1" fmla="val 6899"/>
                <a:gd name="adj2" fmla="val 465117"/>
                <a:gd name="adj3" fmla="val 550404"/>
                <a:gd name="adj4" fmla="val 20584479"/>
                <a:gd name="adj5" fmla="val 8049"/>
              </a:avLst>
            </a:prstGeom>
            <a:solidFill>
              <a:schemeClr val="accent4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FBD681E-7672-8A3D-BC19-47CD9B187FDF}"/>
                </a:ext>
              </a:extLst>
            </p:cNvPr>
            <p:cNvSpPr/>
            <p:nvPr/>
          </p:nvSpPr>
          <p:spPr>
            <a:xfrm rot="18809925">
              <a:off x="6635016" y="4540310"/>
              <a:ext cx="1540371" cy="1540371"/>
            </a:xfrm>
            <a:custGeom>
              <a:avLst/>
              <a:gdLst>
                <a:gd name="connsiteX0" fmla="*/ 0 w 1540371"/>
                <a:gd name="connsiteY0" fmla="*/ 0 h 1540371"/>
                <a:gd name="connsiteX1" fmla="*/ 1540371 w 1540371"/>
                <a:gd name="connsiteY1" fmla="*/ 0 h 1540371"/>
                <a:gd name="connsiteX2" fmla="*/ 1540371 w 1540371"/>
                <a:gd name="connsiteY2" fmla="*/ 1540371 h 1540371"/>
                <a:gd name="connsiteX3" fmla="*/ 0 w 1540371"/>
                <a:gd name="connsiteY3" fmla="*/ 1540371 h 1540371"/>
                <a:gd name="connsiteX4" fmla="*/ 0 w 1540371"/>
                <a:gd name="connsiteY4" fmla="*/ 0 h 15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371" h="1540371">
                  <a:moveTo>
                    <a:pt x="0" y="0"/>
                  </a:moveTo>
                  <a:lnTo>
                    <a:pt x="1540371" y="0"/>
                  </a:lnTo>
                  <a:lnTo>
                    <a:pt x="1540371" y="1540371"/>
                  </a:lnTo>
                  <a:lnTo>
                    <a:pt x="0" y="1540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accent4"/>
                  </a:solidFill>
                </a:rPr>
                <a:t>Code to Blocks</a:t>
              </a:r>
            </a:p>
          </p:txBody>
        </p:sp>
        <p:sp>
          <p:nvSpPr>
            <p:cNvPr id="28" name="Circular Arrow 27">
              <a:extLst>
                <a:ext uri="{FF2B5EF4-FFF2-40B4-BE49-F238E27FC236}">
                  <a16:creationId xmlns:a16="http://schemas.microsoft.com/office/drawing/2014/main" id="{2E269F4A-C81D-90DC-0F69-295D6DB026A0}"/>
                </a:ext>
              </a:extLst>
            </p:cNvPr>
            <p:cNvSpPr/>
            <p:nvPr/>
          </p:nvSpPr>
          <p:spPr>
            <a:xfrm>
              <a:off x="3919105" y="1824400"/>
              <a:ext cx="4353789" cy="4353789"/>
            </a:xfrm>
            <a:prstGeom prst="circularArrow">
              <a:avLst>
                <a:gd name="adj1" fmla="val 6899"/>
                <a:gd name="adj2" fmla="val 465117"/>
                <a:gd name="adj3" fmla="val 5950404"/>
                <a:gd name="adj4" fmla="val 4384479"/>
                <a:gd name="adj5" fmla="val 8049"/>
              </a:avLst>
            </a:prstGeom>
            <a:solidFill>
              <a:schemeClr val="accent4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64B6B33-CF37-0D09-6C8D-C4956544BAC6}"/>
                </a:ext>
              </a:extLst>
            </p:cNvPr>
            <p:cNvSpPr/>
            <p:nvPr/>
          </p:nvSpPr>
          <p:spPr>
            <a:xfrm rot="18809925">
              <a:off x="3849611" y="4794446"/>
              <a:ext cx="2070007" cy="958093"/>
            </a:xfrm>
            <a:custGeom>
              <a:avLst/>
              <a:gdLst>
                <a:gd name="connsiteX0" fmla="*/ 0 w 1540371"/>
                <a:gd name="connsiteY0" fmla="*/ 0 h 1540371"/>
                <a:gd name="connsiteX1" fmla="*/ 1540371 w 1540371"/>
                <a:gd name="connsiteY1" fmla="*/ 0 h 1540371"/>
                <a:gd name="connsiteX2" fmla="*/ 1540371 w 1540371"/>
                <a:gd name="connsiteY2" fmla="*/ 1540371 h 1540371"/>
                <a:gd name="connsiteX3" fmla="*/ 0 w 1540371"/>
                <a:gd name="connsiteY3" fmla="*/ 1540371 h 1540371"/>
                <a:gd name="connsiteX4" fmla="*/ 0 w 1540371"/>
                <a:gd name="connsiteY4" fmla="*/ 0 h 15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371" h="1540371">
                  <a:moveTo>
                    <a:pt x="0" y="0"/>
                  </a:moveTo>
                  <a:lnTo>
                    <a:pt x="1540371" y="0"/>
                  </a:lnTo>
                  <a:lnTo>
                    <a:pt x="1540371" y="1540371"/>
                  </a:lnTo>
                  <a:lnTo>
                    <a:pt x="0" y="1540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 err="1"/>
                <a:t>Blockly</a:t>
              </a:r>
              <a:r>
                <a:rPr lang="en-US" sz="3200" b="1" kern="1200" dirty="0"/>
                <a:t> Workspace</a:t>
              </a:r>
            </a:p>
          </p:txBody>
        </p:sp>
        <p:sp>
          <p:nvSpPr>
            <p:cNvPr id="30" name="Circular Arrow 29">
              <a:extLst>
                <a:ext uri="{FF2B5EF4-FFF2-40B4-BE49-F238E27FC236}">
                  <a16:creationId xmlns:a16="http://schemas.microsoft.com/office/drawing/2014/main" id="{F9A3C890-E234-CBC6-0F08-7005C895E460}"/>
                </a:ext>
              </a:extLst>
            </p:cNvPr>
            <p:cNvSpPr/>
            <p:nvPr/>
          </p:nvSpPr>
          <p:spPr>
            <a:xfrm>
              <a:off x="3919105" y="1824400"/>
              <a:ext cx="4353789" cy="4353789"/>
            </a:xfrm>
            <a:prstGeom prst="circularArrow">
              <a:avLst>
                <a:gd name="adj1" fmla="val 6899"/>
                <a:gd name="adj2" fmla="val 465117"/>
                <a:gd name="adj3" fmla="val 11350404"/>
                <a:gd name="adj4" fmla="val 9784479"/>
                <a:gd name="adj5" fmla="val 8049"/>
              </a:avLst>
            </a:prstGeom>
            <a:solidFill>
              <a:schemeClr val="accent3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80B95DB-EE57-2069-1DF4-C4E9408475E1}"/>
                </a:ext>
              </a:extLst>
            </p:cNvPr>
            <p:cNvSpPr/>
            <p:nvPr/>
          </p:nvSpPr>
          <p:spPr>
            <a:xfrm rot="18809925">
              <a:off x="4016612" y="1921907"/>
              <a:ext cx="1540371" cy="1540371"/>
            </a:xfrm>
            <a:custGeom>
              <a:avLst/>
              <a:gdLst>
                <a:gd name="connsiteX0" fmla="*/ 0 w 1540371"/>
                <a:gd name="connsiteY0" fmla="*/ 0 h 1540371"/>
                <a:gd name="connsiteX1" fmla="*/ 1540371 w 1540371"/>
                <a:gd name="connsiteY1" fmla="*/ 0 h 1540371"/>
                <a:gd name="connsiteX2" fmla="*/ 1540371 w 1540371"/>
                <a:gd name="connsiteY2" fmla="*/ 1540371 h 1540371"/>
                <a:gd name="connsiteX3" fmla="*/ 0 w 1540371"/>
                <a:gd name="connsiteY3" fmla="*/ 1540371 h 1540371"/>
                <a:gd name="connsiteX4" fmla="*/ 0 w 1540371"/>
                <a:gd name="connsiteY4" fmla="*/ 0 h 15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371" h="1540371">
                  <a:moveTo>
                    <a:pt x="0" y="0"/>
                  </a:moveTo>
                  <a:lnTo>
                    <a:pt x="1540371" y="0"/>
                  </a:lnTo>
                  <a:lnTo>
                    <a:pt x="1540371" y="1540371"/>
                  </a:lnTo>
                  <a:lnTo>
                    <a:pt x="0" y="1540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accent3"/>
                  </a:solidFill>
                </a:rPr>
                <a:t>Blocks to Code</a:t>
              </a:r>
            </a:p>
          </p:txBody>
        </p:sp>
        <p:sp>
          <p:nvSpPr>
            <p:cNvPr id="32" name="Circular Arrow 31">
              <a:extLst>
                <a:ext uri="{FF2B5EF4-FFF2-40B4-BE49-F238E27FC236}">
                  <a16:creationId xmlns:a16="http://schemas.microsoft.com/office/drawing/2014/main" id="{0907B008-D5E5-7D28-F73E-5FF2A43ABDEC}"/>
                </a:ext>
              </a:extLst>
            </p:cNvPr>
            <p:cNvSpPr/>
            <p:nvPr/>
          </p:nvSpPr>
          <p:spPr>
            <a:xfrm>
              <a:off x="3919105" y="1824400"/>
              <a:ext cx="4353789" cy="4353789"/>
            </a:xfrm>
            <a:prstGeom prst="circularArrow">
              <a:avLst>
                <a:gd name="adj1" fmla="val 6899"/>
                <a:gd name="adj2" fmla="val 465117"/>
                <a:gd name="adj3" fmla="val 16750404"/>
                <a:gd name="adj4" fmla="val 15184479"/>
                <a:gd name="adj5" fmla="val 8049"/>
              </a:avLst>
            </a:prstGeom>
            <a:solidFill>
              <a:schemeClr val="accent3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11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JupyterLab</a:t>
            </a:r>
            <a:r>
              <a:rPr lang="en-US" b="1" dirty="0"/>
              <a:t> </a:t>
            </a:r>
            <a:r>
              <a:rPr lang="en-US" b="1" dirty="0" err="1"/>
              <a:t>Blockly</a:t>
            </a:r>
            <a:r>
              <a:rPr lang="en-US" b="1" dirty="0"/>
              <a:t> Integration</a:t>
            </a:r>
            <a:endParaRPr lang="en-US" dirty="0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1CB2A211-1956-C167-4BAA-0CD18E4A8738}"/>
              </a:ext>
            </a:extLst>
          </p:cNvPr>
          <p:cNvSpPr txBox="1">
            <a:spLocks/>
          </p:cNvSpPr>
          <p:nvPr/>
        </p:nvSpPr>
        <p:spPr>
          <a:xfrm>
            <a:off x="6411134" y="1825625"/>
            <a:ext cx="49426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2A209A-2A45-ED11-CAEE-A75B90DE4910}"/>
              </a:ext>
            </a:extLst>
          </p:cNvPr>
          <p:cNvGrpSpPr/>
          <p:nvPr/>
        </p:nvGrpSpPr>
        <p:grpSpPr>
          <a:xfrm rot="2790075">
            <a:off x="3696129" y="1866090"/>
            <a:ext cx="4353789" cy="4484096"/>
            <a:chOff x="3919105" y="1824400"/>
            <a:chExt cx="4353789" cy="4484096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AD02184-5902-52C0-82F8-0FA838C54FA0}"/>
                </a:ext>
              </a:extLst>
            </p:cNvPr>
            <p:cNvSpPr/>
            <p:nvPr/>
          </p:nvSpPr>
          <p:spPr>
            <a:xfrm rot="18809925">
              <a:off x="6374292" y="2267494"/>
              <a:ext cx="1802350" cy="964134"/>
            </a:xfrm>
            <a:custGeom>
              <a:avLst/>
              <a:gdLst>
                <a:gd name="connsiteX0" fmla="*/ 0 w 1540371"/>
                <a:gd name="connsiteY0" fmla="*/ 0 h 1540371"/>
                <a:gd name="connsiteX1" fmla="*/ 1540371 w 1540371"/>
                <a:gd name="connsiteY1" fmla="*/ 0 h 1540371"/>
                <a:gd name="connsiteX2" fmla="*/ 1540371 w 1540371"/>
                <a:gd name="connsiteY2" fmla="*/ 1540371 h 1540371"/>
                <a:gd name="connsiteX3" fmla="*/ 0 w 1540371"/>
                <a:gd name="connsiteY3" fmla="*/ 1540371 h 1540371"/>
                <a:gd name="connsiteX4" fmla="*/ 0 w 1540371"/>
                <a:gd name="connsiteY4" fmla="*/ 0 h 15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371" h="1540371">
                  <a:moveTo>
                    <a:pt x="0" y="0"/>
                  </a:moveTo>
                  <a:lnTo>
                    <a:pt x="1540371" y="0"/>
                  </a:lnTo>
                  <a:lnTo>
                    <a:pt x="1540371" y="1540371"/>
                  </a:lnTo>
                  <a:lnTo>
                    <a:pt x="0" y="1540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/>
                <a:t>Active Code Cell</a:t>
              </a:r>
            </a:p>
          </p:txBody>
        </p:sp>
        <p:sp>
          <p:nvSpPr>
            <p:cNvPr id="26" name="Circular Arrow 25">
              <a:extLst>
                <a:ext uri="{FF2B5EF4-FFF2-40B4-BE49-F238E27FC236}">
                  <a16:creationId xmlns:a16="http://schemas.microsoft.com/office/drawing/2014/main" id="{61306264-A464-89C0-672C-9F377088A845}"/>
                </a:ext>
              </a:extLst>
            </p:cNvPr>
            <p:cNvSpPr/>
            <p:nvPr/>
          </p:nvSpPr>
          <p:spPr>
            <a:xfrm>
              <a:off x="3919105" y="1824400"/>
              <a:ext cx="4353789" cy="4353789"/>
            </a:xfrm>
            <a:prstGeom prst="circularArrow">
              <a:avLst>
                <a:gd name="adj1" fmla="val 6899"/>
                <a:gd name="adj2" fmla="val 465117"/>
                <a:gd name="adj3" fmla="val 550404"/>
                <a:gd name="adj4" fmla="val 20584479"/>
                <a:gd name="adj5" fmla="val 8049"/>
              </a:avLst>
            </a:prstGeom>
            <a:solidFill>
              <a:schemeClr val="accent4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FBD681E-7672-8A3D-BC19-47CD9B187FDF}"/>
                </a:ext>
              </a:extLst>
            </p:cNvPr>
            <p:cNvSpPr/>
            <p:nvPr/>
          </p:nvSpPr>
          <p:spPr>
            <a:xfrm rot="18809925">
              <a:off x="6635016" y="4540310"/>
              <a:ext cx="1540371" cy="1540371"/>
            </a:xfrm>
            <a:custGeom>
              <a:avLst/>
              <a:gdLst>
                <a:gd name="connsiteX0" fmla="*/ 0 w 1540371"/>
                <a:gd name="connsiteY0" fmla="*/ 0 h 1540371"/>
                <a:gd name="connsiteX1" fmla="*/ 1540371 w 1540371"/>
                <a:gd name="connsiteY1" fmla="*/ 0 h 1540371"/>
                <a:gd name="connsiteX2" fmla="*/ 1540371 w 1540371"/>
                <a:gd name="connsiteY2" fmla="*/ 1540371 h 1540371"/>
                <a:gd name="connsiteX3" fmla="*/ 0 w 1540371"/>
                <a:gd name="connsiteY3" fmla="*/ 1540371 h 1540371"/>
                <a:gd name="connsiteX4" fmla="*/ 0 w 1540371"/>
                <a:gd name="connsiteY4" fmla="*/ 0 h 15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371" h="1540371">
                  <a:moveTo>
                    <a:pt x="0" y="0"/>
                  </a:moveTo>
                  <a:lnTo>
                    <a:pt x="1540371" y="0"/>
                  </a:lnTo>
                  <a:lnTo>
                    <a:pt x="1540371" y="1540371"/>
                  </a:lnTo>
                  <a:lnTo>
                    <a:pt x="0" y="1540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accent4"/>
                  </a:solidFill>
                </a:rPr>
                <a:t>Code to Blocks</a:t>
              </a:r>
            </a:p>
          </p:txBody>
        </p:sp>
        <p:sp>
          <p:nvSpPr>
            <p:cNvPr id="28" name="Circular Arrow 27">
              <a:extLst>
                <a:ext uri="{FF2B5EF4-FFF2-40B4-BE49-F238E27FC236}">
                  <a16:creationId xmlns:a16="http://schemas.microsoft.com/office/drawing/2014/main" id="{2E269F4A-C81D-90DC-0F69-295D6DB026A0}"/>
                </a:ext>
              </a:extLst>
            </p:cNvPr>
            <p:cNvSpPr/>
            <p:nvPr/>
          </p:nvSpPr>
          <p:spPr>
            <a:xfrm>
              <a:off x="3919105" y="1824400"/>
              <a:ext cx="4353789" cy="4353789"/>
            </a:xfrm>
            <a:prstGeom prst="circularArrow">
              <a:avLst>
                <a:gd name="adj1" fmla="val 6899"/>
                <a:gd name="adj2" fmla="val 465117"/>
                <a:gd name="adj3" fmla="val 5950404"/>
                <a:gd name="adj4" fmla="val 4384479"/>
                <a:gd name="adj5" fmla="val 8049"/>
              </a:avLst>
            </a:prstGeom>
            <a:solidFill>
              <a:schemeClr val="accent4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64B6B33-CF37-0D09-6C8D-C4956544BAC6}"/>
                </a:ext>
              </a:extLst>
            </p:cNvPr>
            <p:cNvSpPr/>
            <p:nvPr/>
          </p:nvSpPr>
          <p:spPr>
            <a:xfrm rot="18809925">
              <a:off x="3849611" y="4794446"/>
              <a:ext cx="2070007" cy="958093"/>
            </a:xfrm>
            <a:custGeom>
              <a:avLst/>
              <a:gdLst>
                <a:gd name="connsiteX0" fmla="*/ 0 w 1540371"/>
                <a:gd name="connsiteY0" fmla="*/ 0 h 1540371"/>
                <a:gd name="connsiteX1" fmla="*/ 1540371 w 1540371"/>
                <a:gd name="connsiteY1" fmla="*/ 0 h 1540371"/>
                <a:gd name="connsiteX2" fmla="*/ 1540371 w 1540371"/>
                <a:gd name="connsiteY2" fmla="*/ 1540371 h 1540371"/>
                <a:gd name="connsiteX3" fmla="*/ 0 w 1540371"/>
                <a:gd name="connsiteY3" fmla="*/ 1540371 h 1540371"/>
                <a:gd name="connsiteX4" fmla="*/ 0 w 1540371"/>
                <a:gd name="connsiteY4" fmla="*/ 0 h 15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371" h="1540371">
                  <a:moveTo>
                    <a:pt x="0" y="0"/>
                  </a:moveTo>
                  <a:lnTo>
                    <a:pt x="1540371" y="0"/>
                  </a:lnTo>
                  <a:lnTo>
                    <a:pt x="1540371" y="1540371"/>
                  </a:lnTo>
                  <a:lnTo>
                    <a:pt x="0" y="1540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 err="1"/>
                <a:t>Blockly</a:t>
              </a:r>
              <a:r>
                <a:rPr lang="en-US" sz="3200" b="1" kern="1200" dirty="0"/>
                <a:t> Workspace</a:t>
              </a:r>
            </a:p>
          </p:txBody>
        </p:sp>
        <p:sp>
          <p:nvSpPr>
            <p:cNvPr id="30" name="Circular Arrow 29">
              <a:extLst>
                <a:ext uri="{FF2B5EF4-FFF2-40B4-BE49-F238E27FC236}">
                  <a16:creationId xmlns:a16="http://schemas.microsoft.com/office/drawing/2014/main" id="{F9A3C890-E234-CBC6-0F08-7005C895E460}"/>
                </a:ext>
              </a:extLst>
            </p:cNvPr>
            <p:cNvSpPr/>
            <p:nvPr/>
          </p:nvSpPr>
          <p:spPr>
            <a:xfrm>
              <a:off x="3919105" y="1824400"/>
              <a:ext cx="4353789" cy="4353789"/>
            </a:xfrm>
            <a:prstGeom prst="circularArrow">
              <a:avLst>
                <a:gd name="adj1" fmla="val 6899"/>
                <a:gd name="adj2" fmla="val 465117"/>
                <a:gd name="adj3" fmla="val 11350404"/>
                <a:gd name="adj4" fmla="val 9784479"/>
                <a:gd name="adj5" fmla="val 8049"/>
              </a:avLst>
            </a:prstGeom>
            <a:solidFill>
              <a:schemeClr val="accent3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80B95DB-EE57-2069-1DF4-C4E9408475E1}"/>
                </a:ext>
              </a:extLst>
            </p:cNvPr>
            <p:cNvSpPr/>
            <p:nvPr/>
          </p:nvSpPr>
          <p:spPr>
            <a:xfrm rot="18809925">
              <a:off x="4016612" y="1921907"/>
              <a:ext cx="1540371" cy="1540371"/>
            </a:xfrm>
            <a:custGeom>
              <a:avLst/>
              <a:gdLst>
                <a:gd name="connsiteX0" fmla="*/ 0 w 1540371"/>
                <a:gd name="connsiteY0" fmla="*/ 0 h 1540371"/>
                <a:gd name="connsiteX1" fmla="*/ 1540371 w 1540371"/>
                <a:gd name="connsiteY1" fmla="*/ 0 h 1540371"/>
                <a:gd name="connsiteX2" fmla="*/ 1540371 w 1540371"/>
                <a:gd name="connsiteY2" fmla="*/ 1540371 h 1540371"/>
                <a:gd name="connsiteX3" fmla="*/ 0 w 1540371"/>
                <a:gd name="connsiteY3" fmla="*/ 1540371 h 1540371"/>
                <a:gd name="connsiteX4" fmla="*/ 0 w 1540371"/>
                <a:gd name="connsiteY4" fmla="*/ 0 h 15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371" h="1540371">
                  <a:moveTo>
                    <a:pt x="0" y="0"/>
                  </a:moveTo>
                  <a:lnTo>
                    <a:pt x="1540371" y="0"/>
                  </a:lnTo>
                  <a:lnTo>
                    <a:pt x="1540371" y="1540371"/>
                  </a:lnTo>
                  <a:lnTo>
                    <a:pt x="0" y="1540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accent3"/>
                  </a:solidFill>
                </a:rPr>
                <a:t>Blocks to Code</a:t>
              </a:r>
            </a:p>
          </p:txBody>
        </p:sp>
        <p:sp>
          <p:nvSpPr>
            <p:cNvPr id="32" name="Circular Arrow 31">
              <a:extLst>
                <a:ext uri="{FF2B5EF4-FFF2-40B4-BE49-F238E27FC236}">
                  <a16:creationId xmlns:a16="http://schemas.microsoft.com/office/drawing/2014/main" id="{0907B008-D5E5-7D28-F73E-5FF2A43ABDEC}"/>
                </a:ext>
              </a:extLst>
            </p:cNvPr>
            <p:cNvSpPr/>
            <p:nvPr/>
          </p:nvSpPr>
          <p:spPr>
            <a:xfrm>
              <a:off x="3919105" y="1824400"/>
              <a:ext cx="4353789" cy="4353789"/>
            </a:xfrm>
            <a:prstGeom prst="circularArrow">
              <a:avLst>
                <a:gd name="adj1" fmla="val 6899"/>
                <a:gd name="adj2" fmla="val 465117"/>
                <a:gd name="adj3" fmla="val 16750404"/>
                <a:gd name="adj4" fmla="val 15184479"/>
                <a:gd name="adj5" fmla="val 8049"/>
              </a:avLst>
            </a:prstGeom>
            <a:solidFill>
              <a:schemeClr val="accent3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D1EF65F-C7A1-2022-4BBA-FC25A45611E4}"/>
              </a:ext>
            </a:extLst>
          </p:cNvPr>
          <p:cNvSpPr/>
          <p:nvPr/>
        </p:nvSpPr>
        <p:spPr>
          <a:xfrm>
            <a:off x="1484210" y="1975419"/>
            <a:ext cx="1104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Blocks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E9DE34-16C7-A466-3B67-E99D02DCADFB}"/>
              </a:ext>
            </a:extLst>
          </p:cNvPr>
          <p:cNvSpPr/>
          <p:nvPr/>
        </p:nvSpPr>
        <p:spPr>
          <a:xfrm>
            <a:off x="9028944" y="1713809"/>
            <a:ext cx="2011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Python code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7C6654-1936-7BDF-7612-B71CD1AEC85A}"/>
              </a:ext>
            </a:extLst>
          </p:cNvPr>
          <p:cNvSpPr/>
          <p:nvPr/>
        </p:nvSpPr>
        <p:spPr>
          <a:xfrm>
            <a:off x="8782145" y="2212432"/>
            <a:ext cx="2504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Blockly</a:t>
            </a:r>
            <a:r>
              <a:rPr lang="en-US" sz="2800" dirty="0"/>
              <a:t> XML Tag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B95C8C-0444-8BC1-24B1-576A69E92340}"/>
              </a:ext>
            </a:extLst>
          </p:cNvPr>
          <p:cNvSpPr/>
          <p:nvPr/>
        </p:nvSpPr>
        <p:spPr>
          <a:xfrm>
            <a:off x="8782145" y="5653743"/>
            <a:ext cx="2504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Blockly</a:t>
            </a:r>
            <a:r>
              <a:rPr lang="en-US" sz="2800" dirty="0"/>
              <a:t> XML Tag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55B379-A3C2-9183-5777-24E3CA49A6A9}"/>
              </a:ext>
            </a:extLst>
          </p:cNvPr>
          <p:cNvSpPr/>
          <p:nvPr/>
        </p:nvSpPr>
        <p:spPr>
          <a:xfrm>
            <a:off x="1484209" y="5653743"/>
            <a:ext cx="1104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Blocks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190BE0-349A-0740-ECBB-9329BFD27E16}"/>
              </a:ext>
            </a:extLst>
          </p:cNvPr>
          <p:cNvSpPr/>
          <p:nvPr/>
        </p:nvSpPr>
        <p:spPr>
          <a:xfrm>
            <a:off x="3674854" y="1690688"/>
            <a:ext cx="4485736" cy="17383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250B18-E439-FC26-2396-9BAA78706925}"/>
              </a:ext>
            </a:extLst>
          </p:cNvPr>
          <p:cNvSpPr/>
          <p:nvPr/>
        </p:nvSpPr>
        <p:spPr>
          <a:xfrm>
            <a:off x="3674854" y="4691535"/>
            <a:ext cx="4485736" cy="17383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7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5" grpId="0"/>
      <p:bldP spid="35" grpId="1"/>
      <p:bldP spid="36" grpId="0"/>
      <p:bldP spid="36" grpId="1"/>
      <p:bldP spid="37" grpId="0"/>
      <p:bldP spid="38" grpId="0"/>
      <p:bldP spid="3" grpId="0" animBg="1"/>
      <p:bldP spid="3" grpId="1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Blocks to Code</a:t>
            </a:r>
            <a:endParaRPr lang="en-US" dirty="0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1CB2A211-1956-C167-4BAA-0CD18E4A8738}"/>
              </a:ext>
            </a:extLst>
          </p:cNvPr>
          <p:cNvSpPr txBox="1">
            <a:spLocks/>
          </p:cNvSpPr>
          <p:nvPr/>
        </p:nvSpPr>
        <p:spPr>
          <a:xfrm>
            <a:off x="6411134" y="1825625"/>
            <a:ext cx="49426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2A209A-2A45-ED11-CAEE-A75B90DE4910}"/>
              </a:ext>
            </a:extLst>
          </p:cNvPr>
          <p:cNvGrpSpPr/>
          <p:nvPr/>
        </p:nvGrpSpPr>
        <p:grpSpPr>
          <a:xfrm rot="2790075">
            <a:off x="3696129" y="1866090"/>
            <a:ext cx="4353789" cy="4484096"/>
            <a:chOff x="3919105" y="1824400"/>
            <a:chExt cx="4353789" cy="4484096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AD02184-5902-52C0-82F8-0FA838C54FA0}"/>
                </a:ext>
              </a:extLst>
            </p:cNvPr>
            <p:cNvSpPr/>
            <p:nvPr/>
          </p:nvSpPr>
          <p:spPr>
            <a:xfrm rot="18809925">
              <a:off x="6374292" y="2267494"/>
              <a:ext cx="1802350" cy="964134"/>
            </a:xfrm>
            <a:custGeom>
              <a:avLst/>
              <a:gdLst>
                <a:gd name="connsiteX0" fmla="*/ 0 w 1540371"/>
                <a:gd name="connsiteY0" fmla="*/ 0 h 1540371"/>
                <a:gd name="connsiteX1" fmla="*/ 1540371 w 1540371"/>
                <a:gd name="connsiteY1" fmla="*/ 0 h 1540371"/>
                <a:gd name="connsiteX2" fmla="*/ 1540371 w 1540371"/>
                <a:gd name="connsiteY2" fmla="*/ 1540371 h 1540371"/>
                <a:gd name="connsiteX3" fmla="*/ 0 w 1540371"/>
                <a:gd name="connsiteY3" fmla="*/ 1540371 h 1540371"/>
                <a:gd name="connsiteX4" fmla="*/ 0 w 1540371"/>
                <a:gd name="connsiteY4" fmla="*/ 0 h 15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371" h="1540371">
                  <a:moveTo>
                    <a:pt x="0" y="0"/>
                  </a:moveTo>
                  <a:lnTo>
                    <a:pt x="1540371" y="0"/>
                  </a:lnTo>
                  <a:lnTo>
                    <a:pt x="1540371" y="1540371"/>
                  </a:lnTo>
                  <a:lnTo>
                    <a:pt x="0" y="1540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/>
                <a:t>Active Code Cell</a:t>
              </a:r>
            </a:p>
          </p:txBody>
        </p:sp>
        <p:sp>
          <p:nvSpPr>
            <p:cNvPr id="26" name="Circular Arrow 25">
              <a:extLst>
                <a:ext uri="{FF2B5EF4-FFF2-40B4-BE49-F238E27FC236}">
                  <a16:creationId xmlns:a16="http://schemas.microsoft.com/office/drawing/2014/main" id="{61306264-A464-89C0-672C-9F377088A845}"/>
                </a:ext>
              </a:extLst>
            </p:cNvPr>
            <p:cNvSpPr/>
            <p:nvPr/>
          </p:nvSpPr>
          <p:spPr>
            <a:xfrm>
              <a:off x="3919105" y="1824400"/>
              <a:ext cx="4353789" cy="4353789"/>
            </a:xfrm>
            <a:prstGeom prst="circularArrow">
              <a:avLst>
                <a:gd name="adj1" fmla="val 6899"/>
                <a:gd name="adj2" fmla="val 465117"/>
                <a:gd name="adj3" fmla="val 550404"/>
                <a:gd name="adj4" fmla="val 20584479"/>
                <a:gd name="adj5" fmla="val 8049"/>
              </a:avLst>
            </a:prstGeom>
            <a:solidFill>
              <a:schemeClr val="accent4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FBD681E-7672-8A3D-BC19-47CD9B187FDF}"/>
                </a:ext>
              </a:extLst>
            </p:cNvPr>
            <p:cNvSpPr/>
            <p:nvPr/>
          </p:nvSpPr>
          <p:spPr>
            <a:xfrm rot="18809925">
              <a:off x="6635016" y="4540310"/>
              <a:ext cx="1540371" cy="1540371"/>
            </a:xfrm>
            <a:custGeom>
              <a:avLst/>
              <a:gdLst>
                <a:gd name="connsiteX0" fmla="*/ 0 w 1540371"/>
                <a:gd name="connsiteY0" fmla="*/ 0 h 1540371"/>
                <a:gd name="connsiteX1" fmla="*/ 1540371 w 1540371"/>
                <a:gd name="connsiteY1" fmla="*/ 0 h 1540371"/>
                <a:gd name="connsiteX2" fmla="*/ 1540371 w 1540371"/>
                <a:gd name="connsiteY2" fmla="*/ 1540371 h 1540371"/>
                <a:gd name="connsiteX3" fmla="*/ 0 w 1540371"/>
                <a:gd name="connsiteY3" fmla="*/ 1540371 h 1540371"/>
                <a:gd name="connsiteX4" fmla="*/ 0 w 1540371"/>
                <a:gd name="connsiteY4" fmla="*/ 0 h 15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371" h="1540371">
                  <a:moveTo>
                    <a:pt x="0" y="0"/>
                  </a:moveTo>
                  <a:lnTo>
                    <a:pt x="1540371" y="0"/>
                  </a:lnTo>
                  <a:lnTo>
                    <a:pt x="1540371" y="1540371"/>
                  </a:lnTo>
                  <a:lnTo>
                    <a:pt x="0" y="1540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accent4"/>
                  </a:solidFill>
                </a:rPr>
                <a:t>Code to Blocks</a:t>
              </a:r>
            </a:p>
          </p:txBody>
        </p:sp>
        <p:sp>
          <p:nvSpPr>
            <p:cNvPr id="28" name="Circular Arrow 27">
              <a:extLst>
                <a:ext uri="{FF2B5EF4-FFF2-40B4-BE49-F238E27FC236}">
                  <a16:creationId xmlns:a16="http://schemas.microsoft.com/office/drawing/2014/main" id="{2E269F4A-C81D-90DC-0F69-295D6DB026A0}"/>
                </a:ext>
              </a:extLst>
            </p:cNvPr>
            <p:cNvSpPr/>
            <p:nvPr/>
          </p:nvSpPr>
          <p:spPr>
            <a:xfrm>
              <a:off x="3919105" y="1824400"/>
              <a:ext cx="4353789" cy="4353789"/>
            </a:xfrm>
            <a:prstGeom prst="circularArrow">
              <a:avLst>
                <a:gd name="adj1" fmla="val 6899"/>
                <a:gd name="adj2" fmla="val 465117"/>
                <a:gd name="adj3" fmla="val 5950404"/>
                <a:gd name="adj4" fmla="val 4384479"/>
                <a:gd name="adj5" fmla="val 8049"/>
              </a:avLst>
            </a:prstGeom>
            <a:solidFill>
              <a:schemeClr val="accent4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64B6B33-CF37-0D09-6C8D-C4956544BAC6}"/>
                </a:ext>
              </a:extLst>
            </p:cNvPr>
            <p:cNvSpPr/>
            <p:nvPr/>
          </p:nvSpPr>
          <p:spPr>
            <a:xfrm rot="18809925">
              <a:off x="3849611" y="4794446"/>
              <a:ext cx="2070007" cy="958093"/>
            </a:xfrm>
            <a:custGeom>
              <a:avLst/>
              <a:gdLst>
                <a:gd name="connsiteX0" fmla="*/ 0 w 1540371"/>
                <a:gd name="connsiteY0" fmla="*/ 0 h 1540371"/>
                <a:gd name="connsiteX1" fmla="*/ 1540371 w 1540371"/>
                <a:gd name="connsiteY1" fmla="*/ 0 h 1540371"/>
                <a:gd name="connsiteX2" fmla="*/ 1540371 w 1540371"/>
                <a:gd name="connsiteY2" fmla="*/ 1540371 h 1540371"/>
                <a:gd name="connsiteX3" fmla="*/ 0 w 1540371"/>
                <a:gd name="connsiteY3" fmla="*/ 1540371 h 1540371"/>
                <a:gd name="connsiteX4" fmla="*/ 0 w 1540371"/>
                <a:gd name="connsiteY4" fmla="*/ 0 h 15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371" h="1540371">
                  <a:moveTo>
                    <a:pt x="0" y="0"/>
                  </a:moveTo>
                  <a:lnTo>
                    <a:pt x="1540371" y="0"/>
                  </a:lnTo>
                  <a:lnTo>
                    <a:pt x="1540371" y="1540371"/>
                  </a:lnTo>
                  <a:lnTo>
                    <a:pt x="0" y="1540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 err="1"/>
                <a:t>Blockly</a:t>
              </a:r>
              <a:r>
                <a:rPr lang="en-US" sz="3200" b="1" kern="1200" dirty="0"/>
                <a:t> Workspace</a:t>
              </a:r>
            </a:p>
          </p:txBody>
        </p:sp>
        <p:sp>
          <p:nvSpPr>
            <p:cNvPr id="30" name="Circular Arrow 29">
              <a:extLst>
                <a:ext uri="{FF2B5EF4-FFF2-40B4-BE49-F238E27FC236}">
                  <a16:creationId xmlns:a16="http://schemas.microsoft.com/office/drawing/2014/main" id="{F9A3C890-E234-CBC6-0F08-7005C895E460}"/>
                </a:ext>
              </a:extLst>
            </p:cNvPr>
            <p:cNvSpPr/>
            <p:nvPr/>
          </p:nvSpPr>
          <p:spPr>
            <a:xfrm>
              <a:off x="3919105" y="1824400"/>
              <a:ext cx="4353789" cy="4353789"/>
            </a:xfrm>
            <a:prstGeom prst="circularArrow">
              <a:avLst>
                <a:gd name="adj1" fmla="val 6899"/>
                <a:gd name="adj2" fmla="val 465117"/>
                <a:gd name="adj3" fmla="val 11350404"/>
                <a:gd name="adj4" fmla="val 9784479"/>
                <a:gd name="adj5" fmla="val 8049"/>
              </a:avLst>
            </a:prstGeom>
            <a:solidFill>
              <a:schemeClr val="accent3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80B95DB-EE57-2069-1DF4-C4E9408475E1}"/>
                </a:ext>
              </a:extLst>
            </p:cNvPr>
            <p:cNvSpPr/>
            <p:nvPr/>
          </p:nvSpPr>
          <p:spPr>
            <a:xfrm rot="18809925">
              <a:off x="4016612" y="1921907"/>
              <a:ext cx="1540371" cy="1540371"/>
            </a:xfrm>
            <a:custGeom>
              <a:avLst/>
              <a:gdLst>
                <a:gd name="connsiteX0" fmla="*/ 0 w 1540371"/>
                <a:gd name="connsiteY0" fmla="*/ 0 h 1540371"/>
                <a:gd name="connsiteX1" fmla="*/ 1540371 w 1540371"/>
                <a:gd name="connsiteY1" fmla="*/ 0 h 1540371"/>
                <a:gd name="connsiteX2" fmla="*/ 1540371 w 1540371"/>
                <a:gd name="connsiteY2" fmla="*/ 1540371 h 1540371"/>
                <a:gd name="connsiteX3" fmla="*/ 0 w 1540371"/>
                <a:gd name="connsiteY3" fmla="*/ 1540371 h 1540371"/>
                <a:gd name="connsiteX4" fmla="*/ 0 w 1540371"/>
                <a:gd name="connsiteY4" fmla="*/ 0 h 15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371" h="1540371">
                  <a:moveTo>
                    <a:pt x="0" y="0"/>
                  </a:moveTo>
                  <a:lnTo>
                    <a:pt x="1540371" y="0"/>
                  </a:lnTo>
                  <a:lnTo>
                    <a:pt x="1540371" y="1540371"/>
                  </a:lnTo>
                  <a:lnTo>
                    <a:pt x="0" y="1540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accent3"/>
                  </a:solidFill>
                </a:rPr>
                <a:t>Blocks to Code</a:t>
              </a:r>
            </a:p>
          </p:txBody>
        </p:sp>
        <p:sp>
          <p:nvSpPr>
            <p:cNvPr id="32" name="Circular Arrow 31">
              <a:extLst>
                <a:ext uri="{FF2B5EF4-FFF2-40B4-BE49-F238E27FC236}">
                  <a16:creationId xmlns:a16="http://schemas.microsoft.com/office/drawing/2014/main" id="{0907B008-D5E5-7D28-F73E-5FF2A43ABDEC}"/>
                </a:ext>
              </a:extLst>
            </p:cNvPr>
            <p:cNvSpPr/>
            <p:nvPr/>
          </p:nvSpPr>
          <p:spPr>
            <a:xfrm>
              <a:off x="3919105" y="1824400"/>
              <a:ext cx="4353789" cy="4353789"/>
            </a:xfrm>
            <a:prstGeom prst="circularArrow">
              <a:avLst>
                <a:gd name="adj1" fmla="val 6899"/>
                <a:gd name="adj2" fmla="val 465117"/>
                <a:gd name="adj3" fmla="val 16750404"/>
                <a:gd name="adj4" fmla="val 15184479"/>
                <a:gd name="adj5" fmla="val 8049"/>
              </a:avLst>
            </a:prstGeom>
            <a:solidFill>
              <a:schemeClr val="accent3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D1EF65F-C7A1-2022-4BBA-FC25A45611E4}"/>
              </a:ext>
            </a:extLst>
          </p:cNvPr>
          <p:cNvSpPr/>
          <p:nvPr/>
        </p:nvSpPr>
        <p:spPr>
          <a:xfrm>
            <a:off x="1484210" y="1975419"/>
            <a:ext cx="1104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Blocks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E9DE34-16C7-A466-3B67-E99D02DCADFB}"/>
              </a:ext>
            </a:extLst>
          </p:cNvPr>
          <p:cNvSpPr/>
          <p:nvPr/>
        </p:nvSpPr>
        <p:spPr>
          <a:xfrm>
            <a:off x="9028944" y="1713809"/>
            <a:ext cx="2011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Python code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7C6654-1936-7BDF-7612-B71CD1AEC85A}"/>
              </a:ext>
            </a:extLst>
          </p:cNvPr>
          <p:cNvSpPr/>
          <p:nvPr/>
        </p:nvSpPr>
        <p:spPr>
          <a:xfrm>
            <a:off x="8782145" y="2212432"/>
            <a:ext cx="2504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Blockly</a:t>
            </a:r>
            <a:r>
              <a:rPr lang="en-US" sz="2800" dirty="0"/>
              <a:t> XML Tag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250B18-E439-FC26-2396-9BAA78706925}"/>
              </a:ext>
            </a:extLst>
          </p:cNvPr>
          <p:cNvSpPr/>
          <p:nvPr/>
        </p:nvSpPr>
        <p:spPr>
          <a:xfrm>
            <a:off x="3674854" y="4691535"/>
            <a:ext cx="4485736" cy="17383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7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to Blocks</a:t>
            </a:r>
            <a:endParaRPr lang="en-US" dirty="0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1CB2A211-1956-C167-4BAA-0CD18E4A8738}"/>
              </a:ext>
            </a:extLst>
          </p:cNvPr>
          <p:cNvSpPr txBox="1">
            <a:spLocks/>
          </p:cNvSpPr>
          <p:nvPr/>
        </p:nvSpPr>
        <p:spPr>
          <a:xfrm>
            <a:off x="6411134" y="1825625"/>
            <a:ext cx="49426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2A209A-2A45-ED11-CAEE-A75B90DE4910}"/>
              </a:ext>
            </a:extLst>
          </p:cNvPr>
          <p:cNvGrpSpPr/>
          <p:nvPr/>
        </p:nvGrpSpPr>
        <p:grpSpPr>
          <a:xfrm rot="2790075">
            <a:off x="3696129" y="1866090"/>
            <a:ext cx="4353789" cy="4484096"/>
            <a:chOff x="3919105" y="1824400"/>
            <a:chExt cx="4353789" cy="4484096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AD02184-5902-52C0-82F8-0FA838C54FA0}"/>
                </a:ext>
              </a:extLst>
            </p:cNvPr>
            <p:cNvSpPr/>
            <p:nvPr/>
          </p:nvSpPr>
          <p:spPr>
            <a:xfrm rot="18809925">
              <a:off x="6374292" y="2267494"/>
              <a:ext cx="1802350" cy="964134"/>
            </a:xfrm>
            <a:custGeom>
              <a:avLst/>
              <a:gdLst>
                <a:gd name="connsiteX0" fmla="*/ 0 w 1540371"/>
                <a:gd name="connsiteY0" fmla="*/ 0 h 1540371"/>
                <a:gd name="connsiteX1" fmla="*/ 1540371 w 1540371"/>
                <a:gd name="connsiteY1" fmla="*/ 0 h 1540371"/>
                <a:gd name="connsiteX2" fmla="*/ 1540371 w 1540371"/>
                <a:gd name="connsiteY2" fmla="*/ 1540371 h 1540371"/>
                <a:gd name="connsiteX3" fmla="*/ 0 w 1540371"/>
                <a:gd name="connsiteY3" fmla="*/ 1540371 h 1540371"/>
                <a:gd name="connsiteX4" fmla="*/ 0 w 1540371"/>
                <a:gd name="connsiteY4" fmla="*/ 0 h 15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371" h="1540371">
                  <a:moveTo>
                    <a:pt x="0" y="0"/>
                  </a:moveTo>
                  <a:lnTo>
                    <a:pt x="1540371" y="0"/>
                  </a:lnTo>
                  <a:lnTo>
                    <a:pt x="1540371" y="1540371"/>
                  </a:lnTo>
                  <a:lnTo>
                    <a:pt x="0" y="1540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/>
                <a:t>Active Code Cell</a:t>
              </a:r>
            </a:p>
          </p:txBody>
        </p:sp>
        <p:sp>
          <p:nvSpPr>
            <p:cNvPr id="26" name="Circular Arrow 25">
              <a:extLst>
                <a:ext uri="{FF2B5EF4-FFF2-40B4-BE49-F238E27FC236}">
                  <a16:creationId xmlns:a16="http://schemas.microsoft.com/office/drawing/2014/main" id="{61306264-A464-89C0-672C-9F377088A845}"/>
                </a:ext>
              </a:extLst>
            </p:cNvPr>
            <p:cNvSpPr/>
            <p:nvPr/>
          </p:nvSpPr>
          <p:spPr>
            <a:xfrm>
              <a:off x="3919105" y="1824400"/>
              <a:ext cx="4353789" cy="4353789"/>
            </a:xfrm>
            <a:prstGeom prst="circularArrow">
              <a:avLst>
                <a:gd name="adj1" fmla="val 6899"/>
                <a:gd name="adj2" fmla="val 465117"/>
                <a:gd name="adj3" fmla="val 550404"/>
                <a:gd name="adj4" fmla="val 20584479"/>
                <a:gd name="adj5" fmla="val 8049"/>
              </a:avLst>
            </a:prstGeom>
            <a:solidFill>
              <a:schemeClr val="accent4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FBD681E-7672-8A3D-BC19-47CD9B187FDF}"/>
                </a:ext>
              </a:extLst>
            </p:cNvPr>
            <p:cNvSpPr/>
            <p:nvPr/>
          </p:nvSpPr>
          <p:spPr>
            <a:xfrm rot="18809925">
              <a:off x="6635016" y="4540310"/>
              <a:ext cx="1540371" cy="1540371"/>
            </a:xfrm>
            <a:custGeom>
              <a:avLst/>
              <a:gdLst>
                <a:gd name="connsiteX0" fmla="*/ 0 w 1540371"/>
                <a:gd name="connsiteY0" fmla="*/ 0 h 1540371"/>
                <a:gd name="connsiteX1" fmla="*/ 1540371 w 1540371"/>
                <a:gd name="connsiteY1" fmla="*/ 0 h 1540371"/>
                <a:gd name="connsiteX2" fmla="*/ 1540371 w 1540371"/>
                <a:gd name="connsiteY2" fmla="*/ 1540371 h 1540371"/>
                <a:gd name="connsiteX3" fmla="*/ 0 w 1540371"/>
                <a:gd name="connsiteY3" fmla="*/ 1540371 h 1540371"/>
                <a:gd name="connsiteX4" fmla="*/ 0 w 1540371"/>
                <a:gd name="connsiteY4" fmla="*/ 0 h 15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371" h="1540371">
                  <a:moveTo>
                    <a:pt x="0" y="0"/>
                  </a:moveTo>
                  <a:lnTo>
                    <a:pt x="1540371" y="0"/>
                  </a:lnTo>
                  <a:lnTo>
                    <a:pt x="1540371" y="1540371"/>
                  </a:lnTo>
                  <a:lnTo>
                    <a:pt x="0" y="1540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accent4"/>
                  </a:solidFill>
                </a:rPr>
                <a:t>Code to Blocks</a:t>
              </a:r>
            </a:p>
          </p:txBody>
        </p:sp>
        <p:sp>
          <p:nvSpPr>
            <p:cNvPr id="28" name="Circular Arrow 27">
              <a:extLst>
                <a:ext uri="{FF2B5EF4-FFF2-40B4-BE49-F238E27FC236}">
                  <a16:creationId xmlns:a16="http://schemas.microsoft.com/office/drawing/2014/main" id="{2E269F4A-C81D-90DC-0F69-295D6DB026A0}"/>
                </a:ext>
              </a:extLst>
            </p:cNvPr>
            <p:cNvSpPr/>
            <p:nvPr/>
          </p:nvSpPr>
          <p:spPr>
            <a:xfrm>
              <a:off x="3919105" y="1824400"/>
              <a:ext cx="4353789" cy="4353789"/>
            </a:xfrm>
            <a:prstGeom prst="circularArrow">
              <a:avLst>
                <a:gd name="adj1" fmla="val 6899"/>
                <a:gd name="adj2" fmla="val 465117"/>
                <a:gd name="adj3" fmla="val 5950404"/>
                <a:gd name="adj4" fmla="val 4384479"/>
                <a:gd name="adj5" fmla="val 8049"/>
              </a:avLst>
            </a:prstGeom>
            <a:solidFill>
              <a:schemeClr val="accent4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64B6B33-CF37-0D09-6C8D-C4956544BAC6}"/>
                </a:ext>
              </a:extLst>
            </p:cNvPr>
            <p:cNvSpPr/>
            <p:nvPr/>
          </p:nvSpPr>
          <p:spPr>
            <a:xfrm rot="18809925">
              <a:off x="3849611" y="4794446"/>
              <a:ext cx="2070007" cy="958093"/>
            </a:xfrm>
            <a:custGeom>
              <a:avLst/>
              <a:gdLst>
                <a:gd name="connsiteX0" fmla="*/ 0 w 1540371"/>
                <a:gd name="connsiteY0" fmla="*/ 0 h 1540371"/>
                <a:gd name="connsiteX1" fmla="*/ 1540371 w 1540371"/>
                <a:gd name="connsiteY1" fmla="*/ 0 h 1540371"/>
                <a:gd name="connsiteX2" fmla="*/ 1540371 w 1540371"/>
                <a:gd name="connsiteY2" fmla="*/ 1540371 h 1540371"/>
                <a:gd name="connsiteX3" fmla="*/ 0 w 1540371"/>
                <a:gd name="connsiteY3" fmla="*/ 1540371 h 1540371"/>
                <a:gd name="connsiteX4" fmla="*/ 0 w 1540371"/>
                <a:gd name="connsiteY4" fmla="*/ 0 h 15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371" h="1540371">
                  <a:moveTo>
                    <a:pt x="0" y="0"/>
                  </a:moveTo>
                  <a:lnTo>
                    <a:pt x="1540371" y="0"/>
                  </a:lnTo>
                  <a:lnTo>
                    <a:pt x="1540371" y="1540371"/>
                  </a:lnTo>
                  <a:lnTo>
                    <a:pt x="0" y="1540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 err="1"/>
                <a:t>Blockly</a:t>
              </a:r>
              <a:r>
                <a:rPr lang="en-US" sz="3200" b="1" kern="1200" dirty="0"/>
                <a:t> Workspace</a:t>
              </a:r>
            </a:p>
          </p:txBody>
        </p:sp>
        <p:sp>
          <p:nvSpPr>
            <p:cNvPr id="30" name="Circular Arrow 29">
              <a:extLst>
                <a:ext uri="{FF2B5EF4-FFF2-40B4-BE49-F238E27FC236}">
                  <a16:creationId xmlns:a16="http://schemas.microsoft.com/office/drawing/2014/main" id="{F9A3C890-E234-CBC6-0F08-7005C895E460}"/>
                </a:ext>
              </a:extLst>
            </p:cNvPr>
            <p:cNvSpPr/>
            <p:nvPr/>
          </p:nvSpPr>
          <p:spPr>
            <a:xfrm>
              <a:off x="3919105" y="1824400"/>
              <a:ext cx="4353789" cy="4353789"/>
            </a:xfrm>
            <a:prstGeom prst="circularArrow">
              <a:avLst>
                <a:gd name="adj1" fmla="val 6899"/>
                <a:gd name="adj2" fmla="val 465117"/>
                <a:gd name="adj3" fmla="val 11350404"/>
                <a:gd name="adj4" fmla="val 9784479"/>
                <a:gd name="adj5" fmla="val 8049"/>
              </a:avLst>
            </a:prstGeom>
            <a:solidFill>
              <a:schemeClr val="accent3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80B95DB-EE57-2069-1DF4-C4E9408475E1}"/>
                </a:ext>
              </a:extLst>
            </p:cNvPr>
            <p:cNvSpPr/>
            <p:nvPr/>
          </p:nvSpPr>
          <p:spPr>
            <a:xfrm rot="18809925">
              <a:off x="4016612" y="1921907"/>
              <a:ext cx="1540371" cy="1540371"/>
            </a:xfrm>
            <a:custGeom>
              <a:avLst/>
              <a:gdLst>
                <a:gd name="connsiteX0" fmla="*/ 0 w 1540371"/>
                <a:gd name="connsiteY0" fmla="*/ 0 h 1540371"/>
                <a:gd name="connsiteX1" fmla="*/ 1540371 w 1540371"/>
                <a:gd name="connsiteY1" fmla="*/ 0 h 1540371"/>
                <a:gd name="connsiteX2" fmla="*/ 1540371 w 1540371"/>
                <a:gd name="connsiteY2" fmla="*/ 1540371 h 1540371"/>
                <a:gd name="connsiteX3" fmla="*/ 0 w 1540371"/>
                <a:gd name="connsiteY3" fmla="*/ 1540371 h 1540371"/>
                <a:gd name="connsiteX4" fmla="*/ 0 w 1540371"/>
                <a:gd name="connsiteY4" fmla="*/ 0 h 15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371" h="1540371">
                  <a:moveTo>
                    <a:pt x="0" y="0"/>
                  </a:moveTo>
                  <a:lnTo>
                    <a:pt x="1540371" y="0"/>
                  </a:lnTo>
                  <a:lnTo>
                    <a:pt x="1540371" y="1540371"/>
                  </a:lnTo>
                  <a:lnTo>
                    <a:pt x="0" y="1540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accent3"/>
                  </a:solidFill>
                </a:rPr>
                <a:t>Blocks to Code</a:t>
              </a:r>
            </a:p>
          </p:txBody>
        </p:sp>
        <p:sp>
          <p:nvSpPr>
            <p:cNvPr id="32" name="Circular Arrow 31">
              <a:extLst>
                <a:ext uri="{FF2B5EF4-FFF2-40B4-BE49-F238E27FC236}">
                  <a16:creationId xmlns:a16="http://schemas.microsoft.com/office/drawing/2014/main" id="{0907B008-D5E5-7D28-F73E-5FF2A43ABDEC}"/>
                </a:ext>
              </a:extLst>
            </p:cNvPr>
            <p:cNvSpPr/>
            <p:nvPr/>
          </p:nvSpPr>
          <p:spPr>
            <a:xfrm>
              <a:off x="3919105" y="1824400"/>
              <a:ext cx="4353789" cy="4353789"/>
            </a:xfrm>
            <a:prstGeom prst="circularArrow">
              <a:avLst>
                <a:gd name="adj1" fmla="val 6899"/>
                <a:gd name="adj2" fmla="val 465117"/>
                <a:gd name="adj3" fmla="val 16750404"/>
                <a:gd name="adj4" fmla="val 15184479"/>
                <a:gd name="adj5" fmla="val 8049"/>
              </a:avLst>
            </a:prstGeom>
            <a:solidFill>
              <a:schemeClr val="accent3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6B95C8C-0444-8BC1-24B1-576A69E92340}"/>
              </a:ext>
            </a:extLst>
          </p:cNvPr>
          <p:cNvSpPr/>
          <p:nvPr/>
        </p:nvSpPr>
        <p:spPr>
          <a:xfrm>
            <a:off x="8782145" y="5653743"/>
            <a:ext cx="2504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Blockly</a:t>
            </a:r>
            <a:r>
              <a:rPr lang="en-US" sz="2800" dirty="0"/>
              <a:t> XML Tag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55B379-A3C2-9183-5777-24E3CA49A6A9}"/>
              </a:ext>
            </a:extLst>
          </p:cNvPr>
          <p:cNvSpPr/>
          <p:nvPr/>
        </p:nvSpPr>
        <p:spPr>
          <a:xfrm>
            <a:off x="1484209" y="5653743"/>
            <a:ext cx="1104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Blocks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190BE0-349A-0740-ECBB-9329BFD27E16}"/>
              </a:ext>
            </a:extLst>
          </p:cNvPr>
          <p:cNvSpPr/>
          <p:nvPr/>
        </p:nvSpPr>
        <p:spPr>
          <a:xfrm>
            <a:off x="3674854" y="1690688"/>
            <a:ext cx="4485736" cy="17383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4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3: Code to Blocks, Blocks to Code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326E4-9A05-B1EC-4168-E48A60F76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 err="1"/>
              <a:t>blockly_integration.ipynb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Copy/paste the provided </a:t>
            </a:r>
            <a:r>
              <a:rPr lang="en-US" b="1" dirty="0" err="1">
                <a:solidFill>
                  <a:srgbClr val="FFFF00"/>
                </a:solidFill>
              </a:rPr>
              <a:t>Blockly</a:t>
            </a:r>
            <a:r>
              <a:rPr lang="en-US" b="1" dirty="0">
                <a:solidFill>
                  <a:srgbClr val="FFFF00"/>
                </a:solidFill>
              </a:rPr>
              <a:t> XML tag</a:t>
            </a:r>
            <a:r>
              <a:rPr lang="en-US" dirty="0"/>
              <a:t> into the indicated empty code cell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>
                <a:solidFill>
                  <a:srgbClr val="FFFF00"/>
                </a:solidFill>
              </a:rPr>
              <a:t>Code to Blocks</a:t>
            </a:r>
            <a:r>
              <a:rPr lang="en-US" dirty="0"/>
              <a:t> &amp; observe the </a:t>
            </a:r>
            <a:r>
              <a:rPr lang="en-US" b="1" dirty="0" err="1">
                <a:solidFill>
                  <a:srgbClr val="FFFF00"/>
                </a:solidFill>
              </a:rPr>
              <a:t>Blockly</a:t>
            </a:r>
            <a:r>
              <a:rPr lang="en-US" b="1" dirty="0">
                <a:solidFill>
                  <a:srgbClr val="FFFF00"/>
                </a:solidFill>
              </a:rPr>
              <a:t>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>
                <a:solidFill>
                  <a:srgbClr val="FFFF00"/>
                </a:solidFill>
              </a:rPr>
              <a:t>Blocks to Code</a:t>
            </a:r>
            <a:r>
              <a:rPr lang="en-US" dirty="0"/>
              <a:t> &amp; observe the </a:t>
            </a:r>
            <a:r>
              <a:rPr lang="en-US" b="1" dirty="0">
                <a:solidFill>
                  <a:srgbClr val="FFFF00"/>
                </a:solidFill>
              </a:rPr>
              <a:t>code input</a:t>
            </a:r>
            <a:r>
              <a:rPr lang="en-US" dirty="0"/>
              <a:t> of the </a:t>
            </a:r>
            <a:r>
              <a:rPr lang="en-US" b="1" dirty="0">
                <a:solidFill>
                  <a:srgbClr val="FFFF00"/>
                </a:solidFill>
              </a:rPr>
              <a:t>active cell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</a:t>
            </a:r>
            <a:r>
              <a:rPr lang="en-US" b="1" dirty="0">
                <a:solidFill>
                  <a:srgbClr val="FFFF00"/>
                </a:solidFill>
              </a:rPr>
              <a:t>active cell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a screenshot that includes both the </a:t>
            </a:r>
            <a:r>
              <a:rPr lang="en-US" b="1" dirty="0">
                <a:solidFill>
                  <a:srgbClr val="FFFF00"/>
                </a:solidFill>
              </a:rPr>
              <a:t>code input</a:t>
            </a:r>
            <a:r>
              <a:rPr lang="en-US" dirty="0"/>
              <a:t> &amp; </a:t>
            </a:r>
            <a:r>
              <a:rPr lang="en-US" b="1" dirty="0">
                <a:solidFill>
                  <a:srgbClr val="FFFF00"/>
                </a:solidFill>
              </a:rPr>
              <a:t>code output</a:t>
            </a:r>
            <a:r>
              <a:rPr lang="en-US" dirty="0"/>
              <a:t> and save and show to the mentor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1CB2A211-1956-C167-4BAA-0CD18E4A8738}"/>
              </a:ext>
            </a:extLst>
          </p:cNvPr>
          <p:cNvSpPr txBox="1">
            <a:spLocks/>
          </p:cNvSpPr>
          <p:nvPr/>
        </p:nvSpPr>
        <p:spPr>
          <a:xfrm>
            <a:off x="6411134" y="1825625"/>
            <a:ext cx="49426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27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9D4F-2138-9A47-6E2B-DDD9D29A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0CF9-BC12-A59E-5081-428979FD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Blockly</a:t>
            </a:r>
            <a:r>
              <a:rPr lang="en-US" dirty="0"/>
              <a:t> Interface</a:t>
            </a:r>
          </a:p>
          <a:p>
            <a:r>
              <a:rPr lang="en-US" dirty="0"/>
              <a:t>Blocks to Code and Code to Blocks</a:t>
            </a:r>
          </a:p>
          <a:p>
            <a:r>
              <a:rPr lang="en-US" dirty="0"/>
              <a:t>How to add code to notebook cell with </a:t>
            </a:r>
            <a:r>
              <a:rPr lang="en-US" dirty="0" err="1"/>
              <a:t>Blockly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7CCC0D-9B0B-3B9F-CB5D-382DF606DBBD}"/>
              </a:ext>
            </a:extLst>
          </p:cNvPr>
          <p:cNvSpPr/>
          <p:nvPr/>
        </p:nvSpPr>
        <p:spPr>
          <a:xfrm>
            <a:off x="838198" y="3846286"/>
            <a:ext cx="10515600" cy="209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Blockly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Block-based programming editor</a:t>
            </a:r>
          </a:p>
          <a:p>
            <a:r>
              <a:rPr lang="en-US" dirty="0"/>
              <a:t>Users place interlocking, graphical blocks representing code concepts</a:t>
            </a:r>
          </a:p>
          <a:p>
            <a:r>
              <a:rPr lang="en-US" dirty="0" err="1"/>
              <a:t>Blockly</a:t>
            </a:r>
            <a:r>
              <a:rPr lang="en-US" dirty="0"/>
              <a:t> generates equivalent Python code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496B1B-AE22-DB8B-BBBF-FCB26613F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4" t="10579" r="7777" b="12919"/>
          <a:stretch/>
        </p:blipFill>
        <p:spPr>
          <a:xfrm>
            <a:off x="7344231" y="4630055"/>
            <a:ext cx="2134528" cy="522515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3EFFA0-8B31-B7B2-F051-BDADCC12A4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42" t="12224" r="5822" b="12123"/>
          <a:stretch/>
        </p:blipFill>
        <p:spPr>
          <a:xfrm>
            <a:off x="2162627" y="4550227"/>
            <a:ext cx="2685144" cy="68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4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A44A758-854D-4F0E-D666-65FC7CD11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809" y="1460500"/>
            <a:ext cx="4394200" cy="539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How-to: Open </a:t>
            </a:r>
            <a:r>
              <a:rPr lang="en-US" b="1" dirty="0" err="1"/>
              <a:t>Blockly</a:t>
            </a:r>
            <a:r>
              <a:rPr lang="en-US" b="1" dirty="0"/>
              <a:t> Interface (1)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99D934-A914-1A39-67D6-32D6848A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Commands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dirty="0" err="1"/>
              <a:t>Blockly</a:t>
            </a:r>
            <a:r>
              <a:rPr lang="en-US" dirty="0"/>
              <a:t> Python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will open a </a:t>
            </a:r>
            <a:r>
              <a:rPr lang="en-US" dirty="0" err="1"/>
              <a:t>Blockly</a:t>
            </a:r>
            <a:r>
              <a:rPr lang="en-US" dirty="0"/>
              <a:t> tab.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39B074-4F0A-5D9F-D8E8-F04AB121938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10095" y="2102343"/>
            <a:ext cx="3583714" cy="205690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2FBFFF-F1C6-6B1C-0157-B2ED9CDACBE1}"/>
              </a:ext>
            </a:extLst>
          </p:cNvPr>
          <p:cNvSpPr txBox="1"/>
          <p:nvPr/>
        </p:nvSpPr>
        <p:spPr>
          <a:xfrm>
            <a:off x="8294801" y="2690900"/>
            <a:ext cx="1649775" cy="50006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9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How-to: Open </a:t>
            </a:r>
            <a:r>
              <a:rPr lang="en-US" b="1" dirty="0" err="1"/>
              <a:t>Blockly</a:t>
            </a:r>
            <a:r>
              <a:rPr lang="en-US" b="1" dirty="0"/>
              <a:t> Interface (2)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99D934-A914-1A39-67D6-32D6848A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424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how the </a:t>
            </a:r>
            <a:r>
              <a:rPr lang="en-US" dirty="0" err="1"/>
              <a:t>Blockly</a:t>
            </a:r>
            <a:r>
              <a:rPr lang="en-US" dirty="0"/>
              <a:t> Editor </a:t>
            </a:r>
            <a:r>
              <a:rPr lang="en-US" b="1" dirty="0">
                <a:solidFill>
                  <a:srgbClr val="FFFF00"/>
                </a:solidFill>
              </a:rPr>
              <a:t>should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look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But</a:t>
            </a:r>
            <a:r>
              <a:rPr lang="en-US" dirty="0"/>
              <a:t> sometimes it may not render correctly…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205E2B-1747-E3FC-21E9-74AC4E8C2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95" t="5725" r="3449" b="4706"/>
          <a:stretch/>
        </p:blipFill>
        <p:spPr>
          <a:xfrm>
            <a:off x="4513945" y="1539240"/>
            <a:ext cx="7678056" cy="53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How-to: Fix </a:t>
            </a:r>
            <a:r>
              <a:rPr lang="en-US" b="1" dirty="0" err="1"/>
              <a:t>Blockly</a:t>
            </a:r>
            <a:r>
              <a:rPr lang="en-US" b="1" dirty="0"/>
              <a:t> Interface Render Issues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99D934-A914-1A39-67D6-32D6848A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Solution:</a:t>
            </a:r>
            <a:r>
              <a:rPr lang="en-US" dirty="0"/>
              <a:t> Reload the page.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avoid render errors: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</a:t>
            </a:r>
            <a:r>
              <a:rPr lang="en-US" dirty="0" err="1"/>
              <a:t>Blockly</a:t>
            </a:r>
            <a:r>
              <a:rPr lang="en-US" dirty="0"/>
              <a:t> 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Close the </a:t>
            </a:r>
            <a:r>
              <a:rPr lang="en-US" dirty="0" err="1"/>
              <a:t>Blockly</a:t>
            </a:r>
            <a:r>
              <a:rPr lang="en-US" dirty="0"/>
              <a:t> 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Reload this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</a:t>
            </a:r>
            <a:r>
              <a:rPr lang="en-US" dirty="0" err="1"/>
              <a:t>Blockly</a:t>
            </a:r>
            <a:r>
              <a:rPr lang="en-US" dirty="0"/>
              <a:t> Editor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67459E-7CD6-280A-C654-156BBE2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406727"/>
            <a:ext cx="5105400" cy="54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0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B145-7F9E-52FC-70FA-26B050A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Open Blockly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B88E-C497-6E59-EFBA-459355DE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Close all open tabs (except pdf)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Reload the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 err="1"/>
              <a:t>Blockly</a:t>
            </a:r>
            <a:r>
              <a:rPr lang="en-US" dirty="0"/>
              <a:t> Editor &amp; confirm rendered </a:t>
            </a:r>
            <a:r>
              <a:rPr lang="en-US" b="1" dirty="0">
                <a:solidFill>
                  <a:srgbClr val="FFFF00"/>
                </a:solidFill>
              </a:rPr>
              <a:t>correctly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Close </a:t>
            </a:r>
            <a:r>
              <a:rPr lang="en-US" dirty="0" err="1"/>
              <a:t>Blockly</a:t>
            </a:r>
            <a:r>
              <a:rPr lang="en-US" dirty="0"/>
              <a:t> 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 err="1"/>
              <a:t>Blockly</a:t>
            </a:r>
            <a:r>
              <a:rPr lang="en-US" dirty="0"/>
              <a:t> Editor &amp; confirm rendered </a:t>
            </a:r>
            <a:r>
              <a:rPr lang="en-US" b="1" dirty="0">
                <a:solidFill>
                  <a:srgbClr val="FFFF00"/>
                </a:solidFill>
              </a:rPr>
              <a:t>incorrectly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Reload the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Confirm </a:t>
            </a:r>
            <a:r>
              <a:rPr lang="en-US" dirty="0" err="1"/>
              <a:t>Blockly</a:t>
            </a:r>
            <a:r>
              <a:rPr lang="en-US" dirty="0"/>
              <a:t> Editor rendered </a:t>
            </a:r>
            <a:r>
              <a:rPr lang="en-US" b="1" dirty="0">
                <a:solidFill>
                  <a:srgbClr val="FFFF00"/>
                </a:solidFill>
              </a:rPr>
              <a:t>correctly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6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Blockly</a:t>
            </a:r>
            <a:r>
              <a:rPr lang="en-US" b="1" dirty="0"/>
              <a:t> Interface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99D934-A914-1A39-67D6-32D6848A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424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Blockly</a:t>
            </a:r>
            <a:r>
              <a:rPr lang="en-US" dirty="0"/>
              <a:t> Toolbox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Blockly</a:t>
            </a:r>
            <a:r>
              <a:rPr lang="en-US" dirty="0"/>
              <a:t>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Blockly</a:t>
            </a:r>
            <a:r>
              <a:rPr lang="en-US" dirty="0"/>
              <a:t> Trash Can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EC3619-2F48-B01F-4227-13FC9C840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95" t="5725" r="3449" b="4706"/>
          <a:stretch/>
        </p:blipFill>
        <p:spPr>
          <a:xfrm>
            <a:off x="4513945" y="1539240"/>
            <a:ext cx="7678056" cy="5318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A4FACA-0BA1-8E28-4780-52FCAA7224FE}"/>
              </a:ext>
            </a:extLst>
          </p:cNvPr>
          <p:cNvSpPr txBox="1"/>
          <p:nvPr/>
        </p:nvSpPr>
        <p:spPr>
          <a:xfrm>
            <a:off x="4529185" y="1825625"/>
            <a:ext cx="1985055" cy="435133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64A9A-5134-C3D2-7A6D-9EBA43DC57B6}"/>
              </a:ext>
            </a:extLst>
          </p:cNvPr>
          <p:cNvSpPr txBox="1"/>
          <p:nvPr/>
        </p:nvSpPr>
        <p:spPr>
          <a:xfrm>
            <a:off x="6096000" y="2011680"/>
            <a:ext cx="54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050CA-E7CE-AA85-EEE7-ED7BEB39BC86}"/>
              </a:ext>
            </a:extLst>
          </p:cNvPr>
          <p:cNvSpPr txBox="1"/>
          <p:nvPr/>
        </p:nvSpPr>
        <p:spPr>
          <a:xfrm>
            <a:off x="11033760" y="4851399"/>
            <a:ext cx="899160" cy="132556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11AD74-6217-ACAC-57B8-81D7663EBB2D}"/>
              </a:ext>
            </a:extLst>
          </p:cNvPr>
          <p:cNvSpPr txBox="1"/>
          <p:nvPr/>
        </p:nvSpPr>
        <p:spPr>
          <a:xfrm>
            <a:off x="11239501" y="4833130"/>
            <a:ext cx="54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E6842-AA32-12D5-9E96-F97D16A9E872}"/>
              </a:ext>
            </a:extLst>
          </p:cNvPr>
          <p:cNvSpPr txBox="1"/>
          <p:nvPr/>
        </p:nvSpPr>
        <p:spPr>
          <a:xfrm>
            <a:off x="8841246" y="3552289"/>
            <a:ext cx="54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066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9" grpId="1" animBg="1"/>
      <p:bldP spid="3" grpId="0"/>
      <p:bldP spid="3" grpId="1"/>
      <p:bldP spid="13" grpId="0" animBg="1"/>
      <p:bldP spid="14" grpId="0"/>
      <p:bldP spid="15" grpId="0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Blockly</a:t>
            </a:r>
            <a:r>
              <a:rPr lang="en-US" b="1" dirty="0"/>
              <a:t> Interface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99D934-A914-1A39-67D6-32D6848A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424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Blockly</a:t>
            </a:r>
            <a:r>
              <a:rPr lang="en-US" dirty="0"/>
              <a:t> Toolbox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Blockly</a:t>
            </a:r>
            <a:r>
              <a:rPr lang="en-US" dirty="0"/>
              <a:t>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Blockly</a:t>
            </a:r>
            <a:r>
              <a:rPr lang="en-US" dirty="0"/>
              <a:t> Trash Can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FF00"/>
                </a:solidFill>
              </a:rPr>
              <a:t>Demo!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EC3619-2F48-B01F-4227-13FC9C840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95" t="5725" r="3449" b="4706"/>
          <a:stretch/>
        </p:blipFill>
        <p:spPr>
          <a:xfrm>
            <a:off x="4513945" y="1539240"/>
            <a:ext cx="7678056" cy="5318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A4FACA-0BA1-8E28-4780-52FCAA7224FE}"/>
              </a:ext>
            </a:extLst>
          </p:cNvPr>
          <p:cNvSpPr txBox="1"/>
          <p:nvPr/>
        </p:nvSpPr>
        <p:spPr>
          <a:xfrm>
            <a:off x="4529185" y="1825625"/>
            <a:ext cx="1985055" cy="435133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64A9A-5134-C3D2-7A6D-9EBA43DC57B6}"/>
              </a:ext>
            </a:extLst>
          </p:cNvPr>
          <p:cNvSpPr txBox="1"/>
          <p:nvPr/>
        </p:nvSpPr>
        <p:spPr>
          <a:xfrm>
            <a:off x="6096000" y="2011680"/>
            <a:ext cx="54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050CA-E7CE-AA85-EEE7-ED7BEB39BC86}"/>
              </a:ext>
            </a:extLst>
          </p:cNvPr>
          <p:cNvSpPr txBox="1"/>
          <p:nvPr/>
        </p:nvSpPr>
        <p:spPr>
          <a:xfrm>
            <a:off x="11033760" y="4851399"/>
            <a:ext cx="899160" cy="132556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11AD74-6217-ACAC-57B8-81D7663EBB2D}"/>
              </a:ext>
            </a:extLst>
          </p:cNvPr>
          <p:cNvSpPr txBox="1"/>
          <p:nvPr/>
        </p:nvSpPr>
        <p:spPr>
          <a:xfrm>
            <a:off x="11239501" y="4833130"/>
            <a:ext cx="54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E6842-AA32-12D5-9E96-F97D16A9E872}"/>
              </a:ext>
            </a:extLst>
          </p:cNvPr>
          <p:cNvSpPr txBox="1"/>
          <p:nvPr/>
        </p:nvSpPr>
        <p:spPr>
          <a:xfrm>
            <a:off x="8841246" y="3552289"/>
            <a:ext cx="54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566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B145-7F9E-52FC-70FA-26B050A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2: Playtime with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B88E-C497-6E59-EFBA-459355DE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 err="1"/>
              <a:t>Blockly</a:t>
            </a:r>
            <a:r>
              <a:rPr lang="en-US" dirty="0"/>
              <a:t> Editor (if not already open)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the Text section of </a:t>
            </a:r>
            <a:r>
              <a:rPr lang="en-US" dirty="0" err="1"/>
              <a:t>Blockly</a:t>
            </a:r>
            <a:r>
              <a:rPr lang="en-US" dirty="0"/>
              <a:t> Toolbox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“print text”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Hover over the block to see a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or drag the block into the </a:t>
            </a:r>
            <a:r>
              <a:rPr lang="en-US" dirty="0" err="1"/>
              <a:t>Blockly</a:t>
            </a:r>
            <a:r>
              <a:rPr lang="en-US" dirty="0"/>
              <a:t>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”</a:t>
            </a:r>
            <a:r>
              <a:rPr lang="en-US" dirty="0" err="1"/>
              <a:t>abc</a:t>
            </a:r>
            <a:r>
              <a:rPr lang="en-US" dirty="0"/>
              <a:t>” with your name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a screenshot of your block and upload to Discord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Drag the block to the </a:t>
            </a:r>
            <a:r>
              <a:rPr lang="en-US" dirty="0" err="1"/>
              <a:t>Blockly</a:t>
            </a:r>
            <a:r>
              <a:rPr lang="en-US" dirty="0"/>
              <a:t> Trash Can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AE5BF-B32C-D78E-2CD2-7815BD570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165" y="2816576"/>
            <a:ext cx="20701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4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</TotalTime>
  <Words>764</Words>
  <Application>Microsoft Macintosh PowerPoint</Application>
  <PresentationFormat>Widescreen</PresentationFormat>
  <Paragraphs>152</Paragraphs>
  <Slides>17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Using Blockly in Jupyter Notebooks</vt:lpstr>
      <vt:lpstr>What is Blockly?</vt:lpstr>
      <vt:lpstr>How-to: Open Blockly Interface (1)</vt:lpstr>
      <vt:lpstr>How-to: Open Blockly Interface (2)</vt:lpstr>
      <vt:lpstr>How-to: Fix Blockly Interface Render Issues</vt:lpstr>
      <vt:lpstr>Activity 1: Open Blockly Editor</vt:lpstr>
      <vt:lpstr>Blockly Interface</vt:lpstr>
      <vt:lpstr>Blockly Interface</vt:lpstr>
      <vt:lpstr>Activity 2: Playtime with Blocks</vt:lpstr>
      <vt:lpstr>Blockly Interface</vt:lpstr>
      <vt:lpstr>Using JupyterLab with Blockly</vt:lpstr>
      <vt:lpstr>JupyterLab Blockly Integration</vt:lpstr>
      <vt:lpstr>JupyterLab Blockly Integration</vt:lpstr>
      <vt:lpstr>Blocks to Code</vt:lpstr>
      <vt:lpstr>Code to Blocks</vt:lpstr>
      <vt:lpstr>Activity 3: Code to Blocks, Blocks to Code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Tabular Data &amp; CSVs</dc:title>
  <dc:creator>Scott Fleming (sdflming)</dc:creator>
  <cp:lastModifiedBy>Md Muminul Hossain (mhssin13)</cp:lastModifiedBy>
  <cp:revision>38</cp:revision>
  <cp:lastPrinted>2022-06-05T23:40:27Z</cp:lastPrinted>
  <dcterms:created xsi:type="dcterms:W3CDTF">2022-05-27T14:16:07Z</dcterms:created>
  <dcterms:modified xsi:type="dcterms:W3CDTF">2024-05-31T15:06:50Z</dcterms:modified>
</cp:coreProperties>
</file>