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8" r:id="rId4"/>
    <p:sldId id="269" r:id="rId5"/>
    <p:sldId id="279" r:id="rId6"/>
    <p:sldId id="278" r:id="rId7"/>
    <p:sldId id="280" r:id="rId8"/>
    <p:sldId id="281" r:id="rId9"/>
    <p:sldId id="270" r:id="rId10"/>
    <p:sldId id="271" r:id="rId11"/>
    <p:sldId id="273" r:id="rId12"/>
    <p:sldId id="272" r:id="rId13"/>
    <p:sldId id="274" r:id="rId14"/>
    <p:sldId id="277" r:id="rId15"/>
    <p:sldId id="275" r:id="rId16"/>
    <p:sldId id="27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F0846-1DE1-8B94-A62C-03F443201CDD}" v="20" dt="2022-05-27T19:16:50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90"/>
    <p:restoredTop sz="81224"/>
  </p:normalViewPr>
  <p:slideViewPr>
    <p:cSldViewPr snapToGrid="0" snapToObjects="1">
      <p:cViewPr varScale="1">
        <p:scale>
          <a:sx n="45" d="100"/>
          <a:sy n="45" d="100"/>
        </p:scale>
        <p:origin x="200" y="1328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3A4C-A016-754B-A8A4-26C9F5FF512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A969-1BCA-E943-A170-7EAF5153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9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calculate y?</a:t>
            </a:r>
          </a:p>
          <a:p>
            <a:r>
              <a:rPr lang="en-US" dirty="0"/>
              <a:t>What’s a point?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something about the datapoints in the notes!!!!!!!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6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calculate y?</a:t>
            </a:r>
          </a:p>
          <a:p>
            <a:r>
              <a:rPr lang="en-US" dirty="0"/>
              <a:t>What’s a point?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35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calculate y?</a:t>
            </a:r>
          </a:p>
          <a:p>
            <a:r>
              <a:rPr lang="en-US" dirty="0"/>
              <a:t>What’s a point?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5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calculate y?</a:t>
            </a:r>
          </a:p>
          <a:p>
            <a:r>
              <a:rPr lang="en-US" dirty="0"/>
              <a:t>What’s a point?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83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3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about checking word association with familiar terms which learners may or may not relate to stats or data science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general consensus on definitions that we use in data 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1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use of “plot”, “chart” and “graph” in names of each type of chart.</a:t>
            </a:r>
          </a:p>
          <a:p>
            <a:endParaRPr lang="en-US" dirty="0"/>
          </a:p>
          <a:p>
            <a:r>
              <a:rPr lang="en-US" dirty="0"/>
              <a:t>From left to right:</a:t>
            </a:r>
          </a:p>
          <a:p>
            <a:r>
              <a:rPr lang="en-US" dirty="0"/>
              <a:t>Scatter plot, pie chart, contour plot, 3d surface plot</a:t>
            </a:r>
          </a:p>
          <a:p>
            <a:r>
              <a:rPr lang="en-US" dirty="0"/>
              <a:t>Line chart, bar chart or maybe a histogram, box plot, 2d histogram or heatmap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3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Katie if some descriptions are needed for each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6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CA2-32F7-70BC-FCE1-10E13A05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Plotting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00A-AE9F-A1F7-DD19-3AF0CFF2F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Data Through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81186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Think-Share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were your first experiences with graphs in school?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you remember </a:t>
            </a:r>
            <a:r>
              <a:rPr lang="en-US" b="1" dirty="0">
                <a:solidFill>
                  <a:srgbClr val="FFFF00"/>
                </a:solidFill>
              </a:rPr>
              <a:t>plotting equations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9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Think-Share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were your first experiences with graphs in school?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you remember </a:t>
            </a:r>
            <a:r>
              <a:rPr lang="en-US" b="1" dirty="0">
                <a:solidFill>
                  <a:srgbClr val="FFFF00"/>
                </a:solidFill>
              </a:rPr>
              <a:t>plotting equations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82C5226-D592-46CB-EC4C-37D54018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51" y="2830286"/>
            <a:ext cx="3067292" cy="3958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F8E70-D319-1613-6C38-350FA8A18944}"/>
              </a:ext>
            </a:extLst>
          </p:cNvPr>
          <p:cNvSpPr txBox="1"/>
          <p:nvPr/>
        </p:nvSpPr>
        <p:spPr>
          <a:xfrm>
            <a:off x="2664318" y="4672338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 = x + 2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CEC6A0-CD59-A50A-5149-8B192AEC81ED}"/>
              </a:ext>
            </a:extLst>
          </p:cNvPr>
          <p:cNvCxnSpPr/>
          <p:nvPr/>
        </p:nvCxnSpPr>
        <p:spPr>
          <a:xfrm>
            <a:off x="4810539" y="4995503"/>
            <a:ext cx="2438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B6C57C-9D92-1107-546B-EC7CD6784875}"/>
              </a:ext>
            </a:extLst>
          </p:cNvPr>
          <p:cNvSpPr txBox="1"/>
          <p:nvPr/>
        </p:nvSpPr>
        <p:spPr>
          <a:xfrm>
            <a:off x="5738041" y="4187774"/>
            <a:ext cx="39786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361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y = x + 2, how do we plot?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1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y = x + 2, how do we plot?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How-to Plot Equations:</a:t>
            </a:r>
          </a:p>
          <a:p>
            <a:pPr marL="0" indent="0">
              <a:buNone/>
            </a:pPr>
            <a:r>
              <a:rPr lang="en-US" dirty="0"/>
              <a:t>1. Choose a few (2+) values of x and calculate y</a:t>
            </a:r>
          </a:p>
          <a:p>
            <a:pPr marL="0" indent="0">
              <a:buNone/>
            </a:pPr>
            <a:r>
              <a:rPr lang="en-US" dirty="0"/>
              <a:t>2. Draw the </a:t>
            </a:r>
            <a:r>
              <a:rPr lang="en-US" b="1" dirty="0">
                <a:solidFill>
                  <a:srgbClr val="FFFF00"/>
                </a:solidFill>
              </a:rPr>
              <a:t>x-axis</a:t>
            </a:r>
            <a:r>
              <a:rPr lang="en-US" dirty="0"/>
              <a:t> and </a:t>
            </a:r>
            <a:r>
              <a:rPr lang="en-US" b="1" dirty="0">
                <a:solidFill>
                  <a:srgbClr val="FFFF00"/>
                </a:solidFill>
              </a:rPr>
              <a:t>y-axis</a:t>
            </a:r>
            <a:r>
              <a:rPr lang="en-US" dirty="0"/>
              <a:t>, with </a:t>
            </a:r>
            <a:r>
              <a:rPr lang="en-US" b="1" dirty="0">
                <a:solidFill>
                  <a:srgbClr val="FFFF00"/>
                </a:solidFill>
              </a:rPr>
              <a:t>ticks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Plot each </a:t>
            </a:r>
            <a:r>
              <a:rPr lang="en-US" b="1" dirty="0">
                <a:solidFill>
                  <a:srgbClr val="FFFF00"/>
                </a:solidFill>
              </a:rPr>
              <a:t>datapoint</a:t>
            </a:r>
            <a:r>
              <a:rPr lang="en-US" dirty="0"/>
              <a:t> (x, y)</a:t>
            </a:r>
          </a:p>
          <a:p>
            <a:pPr marL="0" indent="0">
              <a:buNone/>
            </a:pPr>
            <a:r>
              <a:rPr lang="en-US" dirty="0"/>
              <a:t>4. Draw a </a:t>
            </a:r>
            <a:r>
              <a:rPr lang="en-US" b="1" dirty="0">
                <a:solidFill>
                  <a:srgbClr val="FFFF00"/>
                </a:solidFill>
              </a:rPr>
              <a:t>line</a:t>
            </a:r>
            <a:r>
              <a:rPr lang="en-US" dirty="0"/>
              <a:t> that goes through all points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546E1F6-472C-4291-21CE-416F655D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12" y="2322354"/>
            <a:ext cx="3514260" cy="453564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26FBEE-6DE8-E474-8AAF-2C4780E00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06295"/>
              </p:ext>
            </p:extLst>
          </p:nvPr>
        </p:nvGraphicFramePr>
        <p:xfrm>
          <a:off x="8866808" y="217488"/>
          <a:ext cx="248699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3496">
                  <a:extLst>
                    <a:ext uri="{9D8B030D-6E8A-4147-A177-3AD203B41FA5}">
                      <a16:colId xmlns:a16="http://schemas.microsoft.com/office/drawing/2014/main" val="1182674990"/>
                    </a:ext>
                  </a:extLst>
                </a:gridCol>
                <a:gridCol w="1243496">
                  <a:extLst>
                    <a:ext uri="{9D8B030D-6E8A-4147-A177-3AD203B41FA5}">
                      <a16:colId xmlns:a16="http://schemas.microsoft.com/office/drawing/2014/main" val="398575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9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193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89356F-81D6-9C89-ED61-B3A7E24D0A98}"/>
              </a:ext>
            </a:extLst>
          </p:cNvPr>
          <p:cNvSpPr txBox="1"/>
          <p:nvPr/>
        </p:nvSpPr>
        <p:spPr>
          <a:xfrm>
            <a:off x="11440331" y="6302869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E5135-3EA8-0221-77D2-34AE1167C74F}"/>
              </a:ext>
            </a:extLst>
          </p:cNvPr>
          <p:cNvSpPr txBox="1"/>
          <p:nvPr/>
        </p:nvSpPr>
        <p:spPr>
          <a:xfrm>
            <a:off x="8206676" y="1769596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9824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Plot y = x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Plotting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Plot y = 2x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scratch paper:</a:t>
            </a:r>
          </a:p>
          <a:p>
            <a:pPr marL="0" indent="0">
              <a:buNone/>
            </a:pPr>
            <a:r>
              <a:rPr lang="en-US" dirty="0"/>
              <a:t>1. Choose a few values of x and calculate y</a:t>
            </a:r>
          </a:p>
          <a:p>
            <a:pPr marL="0" indent="0">
              <a:buNone/>
            </a:pPr>
            <a:r>
              <a:rPr lang="en-US" dirty="0"/>
              <a:t>2. Draw the </a:t>
            </a:r>
            <a:r>
              <a:rPr lang="en-US" b="1" dirty="0">
                <a:solidFill>
                  <a:srgbClr val="FFFF00"/>
                </a:solidFill>
              </a:rPr>
              <a:t>x-axis</a:t>
            </a:r>
            <a:r>
              <a:rPr lang="en-US" dirty="0"/>
              <a:t> and </a:t>
            </a:r>
            <a:r>
              <a:rPr lang="en-US" b="1" dirty="0">
                <a:solidFill>
                  <a:srgbClr val="FFFF00"/>
                </a:solidFill>
              </a:rPr>
              <a:t>y-axis</a:t>
            </a:r>
            <a:r>
              <a:rPr lang="en-US" dirty="0"/>
              <a:t>, with </a:t>
            </a:r>
            <a:r>
              <a:rPr lang="en-US" b="1" dirty="0">
                <a:solidFill>
                  <a:srgbClr val="FFFF00"/>
                </a:solidFill>
              </a:rPr>
              <a:t>ticks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Plot each </a:t>
            </a:r>
            <a:r>
              <a:rPr lang="en-US" b="1" dirty="0">
                <a:solidFill>
                  <a:srgbClr val="FFFF00"/>
                </a:solidFill>
              </a:rPr>
              <a:t>datapoint</a:t>
            </a:r>
            <a:r>
              <a:rPr lang="en-US" dirty="0"/>
              <a:t> (x, y)</a:t>
            </a:r>
          </a:p>
          <a:p>
            <a:pPr marL="0" indent="0">
              <a:buNone/>
            </a:pPr>
            <a:r>
              <a:rPr lang="en-US" dirty="0"/>
              <a:t>4. Draw a </a:t>
            </a:r>
            <a:r>
              <a:rPr lang="en-US" b="1" dirty="0">
                <a:solidFill>
                  <a:srgbClr val="FFFF00"/>
                </a:solidFill>
              </a:rPr>
              <a:t>line</a:t>
            </a:r>
            <a:r>
              <a:rPr lang="en-US" dirty="0"/>
              <a:t> that goes through all points</a:t>
            </a:r>
          </a:p>
          <a:p>
            <a:pPr marL="0" indent="0">
              <a:buNone/>
            </a:pPr>
            <a:r>
              <a:rPr lang="en-US" dirty="0"/>
              <a:t>5. When done, call a mentor over to check your 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0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Equations vs Plotting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Plotting Equations:</a:t>
            </a:r>
          </a:p>
          <a:p>
            <a:r>
              <a:rPr lang="en-US" dirty="0"/>
              <a:t>Relationship between x &amp; y is known</a:t>
            </a:r>
          </a:p>
          <a:p>
            <a:pPr lvl="1"/>
            <a:r>
              <a:rPr lang="en-US" dirty="0"/>
              <a:t>It is given by the equation!</a:t>
            </a:r>
          </a:p>
          <a:p>
            <a:r>
              <a:rPr lang="en-US" dirty="0"/>
              <a:t>We make datapoints to cleanly illustrate the relationship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Plotting Datasets:</a:t>
            </a:r>
          </a:p>
          <a:p>
            <a:r>
              <a:rPr lang="en-US" dirty="0"/>
              <a:t>Relationship between x &amp; y is unknown</a:t>
            </a:r>
          </a:p>
          <a:p>
            <a:pPr lvl="1"/>
            <a:r>
              <a:rPr lang="en-US" dirty="0"/>
              <a:t>It is what we are looking for!</a:t>
            </a:r>
          </a:p>
          <a:p>
            <a:r>
              <a:rPr lang="en-US" dirty="0"/>
              <a:t>We have datapoints which may or may not illustrate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63442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D4F-2138-9A47-6E2B-DDD9D29A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0CF9-BC12-A59E-5081-428979FD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terminology in data science</a:t>
            </a:r>
          </a:p>
          <a:p>
            <a:r>
              <a:rPr lang="en-US" dirty="0"/>
              <a:t>Plotting equations</a:t>
            </a:r>
          </a:p>
          <a:p>
            <a:r>
              <a:rPr lang="en-US" dirty="0"/>
              <a:t>Plotting equations vs plotting datasets</a:t>
            </a:r>
          </a:p>
        </p:txBody>
      </p:sp>
    </p:spTree>
    <p:extLst>
      <p:ext uri="{BB962C8B-B14F-4D97-AF65-F5344CB8AC3E}">
        <p14:creationId xmlns:p14="http://schemas.microsoft.com/office/powerpoint/2010/main" val="458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Think-Share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</a:t>
            </a:r>
            <a:r>
              <a:rPr lang="en-US" b="1" dirty="0">
                <a:solidFill>
                  <a:srgbClr val="FFFF00"/>
                </a:solidFill>
              </a:rPr>
              <a:t>graph</a:t>
            </a:r>
            <a:r>
              <a:rPr lang="en-US" dirty="0"/>
              <a:t>? What kinds of things do you think of as a graph?</a:t>
            </a:r>
          </a:p>
          <a:p>
            <a:pPr marL="0" indent="0">
              <a:buNone/>
            </a:pPr>
            <a:r>
              <a:rPr lang="en-US" dirty="0"/>
              <a:t>What is a </a:t>
            </a:r>
            <a:r>
              <a:rPr lang="en-US" b="1" dirty="0">
                <a:solidFill>
                  <a:srgbClr val="FFFF00"/>
                </a:solidFill>
              </a:rPr>
              <a:t>chart</a:t>
            </a:r>
            <a:r>
              <a:rPr lang="en-US" dirty="0"/>
              <a:t>? What kinds of things do you think of as a chart?</a:t>
            </a:r>
          </a:p>
          <a:p>
            <a:pPr marL="0" indent="0">
              <a:buNone/>
            </a:pPr>
            <a:r>
              <a:rPr lang="en-US" dirty="0"/>
              <a:t>What is a </a:t>
            </a:r>
            <a:r>
              <a:rPr lang="en-US" b="1" dirty="0">
                <a:solidFill>
                  <a:srgbClr val="FFFF00"/>
                </a:solidFill>
              </a:rPr>
              <a:t>plot</a:t>
            </a:r>
            <a:r>
              <a:rPr lang="en-US" dirty="0"/>
              <a:t>? What kinds of things do you think of as a plot?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FF00"/>
                </a:solidFill>
              </a:rPr>
              <a:t>chart</a:t>
            </a:r>
            <a:r>
              <a:rPr lang="en-US" dirty="0"/>
              <a:t> is a broad term for any type of data visualization.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FF00"/>
                </a:solidFill>
              </a:rPr>
              <a:t>graph</a:t>
            </a:r>
            <a:r>
              <a:rPr lang="en-US" dirty="0"/>
              <a:t> is a type of </a:t>
            </a:r>
            <a:r>
              <a:rPr lang="en-US" b="1" dirty="0">
                <a:solidFill>
                  <a:srgbClr val="FFFF00"/>
                </a:solidFill>
              </a:rPr>
              <a:t>chart</a:t>
            </a:r>
            <a:r>
              <a:rPr lang="en-US" dirty="0"/>
              <a:t> showing the relationship of quantities, especially such a diagram in which lines, bars, or proportional areas represent how one quantity depends on or changes with another.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rgbClr val="FFFF00"/>
                </a:solidFill>
              </a:rPr>
              <a:t>plot</a:t>
            </a:r>
            <a:r>
              <a:rPr lang="en-US" dirty="0"/>
              <a:t> a dataset into one or more types of </a:t>
            </a:r>
            <a:r>
              <a:rPr lang="en-US" b="1" dirty="0">
                <a:solidFill>
                  <a:srgbClr val="FFFF00"/>
                </a:solidFill>
              </a:rPr>
              <a:t>chart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7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596"/>
            <a:ext cx="10515600" cy="1325563"/>
          </a:xfrm>
        </p:spPr>
        <p:txBody>
          <a:bodyPr/>
          <a:lstStyle/>
          <a:p>
            <a:r>
              <a:rPr lang="en-US" dirty="0"/>
              <a:t>Think-Share Activity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2804B60-003C-FE4E-7F84-8BF25BCE4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43" y="2733550"/>
            <a:ext cx="3646717" cy="199910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A07A4B-AA50-3167-0253-A6CB598B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58897"/>
            <a:ext cx="3761024" cy="1999103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F7CE3BE-55ED-3C2B-210B-0C9EFC2F0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779" y="4858897"/>
            <a:ext cx="3506830" cy="199910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62476E3-6D2B-6FB6-18B0-7D833B0A49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754" t="24011"/>
          <a:stretch/>
        </p:blipFill>
        <p:spPr>
          <a:xfrm>
            <a:off x="3906167" y="2733551"/>
            <a:ext cx="2709636" cy="1999103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6BDE045-0364-4A11-BC94-EF2D89F3E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364" y="4858897"/>
            <a:ext cx="2270579" cy="198734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042421C-06F5-610F-AC7F-0BED27864AAA}"/>
              </a:ext>
            </a:extLst>
          </p:cNvPr>
          <p:cNvSpPr txBox="1">
            <a:spLocks/>
          </p:cNvSpPr>
          <p:nvPr/>
        </p:nvSpPr>
        <p:spPr>
          <a:xfrm>
            <a:off x="838200" y="14917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are all </a:t>
            </a:r>
            <a:r>
              <a:rPr lang="en-US" b="1" dirty="0">
                <a:solidFill>
                  <a:srgbClr val="FFFF00"/>
                </a:solidFill>
              </a:rPr>
              <a:t>charts </a:t>
            </a:r>
            <a:r>
              <a:rPr lang="en-US" dirty="0"/>
              <a:t>but you might know them by other names!</a:t>
            </a:r>
          </a:p>
          <a:p>
            <a:r>
              <a:rPr lang="en-US" dirty="0"/>
              <a:t>Can you name these?</a:t>
            </a:r>
          </a:p>
          <a:p>
            <a:endParaRPr lang="en-US" dirty="0"/>
          </a:p>
        </p:txBody>
      </p:sp>
      <p:pic>
        <p:nvPicPr>
          <p:cNvPr id="16" name="Picture 15" descr="Calendar&#10;&#10;Description automatically generated">
            <a:extLst>
              <a:ext uri="{FF2B5EF4-FFF2-40B4-BE49-F238E27FC236}">
                <a16:creationId xmlns:a16="http://schemas.microsoft.com/office/drawing/2014/main" id="{48169C1D-219A-4531-F450-522007640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698" y="4870652"/>
            <a:ext cx="2346296" cy="1987348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555D391D-38B2-A05C-1BB4-13C465F307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0110" y="2733550"/>
            <a:ext cx="2568121" cy="1993472"/>
          </a:xfrm>
          <a:prstGeom prst="rect">
            <a:avLst/>
          </a:prstGeom>
        </p:spPr>
      </p:pic>
      <p:pic>
        <p:nvPicPr>
          <p:cNvPr id="20" name="Picture 19" descr="Chart, surface chart&#10;&#10;Description automatically generated">
            <a:extLst>
              <a:ext uri="{FF2B5EF4-FFF2-40B4-BE49-F238E27FC236}">
                <a16:creationId xmlns:a16="http://schemas.microsoft.com/office/drawing/2014/main" id="{4DE6F01C-2AB1-295F-09D7-C2B2B0673DA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994"/>
          <a:stretch/>
        </p:blipFill>
        <p:spPr>
          <a:xfrm>
            <a:off x="9412538" y="2736612"/>
            <a:ext cx="2594626" cy="19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0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F1BC-036B-D57A-4971-8BFC7B3A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1909-337F-D1CF-3D88-EB86AEE6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05075" cy="560388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4F785CE-728F-F884-B4AF-380F82C8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45" y="2520950"/>
            <a:ext cx="5268255" cy="33243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6527C1-721B-CFC6-058F-3A9760985DC5}"/>
              </a:ext>
            </a:extLst>
          </p:cNvPr>
          <p:cNvSpPr txBox="1">
            <a:spLocks/>
          </p:cNvSpPr>
          <p:nvPr/>
        </p:nvSpPr>
        <p:spPr>
          <a:xfrm>
            <a:off x="6531864" y="1825625"/>
            <a:ext cx="2505075" cy="56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Pie Chart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563658A-CEBD-A7B3-BD71-08BA463E1A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54" t="24011"/>
          <a:stretch/>
        </p:blipFill>
        <p:spPr>
          <a:xfrm>
            <a:off x="6858345" y="2520950"/>
            <a:ext cx="4505910" cy="3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F1BC-036B-D57A-4971-8BFC7B3A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1909-337F-D1CF-3D88-EB86AEE6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05075" cy="560388"/>
          </a:xfrm>
        </p:spPr>
        <p:txBody>
          <a:bodyPr/>
          <a:lstStyle/>
          <a:p>
            <a:r>
              <a:rPr lang="en-US" dirty="0"/>
              <a:t>Contour Plot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6527C1-721B-CFC6-058F-3A9760985DC5}"/>
              </a:ext>
            </a:extLst>
          </p:cNvPr>
          <p:cNvSpPr txBox="1">
            <a:spLocks/>
          </p:cNvSpPr>
          <p:nvPr/>
        </p:nvSpPr>
        <p:spPr>
          <a:xfrm>
            <a:off x="6531864" y="1825625"/>
            <a:ext cx="2505075" cy="560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3D Surface Plot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7E4BE21-F564-9B90-2F16-D03FFC3A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10" y="2520949"/>
            <a:ext cx="4282644" cy="3324349"/>
          </a:xfrm>
          <a:prstGeom prst="rect">
            <a:avLst/>
          </a:prstGeom>
        </p:spPr>
      </p:pic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2903C450-0BAD-A497-5574-58A51108E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4"/>
          <a:stretch/>
        </p:blipFill>
        <p:spPr>
          <a:xfrm>
            <a:off x="6650255" y="2520949"/>
            <a:ext cx="4340176" cy="33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4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F1BC-036B-D57A-4971-8BFC7B3A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1909-337F-D1CF-3D88-EB86AEE6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05075" cy="560388"/>
          </a:xfrm>
        </p:spPr>
        <p:txBody>
          <a:bodyPr>
            <a:normAutofit/>
          </a:bodyPr>
          <a:lstStyle/>
          <a:p>
            <a:r>
              <a:rPr lang="en-US" dirty="0"/>
              <a:t>Line Chart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6527C1-721B-CFC6-058F-3A9760985DC5}"/>
              </a:ext>
            </a:extLst>
          </p:cNvPr>
          <p:cNvSpPr txBox="1">
            <a:spLocks/>
          </p:cNvSpPr>
          <p:nvPr/>
        </p:nvSpPr>
        <p:spPr>
          <a:xfrm>
            <a:off x="6531864" y="1825625"/>
            <a:ext cx="4298061" cy="56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Bar Chart or Histogram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346A5A0-2C8A-9A85-920B-FCBE1B72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24" y="2620962"/>
            <a:ext cx="5364028" cy="310832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8E5B044-7CEF-4ABB-1A9B-B7DF6C8A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863" y="2620962"/>
            <a:ext cx="5127413" cy="31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1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F1BC-036B-D57A-4971-8BFC7B3A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1909-337F-D1CF-3D88-EB86AEE6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05075" cy="560388"/>
          </a:xfrm>
        </p:spPr>
        <p:txBody>
          <a:bodyPr>
            <a:normAutofit/>
          </a:bodyPr>
          <a:lstStyle/>
          <a:p>
            <a:r>
              <a:rPr lang="en-US" dirty="0"/>
              <a:t>Box Plot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6527C1-721B-CFC6-058F-3A9760985DC5}"/>
              </a:ext>
            </a:extLst>
          </p:cNvPr>
          <p:cNvSpPr txBox="1">
            <a:spLocks/>
          </p:cNvSpPr>
          <p:nvPr/>
        </p:nvSpPr>
        <p:spPr>
          <a:xfrm>
            <a:off x="6531864" y="1825625"/>
            <a:ext cx="4298061" cy="56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2D Histogram or Heatmap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F405FCC7-14C8-CAD0-AF15-35CEE6F1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20949"/>
            <a:ext cx="4162425" cy="3643205"/>
          </a:xfrm>
          <a:prstGeom prst="rect">
            <a:avLst/>
          </a:prstGeom>
        </p:spPr>
      </p:pic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71B1C456-0DD8-CE68-4589-E50CF3751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158" y="2386012"/>
            <a:ext cx="4460537" cy="37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3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Think-Share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were your first experiences with graphs in school?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6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2525</TotalTime>
  <Words>621</Words>
  <Application>Microsoft Macintosh PowerPoint</Application>
  <PresentationFormat>Widescreen</PresentationFormat>
  <Paragraphs>117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Plotting</vt:lpstr>
      <vt:lpstr>Think-Share Activity</vt:lpstr>
      <vt:lpstr>Data Science Terminology</vt:lpstr>
      <vt:lpstr>Think-Share Activity</vt:lpstr>
      <vt:lpstr>Charts</vt:lpstr>
      <vt:lpstr>Charts</vt:lpstr>
      <vt:lpstr>Charts</vt:lpstr>
      <vt:lpstr>Charts</vt:lpstr>
      <vt:lpstr>Think-Share Activity</vt:lpstr>
      <vt:lpstr>Think-Share Activity</vt:lpstr>
      <vt:lpstr>Think-Share Activity</vt:lpstr>
      <vt:lpstr>Plotting Equations</vt:lpstr>
      <vt:lpstr>Plotting Equations</vt:lpstr>
      <vt:lpstr>Demo: Plot y = x - 1</vt:lpstr>
      <vt:lpstr>Activity 1: Plotting Equations</vt:lpstr>
      <vt:lpstr>Plotting Equations vs Plotting Datasets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Data &amp; CSVs</dc:title>
  <dc:creator>Scott Fleming (sdflming)</dc:creator>
  <cp:lastModifiedBy>Kathryn Bridson (kbridson)</cp:lastModifiedBy>
  <cp:revision>35</cp:revision>
  <dcterms:created xsi:type="dcterms:W3CDTF">2022-05-27T14:16:07Z</dcterms:created>
  <dcterms:modified xsi:type="dcterms:W3CDTF">2024-05-29T18:34:21Z</dcterms:modified>
</cp:coreProperties>
</file>